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*</a:t>
            </a:r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/>
          </a:p>
          <a:p>
            <a:pPr lvl="0"/>
            <a:r>
              <a:rPr lang="ru-RU" altLang="en-US"/>
              <a:t>Щелкните для изменения стиля основного текста</a:t>
            </a:r>
            <a:endParaRPr lang="en-US"/>
          </a:p>
          <a:p>
            <a:pPr lvl="1"/>
            <a:r>
              <a:rPr lang="ru-RU" altLang="en-US"/>
              <a:t>Второй уровень</a:t>
            </a:r>
            <a:endParaRPr lang="en-US"/>
          </a:p>
          <a:p>
            <a:pPr lvl="2"/>
            <a:r>
              <a:rPr lang="ru-RU" altLang="en-US"/>
              <a:t>Третий уровень</a:t>
            </a:r>
            <a:endParaRPr lang="en-US"/>
          </a:p>
          <a:p>
            <a:pPr lvl="3"/>
            <a:r>
              <a:rPr lang="ru-RU" altLang="en-US"/>
              <a:t>Четвертый уровень</a:t>
            </a:r>
            <a:endParaRPr lang="en-US"/>
          </a:p>
          <a:p>
            <a:pPr lvl="4"/>
            <a:r>
              <a:rPr lang="ru-RU" altLang="en-US"/>
              <a:t>Пятый уровень</a:t>
            </a:r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/>
          </a:p>
          <a:p>
            <a:r>
              <a:rPr lang="en-US"/>
              <a:t>#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E23643A-6D2F-415B-AD56-56915D927BC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7270218-7EEE-4F95-A6AB-BAC8943BF97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EAA5F48-8DA9-4FFA-A0A9-B8F5F669A02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0A737AD-D68E-417F-83EB-877098F694D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AA28183-8B62-45BB-93B0-4B5A6FC0BA8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E585C7B-6BE1-45AE-8DF0-FA9336D2AE7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49720E0-09B1-40A9-BDF1-91FB9EDBAE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9812FC4-F570-432A-9261-1E10A1B92C3A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DB6D224-00C9-4A92-BFBD-7D975438B18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351DBA7-383B-4947-8557-41B9A0ADB91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09989B6-7FB0-44F3-8C96-E1A4FEE795B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AE8242D-4AD5-494A-BF7C-1AED6E52176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85E3FD5-5972-4D1B-8E80-A6F39FBEA25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24BDABC-2501-4229-A15C-9A93638B1EC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83B9097-6469-40BD-BFEA-526C20E8EEE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B3A9BFE-AFB4-4790-A14D-6BC20DFBF58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631CD-98C5-41CD-AA4C-C40B52B3463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604F133-8768-438C-9CAE-5F5E46D1916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/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00B70-D922-4DB4-8BEA-B29C599B26C3}" type="datetimeFigureOut">
              <a:rPr lang="ru-RU" smtClean="0"/>
              <a:t>07.12.2023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E1DF1-2894-4B5C-88EC-4D0CC8959F0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9046" y="858416"/>
            <a:ext cx="2906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Montserrat "/>
              </a:rPr>
              <a:t>московский</a:t>
            </a:r>
          </a:p>
          <a:p>
            <a:r>
              <a:rPr lang="ru-RU" sz="3200" b="1" dirty="0">
                <a:latin typeface="Montserrat "/>
              </a:rPr>
              <a:t>политех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700000">
            <a:off x="12966984" y="5368592"/>
            <a:ext cx="1847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9600" dirty="0">
              <a:solidFill>
                <a:schemeClr val="bg2">
                  <a:lumMod val="90000"/>
                </a:schemeClr>
              </a:solidFill>
              <a:latin typeface="Montserrat "/>
            </a:endParaRPr>
          </a:p>
          <a:p>
            <a:endParaRPr lang="ru-RU" sz="9600" dirty="0">
              <a:solidFill>
                <a:schemeClr val="bg2">
                  <a:lumMod val="90000"/>
                </a:schemeClr>
              </a:solidFill>
              <a:latin typeface="Montserrat 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45492" y="4336748"/>
            <a:ext cx="3371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Montserrat "/>
              </a:rPr>
              <a:t>Группа 221-352</a:t>
            </a:r>
          </a:p>
          <a:p>
            <a:r>
              <a:rPr lang="ru-RU" sz="2000" dirty="0">
                <a:latin typeface="Montserrat "/>
              </a:rPr>
              <a:t>Барателия Тимур</a:t>
            </a:r>
            <a:br>
              <a:rPr lang="ru-RU" sz="2000" dirty="0">
                <a:latin typeface="Montserrat "/>
              </a:rPr>
            </a:br>
            <a:r>
              <a:rPr lang="ru-RU" sz="2000" dirty="0">
                <a:latin typeface="Montserrat "/>
              </a:rPr>
              <a:t>Иванов Владислав</a:t>
            </a:r>
            <a:br>
              <a:rPr lang="ru-RU" sz="2000" dirty="0">
                <a:latin typeface="Montserrat "/>
              </a:rPr>
            </a:br>
            <a:r>
              <a:rPr lang="ru-RU" sz="2000" dirty="0">
                <a:latin typeface="Montserrat "/>
              </a:rPr>
              <a:t>Петроченко Кирилл</a:t>
            </a:r>
            <a:br>
              <a:rPr lang="ru-RU" sz="2000">
                <a:latin typeface="Montserrat "/>
              </a:rPr>
            </a:br>
            <a:r>
              <a:rPr lang="ru-RU" sz="2000">
                <a:latin typeface="Montserrat "/>
              </a:rPr>
              <a:t>Кутузова Валерия</a:t>
            </a:r>
            <a:endParaRPr lang="ru-RU" sz="2000" dirty="0">
              <a:latin typeface="Montserrat "/>
            </a:endParaRPr>
          </a:p>
          <a:p>
            <a:endParaRPr lang="ru-RU" sz="2000" dirty="0">
              <a:latin typeface="Montserrat 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300" y="732944"/>
            <a:ext cx="61645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Montserrat "/>
              </a:rPr>
              <a:t>10 </a:t>
            </a:r>
            <a:r>
              <a:rPr lang="ru-RU" sz="4000" dirty="0">
                <a:latin typeface="Montserrat "/>
              </a:rPr>
              <a:t>Лабораторная работа </a:t>
            </a:r>
          </a:p>
        </p:txBody>
      </p:sp>
      <p:pic>
        <p:nvPicPr>
          <p:cNvPr id="1026" name="Picture 2" descr="Компания Московский политех — о компании, фотографии офиса ...">
            <a:extLst>
              <a:ext uri="{FF2B5EF4-FFF2-40B4-BE49-F238E27FC236}">
                <a16:creationId xmlns:a16="http://schemas.microsoft.com/office/drawing/2014/main" id="{DAD961D3-6212-4E76-9939-F88412CA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388" y="1433215"/>
            <a:ext cx="459484" cy="45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38467" y="2182505"/>
            <a:ext cx="609549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Выводы и рекомендации: 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руководители среднего звена - ключевые фигуры в успешной реализации.</a:t>
            </a:r>
          </a:p>
        </p:txBody>
      </p:sp>
      <p:pic>
        <p:nvPicPr>
          <p:cNvPr id="5122" name="Picture 2" descr="График PNG прозрачный - PNG All">
            <a:extLst>
              <a:ext uri="{FF2B5EF4-FFF2-40B4-BE49-F238E27FC236}">
                <a16:creationId xmlns:a16="http://schemas.microsoft.com/office/drawing/2014/main" id="{2B33F82D-62D7-4285-8B2A-2020EE42D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300" y="1882962"/>
            <a:ext cx="4572794" cy="380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44555" y="232886"/>
            <a:ext cx="7692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Презентация для внутренних аудиторов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825" y="2244060"/>
            <a:ext cx="487784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Цель: 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подготовка к проведению внутренних аудитов в области СМИБ.</a:t>
            </a:r>
          </a:p>
        </p:txBody>
      </p:sp>
      <p:pic>
        <p:nvPicPr>
          <p:cNvPr id="2050" name="Picture 2" descr="Внутренний аудит ПАО. Проведение внутреннего аудита ПАО">
            <a:extLst>
              <a:ext uri="{FF2B5EF4-FFF2-40B4-BE49-F238E27FC236}">
                <a16:creationId xmlns:a16="http://schemas.microsoft.com/office/drawing/2014/main" id="{236FC1A2-9C8E-417F-99A2-D7AE1C8F1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2094"/>
            <a:ext cx="5206471" cy="412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1716" y="2134064"/>
            <a:ext cx="560602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Структура: 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введение, роль и задачи внутренних аудиторов, методы оценки, практические упражнения.</a:t>
            </a:r>
          </a:p>
        </p:txBody>
      </p:sp>
      <p:pic>
        <p:nvPicPr>
          <p:cNvPr id="7" name="Picture 2" descr="График прогресса – Бесплатные иконки: бизнес и финансы">
            <a:extLst>
              <a:ext uri="{FF2B5EF4-FFF2-40B4-BE49-F238E27FC236}">
                <a16:creationId xmlns:a16="http://schemas.microsoft.com/office/drawing/2014/main" id="{8FEABB0D-D136-48B1-81F5-190D292A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61" y="1792578"/>
            <a:ext cx="3743968" cy="374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28505" y="2244060"/>
            <a:ext cx="426851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Визуализация: </a:t>
            </a:r>
            <a:r>
              <a:rPr lang="ru-RU" sz="2800" dirty="0">
                <a:latin typeface="Montserrat" pitchFamily="2" charset="-52"/>
              </a:rPr>
              <a:t>схемы аудита, примеры оценки, интерактивные элементы.</a:t>
            </a:r>
          </a:p>
        </p:txBody>
      </p:sp>
      <p:pic>
        <p:nvPicPr>
          <p:cNvPr id="4098" name="Picture 2" descr="Визуализация данных – Бесплатные иконки: маркетинг">
            <a:extLst>
              <a:ext uri="{FF2B5EF4-FFF2-40B4-BE49-F238E27FC236}">
                <a16:creationId xmlns:a16="http://schemas.microsoft.com/office/drawing/2014/main" id="{33253E8D-BF15-48D0-B011-58C3BDE3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909" y="1757778"/>
            <a:ext cx="3781888" cy="378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7679" y="2182505"/>
            <a:ext cx="54469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Выводы и рекомендации: </a:t>
            </a:r>
            <a:r>
              <a:rPr lang="ru-RU" sz="2800" dirty="0">
                <a:latin typeface="Montserrat" pitchFamily="2" charset="-52"/>
              </a:rPr>
              <a:t>аудиторы играют ключевую роль в постоянном совершенствовании СМИБ.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34113" y="1536174"/>
            <a:ext cx="4788222" cy="4624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4473" y="2342884"/>
            <a:ext cx="54469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Рекомендуемый объём презентации</a:t>
            </a:r>
            <a:r>
              <a:rPr lang="en-US" sz="3600" dirty="0">
                <a:latin typeface="Montserrat ExtraBold" pitchFamily="2" charset="-52"/>
              </a:rPr>
              <a:t>: </a:t>
            </a:r>
            <a:r>
              <a:rPr lang="ru-RU" sz="2800" dirty="0">
                <a:latin typeface="Montserrat" pitchFamily="2" charset="-52"/>
              </a:rPr>
              <a:t>от 8-10 до 15-17 слайдов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872515" y="648445"/>
            <a:ext cx="608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Объём презентации</a:t>
            </a:r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01847" y="1940747"/>
            <a:ext cx="5052155" cy="3789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49038" y="675710"/>
            <a:ext cx="8242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Распространение презентаций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070" y="1780682"/>
            <a:ext cx="119209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Способы распространения: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обучение высшего руководства: личные сессии, встречи.</a:t>
            </a:r>
            <a:endParaRPr lang="en-US" sz="2800" dirty="0">
              <a:latin typeface="Montserrat" pitchFamily="2" charset="-52"/>
            </a:endParaRPr>
          </a:p>
          <a:p>
            <a:r>
              <a:rPr lang="ru-RU" sz="3600" dirty="0">
                <a:latin typeface="Montserrat ExtraBold" pitchFamily="2" charset="-52"/>
              </a:rPr>
              <a:t>Среднее звено: </a:t>
            </a:r>
            <a:r>
              <a:rPr lang="ru-RU" sz="2800" dirty="0">
                <a:latin typeface="Montserrat" pitchFamily="2" charset="-52"/>
              </a:rPr>
              <a:t>вебинары, групповые тренинги.</a:t>
            </a:r>
            <a:endParaRPr lang="en-US" sz="2800" dirty="0">
              <a:latin typeface="Montserrat" pitchFamily="2" charset="-52"/>
            </a:endParaRPr>
          </a:p>
          <a:p>
            <a:r>
              <a:rPr lang="ru-RU" sz="3600" dirty="0">
                <a:latin typeface="Montserrat ExtraBold" pitchFamily="2" charset="-52"/>
              </a:rPr>
              <a:t>Внутренние аудиторы: </a:t>
            </a:r>
            <a:r>
              <a:rPr lang="ru-RU" sz="2800" dirty="0">
                <a:latin typeface="Montserrat" pitchFamily="2" charset="-52"/>
              </a:rPr>
              <a:t>обучение в форме семинаров, доступ к онлайн-ресурсам.</a:t>
            </a:r>
            <a:endParaRPr lang="en-US" sz="2800" dirty="0">
              <a:latin typeface="Montserrat" pitchFamily="2" charset="-52"/>
            </a:endParaRPr>
          </a:p>
          <a:p>
            <a:r>
              <a:rPr lang="ru-RU" sz="3600" dirty="0">
                <a:latin typeface="Montserrat ExtraBold" pitchFamily="2" charset="-52"/>
              </a:rPr>
              <a:t>Локализация: </a:t>
            </a:r>
            <a:r>
              <a:rPr lang="ru-RU" sz="2800" dirty="0">
                <a:latin typeface="Montserrat" pitchFamily="2" charset="-52"/>
              </a:rPr>
              <a:t>платформы LMS для доступа и контроля процесса обучения.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86300" y="725329"/>
            <a:ext cx="731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Итоги</a:t>
            </a:r>
            <a:r>
              <a:rPr lang="en-US" sz="3600" dirty="0">
                <a:latin typeface="Montserrat ExtraBold" pitchFamily="2" charset="-52"/>
              </a:rPr>
              <a:t> </a:t>
            </a:r>
            <a:r>
              <a:rPr lang="ru-RU" sz="3600" dirty="0">
                <a:latin typeface="Montserrat ExtraBold" pitchFamily="2" charset="-52"/>
              </a:rPr>
              <a:t>проведенной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6873" y="1642706"/>
            <a:ext cx="108365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" pitchFamily="2" charset="-52"/>
              </a:rPr>
              <a:t>Презентации подготовлены для различных уровней персонала.</a:t>
            </a:r>
          </a:p>
          <a:p>
            <a:r>
              <a:rPr lang="ru-RU" sz="3600" dirty="0">
                <a:latin typeface="Montserrat" pitchFamily="2" charset="-52"/>
              </a:rPr>
              <a:t>Оптимизированная структура и визуализация для эффективного обучения.</a:t>
            </a:r>
          </a:p>
          <a:p>
            <a:r>
              <a:rPr lang="ru-RU" sz="3600" dirty="0">
                <a:latin typeface="Montserrat" pitchFamily="2" charset="-52"/>
              </a:rPr>
              <a:t>Распространение через разнообразные форматы для максимальной эффективности.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78990" y="2737130"/>
            <a:ext cx="5321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" pitchFamily="2" charset="-52"/>
              </a:rPr>
              <a:t>Будем рады ответить на ваши вопросы</a:t>
            </a:r>
            <a:r>
              <a:rPr lang="en-US" sz="3600" dirty="0">
                <a:latin typeface="Montserrat" pitchFamily="2" charset="-52"/>
              </a:rPr>
              <a:t>!</a:t>
            </a:r>
            <a:endParaRPr lang="ru-RU" sz="3600" dirty="0">
              <a:latin typeface="Montserrat" pitchFamily="2" charset="-5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19972" y="709450"/>
            <a:ext cx="678656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Спасибо за внимание!</a:t>
            </a:r>
          </a:p>
          <a:p>
            <a:endParaRPr lang="ru-RU" sz="4000" dirty="0"/>
          </a:p>
        </p:txBody>
      </p:sp>
      <p:pic>
        <p:nvPicPr>
          <p:cNvPr id="1026" name="Picture 2" descr="Идеи на тему «Презентация» (9) | презентация, рисунок жирафа, картины с  жирафами">
            <a:extLst>
              <a:ext uri="{FF2B5EF4-FFF2-40B4-BE49-F238E27FC236}">
                <a16:creationId xmlns:a16="http://schemas.microsoft.com/office/drawing/2014/main" id="{FAA8D75B-2403-4A3D-8822-80E59BF9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28" y="2156981"/>
            <a:ext cx="3376468" cy="337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3657" y="2191035"/>
            <a:ext cx="59869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>
                <a:effectLst/>
                <a:latin typeface="Montserrat ExtraBold" pitchFamily="2" charset="-52"/>
              </a:rPr>
              <a:t>Цель: </a:t>
            </a:r>
            <a:endParaRPr lang="en-US" sz="3600" b="0" i="0" dirty="0">
              <a:effectLst/>
              <a:latin typeface="Montserrat ExtraBold" pitchFamily="2" charset="-52"/>
            </a:endParaRPr>
          </a:p>
          <a:p>
            <a:r>
              <a:rPr lang="ru-RU" sz="2800" b="0" i="0" dirty="0">
                <a:effectLst/>
                <a:latin typeface="Montserrat "/>
              </a:rPr>
              <a:t>разработать презентации для обучения высшего руководства, руководителей среднего звена, и внутренних аудиторов.</a:t>
            </a:r>
            <a:endParaRPr lang="ru-RU" sz="2800" dirty="0">
              <a:latin typeface="Montserrat 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9790" y="232886"/>
            <a:ext cx="7602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0" i="0" dirty="0">
                <a:effectLst/>
                <a:latin typeface="Montserrat ExtraBold" pitchFamily="2" charset="-52"/>
              </a:rPr>
              <a:t>Тема: подготовка персонала по СМИБ для ООО </a:t>
            </a:r>
            <a:r>
              <a:rPr lang="en-US" sz="3600" b="0" i="0" dirty="0">
                <a:effectLst/>
                <a:latin typeface="Montserrat ExtraBold" pitchFamily="2" charset="-52"/>
              </a:rPr>
              <a:t>“</a:t>
            </a:r>
            <a:r>
              <a:rPr lang="ru-RU" sz="3600" b="0" i="0" dirty="0">
                <a:effectLst/>
                <a:latin typeface="Montserrat ExtraBold" pitchFamily="2" charset="-52"/>
              </a:rPr>
              <a:t>ИТ Плюс</a:t>
            </a:r>
            <a:r>
              <a:rPr lang="en-US" sz="3600" b="0" i="0" dirty="0">
                <a:effectLst/>
                <a:latin typeface="Montserrat ExtraBold" pitchFamily="2" charset="-52"/>
              </a:rPr>
              <a:t>”</a:t>
            </a:r>
            <a:endParaRPr lang="ru-RU" sz="3600" b="0" i="0" dirty="0">
              <a:effectLst/>
              <a:latin typeface="Montserrat ExtraBold" pitchFamily="2" charset="-52"/>
            </a:endParaRPr>
          </a:p>
        </p:txBody>
      </p:sp>
      <p:pic>
        <p:nvPicPr>
          <p:cNvPr id="7170" name="Picture 2" descr="Триэс-Персонал">
            <a:extLst>
              <a:ext uri="{FF2B5EF4-FFF2-40B4-BE49-F238E27FC236}">
                <a16:creationId xmlns:a16="http://schemas.microsoft.com/office/drawing/2014/main" id="{0DB09A50-4118-4DCA-9E43-3961916C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666" y="1908183"/>
            <a:ext cx="5268677" cy="39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6070" y="2626394"/>
            <a:ext cx="46396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Цель:</a:t>
            </a:r>
            <a:br>
              <a:rPr lang="en-US" sz="3600" dirty="0">
                <a:latin typeface="Montserrat ExtraBold" pitchFamily="2" charset="-52"/>
              </a:rPr>
            </a:br>
            <a:r>
              <a:rPr lang="ru-RU" sz="2800" dirty="0">
                <a:latin typeface="Montserrat" pitchFamily="2" charset="-52"/>
              </a:rPr>
              <a:t>ознакомление с общими принципами и планом внедрения СМИБ.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6300" y="156493"/>
            <a:ext cx="7023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Презентация для высшего руководства</a:t>
            </a:r>
          </a:p>
        </p:txBody>
      </p:sp>
      <p:pic>
        <p:nvPicPr>
          <p:cNvPr id="3074" name="Picture 2" descr="Information Security Management System (ISMS) - Swiss IT Security AG">
            <a:extLst>
              <a:ext uri="{FF2B5EF4-FFF2-40B4-BE49-F238E27FC236}">
                <a16:creationId xmlns:a16="http://schemas.microsoft.com/office/drawing/2014/main" id="{FCB4A64C-D9B0-4599-9571-C39C55981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53" y="1855435"/>
            <a:ext cx="6874624" cy="39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9072" y="2243186"/>
            <a:ext cx="62528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Структура: 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 "/>
              </a:rPr>
              <a:t>введение, основные принципы, роль высшего руководства, примеры успешных реализаций.</a:t>
            </a:r>
          </a:p>
        </p:txBody>
      </p:sp>
      <p:pic>
        <p:nvPicPr>
          <p:cNvPr id="1028" name="Picture 4" descr="Иерархическая структура – Бесплатные иконки: бизнес и финансы">
            <a:extLst>
              <a:ext uri="{FF2B5EF4-FFF2-40B4-BE49-F238E27FC236}">
                <a16:creationId xmlns:a16="http://schemas.microsoft.com/office/drawing/2014/main" id="{934B08E1-E5FC-4990-BCA1-320B213E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2003041"/>
            <a:ext cx="3664528" cy="366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37322" y="2400086"/>
            <a:ext cx="58208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Визуализация: 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 "/>
              </a:rPr>
              <a:t>графики успеха, высокоуровневые диаграммы.</a:t>
            </a:r>
          </a:p>
          <a:p>
            <a:endParaRPr lang="ru-RU" sz="4000" dirty="0"/>
          </a:p>
        </p:txBody>
      </p:sp>
      <p:pic>
        <p:nvPicPr>
          <p:cNvPr id="2050" name="Picture 2" descr="График прогресса – Бесплатные иконки: бизнес и финансы">
            <a:extLst>
              <a:ext uri="{FF2B5EF4-FFF2-40B4-BE49-F238E27FC236}">
                <a16:creationId xmlns:a16="http://schemas.microsoft.com/office/drawing/2014/main" id="{A43E4C7A-EB9A-4DBE-945E-2673F56F9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82" y="1920692"/>
            <a:ext cx="3676071" cy="367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06086" y="2065590"/>
            <a:ext cx="63184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Выводы и рекомендации: 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поддержка и вовлеченность высшего руководства необходимы для успешной реализации.</a:t>
            </a:r>
          </a:p>
          <a:p>
            <a:endParaRPr lang="ru-RU" sz="4000" dirty="0"/>
          </a:p>
        </p:txBody>
      </p:sp>
      <p:pic>
        <p:nvPicPr>
          <p:cNvPr id="3074" name="Picture 2" descr="Общественный прогресс — критерии, понятие, свойства, формы">
            <a:extLst>
              <a:ext uri="{FF2B5EF4-FFF2-40B4-BE49-F238E27FC236}">
                <a16:creationId xmlns:a16="http://schemas.microsoft.com/office/drawing/2014/main" id="{131E5FE0-C61F-47E8-948E-D183659C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973" y="1949810"/>
            <a:ext cx="5681493" cy="365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94183" y="725329"/>
            <a:ext cx="7140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latin typeface="Bahnschrift SemiBold SemiConden" panose="020B0502040204020203" pitchFamily="34" charset="0"/>
              </a:rPr>
              <a:t>Презентация для среднего звена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886" y="2361775"/>
            <a:ext cx="5381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Цель: 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обучение руководителей и координаторов деталям СМИБ.</a:t>
            </a:r>
          </a:p>
        </p:txBody>
      </p:sp>
      <p:pic>
        <p:nvPicPr>
          <p:cNvPr id="4098" name="Picture 2" descr="Проектное управление в условиях цифровизации экономики - СПбГЭУ">
            <a:extLst>
              <a:ext uri="{FF2B5EF4-FFF2-40B4-BE49-F238E27FC236}">
                <a16:creationId xmlns:a16="http://schemas.microsoft.com/office/drawing/2014/main" id="{059FA168-0B17-4E36-AAC1-3CC234EC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9338"/>
            <a:ext cx="5628557" cy="321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95775" y="2166489"/>
            <a:ext cx="56939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Структура: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введение, разделы по информационной безопасности, управление рисками, примеры практической реализации.</a:t>
            </a:r>
          </a:p>
        </p:txBody>
      </p:sp>
      <p:pic>
        <p:nvPicPr>
          <p:cNvPr id="7" name="Picture 2" descr="График прогресса – Бесплатные иконки: бизнес и финансы">
            <a:extLst>
              <a:ext uri="{FF2B5EF4-FFF2-40B4-BE49-F238E27FC236}">
                <a16:creationId xmlns:a16="http://schemas.microsoft.com/office/drawing/2014/main" id="{C553E7BE-A37A-4DA9-A1A7-FD8B0424F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182" y="1920692"/>
            <a:ext cx="3676071" cy="367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4686300" y="1433215"/>
            <a:ext cx="7505700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0" y="6237394"/>
            <a:ext cx="7425224" cy="0"/>
          </a:xfrm>
          <a:prstGeom prst="line">
            <a:avLst/>
          </a:prstGeom>
          <a:ln w="508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4446" y="2473564"/>
            <a:ext cx="43906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Montserrat ExtraBold" pitchFamily="2" charset="-52"/>
              </a:rPr>
              <a:t>Визуализация: </a:t>
            </a:r>
            <a:endParaRPr lang="en-US" sz="3600" dirty="0">
              <a:latin typeface="Montserrat ExtraBold" pitchFamily="2" charset="-52"/>
            </a:endParaRPr>
          </a:p>
          <a:p>
            <a:r>
              <a:rPr lang="ru-RU" sz="2800" dirty="0">
                <a:latin typeface="Montserrat" pitchFamily="2" charset="-52"/>
              </a:rPr>
              <a:t>детальные графики, кейсы, сценарии.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905142" y="1570669"/>
            <a:ext cx="6945153" cy="4236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318</Words>
  <Application>Microsoft Office PowerPoint</Application>
  <PresentationFormat>Широкоэкранный</PresentationFormat>
  <Paragraphs>64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Bahnschrift SemiBold SemiConden</vt:lpstr>
      <vt:lpstr>Calibri</vt:lpstr>
      <vt:lpstr>Calibri Light</vt:lpstr>
      <vt:lpstr>Montserrat</vt:lpstr>
      <vt:lpstr>Montserrat </vt:lpstr>
      <vt:lpstr>Montserrat ExtraBold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zef</dc:creator>
  <cp:lastModifiedBy>Тимур Барателия</cp:lastModifiedBy>
  <cp:revision>257</cp:revision>
  <dcterms:created xsi:type="dcterms:W3CDTF">2023-10-23T09:35:05Z</dcterms:created>
  <dcterms:modified xsi:type="dcterms:W3CDTF">2023-12-07T13:24:17Z</dcterms:modified>
</cp:coreProperties>
</file>