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2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9" r:id="rId11"/>
    <p:sldId id="268" r:id="rId12"/>
    <p:sldId id="267" r:id="rId13"/>
    <p:sldId id="266" r:id="rId14"/>
    <p:sldId id="270" r:id="rId15"/>
    <p:sldId id="273" r:id="rId16"/>
    <p:sldId id="263" r:id="rId1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FB79B-E451-4FF9-B011-D8C2B35E2E34}" v="324" dt="2023-09-14T10:25:49.774"/>
    <p1510:client id="{D5DFF21F-5F5E-4794-B848-B067C072F1E6}" v="127" dt="2023-09-14T10:43:24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B6C6B3C-DB0E-4F64-8A3A-3DE5993C6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AE5AAB-9E76-4B07-8E3E-194C668DD3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4DE9E-D529-496B-8879-A671216A1A6B}" type="datetime1">
              <a:rPr lang="ru-RU" smtClean="0"/>
              <a:t>20.12.2023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8A459C-8D41-4151-A0E0-38D6020751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B5A440-E384-463B-859E-1C83096FB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5F3C6-48DE-4A85-979E-2316FB748D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97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126B9-AE57-4342-9A4D-EC09DECF2BBB}" type="datetime1">
              <a:rPr lang="ru-RU" smtClean="0"/>
              <a:pPr/>
              <a:t>20.12.2023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48485-728A-44EC-8CE8-BAC99CFCD08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8069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83FE399-6236-4233-A950-01E290C245FC}" type="datetime1">
              <a:rPr lang="ru-RU" noProof="0" smtClean="0"/>
              <a:t>20.12.2023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8834D9-9184-4F85-9890-4CF0D42DD789}" type="datetime1">
              <a:rPr lang="ru-RU" noProof="0" smtClean="0"/>
              <a:t>20.12.2023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D7735-04D5-4C51-9E3E-F1326294AE2A}" type="datetime1">
              <a:rPr lang="ru-RU" noProof="0" smtClean="0"/>
              <a:t>20.12.2023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0680B-B408-4DA9-9CE3-18C9EE41CB61}" type="datetime1">
              <a:rPr lang="ru-RU" noProof="0" smtClean="0"/>
              <a:t>20.12.2023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49E2B8-70C0-4FEE-99DB-4C05EB00980F}" type="datetime1">
              <a:rPr lang="ru-RU" noProof="0" smtClean="0"/>
              <a:t>20.12.2023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D0708-0DA2-47DE-9383-04EC50974775}" type="datetime1">
              <a:rPr lang="ru-RU" noProof="0" smtClean="0"/>
              <a:t>20.12.2023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A263BA-A5EB-4618-BB6C-74C06C547E7E}" type="datetime1">
              <a:rPr lang="ru-RU" noProof="0" smtClean="0"/>
              <a:t>20.12.2023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230D5-1640-46D7-9538-AFE6CFB07764}" type="datetime1">
              <a:rPr lang="ru-RU" noProof="0" smtClean="0"/>
              <a:t>20.12.2023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7FDA88-8D68-4D2A-B0B4-105A272488CB}" type="datetime1">
              <a:rPr lang="ru-RU" noProof="0" smtClean="0"/>
              <a:t>20.12.2023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7DB6F-8EB6-4C8D-89B4-126CCA0E8EC3}" type="datetime1">
              <a:rPr lang="ru-RU" noProof="0" smtClean="0"/>
              <a:t>20.12.2023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642CC-7978-4748-83C4-9F06B0FD00AD}" type="datetime1">
              <a:rPr lang="ru-RU" noProof="0" smtClean="0"/>
              <a:t>20.12.2023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2C51B-CD7C-46BD-AB29-BAC62E15FDA7}" type="datetime1">
              <a:rPr lang="ru-RU" noProof="0" smtClean="0"/>
              <a:t>20.12.2023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56DF33-6DED-4799-851F-1FEEAE752AE1}" type="datetime1">
              <a:rPr lang="ru-RU" noProof="0" smtClean="0"/>
              <a:pPr rtl="0"/>
              <a:t>20.12.2023</a:t>
            </a:fld>
            <a:r>
              <a:rPr lang="ru-RU" noProof="0"/>
              <a:t>11.09.2014</a:t>
            </a:r>
            <a:fld id="{B61BEF0D-F0BB-DE4B-95CE-6DB70DBA9567}" type="datetimeFigureOut">
              <a:rPr lang="ru-RU" noProof="0" smtClean="0"/>
              <a:pPr rtl="0"/>
              <a:t>20.12.2023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r>
              <a:rPr lang="ru-RU" noProof="0"/>
              <a:t>‹#›</a:t>
            </a:r>
            <a:fld id="{D57F1E4F-1CFF-5643-939E-217C01CDF56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D8345-6686-4801-A31B-510D941819C0}" type="datetime1">
              <a:rPr lang="ru-RU" noProof="0" smtClean="0"/>
              <a:t>20.12.2023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70160B-5405-4F31-BBE0-F29C88F39C31}" type="datetime1">
              <a:rPr lang="ru-RU" noProof="0" smtClean="0"/>
              <a:t>20.12.2023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486EA-A1CE-48C8-8DD4-A8B3B2D3E65D}" type="datetime1">
              <a:rPr lang="ru-RU" noProof="0" smtClean="0"/>
              <a:t>20.12.2023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D3EA8-0898-48C4-BF2C-A69E6943072E}" type="datetime1">
              <a:rPr lang="ru-RU" noProof="0" smtClean="0"/>
              <a:t>20.12.2023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B16C48A-8BB0-4318-AA14-9FA7F5DD3CFB}" type="datetime1">
              <a:rPr lang="ru-RU" noProof="0" smtClean="0"/>
              <a:t>20.12.2023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F06CB-DD96-4306-AD43-FEEBE170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5" y="762000"/>
            <a:ext cx="10475650" cy="1660127"/>
          </a:xfrm>
        </p:spPr>
        <p:txBody>
          <a:bodyPr>
            <a:noAutofit/>
          </a:bodyPr>
          <a:lstStyle/>
          <a:p>
            <a:r>
              <a:rPr lang="ru-RU" sz="3600" b="1" dirty="0"/>
              <a:t> «Как обеспечивается информационная безопасность на предприятии, которое применяет Промышленный Интернет вещей?».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D74D3F-7902-44BC-8B73-47F6F2A96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1946" y="5178642"/>
            <a:ext cx="3364637" cy="796029"/>
          </a:xfrm>
        </p:spPr>
        <p:txBody>
          <a:bodyPr>
            <a:noAutofit/>
          </a:bodyPr>
          <a:lstStyle/>
          <a:p>
            <a:r>
              <a:rPr lang="ru-RU" sz="2000" dirty="0">
                <a:cs typeface="Calibri"/>
              </a:rPr>
              <a:t>Выполнил студент: Барателия Тимур</a:t>
            </a:r>
            <a:br>
              <a:rPr lang="en-US" sz="2000" dirty="0"/>
            </a:br>
            <a:r>
              <a:rPr lang="ru-RU" sz="2000" dirty="0">
                <a:cs typeface="Calibri"/>
              </a:rPr>
              <a:t>группа 221-352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4280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4F361-040A-DA51-1C17-DCDFD8F3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479264" cy="1456267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FEFEFE"/>
                </a:solidFill>
                <a:effectLst/>
                <a:latin typeface="__Karla_fd2630"/>
              </a:rPr>
              <a:t>Мониторинг устройств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61D07-B20B-F984-E2B0-C2C18870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5" y="1604760"/>
            <a:ext cx="4651899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Мониторинг устройств - это процесс наблюдения за устройствами, используемыми в сети </a:t>
            </a:r>
            <a:r>
              <a:rPr lang="ru-RU" sz="2000" b="0" i="0" dirty="0" err="1">
                <a:solidFill>
                  <a:srgbClr val="FEFEFE"/>
                </a:solidFill>
                <a:effectLst/>
                <a:latin typeface="__Karla_fd2630"/>
              </a:rPr>
              <a:t>IIoT</a:t>
            </a: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, с целью выявления неисправностей и угроз информационной безопасности. Мониторинг устройств позволяет быстро реагировать на проблемы и предотвращать их возникновение.</a:t>
            </a: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6146" name="Picture 2" descr="Внедрение системы мониторинга ИТ по проекту">
            <a:extLst>
              <a:ext uri="{FF2B5EF4-FFF2-40B4-BE49-F238E27FC236}">
                <a16:creationId xmlns:a16="http://schemas.microsoft.com/office/drawing/2014/main" id="{8CB4EEAE-0A18-4ECE-8D5C-FC62B6AA1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07" y="2349996"/>
            <a:ext cx="5111685" cy="311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6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AE1F8-A9E4-6050-9A09-E7C67281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03790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FEFEFE"/>
                </a:solidFill>
                <a:effectLst/>
                <a:latin typeface="__Karla_fd2630"/>
              </a:rPr>
              <a:t>Использование сетевых сегментов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46268-2637-A112-345D-EAD6FEBC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4" y="2196319"/>
            <a:ext cx="5384092" cy="3348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Использование сетевых сегментов - это меры, направленные на разделение сети на отдельные сегменты с целью уменьшения риска распространения угроз информационной безопасности. Каждый сегмент может иметь свои правила доступа и уровень безопасности.</a:t>
            </a: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C82DB-E3BB-4824-D3D0-8D5B4C7E4F59}"/>
              </a:ext>
            </a:extLst>
          </p:cNvPr>
          <p:cNvSpPr txBox="1"/>
          <p:nvPr/>
        </p:nvSpPr>
        <p:spPr>
          <a:xfrm>
            <a:off x="4724400" y="3200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3200" b="1" cap="all" dirty="0">
              <a:solidFill>
                <a:srgbClr val="FEFEFE"/>
              </a:solidFill>
              <a:latin typeface="Calibri Light"/>
              <a:cs typeface="Calibri Light"/>
            </a:endParaRPr>
          </a:p>
        </p:txBody>
      </p:sp>
      <p:pic>
        <p:nvPicPr>
          <p:cNvPr id="7170" name="Picture 2" descr="Сегментация сети, использование протокола 802.1Q">
            <a:extLst>
              <a:ext uri="{FF2B5EF4-FFF2-40B4-BE49-F238E27FC236}">
                <a16:creationId xmlns:a16="http://schemas.microsoft.com/office/drawing/2014/main" id="{CE5B0FC7-7ABD-47F1-A845-CA7B1867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12" y="2110696"/>
            <a:ext cx="3888860" cy="334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07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A7964-0054-9280-0201-C2BA26A4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564079" cy="1456267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FEFEFE"/>
                </a:solidFill>
                <a:effectLst/>
                <a:latin typeface="__Karla_fd2630"/>
              </a:rPr>
              <a:t>Использование </a:t>
            </a:r>
            <a:r>
              <a:rPr lang="en-US" b="0" i="0" dirty="0">
                <a:solidFill>
                  <a:srgbClr val="FEFEFE"/>
                </a:solidFill>
                <a:effectLst/>
                <a:latin typeface="__Karla_fd2630"/>
              </a:rPr>
              <a:t>VPN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40B3D-0CE6-9C34-DFB5-AB4C33C26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28" y="1820641"/>
            <a:ext cx="5771224" cy="3649133"/>
          </a:xfrm>
        </p:spPr>
        <p:txBody>
          <a:bodyPr/>
          <a:lstStyle/>
          <a:p>
            <a:pPr marL="0" indent="0">
              <a:buNone/>
            </a:pP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Использование VPN - это меры, направленные на защиту передачи данных между устройствами в сети </a:t>
            </a:r>
            <a:r>
              <a:rPr lang="ru-RU" sz="2000" b="0" i="0" dirty="0" err="1">
                <a:solidFill>
                  <a:srgbClr val="FEFEFE"/>
                </a:solidFill>
                <a:effectLst/>
                <a:latin typeface="__Karla_fd2630"/>
              </a:rPr>
              <a:t>IIoT</a:t>
            </a: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. </a:t>
            </a:r>
            <a:b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</a:b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VPN позволяет создать защищенный канал связи между устройствами, что уменьшает риск перехвата данных.</a:t>
            </a: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8194" name="Picture 2" descr="10 самых скачиваемых VPN в русском App Store. Плюсы и минусы, сколько  стоят, какая скорость">
            <a:extLst>
              <a:ext uri="{FF2B5EF4-FFF2-40B4-BE49-F238E27FC236}">
                <a16:creationId xmlns:a16="http://schemas.microsoft.com/office/drawing/2014/main" id="{BC71FAD8-5F6A-4BE4-BAAD-BB6B19911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728" y="2287809"/>
            <a:ext cx="4859044" cy="255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8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372F8-3A5B-6562-9EFA-AE1B95BD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FEFEFE"/>
                </a:solidFill>
                <a:effectLst/>
                <a:latin typeface="__Karla_fd2630"/>
              </a:rPr>
              <a:t>Использование многофакторной аутентификации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F13934-47C9-50D1-7BAE-781C76DF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460" y="2279535"/>
            <a:ext cx="5258540" cy="3524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Использование многофакторной аутентификации - это меры, направленные на повышение уровня безопасности при аутентификации пользователей или устройств. </a:t>
            </a: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9218" name="Picture 2" descr="Многофакторная аутентификация в дата-центре — какой она должна быть?">
            <a:extLst>
              <a:ext uri="{FF2B5EF4-FFF2-40B4-BE49-F238E27FC236}">
                <a16:creationId xmlns:a16="http://schemas.microsoft.com/office/drawing/2014/main" id="{3103D7EE-509C-4BCF-A434-2A5DC9B9B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452" y="2505232"/>
            <a:ext cx="4270976" cy="29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57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CFA21-8BBF-E40C-75FD-61EB5F91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30565"/>
            <a:ext cx="9976281" cy="1456267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ea typeface="+mj-lt"/>
                <a:cs typeface="+mj-lt"/>
              </a:rPr>
              <a:t>Примеры успешной реализации мер обеспечения информационной безопасности на предприятиях, которые применяют </a:t>
            </a:r>
            <a:r>
              <a:rPr lang="ru-RU" sz="3200" b="1" dirty="0" err="1">
                <a:ea typeface="+mj-lt"/>
                <a:cs typeface="+mj-lt"/>
              </a:rPr>
              <a:t>IIoT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3A565-0029-A756-DF7A-876C5BCD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03" y="2405847"/>
            <a:ext cx="4308868" cy="364913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Примеры успешной реализации мер обеспечения информационной безопасности на предприятиях, которые применяют </a:t>
            </a:r>
            <a:r>
              <a:rPr lang="ru-RU" sz="2000" dirty="0" err="1">
                <a:solidFill>
                  <a:srgbClr val="FEFEFE"/>
                </a:solidFill>
                <a:ea typeface="+mn-lt"/>
                <a:cs typeface="+mn-lt"/>
              </a:rPr>
              <a:t>IIoT</a:t>
            </a:r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, включают в себя использование системы контроля доступа, мониторинга сети и устройств, защиты от вредоносных программ, обучения персонала и резервного копирования данных.</a:t>
            </a: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4" name="Рисунок 3" descr="Изображение выглядит как сфера, снимок экрана, круг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FAAECD53-E184-E918-8233-6899EB87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86" y="2228498"/>
            <a:ext cx="5338439" cy="40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9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38980-13DC-476B-97B7-D9868ACF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0" i="0" u="none" strike="noStrike" dirty="0">
                <a:effectLst/>
                <a:latin typeface="Arial" panose="020B0604020202020204" pitchFamily="34" charset="0"/>
              </a:rPr>
              <a:t>Какие преимущества получает предприятие и какие риски могут возникнуть?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4F636-029F-4C4B-81D2-7A9E517A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  <a:latin typeface="Arial" panose="020B0604020202020204" pitchFamily="34" charset="0"/>
              </a:rPr>
              <a:t>Обеспечение информационной безопасности на предприятии, которое применяет </a:t>
            </a:r>
            <a:r>
              <a:rPr lang="ru-RU" sz="1800" b="0" i="0" u="none" strike="noStrike" dirty="0" err="1">
                <a:effectLst/>
                <a:latin typeface="Arial" panose="020B0604020202020204" pitchFamily="34" charset="0"/>
              </a:rPr>
              <a:t>IIoT</a:t>
            </a:r>
            <a:r>
              <a:rPr lang="ru-RU" sz="1800" b="0" i="0" u="none" strike="noStrike" dirty="0">
                <a:effectLst/>
                <a:latin typeface="Arial" panose="020B0604020202020204" pitchFamily="34" charset="0"/>
              </a:rPr>
              <a:t>, позволяет получить ряд преимуществ, таких как повышение эффективности работы, снижение рисков и увеличение защиты данных.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effectLst/>
              </a:rPr>
            </a:br>
            <a:r>
              <a:rPr lang="ru-RU" sz="1800" b="0" i="0" u="none" strike="noStrike" dirty="0">
                <a:effectLst/>
                <a:latin typeface="Arial" panose="020B0604020202020204" pitchFamily="34" charset="0"/>
              </a:rPr>
              <a:t>Однако, неправильная реализация мер обеспечения информационной безопасности может привести к ряду рисков, таких как утечка данных, нарушение конфиденциальности, потеря данных и нарушение работы системы.</a:t>
            </a:r>
            <a:endParaRPr lang="ru-RU" b="0" dirty="0">
              <a:effectLst/>
            </a:endParaRP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71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FE571-8B77-95B0-4D7B-C53C2525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6007962" cy="131981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EFEFE"/>
                </a:solidFill>
                <a:ea typeface="+mj-lt"/>
                <a:cs typeface="+mj-lt"/>
              </a:rPr>
              <a:t>Заключение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F35A6-047F-47FB-07CB-BE4C3C5B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1178361"/>
            <a:ext cx="10131425" cy="3649133"/>
          </a:xfrm>
        </p:spPr>
        <p:txBody>
          <a:bodyPr/>
          <a:lstStyle/>
          <a:p>
            <a:pPr>
              <a:buClr>
                <a:srgbClr val="FFFFFF"/>
              </a:buClr>
            </a:pPr>
            <a:endParaRPr lang="ru-RU" sz="12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10244" name="Picture 4" descr="Кунсткамера. Коллекция уродов - презентация онлайн">
            <a:extLst>
              <a:ext uri="{FF2B5EF4-FFF2-40B4-BE49-F238E27FC236}">
                <a16:creationId xmlns:a16="http://schemas.microsoft.com/office/drawing/2014/main" id="{A8A3544D-A82D-4072-ABAB-B5C331A85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917" y="1941253"/>
            <a:ext cx="5915487" cy="431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3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83FF1-FD2F-B0E5-D3E2-2718FD29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Введение</a:t>
            </a:r>
            <a:endParaRPr lang="ru-RU" b="1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80C93-3A5C-30D0-4960-D728045C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85120"/>
            <a:ext cx="9612296" cy="3637760"/>
          </a:xfrm>
        </p:spPr>
        <p:txBody>
          <a:bodyPr/>
          <a:lstStyle/>
          <a:p>
            <a:pPr marL="0" indent="0">
              <a:buNone/>
            </a:pPr>
            <a:endParaRPr lang="ru-RU" sz="2400" b="1" dirty="0">
              <a:solidFill>
                <a:srgbClr val="FEFEFE"/>
              </a:solidFill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ru-RU" sz="2400" dirty="0">
                <a:ea typeface="+mn-lt"/>
                <a:cs typeface="+mn-lt"/>
              </a:rPr>
              <a:t>На следующих слайдах я расскажу о том, какие меры обеспечивают информационную безопасность на предприятии, которое применяет </a:t>
            </a:r>
            <a:r>
              <a:rPr lang="ru-RU" sz="2400" dirty="0" err="1">
                <a:ea typeface="+mn-lt"/>
                <a:cs typeface="+mn-lt"/>
              </a:rPr>
              <a:t>IIoT</a:t>
            </a:r>
            <a:r>
              <a:rPr lang="ru-RU" sz="2400" dirty="0">
                <a:ea typeface="+mn-lt"/>
                <a:cs typeface="+mn-lt"/>
              </a:rPr>
              <a:t>.</a:t>
            </a:r>
          </a:p>
          <a:p>
            <a:pPr>
              <a:buClr>
                <a:srgbClr val="FFFFFF"/>
              </a:buClr>
            </a:pPr>
            <a:endParaRPr lang="ru-RU" sz="2400" dirty="0">
              <a:solidFill>
                <a:srgbClr val="FEFEFE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607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78986-E1E4-E6A8-A6A0-A9299539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64062"/>
          </a:xfrm>
        </p:spPr>
        <p:txBody>
          <a:bodyPr/>
          <a:lstStyle/>
          <a:p>
            <a:r>
              <a:rPr lang="ru-RU" b="0" i="0" dirty="0">
                <a:solidFill>
                  <a:srgbClr val="FEFEFE"/>
                </a:solidFill>
                <a:effectLst/>
                <a:latin typeface="__Karla_fd2630"/>
              </a:rPr>
              <a:t>Аутентификация и авторизация</a:t>
            </a:r>
            <a:endParaRPr lang="ru-RU" b="1" dirty="0"/>
          </a:p>
        </p:txBody>
      </p:sp>
      <p:pic>
        <p:nvPicPr>
          <p:cNvPr id="4" name="Объект 3" descr="Изображение выглядит как графическая вставка, Графика, снимок экран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D47F94E2-2373-C217-C89E-AE52C4D85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398" y="1581773"/>
            <a:ext cx="5789819" cy="40637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54EAA8-5A80-B462-8DA6-771851FD36AD}"/>
              </a:ext>
            </a:extLst>
          </p:cNvPr>
          <p:cNvSpPr txBox="1"/>
          <p:nvPr/>
        </p:nvSpPr>
        <p:spPr>
          <a:xfrm>
            <a:off x="354542" y="2213848"/>
            <a:ext cx="56343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Аутентификация и авторизация - это основные меры для обеспечения безопасности в сети </a:t>
            </a:r>
            <a:r>
              <a:rPr lang="ru-RU" sz="2000" b="0" i="0" dirty="0" err="1">
                <a:solidFill>
                  <a:srgbClr val="FEFEFE"/>
                </a:solidFill>
                <a:effectLst/>
                <a:latin typeface="__Karla_fd2630"/>
              </a:rPr>
              <a:t>IIoT</a:t>
            </a: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.</a:t>
            </a:r>
            <a:endParaRPr lang="en-US" sz="2000" dirty="0">
              <a:solidFill>
                <a:srgbClr val="FEFEFE"/>
              </a:solidFill>
              <a:latin typeface="__Karla_fd2630"/>
            </a:endParaRPr>
          </a:p>
        </p:txBody>
      </p:sp>
    </p:spTree>
    <p:extLst>
      <p:ext uri="{BB962C8B-B14F-4D97-AF65-F5344CB8AC3E}">
        <p14:creationId xmlns:p14="http://schemas.microsoft.com/office/powerpoint/2010/main" val="60990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026C8-9650-19DA-923F-5CE34331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8" y="609600"/>
            <a:ext cx="6443404" cy="1456267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FEFEFE"/>
                </a:solidFill>
                <a:effectLst/>
                <a:latin typeface="__Karla_fd2630"/>
              </a:rPr>
              <a:t>Шифрование данных</a:t>
            </a:r>
            <a:endParaRPr lang="ru-RU" b="1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DBFD2-E47B-51D4-40B2-76CC8847C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79" y="1704975"/>
            <a:ext cx="7051001" cy="3649133"/>
          </a:xfrm>
        </p:spPr>
        <p:txBody>
          <a:bodyPr/>
          <a:lstStyle/>
          <a:p>
            <a:pPr marL="0" indent="0">
              <a:buNone/>
            </a:pP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Шифрование данных - это процесс преобразования информации в непонятный для посторонних вид. </a:t>
            </a:r>
            <a:b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</a:b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Шифрование данных позволяет защитить информацию от несанкционированного доступа и использования.</a:t>
            </a:r>
            <a:endParaRPr lang="ru-RU" sz="2000" dirty="0">
              <a:solidFill>
                <a:srgbClr val="FEFEFE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ea typeface="+mn-lt"/>
              <a:cs typeface="+mn-lt"/>
            </a:endParaRPr>
          </a:p>
        </p:txBody>
      </p:sp>
      <p:pic>
        <p:nvPicPr>
          <p:cNvPr id="4" name="Picture 4" descr="Билл Шифр: кто такой, характеристика персонажа">
            <a:extLst>
              <a:ext uri="{FF2B5EF4-FFF2-40B4-BE49-F238E27FC236}">
                <a16:creationId xmlns:a16="http://schemas.microsoft.com/office/drawing/2014/main" id="{CD32529F-C71F-443D-9743-A6F3D1E44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382" y="2065867"/>
            <a:ext cx="4622733" cy="260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00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5B454-4509-8F16-19AC-86870D41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65934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FEFEFE"/>
                </a:solidFill>
                <a:effectLst/>
                <a:latin typeface="__Karla_fd2630"/>
              </a:rPr>
              <a:t>Мониторинг сети</a:t>
            </a:r>
            <a:endParaRPr lang="ru-RU" b="1" dirty="0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E0B57-4767-0656-C53D-335506769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98" y="2195451"/>
            <a:ext cx="5924559" cy="2595781"/>
          </a:xfrm>
        </p:spPr>
        <p:txBody>
          <a:bodyPr/>
          <a:lstStyle/>
          <a:p>
            <a:pPr marL="0" indent="0">
              <a:buClr>
                <a:srgbClr val="FFFFFF"/>
              </a:buClr>
              <a:buNone/>
            </a:pP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Мониторинг сети - это процесс наблюдения за сетью и ее устройствами с целью выявления необычной активности. </a:t>
            </a:r>
            <a:b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</a:b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Мониторинг сети позволяет быстро обнаруживать и реагировать на угрозы информационной безопасности.</a:t>
            </a:r>
            <a:endParaRPr lang="ru-RU" sz="2000" dirty="0">
              <a:solidFill>
                <a:srgbClr val="FEFEFE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4" name="Рисунок 3" descr="Изображение выглядит как текст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1E3AB60B-B7BA-5BF3-008B-128CCF2F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169" y="2063329"/>
            <a:ext cx="5104604" cy="27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9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51994-966F-CA44-84A2-1DD84E87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FEFEFE"/>
                </a:solidFill>
                <a:effectLst/>
                <a:latin typeface="__Karla_fd2630"/>
              </a:rPr>
              <a:t>Защита от вредоносных программ</a:t>
            </a:r>
            <a:endParaRPr lang="ru-RU" b="1" dirty="0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36A49-A62D-1293-698B-03BEE354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35391"/>
            <a:ext cx="4543147" cy="2726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Защита от вредоносных программ - это меры, направленные на предотвращение внедрения вредоносных программ в сеть и устройства. </a:t>
            </a:r>
            <a:b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</a:b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Для этого используются антивирусные программы, брандмауэры и другие средства защиты.</a:t>
            </a:r>
            <a:endParaRPr lang="ru-RU" sz="2000" dirty="0">
              <a:solidFill>
                <a:srgbClr val="FEFEFE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ru-RU" dirty="0">
              <a:cs typeface="Calibri"/>
            </a:endParaRPr>
          </a:p>
        </p:txBody>
      </p:sp>
      <p:pic>
        <p:nvPicPr>
          <p:cNvPr id="2050" name="Picture 2" descr="14 различных типов компьютерных вирусов | New-Science.ru">
            <a:extLst>
              <a:ext uri="{FF2B5EF4-FFF2-40B4-BE49-F238E27FC236}">
                <a16:creationId xmlns:a16="http://schemas.microsoft.com/office/drawing/2014/main" id="{45B94550-A82E-46CB-A6A8-68F974846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333" y="2410000"/>
            <a:ext cx="4216893" cy="26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14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F3569-37B8-5CE9-F545-F88FCE12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FEFEFE"/>
                </a:solidFill>
                <a:effectLst/>
                <a:latin typeface="__Karla_fd2630"/>
              </a:rPr>
              <a:t>Физическая безопасность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1FB93-8882-AFDE-6D4E-77472F97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04" y="2760956"/>
            <a:ext cx="4989009" cy="2476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Физическая безопасность - это меры, направленные на защиту физических объектов, таких как серверные комнаты, от несанкционированного доступа. Для этого используются системы контроля доступа, видеонаблюдение и другие средства защиты.</a:t>
            </a:r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.</a:t>
            </a:r>
            <a:endParaRPr lang="ru-RU" sz="20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ru-RU" sz="12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3074" name="Picture 2" descr="Cистемы обеспечения физической безопасности | Platformix">
            <a:extLst>
              <a:ext uri="{FF2B5EF4-FFF2-40B4-BE49-F238E27FC236}">
                <a16:creationId xmlns:a16="http://schemas.microsoft.com/office/drawing/2014/main" id="{23F7CDBA-C820-4240-97FA-9EC0596CB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763" y="2224597"/>
            <a:ext cx="4341181" cy="290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85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11818-7560-3882-D5F6-36EDD027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FEFEFE"/>
                </a:solidFill>
                <a:effectLst/>
                <a:latin typeface="__Karla_fd2630"/>
              </a:rPr>
              <a:t>Обучение персонала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96D86B-4A7B-166D-51B0-439B12C1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40" y="2618913"/>
            <a:ext cx="5981329" cy="2275643"/>
          </a:xfrm>
        </p:spPr>
        <p:txBody>
          <a:bodyPr/>
          <a:lstStyle/>
          <a:p>
            <a:pPr marL="0" indent="0">
              <a:buNone/>
            </a:pP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Обучение персонала - это важный аспект обеспечения информационной безопасности. Персонал должен знать о возможных угрозах и уметь предотвращать их. </a:t>
            </a:r>
            <a:endParaRPr lang="ru-RU" sz="12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2052" name="Picture 4" descr="Обучение сотрудников как способ сэкономить и оптимизировать кадры">
            <a:extLst>
              <a:ext uri="{FF2B5EF4-FFF2-40B4-BE49-F238E27FC236}">
                <a16:creationId xmlns:a16="http://schemas.microsoft.com/office/drawing/2014/main" id="{AED3C3DF-D465-41AB-AE9C-4166616C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08" y="2112721"/>
            <a:ext cx="5194059" cy="300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60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346C5-30A3-0F00-5A7F-9B211517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2" y="442603"/>
            <a:ext cx="10131425" cy="1456267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FEFEFE"/>
                </a:solidFill>
                <a:effectLst/>
                <a:latin typeface="__Karla_fd2630"/>
              </a:rPr>
              <a:t>Резервное копирование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199C0-810D-D8D5-960A-2B6D14EE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22" y="2074076"/>
            <a:ext cx="5428731" cy="3153222"/>
          </a:xfrm>
        </p:spPr>
        <p:txBody>
          <a:bodyPr/>
          <a:lstStyle/>
          <a:p>
            <a:pPr marL="0" indent="0">
              <a:buNone/>
            </a:pPr>
            <a:r>
              <a:rPr lang="ru-RU" sz="2000" b="0" i="0" dirty="0">
                <a:solidFill>
                  <a:srgbClr val="FEFEFE"/>
                </a:solidFill>
                <a:effectLst/>
                <a:latin typeface="__Karla_fd2630"/>
              </a:rPr>
              <a:t>Резервное копирование данных - это процесс создания копий данных для их защиты от потери или повреждения. Резервные копии могут быть использованы для восстановления данных в случае их потери.</a:t>
            </a: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5122" name="Picture 2" descr="Система резервного копирования (безопасность)">
            <a:extLst>
              <a:ext uri="{FF2B5EF4-FFF2-40B4-BE49-F238E27FC236}">
                <a16:creationId xmlns:a16="http://schemas.microsoft.com/office/drawing/2014/main" id="{BACE6548-9D4E-41F0-99FA-124DC5AE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91" y="2137171"/>
            <a:ext cx="5079660" cy="309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488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64</TotalTime>
  <Words>500</Words>
  <Application>Microsoft Office PowerPoint</Application>
  <PresentationFormat>Широкоэкранный</PresentationFormat>
  <Paragraphs>35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__Karla_fd2630</vt:lpstr>
      <vt:lpstr>Arial</vt:lpstr>
      <vt:lpstr>Calibri</vt:lpstr>
      <vt:lpstr>Calibri Light</vt:lpstr>
      <vt:lpstr>Небеса</vt:lpstr>
      <vt:lpstr> «Как обеспечивается информационная безопасность на предприятии, которое применяет Промышленный Интернет вещей?».</vt:lpstr>
      <vt:lpstr>Введение</vt:lpstr>
      <vt:lpstr>Аутентификация и авторизация</vt:lpstr>
      <vt:lpstr>Шифрование данных</vt:lpstr>
      <vt:lpstr>Мониторинг сети</vt:lpstr>
      <vt:lpstr>Защита от вредоносных программ</vt:lpstr>
      <vt:lpstr>Физическая безопасность</vt:lpstr>
      <vt:lpstr>Обучение персонала</vt:lpstr>
      <vt:lpstr>Резервное копирование данных</vt:lpstr>
      <vt:lpstr>Мониторинг устройств</vt:lpstr>
      <vt:lpstr>Использование сетевых сегментов</vt:lpstr>
      <vt:lpstr>Использование VPN</vt:lpstr>
      <vt:lpstr>Использование многофакторной аутентификации</vt:lpstr>
      <vt:lpstr>Примеры успешной реализации мер обеспечения информационной безопасности на предприятиях, которые применяют IIoT</vt:lpstr>
      <vt:lpstr>Какие преимущества получает предприятие и какие риски могут возникнуть?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ПРивет</dc:title>
  <dc:creator>NOTEBURG</dc:creator>
  <cp:lastModifiedBy>Тимур Барателия</cp:lastModifiedBy>
  <cp:revision>201</cp:revision>
  <dcterms:created xsi:type="dcterms:W3CDTF">2014-09-12T02:08:24Z</dcterms:created>
  <dcterms:modified xsi:type="dcterms:W3CDTF">2023-12-20T18:56:36Z</dcterms:modified>
</cp:coreProperties>
</file>