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6" r:id="rId3"/>
    <p:sldId id="257" r:id="rId4"/>
    <p:sldId id="264" r:id="rId5"/>
    <p:sldId id="262" r:id="rId6"/>
    <p:sldId id="265" r:id="rId7"/>
    <p:sldId id="267" r:id="rId8"/>
    <p:sldId id="263" r:id="rId9"/>
    <p:sldId id="268" r:id="rId10"/>
    <p:sldId id="283" r:id="rId11"/>
    <p:sldId id="284" r:id="rId12"/>
    <p:sldId id="285" r:id="rId13"/>
    <p:sldId id="27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F476F-6F26-427A-9365-A42BFEACB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A7A1C8-E904-4D1F-BB42-77DE88896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FD7E11-DFE6-46D6-9924-87A3496D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6492-27B5-4B2B-A350-B7EC71F4B22F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FC47AC-894B-45D0-BE9D-74D33342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4A8C8D-4D5A-4956-B81F-C60391B4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7C84-6368-47A3-A551-110DF42B8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01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83828-0F5B-4DF9-B4A2-AAD89B16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9750FF-3F5F-4C06-9999-A92980859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5610B3-80B2-40D5-81B3-83F983F2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6492-27B5-4B2B-A350-B7EC71F4B22F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1E396D-7C61-41A6-9BD8-760EBF30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D750E1-45F3-4CAC-A165-699840D7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7C84-6368-47A3-A551-110DF42B8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73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69F98B9-9037-4965-8B91-15C611254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F84138-27F0-4DDF-BAF8-22C4CCA36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58C1F3-38B6-491F-9BEE-E097A1515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6492-27B5-4B2B-A350-B7EC71F4B22F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0FD8A4-4319-4A5C-B5B6-23C7CF97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A122C9-1575-4F20-A7B3-0366B5EB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7C84-6368-47A3-A551-110DF42B8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53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C2BB1-C609-416A-82B8-D483E6CC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953526-A6C6-4939-8C0F-FF7867441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86B23C-4FE2-407D-A4F8-77C3D867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6492-27B5-4B2B-A350-B7EC71F4B22F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66464C-EA6B-4309-9136-F4165079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82F728-9B29-4F09-86C8-BFF9BA23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7C84-6368-47A3-A551-110DF42B8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26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74E97-9368-43F0-B083-62B11FBE4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A8C961-E8F9-43B1-BC5A-241226102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DF546-5701-4E6B-A675-AAD07B6A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6492-27B5-4B2B-A350-B7EC71F4B22F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29E0D0-BBF4-41AE-A290-4B773DE0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712AA4-F6F8-42B8-ACD6-6BC0FD81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7C84-6368-47A3-A551-110DF42B8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1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7CC3F-CAA1-453C-A33B-248A6A20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C2E53E-9E74-41FA-8F2D-78D688A27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ECD5D1-1ABF-4828-BDDC-6A50AAB27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142F82-1E26-4C84-8172-443768D3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6492-27B5-4B2B-A350-B7EC71F4B22F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2F3B4A-CE89-4BF9-A786-7A2FC7DD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002182-2559-47DA-8664-00080148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7C84-6368-47A3-A551-110DF42B8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21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4F03B-83FA-4ECF-B4A7-8F857636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C39D8E-48D3-4F89-A3CD-9CDDCFA1B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400ADA-FA96-4AD2-B43B-ACDA5E2F7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64A42B-2014-44E4-8531-980576384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AAEAB5-2E54-4C3B-A190-BE5642674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7D3A28-7CB0-4B09-AF66-51D82D64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6492-27B5-4B2B-A350-B7EC71F4B22F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111CCA0-2AAD-4550-9000-A248E223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99B510-7C19-44F2-8C1A-0085BD72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7C84-6368-47A3-A551-110DF42B8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12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600D4-D932-4AAF-A9C5-6CEFCAC6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406153-9C06-418C-8DFA-2335D3A7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6492-27B5-4B2B-A350-B7EC71F4B22F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1A3CD0-F713-433B-BD1A-8852A97C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26DF5B-5525-4687-97EA-85B77041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7C84-6368-47A3-A551-110DF42B8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07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2B6A5D-0A8B-4DC8-AD47-DCA7E073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6492-27B5-4B2B-A350-B7EC71F4B22F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301D804-AD97-46EB-922D-B1969EBB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45698B-1879-43B7-BAA5-A2CB6D1F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7C84-6368-47A3-A551-110DF42B8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01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66F96-AEAE-4D51-8349-D80C797C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4D0F7-B176-44A3-90A7-8706F2E7B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4C2EBB-DC2B-482A-ADD3-C6C52AA84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101334-0BC6-4A57-BC14-46C3F489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6492-27B5-4B2B-A350-B7EC71F4B22F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E7D606-A166-46C8-836F-6A0B94F3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6FCA5E-6C72-4938-940A-A51569BE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7C84-6368-47A3-A551-110DF42B8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16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E2ABD-7D45-4AEF-BE97-B21F8AFB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B49ABE8-CCEB-43C7-8746-898049C7B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A771D0-937A-4624-8D13-9A2EF8318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FECA7E-958A-4D71-9FD9-C5910E76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6492-27B5-4B2B-A350-B7EC71F4B22F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061929-896B-42F4-AFDB-3AFE7E06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2D2FC2-D2F3-41A6-AAF7-CDC9CBEC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7C84-6368-47A3-A551-110DF42B8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5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97193-D603-43B8-AA90-D5D573FD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1391D6-5018-4E14-A429-4DB3B841F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40DA7B-3766-4772-8A30-32C3E91B0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36492-27B5-4B2B-A350-B7EC71F4B22F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A14205-BC89-4B8B-B9C9-62F2FF14F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134ED1-F8D6-4E38-A9A5-A2D49C727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C7C84-6368-47A3-A551-110DF42B8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05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and black galaxy digital wallpaper">
            <a:extLst>
              <a:ext uri="{FF2B5EF4-FFF2-40B4-BE49-F238E27FC236}">
                <a16:creationId xmlns:a16="http://schemas.microsoft.com/office/drawing/2014/main" id="{D149F7F1-FCCC-42DA-A7E7-AF31FC03B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649B59AE-2CAD-4914-8B3D-455975855BF3}"/>
              </a:ext>
            </a:extLst>
          </p:cNvPr>
          <p:cNvSpPr/>
          <p:nvPr/>
        </p:nvSpPr>
        <p:spPr>
          <a:xfrm>
            <a:off x="-4501661" y="-4830173"/>
            <a:ext cx="17912861" cy="17912861"/>
          </a:xfrm>
          <a:custGeom>
            <a:avLst/>
            <a:gdLst>
              <a:gd name="connsiteX0" fmla="*/ 9586507 w 17912861"/>
              <a:gd name="connsiteY0" fmla="*/ 7347355 h 17912861"/>
              <a:gd name="connsiteX1" fmla="*/ 9322483 w 17912861"/>
              <a:gd name="connsiteY1" fmla="*/ 7351222 h 17912861"/>
              <a:gd name="connsiteX2" fmla="*/ 8162986 w 17912861"/>
              <a:gd name="connsiteY2" fmla="*/ 7522949 h 17912861"/>
              <a:gd name="connsiteX3" fmla="*/ 6965782 w 17912861"/>
              <a:gd name="connsiteY3" fmla="*/ 8068435 h 17912861"/>
              <a:gd name="connsiteX4" fmla="*/ 7003489 w 17912861"/>
              <a:gd name="connsiteY4" fmla="*/ 9502858 h 17912861"/>
              <a:gd name="connsiteX5" fmla="*/ 7521963 w 17912861"/>
              <a:gd name="connsiteY5" fmla="*/ 10523117 h 17912861"/>
              <a:gd name="connsiteX6" fmla="*/ 8181839 w 17912861"/>
              <a:gd name="connsiteY6" fmla="*/ 10381695 h 17912861"/>
              <a:gd name="connsiteX7" fmla="*/ 9897518 w 17912861"/>
              <a:gd name="connsiteY7" fmla="*/ 10513015 h 17912861"/>
              <a:gd name="connsiteX8" fmla="*/ 10453699 w 17912861"/>
              <a:gd name="connsiteY8" fmla="*/ 9997835 h 17912861"/>
              <a:gd name="connsiteX9" fmla="*/ 11028734 w 17912861"/>
              <a:gd name="connsiteY9" fmla="*/ 9472552 h 17912861"/>
              <a:gd name="connsiteX10" fmla="*/ 10830771 w 17912861"/>
              <a:gd name="connsiteY10" fmla="*/ 8270466 h 17912861"/>
              <a:gd name="connsiteX11" fmla="*/ 10284017 w 17912861"/>
              <a:gd name="connsiteY11" fmla="*/ 7482543 h 17912861"/>
              <a:gd name="connsiteX12" fmla="*/ 9586507 w 17912861"/>
              <a:gd name="connsiteY12" fmla="*/ 7347355 h 17912861"/>
              <a:gd name="connsiteX13" fmla="*/ 8956430 w 17912861"/>
              <a:gd name="connsiteY13" fmla="*/ 0 h 17912861"/>
              <a:gd name="connsiteX14" fmla="*/ 17912861 w 17912861"/>
              <a:gd name="connsiteY14" fmla="*/ 8956430 h 17912861"/>
              <a:gd name="connsiteX15" fmla="*/ 8956430 w 17912861"/>
              <a:gd name="connsiteY15" fmla="*/ 17912861 h 17912861"/>
              <a:gd name="connsiteX16" fmla="*/ 0 w 17912861"/>
              <a:gd name="connsiteY16" fmla="*/ 8956430 h 17912861"/>
              <a:gd name="connsiteX17" fmla="*/ 8956430 w 17912861"/>
              <a:gd name="connsiteY17" fmla="*/ 0 h 1791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912861" h="17912861">
                <a:moveTo>
                  <a:pt x="9586507" y="7347355"/>
                </a:moveTo>
                <a:cubicBezTo>
                  <a:pt x="9499432" y="7347329"/>
                  <a:pt x="9410859" y="7349538"/>
                  <a:pt x="9322483" y="7351222"/>
                </a:cubicBezTo>
                <a:cubicBezTo>
                  <a:pt x="8968978" y="7357955"/>
                  <a:pt x="8555769" y="7403413"/>
                  <a:pt x="8162986" y="7522949"/>
                </a:cubicBezTo>
                <a:cubicBezTo>
                  <a:pt x="7770203" y="7642485"/>
                  <a:pt x="7159031" y="7738450"/>
                  <a:pt x="6965782" y="8068435"/>
                </a:cubicBezTo>
                <a:cubicBezTo>
                  <a:pt x="6772533" y="8398419"/>
                  <a:pt x="6910792" y="9093745"/>
                  <a:pt x="7003489" y="9502858"/>
                </a:cubicBezTo>
                <a:cubicBezTo>
                  <a:pt x="7096187" y="9911971"/>
                  <a:pt x="7325571" y="10376643"/>
                  <a:pt x="7521963" y="10523117"/>
                </a:cubicBezTo>
                <a:cubicBezTo>
                  <a:pt x="7718356" y="10669590"/>
                  <a:pt x="7782771" y="10390113"/>
                  <a:pt x="8181839" y="10381695"/>
                </a:cubicBezTo>
                <a:cubicBezTo>
                  <a:pt x="8580907" y="10373277"/>
                  <a:pt x="9518875" y="10576991"/>
                  <a:pt x="9897518" y="10513015"/>
                </a:cubicBezTo>
                <a:cubicBezTo>
                  <a:pt x="10276161" y="10449038"/>
                  <a:pt x="10265163" y="10171245"/>
                  <a:pt x="10453699" y="9997835"/>
                </a:cubicBezTo>
                <a:cubicBezTo>
                  <a:pt x="10453699" y="9997835"/>
                  <a:pt x="10965889" y="9760447"/>
                  <a:pt x="11028734" y="9472552"/>
                </a:cubicBezTo>
                <a:cubicBezTo>
                  <a:pt x="11091579" y="9184657"/>
                  <a:pt x="10954890" y="8602134"/>
                  <a:pt x="10830771" y="8270466"/>
                </a:cubicBezTo>
                <a:cubicBezTo>
                  <a:pt x="10706652" y="7938798"/>
                  <a:pt x="10535398" y="7635750"/>
                  <a:pt x="10284017" y="7482543"/>
                </a:cubicBezTo>
                <a:cubicBezTo>
                  <a:pt x="10095482" y="7367637"/>
                  <a:pt x="9847733" y="7347434"/>
                  <a:pt x="9586507" y="7347355"/>
                </a:cubicBezTo>
                <a:close/>
                <a:moveTo>
                  <a:pt x="8956430" y="0"/>
                </a:moveTo>
                <a:cubicBezTo>
                  <a:pt x="13902930" y="0"/>
                  <a:pt x="17912861" y="4009930"/>
                  <a:pt x="17912861" y="8956430"/>
                </a:cubicBezTo>
                <a:cubicBezTo>
                  <a:pt x="17912861" y="13902930"/>
                  <a:pt x="13902930" y="17912861"/>
                  <a:pt x="8956430" y="17912861"/>
                </a:cubicBezTo>
                <a:cubicBezTo>
                  <a:pt x="4009930" y="17912861"/>
                  <a:pt x="0" y="13902930"/>
                  <a:pt x="0" y="8956430"/>
                </a:cubicBezTo>
                <a:cubicBezTo>
                  <a:pt x="0" y="4009930"/>
                  <a:pt x="4009930" y="0"/>
                  <a:pt x="89564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28BBA-A485-4368-8DBD-55DD93A31A04}"/>
              </a:ext>
            </a:extLst>
          </p:cNvPr>
          <p:cNvSpPr txBox="1"/>
          <p:nvPr/>
        </p:nvSpPr>
        <p:spPr>
          <a:xfrm>
            <a:off x="1187780" y="556181"/>
            <a:ext cx="10935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Arial Black" panose="020B0A04020102020204" pitchFamily="34" charset="0"/>
              </a:rPr>
              <a:t>Дизайн. Визуализация данных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DE67C-F3B9-4935-A647-27655DDE23E0}"/>
              </a:ext>
            </a:extLst>
          </p:cNvPr>
          <p:cNvSpPr txBox="1"/>
          <p:nvPr/>
        </p:nvSpPr>
        <p:spPr>
          <a:xfrm>
            <a:off x="7343479" y="5495826"/>
            <a:ext cx="4666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Выполнил студент группы 221-352</a:t>
            </a:r>
            <a:br>
              <a:rPr lang="ru-RU" sz="2400" dirty="0"/>
            </a:br>
            <a:r>
              <a:rPr lang="ru-RU" sz="2400" dirty="0"/>
              <a:t>Барателия Тимур</a:t>
            </a:r>
          </a:p>
        </p:txBody>
      </p:sp>
    </p:spTree>
    <p:extLst>
      <p:ext uri="{BB962C8B-B14F-4D97-AF65-F5344CB8AC3E}">
        <p14:creationId xmlns:p14="http://schemas.microsoft.com/office/powerpoint/2010/main" val="2246275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97E06D-3CFA-4C36-A736-286489FCF11B}"/>
              </a:ext>
            </a:extLst>
          </p:cNvPr>
          <p:cNvSpPr txBox="1"/>
          <p:nvPr/>
        </p:nvSpPr>
        <p:spPr>
          <a:xfrm>
            <a:off x="718794" y="550852"/>
            <a:ext cx="77087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i="1" u="none" strike="noStrike" dirty="0">
                <a:effectLst/>
                <a:latin typeface="Georgia" panose="02040502050405020303" pitchFamily="18" charset="0"/>
              </a:rPr>
              <a:t>Инструменты для создания визуализации данных.</a:t>
            </a:r>
            <a:endParaRPr lang="ru-RU" sz="2800" i="1" dirty="0">
              <a:latin typeface="Georgia" panose="020405020504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C77516-4D7E-4FE4-A247-38538A766F83}"/>
              </a:ext>
            </a:extLst>
          </p:cNvPr>
          <p:cNvSpPr txBox="1"/>
          <p:nvPr/>
        </p:nvSpPr>
        <p:spPr>
          <a:xfrm>
            <a:off x="2257720" y="2563100"/>
            <a:ext cx="292623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dirty="0">
                <a:effectLst/>
                <a:latin typeface="Georgia" panose="02040502050405020303" pitchFamily="18" charset="0"/>
              </a:rPr>
              <a:t>Графики и диаграммы</a:t>
            </a:r>
            <a:br>
              <a:rPr lang="ru-RU" sz="1800" b="0" i="0" dirty="0">
                <a:effectLst/>
                <a:latin typeface="Georgia" panose="02040502050405020303" pitchFamily="18" charset="0"/>
              </a:rPr>
            </a:br>
            <a:br>
              <a:rPr lang="ru-RU" sz="1800" b="0" i="0" dirty="0">
                <a:effectLst/>
                <a:latin typeface="Georgia" panose="02040502050405020303" pitchFamily="18" charset="0"/>
              </a:rPr>
            </a:br>
            <a:endParaRPr lang="ru-RU" b="0" dirty="0">
              <a:effectLst/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b="0" dirty="0">
              <a:effectLst/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dirty="0">
                <a:effectLst/>
                <a:latin typeface="Georgia" panose="02040502050405020303" pitchFamily="18" charset="0"/>
              </a:rPr>
              <a:t>Тепловые карты</a:t>
            </a:r>
            <a:br>
              <a:rPr lang="ru-RU" sz="1800" b="0" i="0" dirty="0">
                <a:effectLst/>
                <a:latin typeface="Georgia" panose="02040502050405020303" pitchFamily="18" charset="0"/>
              </a:rPr>
            </a:br>
            <a:br>
              <a:rPr lang="ru-RU" sz="1800" b="0" i="0" dirty="0">
                <a:effectLst/>
                <a:latin typeface="Georgia" panose="02040502050405020303" pitchFamily="18" charset="0"/>
              </a:rPr>
            </a:br>
            <a:endParaRPr lang="ru-RU" b="0" dirty="0">
              <a:effectLst/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b="0" dirty="0">
              <a:effectLst/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dirty="0" err="1">
                <a:effectLst/>
                <a:latin typeface="Georgia" panose="02040502050405020303" pitchFamily="18" charset="0"/>
              </a:rPr>
              <a:t>Дашборды</a:t>
            </a:r>
            <a:endParaRPr lang="ru-RU" b="0" dirty="0">
              <a:effectLst/>
              <a:latin typeface="Georgia" panose="02040502050405020303" pitchFamily="18" charset="0"/>
            </a:endParaRPr>
          </a:p>
          <a:p>
            <a:b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endParaRPr lang="ru-RU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A36DEB-C0A5-401D-84DA-5C3853216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254" y="127673"/>
            <a:ext cx="3625394" cy="1928138"/>
          </a:xfrm>
          <a:prstGeom prst="rect">
            <a:avLst/>
          </a:prstGeom>
        </p:spPr>
      </p:pic>
      <p:pic>
        <p:nvPicPr>
          <p:cNvPr id="1026" name="Picture 2" descr="Добавление слоя тепловой карты в визуальный элемент Azure Maps Power BI -  Microsoft Azure Maps Power BI visual | Microsoft Learn">
            <a:extLst>
              <a:ext uri="{FF2B5EF4-FFF2-40B4-BE49-F238E27FC236}">
                <a16:creationId xmlns:a16="http://schemas.microsoft.com/office/drawing/2014/main" id="{A06A2585-4082-439B-BB7E-70B515BCA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253" y="2391944"/>
            <a:ext cx="3476182" cy="207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Дашборд - что это такое простыми словами: что означает интерактивный  dashboard для руководителя в компьютере, чем аналитический dash board  (борд) отличается от отчетов с графиками, для чего необходима визуальная  часть, определение термина">
            <a:extLst>
              <a:ext uri="{FF2B5EF4-FFF2-40B4-BE49-F238E27FC236}">
                <a16:creationId xmlns:a16="http://schemas.microsoft.com/office/drawing/2014/main" id="{C55F0209-685B-4810-A108-78C3B881D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042" y="4674515"/>
            <a:ext cx="3625393" cy="205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19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D0DD45-E4E5-454A-86A4-F96A8D76E446}"/>
              </a:ext>
            </a:extLst>
          </p:cNvPr>
          <p:cNvSpPr txBox="1"/>
          <p:nvPr/>
        </p:nvSpPr>
        <p:spPr>
          <a:xfrm>
            <a:off x="2877532" y="681037"/>
            <a:ext cx="61698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i="1" u="none" strike="noStrike" dirty="0">
                <a:effectLst/>
                <a:latin typeface="Georgia" panose="02040502050405020303" pitchFamily="18" charset="0"/>
              </a:rPr>
              <a:t>Практические ситуации</a:t>
            </a:r>
            <a:endParaRPr lang="ru-RU" sz="2800" i="1" dirty="0">
              <a:latin typeface="Georgia" panose="020405020504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74EA7-A24D-4FEB-9003-444656910554}"/>
              </a:ext>
            </a:extLst>
          </p:cNvPr>
          <p:cNvSpPr txBox="1"/>
          <p:nvPr/>
        </p:nvSpPr>
        <p:spPr>
          <a:xfrm>
            <a:off x="1150070" y="1696940"/>
            <a:ext cx="100866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Georgia" panose="02040502050405020303" pitchFamily="18" charset="0"/>
              </a:rPr>
              <a:t>П</a:t>
            </a:r>
            <a:r>
              <a:rPr lang="ru-RU" sz="1800" b="0" i="0" u="none" strike="noStrike" dirty="0">
                <a:effectLst/>
                <a:latin typeface="Georgia" panose="02040502050405020303" pitchFamily="18" charset="0"/>
              </a:rPr>
              <a:t>рименение дизайна и визуализации данных в информационной безопасности.</a:t>
            </a:r>
            <a:endParaRPr lang="ru-RU" b="0" dirty="0">
              <a:effectLst/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ru-RU" b="0" dirty="0">
                <a:effectLst/>
                <a:latin typeface="Georgia" panose="02040502050405020303" pitchFamily="18" charset="0"/>
              </a:rPr>
            </a:br>
            <a:r>
              <a:rPr lang="ru-RU" dirty="0">
                <a:latin typeface="Georgia" panose="02040502050405020303" pitchFamily="18" charset="0"/>
              </a:rPr>
              <a:t>Р</a:t>
            </a:r>
            <a:r>
              <a:rPr lang="ru-RU" sz="1800" b="0" i="0" u="none" strike="noStrike" dirty="0">
                <a:effectLst/>
                <a:latin typeface="Georgia" panose="02040502050405020303" pitchFamily="18" charset="0"/>
              </a:rPr>
              <a:t>ассмотрим конкретный кейс, в котором использование дизайна и визуализации данных сыграло ключевую роль в решении проблемы безопасности.</a:t>
            </a:r>
            <a:br>
              <a:rPr lang="ru-RU" dirty="0">
                <a:latin typeface="Georgia" panose="02040502050405020303" pitchFamily="18" charset="0"/>
              </a:rPr>
            </a:b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613DA8-8835-47C7-8976-5A52A115D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889" y="3580741"/>
            <a:ext cx="2596222" cy="259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89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74B28-C4C6-472D-8339-060C3EA9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sz="2800" i="1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92FC8B-9856-4373-8FC8-817DE2C85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i="1">
              <a:solidFill>
                <a:schemeClr val="bg1"/>
              </a:solidFill>
            </a:endParaRPr>
          </a:p>
        </p:txBody>
      </p:sp>
      <p:pic>
        <p:nvPicPr>
          <p:cNvPr id="6148" name="Picture 4" descr="3d волнистые технологии абстрактный фон цифровые синие неоновые линии точки  и частицы сети большие данные | Премиум Фото">
            <a:extLst>
              <a:ext uri="{FF2B5EF4-FFF2-40B4-BE49-F238E27FC236}">
                <a16:creationId xmlns:a16="http://schemas.microsoft.com/office/drawing/2014/main" id="{29A3BEB9-6411-453F-9C94-16E5C8E49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7"/>
            <a:ext cx="12192000" cy="685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69E9BE-EC9D-44D0-9F6E-FC8330AB6786}"/>
              </a:ext>
            </a:extLst>
          </p:cNvPr>
          <p:cNvSpPr txBox="1"/>
          <p:nvPr/>
        </p:nvSpPr>
        <p:spPr>
          <a:xfrm>
            <a:off x="4488338" y="621368"/>
            <a:ext cx="23240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i="1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Заключение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5A0D2-BD2E-4998-AC36-E9F43C1F07B4}"/>
              </a:ext>
            </a:extLst>
          </p:cNvPr>
          <p:cNvSpPr txBox="1"/>
          <p:nvPr/>
        </p:nvSpPr>
        <p:spPr>
          <a:xfrm>
            <a:off x="433633" y="1794170"/>
            <a:ext cx="116043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Подведение итогов.</a:t>
            </a:r>
            <a:endParaRPr lang="ru-RU" b="0" dirty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ru-RU" b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</a:b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В заключение хочу подчеркнуть, что понимание и применение современных тенденций в дизайне и визуализации данных становится все более важным в контексте обеспечения информационной безопасности.</a:t>
            </a:r>
            <a:endParaRPr lang="ru-RU" b="0" dirty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b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endParaRPr lang="ru-RU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200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Безопасность информации в интернете">
            <a:extLst>
              <a:ext uri="{FF2B5EF4-FFF2-40B4-BE49-F238E27FC236}">
                <a16:creationId xmlns:a16="http://schemas.microsoft.com/office/drawing/2014/main" id="{B60E9921-C989-45D7-94FA-A61ABBB1A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042" y="3035431"/>
            <a:ext cx="5174958" cy="382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AE545D-FE0B-42B4-A790-2D066A9FFF64}"/>
              </a:ext>
            </a:extLst>
          </p:cNvPr>
          <p:cNvSpPr txBox="1"/>
          <p:nvPr/>
        </p:nvSpPr>
        <p:spPr>
          <a:xfrm>
            <a:off x="1369243" y="1097379"/>
            <a:ext cx="60944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68636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and black galaxy digital wallpaper">
            <a:extLst>
              <a:ext uri="{FF2B5EF4-FFF2-40B4-BE49-F238E27FC236}">
                <a16:creationId xmlns:a16="http://schemas.microsoft.com/office/drawing/2014/main" id="{D149F7F1-FCCC-42DA-A7E7-AF31FC03B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649B59AE-2CAD-4914-8B3D-455975855BF3}"/>
              </a:ext>
            </a:extLst>
          </p:cNvPr>
          <p:cNvSpPr/>
          <p:nvPr/>
        </p:nvSpPr>
        <p:spPr>
          <a:xfrm>
            <a:off x="-31224416" y="-30931093"/>
            <a:ext cx="74640831" cy="68720186"/>
          </a:xfrm>
          <a:custGeom>
            <a:avLst/>
            <a:gdLst>
              <a:gd name="connsiteX0" fmla="*/ 9586507 w 17912861"/>
              <a:gd name="connsiteY0" fmla="*/ 7347355 h 17912861"/>
              <a:gd name="connsiteX1" fmla="*/ 9322483 w 17912861"/>
              <a:gd name="connsiteY1" fmla="*/ 7351222 h 17912861"/>
              <a:gd name="connsiteX2" fmla="*/ 8162986 w 17912861"/>
              <a:gd name="connsiteY2" fmla="*/ 7522949 h 17912861"/>
              <a:gd name="connsiteX3" fmla="*/ 6965782 w 17912861"/>
              <a:gd name="connsiteY3" fmla="*/ 8068435 h 17912861"/>
              <a:gd name="connsiteX4" fmla="*/ 7003489 w 17912861"/>
              <a:gd name="connsiteY4" fmla="*/ 9502858 h 17912861"/>
              <a:gd name="connsiteX5" fmla="*/ 7521963 w 17912861"/>
              <a:gd name="connsiteY5" fmla="*/ 10523117 h 17912861"/>
              <a:gd name="connsiteX6" fmla="*/ 8181839 w 17912861"/>
              <a:gd name="connsiteY6" fmla="*/ 10381695 h 17912861"/>
              <a:gd name="connsiteX7" fmla="*/ 9897518 w 17912861"/>
              <a:gd name="connsiteY7" fmla="*/ 10513015 h 17912861"/>
              <a:gd name="connsiteX8" fmla="*/ 10453699 w 17912861"/>
              <a:gd name="connsiteY8" fmla="*/ 9997835 h 17912861"/>
              <a:gd name="connsiteX9" fmla="*/ 11028734 w 17912861"/>
              <a:gd name="connsiteY9" fmla="*/ 9472552 h 17912861"/>
              <a:gd name="connsiteX10" fmla="*/ 10830771 w 17912861"/>
              <a:gd name="connsiteY10" fmla="*/ 8270466 h 17912861"/>
              <a:gd name="connsiteX11" fmla="*/ 10284017 w 17912861"/>
              <a:gd name="connsiteY11" fmla="*/ 7482543 h 17912861"/>
              <a:gd name="connsiteX12" fmla="*/ 9586507 w 17912861"/>
              <a:gd name="connsiteY12" fmla="*/ 7347355 h 17912861"/>
              <a:gd name="connsiteX13" fmla="*/ 8956430 w 17912861"/>
              <a:gd name="connsiteY13" fmla="*/ 0 h 17912861"/>
              <a:gd name="connsiteX14" fmla="*/ 17912861 w 17912861"/>
              <a:gd name="connsiteY14" fmla="*/ 8956430 h 17912861"/>
              <a:gd name="connsiteX15" fmla="*/ 8956430 w 17912861"/>
              <a:gd name="connsiteY15" fmla="*/ 17912861 h 17912861"/>
              <a:gd name="connsiteX16" fmla="*/ 0 w 17912861"/>
              <a:gd name="connsiteY16" fmla="*/ 8956430 h 17912861"/>
              <a:gd name="connsiteX17" fmla="*/ 8956430 w 17912861"/>
              <a:gd name="connsiteY17" fmla="*/ 0 h 1791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912861" h="17912861">
                <a:moveTo>
                  <a:pt x="9586507" y="7347355"/>
                </a:moveTo>
                <a:cubicBezTo>
                  <a:pt x="9499432" y="7347329"/>
                  <a:pt x="9410859" y="7349538"/>
                  <a:pt x="9322483" y="7351222"/>
                </a:cubicBezTo>
                <a:cubicBezTo>
                  <a:pt x="8968978" y="7357955"/>
                  <a:pt x="8555769" y="7403413"/>
                  <a:pt x="8162986" y="7522949"/>
                </a:cubicBezTo>
                <a:cubicBezTo>
                  <a:pt x="7770203" y="7642485"/>
                  <a:pt x="7159031" y="7738450"/>
                  <a:pt x="6965782" y="8068435"/>
                </a:cubicBezTo>
                <a:cubicBezTo>
                  <a:pt x="6772533" y="8398419"/>
                  <a:pt x="6910792" y="9093745"/>
                  <a:pt x="7003489" y="9502858"/>
                </a:cubicBezTo>
                <a:cubicBezTo>
                  <a:pt x="7096187" y="9911971"/>
                  <a:pt x="7325571" y="10376643"/>
                  <a:pt x="7521963" y="10523117"/>
                </a:cubicBezTo>
                <a:cubicBezTo>
                  <a:pt x="7718356" y="10669590"/>
                  <a:pt x="7782771" y="10390113"/>
                  <a:pt x="8181839" y="10381695"/>
                </a:cubicBezTo>
                <a:cubicBezTo>
                  <a:pt x="8580907" y="10373277"/>
                  <a:pt x="9518875" y="10576991"/>
                  <a:pt x="9897518" y="10513015"/>
                </a:cubicBezTo>
                <a:cubicBezTo>
                  <a:pt x="10276161" y="10449038"/>
                  <a:pt x="10265163" y="10171245"/>
                  <a:pt x="10453699" y="9997835"/>
                </a:cubicBezTo>
                <a:cubicBezTo>
                  <a:pt x="10453699" y="9997835"/>
                  <a:pt x="10965889" y="9760447"/>
                  <a:pt x="11028734" y="9472552"/>
                </a:cubicBezTo>
                <a:cubicBezTo>
                  <a:pt x="11091579" y="9184657"/>
                  <a:pt x="10954890" y="8602134"/>
                  <a:pt x="10830771" y="8270466"/>
                </a:cubicBezTo>
                <a:cubicBezTo>
                  <a:pt x="10706652" y="7938798"/>
                  <a:pt x="10535398" y="7635750"/>
                  <a:pt x="10284017" y="7482543"/>
                </a:cubicBezTo>
                <a:cubicBezTo>
                  <a:pt x="10095482" y="7367637"/>
                  <a:pt x="9847733" y="7347434"/>
                  <a:pt x="9586507" y="7347355"/>
                </a:cubicBezTo>
                <a:close/>
                <a:moveTo>
                  <a:pt x="8956430" y="0"/>
                </a:moveTo>
                <a:cubicBezTo>
                  <a:pt x="13902930" y="0"/>
                  <a:pt x="17912861" y="4009930"/>
                  <a:pt x="17912861" y="8956430"/>
                </a:cubicBezTo>
                <a:cubicBezTo>
                  <a:pt x="17912861" y="13902930"/>
                  <a:pt x="13902930" y="17912861"/>
                  <a:pt x="8956430" y="17912861"/>
                </a:cubicBezTo>
                <a:cubicBezTo>
                  <a:pt x="4009930" y="17912861"/>
                  <a:pt x="0" y="13902930"/>
                  <a:pt x="0" y="8956430"/>
                </a:cubicBezTo>
                <a:cubicBezTo>
                  <a:pt x="0" y="4009930"/>
                  <a:pt x="4009930" y="0"/>
                  <a:pt x="89564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28BBA-A485-4368-8DBD-55DD93A31A04}"/>
              </a:ext>
            </a:extLst>
          </p:cNvPr>
          <p:cNvSpPr txBox="1"/>
          <p:nvPr/>
        </p:nvSpPr>
        <p:spPr>
          <a:xfrm>
            <a:off x="1187780" y="556181"/>
            <a:ext cx="10935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Arial Black" panose="020B0A04020102020204" pitchFamily="34" charset="0"/>
              </a:rPr>
              <a:t>Дизайн. Визуализация данных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DE67C-F3B9-4935-A647-27655DDE23E0}"/>
              </a:ext>
            </a:extLst>
          </p:cNvPr>
          <p:cNvSpPr txBox="1"/>
          <p:nvPr/>
        </p:nvSpPr>
        <p:spPr>
          <a:xfrm>
            <a:off x="7343479" y="5495826"/>
            <a:ext cx="4666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Выполнил студент группы 221-352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Барателия Тимур</a:t>
            </a:r>
          </a:p>
        </p:txBody>
      </p:sp>
    </p:spTree>
    <p:extLst>
      <p:ext uri="{BB962C8B-B14F-4D97-AF65-F5344CB8AC3E}">
        <p14:creationId xmlns:p14="http://schemas.microsoft.com/office/powerpoint/2010/main" val="790693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Безопасность абстракция">
            <a:extLst>
              <a:ext uri="{FF2B5EF4-FFF2-40B4-BE49-F238E27FC236}">
                <a16:creationId xmlns:a16="http://schemas.microsoft.com/office/drawing/2014/main" id="{EE36DCFB-EC20-4768-8CF2-4C610DECE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508066-CC22-4AE3-8B7A-E928D31501A7}"/>
              </a:ext>
            </a:extLst>
          </p:cNvPr>
          <p:cNvSpPr txBox="1"/>
          <p:nvPr/>
        </p:nvSpPr>
        <p:spPr>
          <a:xfrm>
            <a:off x="615099" y="438033"/>
            <a:ext cx="25617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Введение</a:t>
            </a:r>
            <a:endParaRPr lang="ru-RU" sz="4000" i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AE751-B191-447D-90A5-98B6D8F35D93}"/>
              </a:ext>
            </a:extLst>
          </p:cNvPr>
          <p:cNvSpPr txBox="1"/>
          <p:nvPr/>
        </p:nvSpPr>
        <p:spPr>
          <a:xfrm>
            <a:off x="615099" y="1583952"/>
            <a:ext cx="6520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chemeClr val="bg1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"Современные тенденции в дизайне и визуализации данных в области информационной безопасности". </a:t>
            </a:r>
            <a:endParaRPr lang="ru-RU" dirty="0">
              <a:solidFill>
                <a:schemeClr val="bg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41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Продуктовый дизайн: зачем он нужен и как его создают">
            <a:extLst>
              <a:ext uri="{FF2B5EF4-FFF2-40B4-BE49-F238E27FC236}">
                <a16:creationId xmlns:a16="http://schemas.microsoft.com/office/drawing/2014/main" id="{09216EDD-6187-409E-8F83-FA63FE4DD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C1F358-A136-4701-9031-EAE02FC2C07D}"/>
              </a:ext>
            </a:extLst>
          </p:cNvPr>
          <p:cNvSpPr txBox="1"/>
          <p:nvPr/>
        </p:nvSpPr>
        <p:spPr>
          <a:xfrm>
            <a:off x="850769" y="413937"/>
            <a:ext cx="24203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i="1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Дизайн</a:t>
            </a:r>
            <a:endParaRPr lang="ru-RU" sz="4000" i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45E55-618B-475D-B1CB-DB1A288F88B0}"/>
              </a:ext>
            </a:extLst>
          </p:cNvPr>
          <p:cNvSpPr txBox="1"/>
          <p:nvPr/>
        </p:nvSpPr>
        <p:spPr>
          <a:xfrm>
            <a:off x="850769" y="1416081"/>
            <a:ext cx="765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1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Определение дизайна и его роль в информационной безопасности.</a:t>
            </a:r>
            <a:endParaRPr lang="ru-RU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CEA868-EF70-418E-9052-574C3A6F577E}"/>
              </a:ext>
            </a:extLst>
          </p:cNvPr>
          <p:cNvSpPr txBox="1"/>
          <p:nvPr/>
        </p:nvSpPr>
        <p:spPr>
          <a:xfrm>
            <a:off x="850768" y="2410874"/>
            <a:ext cx="76522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Дизайн - это не просто красивая оболочка, это ключевой элемент в создании эффективных информационных продуктов. В контексте информационной безопасности принципы дизайна позволяют создавать продукты, максимально удобные и понятные для пользователя.</a:t>
            </a:r>
            <a:endParaRPr lang="ru-RU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99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Компьютерная криптография">
            <a:extLst>
              <a:ext uri="{FF2B5EF4-FFF2-40B4-BE49-F238E27FC236}">
                <a16:creationId xmlns:a16="http://schemas.microsoft.com/office/drawing/2014/main" id="{3F1B1E93-1784-475C-9F93-C75C7A5F3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016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DD352D-0925-417C-8155-98D285F98978}"/>
              </a:ext>
            </a:extLst>
          </p:cNvPr>
          <p:cNvSpPr txBox="1"/>
          <p:nvPr/>
        </p:nvSpPr>
        <p:spPr>
          <a:xfrm>
            <a:off x="360575" y="313145"/>
            <a:ext cx="79996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i="1" dirty="0">
                <a:solidFill>
                  <a:srgbClr val="D1D5DB"/>
                </a:solidFill>
                <a:effectLst/>
                <a:latin typeface="Georgia" panose="02040502050405020303" pitchFamily="18" charset="0"/>
              </a:rPr>
              <a:t>Применение принципов дизайна в области информационной безопасности.</a:t>
            </a:r>
            <a:endParaRPr lang="ru-RU" sz="2800" b="1" dirty="0">
              <a:latin typeface="Georgia" panose="02040502050405020303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AEBEB2-59A6-4C82-A0A4-A34EB50C3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465" y="152660"/>
            <a:ext cx="2782875" cy="18552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A53309-77CF-4752-B36B-807266546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748" y="2497914"/>
            <a:ext cx="1642307" cy="16423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1B86665-7B4D-4D38-9189-D86BB0A11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748" y="4749068"/>
            <a:ext cx="1642307" cy="164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3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2D472F-6AE5-4EDD-AECC-5E88C324CFA7}"/>
              </a:ext>
            </a:extLst>
          </p:cNvPr>
          <p:cNvSpPr txBox="1"/>
          <p:nvPr/>
        </p:nvSpPr>
        <p:spPr>
          <a:xfrm>
            <a:off x="247453" y="397986"/>
            <a:ext cx="84346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i="1" dirty="0">
                <a:effectLst/>
                <a:latin typeface="Georgia" panose="02040502050405020303" pitchFamily="18" charset="0"/>
              </a:rPr>
              <a:t>Примеры успешного использования дизайна в информационной безопасности.</a:t>
            </a:r>
            <a:endParaRPr lang="ru-RU" sz="2800" b="1" i="1" dirty="0"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E1F857-9224-4665-B9FD-FF772B17C498}"/>
              </a:ext>
            </a:extLst>
          </p:cNvPr>
          <p:cNvSpPr txBox="1"/>
          <p:nvPr/>
        </p:nvSpPr>
        <p:spPr>
          <a:xfrm>
            <a:off x="296792" y="2217061"/>
            <a:ext cx="61698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ru-RU" dirty="0">
                <a:latin typeface="Georgia" panose="02040502050405020303" pitchFamily="18" charset="0"/>
              </a:rPr>
            </a:br>
            <a:r>
              <a:rPr lang="ru-RU" dirty="0">
                <a:latin typeface="Georgia" panose="02040502050405020303" pitchFamily="18" charset="0"/>
              </a:rPr>
              <a:t>1) </a:t>
            </a:r>
            <a:r>
              <a:rPr lang="en-US" i="0" dirty="0">
                <a:effectLst/>
                <a:latin typeface="Georgia" panose="02040502050405020303" pitchFamily="18" charset="0"/>
              </a:rPr>
              <a:t>Apple </a:t>
            </a:r>
            <a:r>
              <a:rPr lang="ru-RU" i="0" dirty="0">
                <a:effectLst/>
                <a:latin typeface="Georgia" panose="02040502050405020303" pitchFamily="18" charset="0"/>
              </a:rPr>
              <a:t>и </a:t>
            </a:r>
            <a:r>
              <a:rPr lang="en-US" i="0" dirty="0">
                <a:effectLst/>
                <a:latin typeface="Georgia" panose="02040502050405020303" pitchFamily="18" charset="0"/>
              </a:rPr>
              <a:t>Touch ID</a:t>
            </a:r>
            <a:br>
              <a:rPr lang="ru-RU" i="0" dirty="0">
                <a:effectLst/>
                <a:latin typeface="Georgia" panose="02040502050405020303" pitchFamily="18" charset="0"/>
              </a:rPr>
            </a:br>
            <a:r>
              <a:rPr lang="ru-RU" i="0" dirty="0">
                <a:effectLst/>
                <a:latin typeface="Georgia" panose="02040502050405020303" pitchFamily="18" charset="0"/>
              </a:rPr>
              <a:t>2) Графический анализ сетевой активности</a:t>
            </a:r>
            <a:br>
              <a:rPr lang="ru-RU" i="0" dirty="0">
                <a:effectLst/>
                <a:latin typeface="Georgia" panose="02040502050405020303" pitchFamily="18" charset="0"/>
              </a:rPr>
            </a:br>
            <a:r>
              <a:rPr lang="ru-RU" i="0" dirty="0">
                <a:effectLst/>
                <a:latin typeface="Georgia" panose="02040502050405020303" pitchFamily="18" charset="0"/>
              </a:rPr>
              <a:t>3) Дизайн интерфейса антивирусных программ</a:t>
            </a:r>
            <a:br>
              <a:rPr lang="ru-RU" i="0" dirty="0">
                <a:effectLst/>
                <a:latin typeface="Georgia" panose="02040502050405020303" pitchFamily="18" charset="0"/>
              </a:rPr>
            </a:br>
            <a:r>
              <a:rPr lang="ru-RU" i="0" dirty="0">
                <a:effectLst/>
                <a:latin typeface="Georgia" panose="02040502050405020303" pitchFamily="18" charset="0"/>
              </a:rPr>
              <a:t>4) Фишинг-защита в электронной почте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B21B43-0D73-49CC-BA14-9B52C55D9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769" y="3962520"/>
            <a:ext cx="3046988" cy="20313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223365-607F-4D17-A364-46A7D9AE2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028" y="3962520"/>
            <a:ext cx="2549247" cy="2225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35C45C0-FA2A-45F7-B9E7-7F89CFB6C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48" y="4401359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9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3CEB06-C621-4BBC-8D69-931F7B4850EC}"/>
              </a:ext>
            </a:extLst>
          </p:cNvPr>
          <p:cNvSpPr txBox="1"/>
          <p:nvPr/>
        </p:nvSpPr>
        <p:spPr>
          <a:xfrm>
            <a:off x="1001598" y="561746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i="1" dirty="0">
                <a:effectLst/>
                <a:latin typeface="Georgia" panose="02040502050405020303" pitchFamily="18" charset="0"/>
              </a:rPr>
              <a:t>Визуализация</a:t>
            </a:r>
            <a:r>
              <a:rPr lang="ru-RU" sz="2800" b="1" i="1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800" b="1" i="1" dirty="0">
                <a:effectLst/>
                <a:latin typeface="Georgia" panose="02040502050405020303" pitchFamily="18" charset="0"/>
              </a:rPr>
              <a:t>данных</a:t>
            </a:r>
            <a:endParaRPr lang="ru-RU" sz="2800" b="1" i="1" dirty="0">
              <a:latin typeface="Georgia" panose="020405020504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E7F7C6-EA6D-44A5-B079-DFAC12A41A98}"/>
              </a:ext>
            </a:extLst>
          </p:cNvPr>
          <p:cNvSpPr txBox="1"/>
          <p:nvPr/>
        </p:nvSpPr>
        <p:spPr>
          <a:xfrm>
            <a:off x="1001598" y="1755490"/>
            <a:ext cx="66152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effectLst/>
                <a:latin typeface="Georgia" panose="02040502050405020303" pitchFamily="18" charset="0"/>
              </a:rPr>
              <a:t>Визуализация данных – это процесс использования визуальных элементов, таких как диаграммы, графики или карты, для представления данных. Он переводит сложные, масштабные или числовые данные в визуальное представление, которое легче обрабатывать.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EE2DF71-C559-42D4-97C2-7F5C847DF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026" y="2045895"/>
            <a:ext cx="4174913" cy="382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5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997DBC-8778-4AD5-9051-C4B3E4AF3F57}"/>
              </a:ext>
            </a:extLst>
          </p:cNvPr>
          <p:cNvSpPr txBox="1"/>
          <p:nvPr/>
        </p:nvSpPr>
        <p:spPr>
          <a:xfrm>
            <a:off x="718793" y="534674"/>
            <a:ext cx="94715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i="1" dirty="0">
                <a:effectLst/>
                <a:latin typeface="Georgia" panose="02040502050405020303" pitchFamily="18" charset="0"/>
              </a:rPr>
              <a:t>Роль визуализации данных в обеспечении информационной безопасности</a:t>
            </a:r>
            <a:endParaRPr lang="ru-RU" sz="2800" b="1" dirty="0">
              <a:latin typeface="Georgia" panose="020405020504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772AC-0C84-4F44-AFBF-4CA00B593FB7}"/>
              </a:ext>
            </a:extLst>
          </p:cNvPr>
          <p:cNvSpPr txBox="1"/>
          <p:nvPr/>
        </p:nvSpPr>
        <p:spPr>
          <a:xfrm>
            <a:off x="718792" y="2023455"/>
            <a:ext cx="65021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u="none" strike="noStrike" dirty="0">
                <a:effectLst/>
                <a:latin typeface="Georgia" panose="02040502050405020303" pitchFamily="18" charset="0"/>
              </a:rPr>
              <a:t>Визуализация данных играет ключевую роль в обеспечении безопасности, предоставляя ясное представление о состоянии систем и обнаруживая аномалии.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CF1BECD-42E2-4041-B103-E2C2CAAAD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02" y="3577661"/>
            <a:ext cx="2518959" cy="251895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16132C5-D71E-4692-94A9-494F48E62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16" y="3634217"/>
            <a:ext cx="2405848" cy="24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3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Информационная безопасность белый фон">
            <a:extLst>
              <a:ext uri="{FF2B5EF4-FFF2-40B4-BE49-F238E27FC236}">
                <a16:creationId xmlns:a16="http://schemas.microsoft.com/office/drawing/2014/main" id="{81E94288-43B5-4B8A-8CC9-43C0BAAB4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32"/>
            <a:ext cx="12192000" cy="6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162A6C-6D82-4FE8-A273-B3855BD42B7B}"/>
              </a:ext>
            </a:extLst>
          </p:cNvPr>
          <p:cNvSpPr txBox="1"/>
          <p:nvPr/>
        </p:nvSpPr>
        <p:spPr>
          <a:xfrm>
            <a:off x="850768" y="638368"/>
            <a:ext cx="89342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i="1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Типы визуализации и их эффективность в информационной безопасности.</a:t>
            </a:r>
            <a:endParaRPr lang="ru-RU" sz="2800" i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A4A8AE-8E80-4D00-A85B-4E681F794D6A}"/>
              </a:ext>
            </a:extLst>
          </p:cNvPr>
          <p:cNvSpPr txBox="1"/>
          <p:nvPr/>
        </p:nvSpPr>
        <p:spPr>
          <a:xfrm>
            <a:off x="850768" y="2136511"/>
            <a:ext cx="88117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От круговых диаграмм до тепловых карт - различные типы визуализации могут быть использованы для представления различных аспектов безопасности.</a:t>
            </a:r>
            <a:br>
              <a:rPr lang="en-US" sz="18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</a:br>
            <a:br>
              <a:rPr lang="en-US" sz="18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</a:b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Выбор оптимального типа зависит от конкретных задач и целей.</a:t>
            </a:r>
            <a:endParaRPr lang="ru-RU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1616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314</Words>
  <Application>Microsoft Office PowerPoint</Application>
  <PresentationFormat>Широкоэкранный</PresentationFormat>
  <Paragraphs>33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Consolas</vt:lpstr>
      <vt:lpstr>Georgia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Некоторые варианты фонов для презентаций по информационной безопасности</dc:title>
  <dc:creator>Ksenia Temnikova</dc:creator>
  <cp:lastModifiedBy>Тимур Барателия</cp:lastModifiedBy>
  <cp:revision>53</cp:revision>
  <dcterms:created xsi:type="dcterms:W3CDTF">2022-10-22T08:21:56Z</dcterms:created>
  <dcterms:modified xsi:type="dcterms:W3CDTF">2023-11-06T22:54:37Z</dcterms:modified>
</cp:coreProperties>
</file>