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9" r:id="rId9"/>
    <p:sldId id="270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73960-3107-45F1-904F-CCAE6CFE6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179A2-0766-4A75-98DD-1A085FFE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8DEF80-CE9B-49A4-B1C3-32213289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6883E-C238-41BE-BA6C-188285DF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2FDB6-DBE6-4620-A339-742508C5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44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862AD-5094-4163-9694-BB830EFA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EAFDBD-EC2C-44C4-B162-DA1CAB02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620BDB-46C6-4534-81F1-052B056D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7CF00-7076-4A52-A317-47B0236C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26CF4-2EB8-4B0E-B809-701C1AAC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3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B288C3-D3E2-4DFA-94E8-72B97709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1A5682-FAC9-483B-A51B-6D77DF6E7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0C137-2EF2-4C23-B354-59464B47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32D80-3B4C-4234-9FF7-EB5A52A1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48A1A-3D81-46CC-8D10-3CAC8EA7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2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37CEC-103E-4CDC-BCA4-3A9896EB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30E7D-AEC9-4D23-B065-316AA962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3F5E4A-6B89-48BC-9398-89E567A5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1BC06-6028-4FDB-B35A-5F0225DD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DB48CB-5686-489D-9FC7-B5C5C157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7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FA683-A276-421C-8215-1D0FE7E9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C9365E-D8AD-4E1E-9376-851A4F79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921A6-EE3F-403C-A55F-40458359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8BA34-C885-4721-B5FF-DBCF195E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C7DB8-384D-4430-8590-0C4E50B8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6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8C37E-3B5E-4F50-A011-3001762A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5987D-F7B0-48FB-ACF8-054FBE687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A5565-ABBF-432B-B781-2981E7804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B4C26-8545-46F6-A30F-0CBE1EF2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462223-154A-4541-8949-6E68BA03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B6EDAB-D25C-427A-B6A4-D62791A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2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65076-2266-41F8-B47E-2CBD6E76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D53D5-25E3-467F-8669-6F93F1C92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1345E0-AA46-460D-93B4-F417C4F4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7B3D3A-55AA-4D7E-801B-A3E641E7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4925F7-9D0C-4BB6-9392-4B1F23F38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A961A1-CF92-47B5-A903-F0F15A29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1E65C3-F6AE-4942-9D9D-8F1F15AD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06B6C2-EC4A-49A4-81EF-BD54C352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37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8901-0F35-4ABA-950B-AD5DCEBC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6CE355-45E0-4393-9D4E-56F238ED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ECB3F3-397A-4637-8A41-285B54C8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A516A-A5C3-47D2-8D3E-EF5C4AB7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312B33-0F39-41FE-A7DB-4469EBD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803794-C1D9-4D96-9CCC-124DFAFD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0445DE-FECD-4A8F-83C9-0A78C858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7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4A091-5C94-4BAC-B90C-4B9E45B8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76AF9-8B91-46DA-8401-B0F1E79C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4A9DDD-DD15-47B1-906A-D9A30616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B1721F-2499-4BAA-A84A-313696FB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8E1A3-D60C-4F85-96A4-176BB2A6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DD52CF-A77E-4A58-9CE8-19510F24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5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D2C6E-C631-4BFD-9E73-0461B1AD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974F82-BFFE-489A-946B-92B6C25F3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29E0EF-8865-43B2-8A87-7822B3D74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4FFA66-4E2A-4A56-A707-21E5639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23604-C5C1-49DF-AF24-77EF7D7D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19BAAE-BEEC-46FD-8659-6068D110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51AA0-4E26-4536-995B-5089A5D6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C3E25-26AA-43AA-9EEB-A27992CE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98263D-07B2-4734-959C-DFBBB2AF8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B70-D922-4DB4-8BEA-B29C599B26C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19157A-44E1-4753-A239-E3CB468D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300DF-697B-4E8C-B23F-27472DBF1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8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989046" y="858416"/>
            <a:ext cx="2906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Montserrat" pitchFamily="2" charset="-52"/>
              </a:rPr>
              <a:t>московский</a:t>
            </a:r>
          </a:p>
          <a:p>
            <a:r>
              <a:rPr lang="ru-RU" sz="3200" b="1" dirty="0">
                <a:latin typeface="Montserrat" pitchFamily="2" charset="-52"/>
              </a:rPr>
              <a:t>политех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C1E1883-DA39-40AB-95B6-6C32F9A2CFDD}"/>
              </a:ext>
            </a:extLst>
          </p:cNvPr>
          <p:cNvCxnSpPr>
            <a:cxnSpLocks/>
          </p:cNvCxnSpPr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2437DB-9E23-4F8C-8116-78A821F82ADD}"/>
              </a:ext>
            </a:extLst>
          </p:cNvPr>
          <p:cNvSpPr txBox="1"/>
          <p:nvPr/>
        </p:nvSpPr>
        <p:spPr>
          <a:xfrm>
            <a:off x="7728861" y="602473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itchFamily="2" charset="-52"/>
              </a:rPr>
              <a:t>mospolytech.ru</a:t>
            </a:r>
            <a:endParaRPr lang="ru-RU" b="1" dirty="0">
              <a:latin typeface="Montserrat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AA910-DFC4-4DDB-B6DF-B8208705BA2B}"/>
              </a:ext>
            </a:extLst>
          </p:cNvPr>
          <p:cNvSpPr txBox="1"/>
          <p:nvPr/>
        </p:nvSpPr>
        <p:spPr>
          <a:xfrm rot="2700000">
            <a:off x="12617562" y="6107256"/>
            <a:ext cx="8835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1ECED-C460-4FDD-BC86-C71B94F39243}"/>
              </a:ext>
            </a:extLst>
          </p:cNvPr>
          <p:cNvSpPr txBox="1"/>
          <p:nvPr/>
        </p:nvSpPr>
        <p:spPr>
          <a:xfrm>
            <a:off x="989046" y="2292401"/>
            <a:ext cx="6739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Сравнительный анализ распространения презентаций для различных целей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8E8E8-7386-4CE1-B253-FCFD6B028894}"/>
              </a:ext>
            </a:extLst>
          </p:cNvPr>
          <p:cNvSpPr txBox="1"/>
          <p:nvPr/>
        </p:nvSpPr>
        <p:spPr>
          <a:xfrm>
            <a:off x="7728861" y="4246781"/>
            <a:ext cx="3381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Презентацию подготовил</a:t>
            </a:r>
            <a:r>
              <a:rPr lang="en-US" dirty="0">
                <a:latin typeface="Montserrat" pitchFamily="2" charset="-52"/>
              </a:rPr>
              <a:t>:</a:t>
            </a:r>
          </a:p>
          <a:p>
            <a:r>
              <a:rPr lang="ru-RU" dirty="0">
                <a:latin typeface="Montserrat" pitchFamily="2" charset="-52"/>
              </a:rPr>
              <a:t>Барателия Тимур</a:t>
            </a:r>
          </a:p>
          <a:p>
            <a:endParaRPr lang="ru-RU" dirty="0">
              <a:latin typeface="Montserrat" pitchFamily="2" charset="-52"/>
            </a:endParaRPr>
          </a:p>
          <a:p>
            <a:r>
              <a:rPr lang="ru-RU" dirty="0">
                <a:latin typeface="Montserrat" pitchFamily="2" charset="-52"/>
              </a:rPr>
              <a:t>Группа: 221-352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FF79A-0319-423C-BCC7-C4615D2DF5B8}"/>
              </a:ext>
            </a:extLst>
          </p:cNvPr>
          <p:cNvSpPr txBox="1"/>
          <p:nvPr/>
        </p:nvSpPr>
        <p:spPr>
          <a:xfrm>
            <a:off x="-15087600" y="427047"/>
            <a:ext cx="2866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Введение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D7EDB3-10F1-4FF2-B0F5-B0D14B0E1861}"/>
              </a:ext>
            </a:extLst>
          </p:cNvPr>
          <p:cNvSpPr txBox="1"/>
          <p:nvPr/>
        </p:nvSpPr>
        <p:spPr>
          <a:xfrm>
            <a:off x="-15102308" y="1754110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Цели и задачи анализа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E7264-7A47-4FFA-9107-E92298872D80}"/>
              </a:ext>
            </a:extLst>
          </p:cNvPr>
          <p:cNvSpPr txBox="1"/>
          <p:nvPr/>
        </p:nvSpPr>
        <p:spPr>
          <a:xfrm>
            <a:off x="19920314" y="2517266"/>
            <a:ext cx="928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Наша цель – выявить оптимальные стратегии представления материала в зависимости от конкретной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5346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989046" y="858416"/>
            <a:ext cx="2906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Montserrat" pitchFamily="2" charset="-52"/>
              </a:rPr>
              <a:t>московский</a:t>
            </a:r>
          </a:p>
          <a:p>
            <a:r>
              <a:rPr lang="ru-RU" sz="3200" b="1" dirty="0">
                <a:latin typeface="Montserrat" pitchFamily="2" charset="-52"/>
              </a:rPr>
              <a:t>политех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C1E1883-DA39-40AB-95B6-6C32F9A2CFDD}"/>
              </a:ext>
            </a:extLst>
          </p:cNvPr>
          <p:cNvCxnSpPr>
            <a:cxnSpLocks/>
          </p:cNvCxnSpPr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2437DB-9E23-4F8C-8116-78A821F82ADD}"/>
              </a:ext>
            </a:extLst>
          </p:cNvPr>
          <p:cNvSpPr txBox="1"/>
          <p:nvPr/>
        </p:nvSpPr>
        <p:spPr>
          <a:xfrm>
            <a:off x="7728861" y="602473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itchFamily="2" charset="-52"/>
              </a:rPr>
              <a:t>mospolytech.ru</a:t>
            </a:r>
            <a:endParaRPr lang="ru-RU" b="1" dirty="0">
              <a:latin typeface="Montserrat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1ECED-C460-4FDD-BC86-C71B94F39243}"/>
              </a:ext>
            </a:extLst>
          </p:cNvPr>
          <p:cNvSpPr txBox="1"/>
          <p:nvPr/>
        </p:nvSpPr>
        <p:spPr>
          <a:xfrm>
            <a:off x="989046" y="2292401"/>
            <a:ext cx="6739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latin typeface="Montserrat" pitchFamily="2" charset="-52"/>
              </a:rPr>
              <a:t>Вопросы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FF79A-0319-423C-BCC7-C4615D2DF5B8}"/>
              </a:ext>
            </a:extLst>
          </p:cNvPr>
          <p:cNvSpPr txBox="1"/>
          <p:nvPr/>
        </p:nvSpPr>
        <p:spPr>
          <a:xfrm>
            <a:off x="-15087600" y="427047"/>
            <a:ext cx="6146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Введение в проблему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D7EDB3-10F1-4FF2-B0F5-B0D14B0E1861}"/>
              </a:ext>
            </a:extLst>
          </p:cNvPr>
          <p:cNvSpPr txBox="1"/>
          <p:nvPr/>
        </p:nvSpPr>
        <p:spPr>
          <a:xfrm>
            <a:off x="-15102308" y="1754110"/>
            <a:ext cx="961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Обобщение результатов сравнительного анализа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A0018-3320-4943-B29E-4AEFFA84F3FB}"/>
              </a:ext>
            </a:extLst>
          </p:cNvPr>
          <p:cNvSpPr txBox="1"/>
          <p:nvPr/>
        </p:nvSpPr>
        <p:spPr>
          <a:xfrm rot="18000000">
            <a:off x="8700336" y="6848184"/>
            <a:ext cx="970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EB3F4E-67AB-42DC-BE39-43EF92DB44A9}"/>
              </a:ext>
            </a:extLst>
          </p:cNvPr>
          <p:cNvSpPr txBox="1"/>
          <p:nvPr/>
        </p:nvSpPr>
        <p:spPr>
          <a:xfrm>
            <a:off x="482600" y="-1592253"/>
            <a:ext cx="234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27492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C24C620-A4D9-41B2-BE83-46E9866994A7}"/>
              </a:ext>
            </a:extLst>
          </p:cNvPr>
          <p:cNvSpPr/>
          <p:nvPr/>
        </p:nvSpPr>
        <p:spPr>
          <a:xfrm>
            <a:off x="5044858" y="9283699"/>
            <a:ext cx="134367" cy="2208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48FA515-D362-47AB-8DEE-2F74F6612E6A}"/>
              </a:ext>
            </a:extLst>
          </p:cNvPr>
          <p:cNvSpPr/>
          <p:nvPr/>
        </p:nvSpPr>
        <p:spPr>
          <a:xfrm>
            <a:off x="5224871" y="9288465"/>
            <a:ext cx="134367" cy="1103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9CB2A35-CC4D-4C3E-82C5-A81572F3E1E8}"/>
              </a:ext>
            </a:extLst>
          </p:cNvPr>
          <p:cNvSpPr/>
          <p:nvPr/>
        </p:nvSpPr>
        <p:spPr>
          <a:xfrm>
            <a:off x="5404884" y="9284494"/>
            <a:ext cx="134367" cy="732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BF1E8AB-210B-47F8-A773-3B99E2349183}"/>
              </a:ext>
            </a:extLst>
          </p:cNvPr>
          <p:cNvSpPr/>
          <p:nvPr/>
        </p:nvSpPr>
        <p:spPr>
          <a:xfrm>
            <a:off x="5584897" y="9285217"/>
            <a:ext cx="134367" cy="366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9E279DE-79C9-4933-8D57-61F4837AD47D}"/>
              </a:ext>
            </a:extLst>
          </p:cNvPr>
          <p:cNvSpPr/>
          <p:nvPr/>
        </p:nvSpPr>
        <p:spPr>
          <a:xfrm>
            <a:off x="5764910" y="9283698"/>
            <a:ext cx="134367" cy="220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70F71B8-2392-43B9-9F27-DFF8E2143F68}"/>
              </a:ext>
            </a:extLst>
          </p:cNvPr>
          <p:cNvSpPr/>
          <p:nvPr/>
        </p:nvSpPr>
        <p:spPr>
          <a:xfrm>
            <a:off x="5944923" y="9287442"/>
            <a:ext cx="134367" cy="364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3198639-F5F3-4F21-B825-C01771B72D88}"/>
              </a:ext>
            </a:extLst>
          </p:cNvPr>
          <p:cNvSpPr/>
          <p:nvPr/>
        </p:nvSpPr>
        <p:spPr>
          <a:xfrm>
            <a:off x="6124936" y="9286877"/>
            <a:ext cx="134367" cy="14690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863D1F6F-9374-413D-811A-C43D3EAB340D}"/>
              </a:ext>
            </a:extLst>
          </p:cNvPr>
          <p:cNvSpPr/>
          <p:nvPr/>
        </p:nvSpPr>
        <p:spPr>
          <a:xfrm>
            <a:off x="3731870" y="9283700"/>
            <a:ext cx="134367" cy="2208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E290E7A-8D97-42C6-B42E-4715BFB61E75}"/>
              </a:ext>
            </a:extLst>
          </p:cNvPr>
          <p:cNvSpPr/>
          <p:nvPr/>
        </p:nvSpPr>
        <p:spPr>
          <a:xfrm>
            <a:off x="3911883" y="9284494"/>
            <a:ext cx="134367" cy="732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1953685-AADA-4CBC-B44A-DC9CC0EA0BAF}"/>
              </a:ext>
            </a:extLst>
          </p:cNvPr>
          <p:cNvSpPr/>
          <p:nvPr/>
        </p:nvSpPr>
        <p:spPr>
          <a:xfrm>
            <a:off x="4091896" y="9284494"/>
            <a:ext cx="134367" cy="7324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2EAB337-46BD-4FE1-8CC2-0585EF69ACF0}"/>
              </a:ext>
            </a:extLst>
          </p:cNvPr>
          <p:cNvSpPr/>
          <p:nvPr/>
        </p:nvSpPr>
        <p:spPr>
          <a:xfrm>
            <a:off x="4271909" y="9285214"/>
            <a:ext cx="134367" cy="366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8FA5AE5-324D-4027-9764-860C0EA09084}"/>
              </a:ext>
            </a:extLst>
          </p:cNvPr>
          <p:cNvSpPr/>
          <p:nvPr/>
        </p:nvSpPr>
        <p:spPr>
          <a:xfrm>
            <a:off x="4451922" y="9282113"/>
            <a:ext cx="134367" cy="18420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4A43854-14A0-4A6A-A293-2570A2368C00}"/>
              </a:ext>
            </a:extLst>
          </p:cNvPr>
          <p:cNvSpPr/>
          <p:nvPr/>
        </p:nvSpPr>
        <p:spPr>
          <a:xfrm>
            <a:off x="4631935" y="9290049"/>
            <a:ext cx="134367" cy="22087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AF158E4-74E3-427A-8F28-0457A060CABF}"/>
              </a:ext>
            </a:extLst>
          </p:cNvPr>
          <p:cNvSpPr/>
          <p:nvPr/>
        </p:nvSpPr>
        <p:spPr>
          <a:xfrm>
            <a:off x="4811948" y="9290050"/>
            <a:ext cx="134367" cy="22087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7B308241-57D5-457C-AAE0-A8B63DB70B23}"/>
              </a:ext>
            </a:extLst>
          </p:cNvPr>
          <p:cNvSpPr/>
          <p:nvPr/>
        </p:nvSpPr>
        <p:spPr>
          <a:xfrm>
            <a:off x="6338371" y="9282705"/>
            <a:ext cx="134367" cy="2584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4DD3A0C-D905-4591-8AF8-2F1EF291DC97}"/>
              </a:ext>
            </a:extLst>
          </p:cNvPr>
          <p:cNvSpPr/>
          <p:nvPr/>
        </p:nvSpPr>
        <p:spPr>
          <a:xfrm>
            <a:off x="6518384" y="9288465"/>
            <a:ext cx="134367" cy="11038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15F27501-836A-4B94-AA77-652252C70D41}"/>
              </a:ext>
            </a:extLst>
          </p:cNvPr>
          <p:cNvSpPr/>
          <p:nvPr/>
        </p:nvSpPr>
        <p:spPr>
          <a:xfrm>
            <a:off x="6698397" y="9285215"/>
            <a:ext cx="134367" cy="366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E40C44-0A16-488D-A3DF-435DB0B2D4A1}"/>
              </a:ext>
            </a:extLst>
          </p:cNvPr>
          <p:cNvSpPr/>
          <p:nvPr/>
        </p:nvSpPr>
        <p:spPr>
          <a:xfrm>
            <a:off x="6878410" y="9285215"/>
            <a:ext cx="134367" cy="366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227C1CE3-475D-4E7B-8366-25B45CD31C70}"/>
              </a:ext>
            </a:extLst>
          </p:cNvPr>
          <p:cNvSpPr/>
          <p:nvPr/>
        </p:nvSpPr>
        <p:spPr>
          <a:xfrm>
            <a:off x="7058423" y="9282704"/>
            <a:ext cx="134367" cy="2584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1CF6E569-D82F-4CD7-9243-490D892E4F75}"/>
              </a:ext>
            </a:extLst>
          </p:cNvPr>
          <p:cNvSpPr/>
          <p:nvPr/>
        </p:nvSpPr>
        <p:spPr>
          <a:xfrm>
            <a:off x="7238436" y="9287440"/>
            <a:ext cx="134367" cy="364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F87637AF-266A-405F-985B-7DD8F0FBED71}"/>
              </a:ext>
            </a:extLst>
          </p:cNvPr>
          <p:cNvSpPr/>
          <p:nvPr/>
        </p:nvSpPr>
        <p:spPr>
          <a:xfrm>
            <a:off x="7418449" y="9282113"/>
            <a:ext cx="134367" cy="18420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3D33FC98-973E-4E6F-BDF1-5331F90FEB04}"/>
              </a:ext>
            </a:extLst>
          </p:cNvPr>
          <p:cNvSpPr/>
          <p:nvPr/>
        </p:nvSpPr>
        <p:spPr>
          <a:xfrm>
            <a:off x="2417959" y="9286876"/>
            <a:ext cx="134367" cy="147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156D0453-8B91-4934-AB32-3F5579629AC9}"/>
              </a:ext>
            </a:extLst>
          </p:cNvPr>
          <p:cNvSpPr/>
          <p:nvPr/>
        </p:nvSpPr>
        <p:spPr>
          <a:xfrm>
            <a:off x="2597972" y="9286876"/>
            <a:ext cx="134367" cy="14700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72B5EE94-51CC-4706-AED0-7679A5FEB22F}"/>
              </a:ext>
            </a:extLst>
          </p:cNvPr>
          <p:cNvSpPr/>
          <p:nvPr/>
        </p:nvSpPr>
        <p:spPr>
          <a:xfrm>
            <a:off x="2777985" y="9286876"/>
            <a:ext cx="134367" cy="147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C74FBDD0-138E-4389-B277-BE12C58D18F4}"/>
              </a:ext>
            </a:extLst>
          </p:cNvPr>
          <p:cNvSpPr/>
          <p:nvPr/>
        </p:nvSpPr>
        <p:spPr>
          <a:xfrm>
            <a:off x="2957998" y="9282113"/>
            <a:ext cx="134367" cy="184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A7CE5D63-30E6-4FA5-8C48-60F47E1E56B1}"/>
              </a:ext>
            </a:extLst>
          </p:cNvPr>
          <p:cNvSpPr/>
          <p:nvPr/>
        </p:nvSpPr>
        <p:spPr>
          <a:xfrm>
            <a:off x="3138011" y="9288465"/>
            <a:ext cx="134367" cy="11048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F023F581-D113-43F7-9446-0A94F195D94B}"/>
              </a:ext>
            </a:extLst>
          </p:cNvPr>
          <p:cNvSpPr/>
          <p:nvPr/>
        </p:nvSpPr>
        <p:spPr>
          <a:xfrm>
            <a:off x="3318024" y="9283700"/>
            <a:ext cx="134367" cy="25844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602244C-AE45-452B-A229-CA8FA0E71230}"/>
              </a:ext>
            </a:extLst>
          </p:cNvPr>
          <p:cNvSpPr/>
          <p:nvPr/>
        </p:nvSpPr>
        <p:spPr>
          <a:xfrm>
            <a:off x="3498037" y="9288465"/>
            <a:ext cx="134367" cy="11048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0F4F127D-1E67-4EFE-BE60-3B86FBFF39C4}"/>
              </a:ext>
            </a:extLst>
          </p:cNvPr>
          <p:cNvSpPr/>
          <p:nvPr/>
        </p:nvSpPr>
        <p:spPr>
          <a:xfrm>
            <a:off x="1111875" y="9284494"/>
            <a:ext cx="134367" cy="733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A79D0966-D645-4FD4-B266-28082B5BF8CB}"/>
              </a:ext>
            </a:extLst>
          </p:cNvPr>
          <p:cNvSpPr/>
          <p:nvPr/>
        </p:nvSpPr>
        <p:spPr>
          <a:xfrm>
            <a:off x="1291888" y="9282113"/>
            <a:ext cx="134367" cy="1843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38876693-4F41-4352-AEDA-A302E7139B50}"/>
              </a:ext>
            </a:extLst>
          </p:cNvPr>
          <p:cNvSpPr/>
          <p:nvPr/>
        </p:nvSpPr>
        <p:spPr>
          <a:xfrm>
            <a:off x="1471901" y="9283700"/>
            <a:ext cx="134367" cy="22097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B83749FE-00E2-4CF8-88AA-646D340D10C1}"/>
              </a:ext>
            </a:extLst>
          </p:cNvPr>
          <p:cNvSpPr/>
          <p:nvPr/>
        </p:nvSpPr>
        <p:spPr>
          <a:xfrm>
            <a:off x="1651914" y="9283700"/>
            <a:ext cx="134367" cy="2584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253D4173-1E7F-4936-8FEA-E87AE68EFB61}"/>
              </a:ext>
            </a:extLst>
          </p:cNvPr>
          <p:cNvSpPr/>
          <p:nvPr/>
        </p:nvSpPr>
        <p:spPr>
          <a:xfrm>
            <a:off x="1831927" y="9286208"/>
            <a:ext cx="134367" cy="3669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4EC0C65-5D8B-43C5-839D-C241D2F1D8A1}"/>
              </a:ext>
            </a:extLst>
          </p:cNvPr>
          <p:cNvSpPr/>
          <p:nvPr/>
        </p:nvSpPr>
        <p:spPr>
          <a:xfrm>
            <a:off x="2011940" y="9286876"/>
            <a:ext cx="134367" cy="14700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15CEBD12-0BE9-46E4-B5ED-06B4E7858918}"/>
              </a:ext>
            </a:extLst>
          </p:cNvPr>
          <p:cNvSpPr/>
          <p:nvPr/>
        </p:nvSpPr>
        <p:spPr>
          <a:xfrm>
            <a:off x="2191953" y="9288435"/>
            <a:ext cx="134367" cy="36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10227776" y="74878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московский</a:t>
            </a:r>
          </a:p>
          <a:p>
            <a:r>
              <a:rPr lang="ru-RU" b="1" dirty="0">
                <a:latin typeface="Montserrat" pitchFamily="2" charset="-52"/>
              </a:rPr>
              <a:t>политех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437DB-9E23-4F8C-8116-78A821F82ADD}"/>
              </a:ext>
            </a:extLst>
          </p:cNvPr>
          <p:cNvSpPr txBox="1"/>
          <p:nvPr/>
        </p:nvSpPr>
        <p:spPr>
          <a:xfrm rot="18000000">
            <a:off x="5571373" y="7830487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itchFamily="2" charset="-52"/>
              </a:rPr>
              <a:t>mospolytech.ru</a:t>
            </a:r>
            <a:endParaRPr lang="ru-RU" b="1" dirty="0">
              <a:latin typeface="Montserrat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559AD-3835-4626-B648-E8340F1EECE9}"/>
              </a:ext>
            </a:extLst>
          </p:cNvPr>
          <p:cNvSpPr txBox="1"/>
          <p:nvPr/>
        </p:nvSpPr>
        <p:spPr>
          <a:xfrm>
            <a:off x="10642152" y="5288340"/>
            <a:ext cx="8835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2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456E0C2-06E5-4968-8AD0-729228339D07}"/>
              </a:ext>
            </a:extLst>
          </p:cNvPr>
          <p:cNvCxnSpPr>
            <a:cxnSpLocks/>
          </p:cNvCxnSpPr>
          <p:nvPr/>
        </p:nvCxnSpPr>
        <p:spPr>
          <a:xfrm>
            <a:off x="10164276" y="1433215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B5D96C-4D96-4FDA-BCD3-E1D01B932959}"/>
              </a:ext>
            </a:extLst>
          </p:cNvPr>
          <p:cNvSpPr txBox="1"/>
          <p:nvPr/>
        </p:nvSpPr>
        <p:spPr>
          <a:xfrm>
            <a:off x="-10034554" y="2292401"/>
            <a:ext cx="6739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Сравнительный анализ распространения презентаций для различных целей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7F777-2FBF-45F6-AB6B-6DF36502188F}"/>
              </a:ext>
            </a:extLst>
          </p:cNvPr>
          <p:cNvSpPr txBox="1"/>
          <p:nvPr/>
        </p:nvSpPr>
        <p:spPr>
          <a:xfrm>
            <a:off x="15755261" y="4246781"/>
            <a:ext cx="3381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Презентацию подготовил</a:t>
            </a:r>
            <a:r>
              <a:rPr lang="en-US" dirty="0">
                <a:latin typeface="Montserrat" pitchFamily="2" charset="-52"/>
              </a:rPr>
              <a:t>:</a:t>
            </a:r>
          </a:p>
          <a:p>
            <a:r>
              <a:rPr lang="ru-RU" dirty="0" err="1">
                <a:latin typeface="Montserrat" pitchFamily="2" charset="-52"/>
              </a:rPr>
              <a:t>Герасенков</a:t>
            </a:r>
            <a:r>
              <a:rPr lang="ru-RU" dirty="0">
                <a:latin typeface="Montserrat" pitchFamily="2" charset="-52"/>
              </a:rPr>
              <a:t> Илья</a:t>
            </a:r>
            <a:endParaRPr lang="en-US" dirty="0">
              <a:latin typeface="Montserrat" pitchFamily="2" charset="-52"/>
            </a:endParaRPr>
          </a:p>
          <a:p>
            <a:r>
              <a:rPr lang="ru-RU" dirty="0">
                <a:latin typeface="Montserrat" pitchFamily="2" charset="-52"/>
              </a:rPr>
              <a:t>Иванов Владислав</a:t>
            </a:r>
          </a:p>
          <a:p>
            <a:endParaRPr lang="ru-RU" dirty="0">
              <a:latin typeface="Montserrat" pitchFamily="2" charset="-52"/>
            </a:endParaRPr>
          </a:p>
          <a:p>
            <a:r>
              <a:rPr lang="ru-RU" dirty="0">
                <a:latin typeface="Montserrat" pitchFamily="2" charset="-52"/>
              </a:rPr>
              <a:t>Группа: 221-352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40389-7C95-4C41-A3DE-1F901732DEF4}"/>
              </a:ext>
            </a:extLst>
          </p:cNvPr>
          <p:cNvSpPr txBox="1"/>
          <p:nvPr/>
        </p:nvSpPr>
        <p:spPr>
          <a:xfrm>
            <a:off x="482600" y="427047"/>
            <a:ext cx="2866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Введение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96FDD-C608-4E1A-A986-540ECF9C581C}"/>
              </a:ext>
            </a:extLst>
          </p:cNvPr>
          <p:cNvSpPr txBox="1"/>
          <p:nvPr/>
        </p:nvSpPr>
        <p:spPr>
          <a:xfrm>
            <a:off x="515517" y="1754110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Цели и задачи анализа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764B15-3D4C-4A14-91AE-C4904BDB7A1D}"/>
              </a:ext>
            </a:extLst>
          </p:cNvPr>
          <p:cNvSpPr txBox="1"/>
          <p:nvPr/>
        </p:nvSpPr>
        <p:spPr>
          <a:xfrm rot="2700000">
            <a:off x="12619966" y="6107256"/>
            <a:ext cx="878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3</a:t>
            </a:r>
            <a:endParaRPr lang="ru-RU" sz="9600" dirty="0">
              <a:solidFill>
                <a:schemeClr val="bg2">
                  <a:lumMod val="90000"/>
                </a:schemeClr>
              </a:solidFill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B07B7-4A55-4502-BF15-0061E2FE101C}"/>
              </a:ext>
            </a:extLst>
          </p:cNvPr>
          <p:cNvSpPr txBox="1"/>
          <p:nvPr/>
        </p:nvSpPr>
        <p:spPr>
          <a:xfrm>
            <a:off x="540917" y="2517266"/>
            <a:ext cx="928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Р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ассмотрим ключевые результаты и рекомендации</a:t>
            </a:r>
            <a:endParaRPr lang="ru-RU" dirty="0">
              <a:latin typeface="Montserrat" pitchFamily="2" charset="-52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95250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7531E04-8656-479A-A5D9-E5E4CAF09835}"/>
              </a:ext>
            </a:extLst>
          </p:cNvPr>
          <p:cNvSpPr txBox="1"/>
          <p:nvPr/>
        </p:nvSpPr>
        <p:spPr>
          <a:xfrm>
            <a:off x="-11728450" y="427047"/>
            <a:ext cx="651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Сравнительный анализ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575496-5B52-4873-8576-E3E86E968264}"/>
              </a:ext>
            </a:extLst>
          </p:cNvPr>
          <p:cNvSpPr txBox="1"/>
          <p:nvPr/>
        </p:nvSpPr>
        <p:spPr>
          <a:xfrm>
            <a:off x="-11695533" y="1754110"/>
            <a:ext cx="709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Результаты сравнительного анализа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C697E4-9228-4186-A8AC-B385E690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6" y="3225929"/>
            <a:ext cx="5965488" cy="29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B8F3A758-C229-4600-860B-32B0D80E0770}"/>
              </a:ext>
            </a:extLst>
          </p:cNvPr>
          <p:cNvSpPr/>
          <p:nvPr/>
        </p:nvSpPr>
        <p:spPr>
          <a:xfrm>
            <a:off x="5044858" y="3219449"/>
            <a:ext cx="134367" cy="2208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AF788EE6-A714-44E5-9A34-4EDEB2106EE7}"/>
              </a:ext>
            </a:extLst>
          </p:cNvPr>
          <p:cNvSpPr/>
          <p:nvPr/>
        </p:nvSpPr>
        <p:spPr>
          <a:xfrm>
            <a:off x="5224871" y="4324350"/>
            <a:ext cx="134367" cy="1103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8F3733BB-2DC7-4A4A-B88A-2B605CC5AAB1}"/>
              </a:ext>
            </a:extLst>
          </p:cNvPr>
          <p:cNvSpPr/>
          <p:nvPr/>
        </p:nvSpPr>
        <p:spPr>
          <a:xfrm>
            <a:off x="5404884" y="4695825"/>
            <a:ext cx="134367" cy="732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11B65138-A528-4D2C-9715-167C55AF6AF5}"/>
              </a:ext>
            </a:extLst>
          </p:cNvPr>
          <p:cNvSpPr/>
          <p:nvPr/>
        </p:nvSpPr>
        <p:spPr>
          <a:xfrm>
            <a:off x="5584897" y="5061334"/>
            <a:ext cx="134367" cy="366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F55722A1-430F-4EAF-9A0D-E3AACF68B211}"/>
              </a:ext>
            </a:extLst>
          </p:cNvPr>
          <p:cNvSpPr/>
          <p:nvPr/>
        </p:nvSpPr>
        <p:spPr>
          <a:xfrm>
            <a:off x="5764910" y="3219448"/>
            <a:ext cx="134367" cy="220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A9853BA4-78C2-4BBD-AE6D-7F248A4935DC}"/>
              </a:ext>
            </a:extLst>
          </p:cNvPr>
          <p:cNvSpPr/>
          <p:nvPr/>
        </p:nvSpPr>
        <p:spPr>
          <a:xfrm>
            <a:off x="5944923" y="5063559"/>
            <a:ext cx="134367" cy="364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64D00D1E-61AF-4E0A-A8D3-2B3098F3146B}"/>
              </a:ext>
            </a:extLst>
          </p:cNvPr>
          <p:cNvSpPr/>
          <p:nvPr/>
        </p:nvSpPr>
        <p:spPr>
          <a:xfrm>
            <a:off x="6124936" y="3959227"/>
            <a:ext cx="134367" cy="14690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01381E71-F23E-49D8-B004-9CE351700E24}"/>
              </a:ext>
            </a:extLst>
          </p:cNvPr>
          <p:cNvSpPr/>
          <p:nvPr/>
        </p:nvSpPr>
        <p:spPr>
          <a:xfrm>
            <a:off x="3731870" y="3219450"/>
            <a:ext cx="134367" cy="2208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391D35F9-5530-44C9-889B-06D4E0C12EC1}"/>
              </a:ext>
            </a:extLst>
          </p:cNvPr>
          <p:cNvSpPr/>
          <p:nvPr/>
        </p:nvSpPr>
        <p:spPr>
          <a:xfrm>
            <a:off x="3911883" y="4695825"/>
            <a:ext cx="134367" cy="732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5B8D640F-043B-4848-A007-E497BB9ED09A}"/>
              </a:ext>
            </a:extLst>
          </p:cNvPr>
          <p:cNvSpPr/>
          <p:nvPr/>
        </p:nvSpPr>
        <p:spPr>
          <a:xfrm>
            <a:off x="4091896" y="4695825"/>
            <a:ext cx="134367" cy="7324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D141FD11-9B87-427B-88BA-93FEDE0A9698}"/>
              </a:ext>
            </a:extLst>
          </p:cNvPr>
          <p:cNvSpPr/>
          <p:nvPr/>
        </p:nvSpPr>
        <p:spPr>
          <a:xfrm>
            <a:off x="4271909" y="5061331"/>
            <a:ext cx="134367" cy="366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E83BB240-42AC-4443-8807-2EA9388D52D3}"/>
              </a:ext>
            </a:extLst>
          </p:cNvPr>
          <p:cNvSpPr/>
          <p:nvPr/>
        </p:nvSpPr>
        <p:spPr>
          <a:xfrm>
            <a:off x="4451922" y="3586163"/>
            <a:ext cx="134367" cy="18420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377794CA-41B8-4382-8486-D06662300C5B}"/>
              </a:ext>
            </a:extLst>
          </p:cNvPr>
          <p:cNvSpPr/>
          <p:nvPr/>
        </p:nvSpPr>
        <p:spPr>
          <a:xfrm>
            <a:off x="4631935" y="3219449"/>
            <a:ext cx="134367" cy="22087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8310B5AE-E749-493C-96A5-1FAFC4832D38}"/>
              </a:ext>
            </a:extLst>
          </p:cNvPr>
          <p:cNvSpPr/>
          <p:nvPr/>
        </p:nvSpPr>
        <p:spPr>
          <a:xfrm>
            <a:off x="4811948" y="3219450"/>
            <a:ext cx="134367" cy="22087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D0C4D34D-3EB4-4BDD-961C-A61FDF8D77E4}"/>
              </a:ext>
            </a:extLst>
          </p:cNvPr>
          <p:cNvSpPr/>
          <p:nvPr/>
        </p:nvSpPr>
        <p:spPr>
          <a:xfrm>
            <a:off x="6338371" y="2843805"/>
            <a:ext cx="134367" cy="2584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9E3C090A-A8E7-4A5F-97E8-E6538BA276FD}"/>
              </a:ext>
            </a:extLst>
          </p:cNvPr>
          <p:cNvSpPr/>
          <p:nvPr/>
        </p:nvSpPr>
        <p:spPr>
          <a:xfrm>
            <a:off x="6518384" y="4324350"/>
            <a:ext cx="134367" cy="11038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827B0FDE-F06F-4B62-A431-E6429BBF693C}"/>
              </a:ext>
            </a:extLst>
          </p:cNvPr>
          <p:cNvSpPr/>
          <p:nvPr/>
        </p:nvSpPr>
        <p:spPr>
          <a:xfrm>
            <a:off x="6698397" y="5061332"/>
            <a:ext cx="134367" cy="366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8184521D-4E11-4AF8-88DE-9E72CC4317BA}"/>
              </a:ext>
            </a:extLst>
          </p:cNvPr>
          <p:cNvSpPr/>
          <p:nvPr/>
        </p:nvSpPr>
        <p:spPr>
          <a:xfrm>
            <a:off x="6878410" y="5061332"/>
            <a:ext cx="134367" cy="366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8E0BC6AB-A5F6-4A4D-A759-B42A00A2F22F}"/>
              </a:ext>
            </a:extLst>
          </p:cNvPr>
          <p:cNvSpPr/>
          <p:nvPr/>
        </p:nvSpPr>
        <p:spPr>
          <a:xfrm>
            <a:off x="7058423" y="2843804"/>
            <a:ext cx="134367" cy="2584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F2311870-1DF5-4C2B-982F-6AAC1ACAFC99}"/>
              </a:ext>
            </a:extLst>
          </p:cNvPr>
          <p:cNvSpPr/>
          <p:nvPr/>
        </p:nvSpPr>
        <p:spPr>
          <a:xfrm>
            <a:off x="7238436" y="5063557"/>
            <a:ext cx="134367" cy="364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F517B144-E60D-4798-86D4-36D458EC6B62}"/>
              </a:ext>
            </a:extLst>
          </p:cNvPr>
          <p:cNvSpPr/>
          <p:nvPr/>
        </p:nvSpPr>
        <p:spPr>
          <a:xfrm>
            <a:off x="7418449" y="3586163"/>
            <a:ext cx="134367" cy="18420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B0CA8339-2214-4FDE-8916-FA591EE5F91A}"/>
              </a:ext>
            </a:extLst>
          </p:cNvPr>
          <p:cNvSpPr/>
          <p:nvPr/>
        </p:nvSpPr>
        <p:spPr>
          <a:xfrm>
            <a:off x="2417959" y="3959226"/>
            <a:ext cx="134367" cy="147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4A42F534-1315-4C99-BF4E-8E1296234C5A}"/>
              </a:ext>
            </a:extLst>
          </p:cNvPr>
          <p:cNvSpPr/>
          <p:nvPr/>
        </p:nvSpPr>
        <p:spPr>
          <a:xfrm>
            <a:off x="2597972" y="3959226"/>
            <a:ext cx="134367" cy="14700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7B919791-9A9B-4BAE-99EC-D60EFABA5A26}"/>
              </a:ext>
            </a:extLst>
          </p:cNvPr>
          <p:cNvSpPr/>
          <p:nvPr/>
        </p:nvSpPr>
        <p:spPr>
          <a:xfrm>
            <a:off x="2777985" y="3959226"/>
            <a:ext cx="134367" cy="147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5A48AE2E-2E82-4DC8-83A3-C79076D0D29F}"/>
              </a:ext>
            </a:extLst>
          </p:cNvPr>
          <p:cNvSpPr/>
          <p:nvPr/>
        </p:nvSpPr>
        <p:spPr>
          <a:xfrm>
            <a:off x="2957998" y="3586163"/>
            <a:ext cx="134367" cy="184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EE6402E3-FA6F-4775-A95D-6AF355962446}"/>
              </a:ext>
            </a:extLst>
          </p:cNvPr>
          <p:cNvSpPr/>
          <p:nvPr/>
        </p:nvSpPr>
        <p:spPr>
          <a:xfrm>
            <a:off x="3138011" y="4324350"/>
            <a:ext cx="134367" cy="11048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5ACB3F37-0361-49B6-BF61-D480715F1555}"/>
              </a:ext>
            </a:extLst>
          </p:cNvPr>
          <p:cNvSpPr/>
          <p:nvPr/>
        </p:nvSpPr>
        <p:spPr>
          <a:xfrm>
            <a:off x="3318024" y="2844800"/>
            <a:ext cx="134367" cy="25844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1452A04D-7DBE-47C0-971F-09ECC6284271}"/>
              </a:ext>
            </a:extLst>
          </p:cNvPr>
          <p:cNvSpPr/>
          <p:nvPr/>
        </p:nvSpPr>
        <p:spPr>
          <a:xfrm>
            <a:off x="3498037" y="4324350"/>
            <a:ext cx="134367" cy="11048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3A01861D-3C16-4123-B81F-06B272CAB1CD}"/>
              </a:ext>
            </a:extLst>
          </p:cNvPr>
          <p:cNvSpPr/>
          <p:nvPr/>
        </p:nvSpPr>
        <p:spPr>
          <a:xfrm>
            <a:off x="1111875" y="4695825"/>
            <a:ext cx="134367" cy="733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331883B8-D546-41F9-8DAC-5050CC58F6D0}"/>
              </a:ext>
            </a:extLst>
          </p:cNvPr>
          <p:cNvSpPr/>
          <p:nvPr/>
        </p:nvSpPr>
        <p:spPr>
          <a:xfrm>
            <a:off x="1291888" y="3586163"/>
            <a:ext cx="134367" cy="1843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0E228B24-EDA7-4DDD-B513-DB5460C4F5BA}"/>
              </a:ext>
            </a:extLst>
          </p:cNvPr>
          <p:cNvSpPr/>
          <p:nvPr/>
        </p:nvSpPr>
        <p:spPr>
          <a:xfrm>
            <a:off x="1471901" y="3219450"/>
            <a:ext cx="134367" cy="22097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D6DECF33-A8E0-4175-BFD1-464C71B9C57B}"/>
              </a:ext>
            </a:extLst>
          </p:cNvPr>
          <p:cNvSpPr/>
          <p:nvPr/>
        </p:nvSpPr>
        <p:spPr>
          <a:xfrm>
            <a:off x="1651914" y="2844800"/>
            <a:ext cx="134367" cy="2584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35AD03EE-80BC-4202-926A-5117366C82BA}"/>
              </a:ext>
            </a:extLst>
          </p:cNvPr>
          <p:cNvSpPr/>
          <p:nvPr/>
        </p:nvSpPr>
        <p:spPr>
          <a:xfrm>
            <a:off x="1831927" y="5062325"/>
            <a:ext cx="134367" cy="3669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6C0AE72F-C111-4049-BA0A-D8D9DB91D057}"/>
              </a:ext>
            </a:extLst>
          </p:cNvPr>
          <p:cNvSpPr/>
          <p:nvPr/>
        </p:nvSpPr>
        <p:spPr>
          <a:xfrm>
            <a:off x="2011940" y="3959226"/>
            <a:ext cx="134367" cy="14700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C0291A6-12BE-48DD-A7E5-BCE085F980B6}"/>
              </a:ext>
            </a:extLst>
          </p:cNvPr>
          <p:cNvSpPr/>
          <p:nvPr/>
        </p:nvSpPr>
        <p:spPr>
          <a:xfrm>
            <a:off x="2191953" y="5064552"/>
            <a:ext cx="134367" cy="36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C23EDD-415C-4DB1-876A-1175652610BF}"/>
              </a:ext>
            </a:extLst>
          </p:cNvPr>
          <p:cNvSpPr/>
          <p:nvPr/>
        </p:nvSpPr>
        <p:spPr>
          <a:xfrm>
            <a:off x="1063746" y="5441153"/>
            <a:ext cx="7854035" cy="1416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AD05-D773-45E0-AC7C-C2454CB86416}"/>
              </a:ext>
            </a:extLst>
          </p:cNvPr>
          <p:cNvSpPr txBox="1"/>
          <p:nvPr/>
        </p:nvSpPr>
        <p:spPr>
          <a:xfrm>
            <a:off x="10646960" y="5288340"/>
            <a:ext cx="878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10227776" y="74878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московский</a:t>
            </a:r>
          </a:p>
          <a:p>
            <a:r>
              <a:rPr lang="ru-RU" b="1" dirty="0">
                <a:latin typeface="Montserrat" pitchFamily="2" charset="-52"/>
              </a:rPr>
              <a:t>политех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559AD-3835-4626-B648-E8340F1EECE9}"/>
              </a:ext>
            </a:extLst>
          </p:cNvPr>
          <p:cNvSpPr txBox="1"/>
          <p:nvPr/>
        </p:nvSpPr>
        <p:spPr>
          <a:xfrm rot="18000000">
            <a:off x="8743617" y="6848184"/>
            <a:ext cx="8835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2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456E0C2-06E5-4968-8AD0-729228339D07}"/>
              </a:ext>
            </a:extLst>
          </p:cNvPr>
          <p:cNvCxnSpPr>
            <a:cxnSpLocks/>
          </p:cNvCxnSpPr>
          <p:nvPr/>
        </p:nvCxnSpPr>
        <p:spPr>
          <a:xfrm>
            <a:off x="10164276" y="1433215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AA65E3-FF10-442B-A842-237AA66799B5}"/>
              </a:ext>
            </a:extLst>
          </p:cNvPr>
          <p:cNvSpPr txBox="1"/>
          <p:nvPr/>
        </p:nvSpPr>
        <p:spPr>
          <a:xfrm rot="2700000">
            <a:off x="12559854" y="6107256"/>
            <a:ext cx="998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648EC-AB0B-4B26-A3D3-6949D401E415}"/>
              </a:ext>
            </a:extLst>
          </p:cNvPr>
          <p:cNvSpPr txBox="1"/>
          <p:nvPr/>
        </p:nvSpPr>
        <p:spPr>
          <a:xfrm>
            <a:off x="482600" y="427047"/>
            <a:ext cx="651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Сравнительный анализ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7E867-C8C6-4800-BAE1-C4B47E44187E}"/>
              </a:ext>
            </a:extLst>
          </p:cNvPr>
          <p:cNvSpPr txBox="1"/>
          <p:nvPr/>
        </p:nvSpPr>
        <p:spPr>
          <a:xfrm>
            <a:off x="515517" y="1754110"/>
            <a:ext cx="1001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Методология и результаты сравнительного анализа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BD3F-F253-457A-AB4B-C0404003796C}"/>
              </a:ext>
            </a:extLst>
          </p:cNvPr>
          <p:cNvSpPr txBox="1"/>
          <p:nvPr/>
        </p:nvSpPr>
        <p:spPr>
          <a:xfrm rot="16200000">
            <a:off x="-921700" y="3700221"/>
            <a:ext cx="288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ontserrat" pitchFamily="2" charset="-52"/>
              </a:rPr>
              <a:t>Количество уязвимостей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95250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3FA190-1266-4178-8C49-01532A4FA81E}"/>
              </a:ext>
            </a:extLst>
          </p:cNvPr>
          <p:cNvSpPr txBox="1"/>
          <p:nvPr/>
        </p:nvSpPr>
        <p:spPr>
          <a:xfrm>
            <a:off x="2631657" y="5877248"/>
            <a:ext cx="5319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ontserrat" pitchFamily="2" charset="-52"/>
              </a:rPr>
              <a:t>Количество дней после раскрытия уязвимости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3CE8AC-0B03-4403-83F1-7A7EC623C248}"/>
              </a:ext>
            </a:extLst>
          </p:cNvPr>
          <p:cNvSpPr txBox="1"/>
          <p:nvPr/>
        </p:nvSpPr>
        <p:spPr>
          <a:xfrm>
            <a:off x="747611" y="2227442"/>
            <a:ext cx="338555" cy="337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Montserrat" pitchFamily="2" charset="-5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itchFamily="2" charset="-5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itchFamily="2" charset="-52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itchFamily="2" charset="-5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itchFamily="2" charset="-5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itchFamily="2" charset="-5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itchFamily="2" charset="-5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itchFamily="2" charset="-5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itchFamily="2" charset="-52"/>
              </a:rPr>
              <a:t>0</a:t>
            </a: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693AE034-5966-4A26-8F08-6D5551DE8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86485"/>
              </p:ext>
            </p:extLst>
          </p:nvPr>
        </p:nvGraphicFramePr>
        <p:xfrm>
          <a:off x="1063746" y="2471227"/>
          <a:ext cx="9164029" cy="338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9147">
                  <a:extLst>
                    <a:ext uri="{9D8B030D-6E8A-4147-A177-3AD203B41FA5}">
                      <a16:colId xmlns:a16="http://schemas.microsoft.com/office/drawing/2014/main" val="2854532313"/>
                    </a:ext>
                  </a:extLst>
                </a:gridCol>
                <a:gridCol w="1309147">
                  <a:extLst>
                    <a:ext uri="{9D8B030D-6E8A-4147-A177-3AD203B41FA5}">
                      <a16:colId xmlns:a16="http://schemas.microsoft.com/office/drawing/2014/main" val="811014894"/>
                    </a:ext>
                  </a:extLst>
                </a:gridCol>
                <a:gridCol w="1309147">
                  <a:extLst>
                    <a:ext uri="{9D8B030D-6E8A-4147-A177-3AD203B41FA5}">
                      <a16:colId xmlns:a16="http://schemas.microsoft.com/office/drawing/2014/main" val="621986270"/>
                    </a:ext>
                  </a:extLst>
                </a:gridCol>
                <a:gridCol w="1309147">
                  <a:extLst>
                    <a:ext uri="{9D8B030D-6E8A-4147-A177-3AD203B41FA5}">
                      <a16:colId xmlns:a16="http://schemas.microsoft.com/office/drawing/2014/main" val="2498976078"/>
                    </a:ext>
                  </a:extLst>
                </a:gridCol>
                <a:gridCol w="1309147">
                  <a:extLst>
                    <a:ext uri="{9D8B030D-6E8A-4147-A177-3AD203B41FA5}">
                      <a16:colId xmlns:a16="http://schemas.microsoft.com/office/drawing/2014/main" val="2855653113"/>
                    </a:ext>
                  </a:extLst>
                </a:gridCol>
                <a:gridCol w="1309147">
                  <a:extLst>
                    <a:ext uri="{9D8B030D-6E8A-4147-A177-3AD203B41FA5}">
                      <a16:colId xmlns:a16="http://schemas.microsoft.com/office/drawing/2014/main" val="577438127"/>
                    </a:ext>
                  </a:extLst>
                </a:gridCol>
                <a:gridCol w="1309147">
                  <a:extLst>
                    <a:ext uri="{9D8B030D-6E8A-4147-A177-3AD203B41FA5}">
                      <a16:colId xmlns:a16="http://schemas.microsoft.com/office/drawing/2014/main" val="1626043275"/>
                    </a:ext>
                  </a:extLst>
                </a:gridCol>
              </a:tblGrid>
              <a:tr h="370442"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6051023"/>
                  </a:ext>
                </a:extLst>
              </a:tr>
              <a:tr h="370442"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400" dirty="0">
                          <a:solidFill>
                            <a:schemeClr val="accent2"/>
                          </a:solidFill>
                          <a:latin typeface="Montserrat" pitchFamily="2" charset="-52"/>
                        </a:rPr>
                        <a:t>Структурированность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400" dirty="0">
                          <a:solidFill>
                            <a:schemeClr val="accent2"/>
                          </a:solidFill>
                          <a:latin typeface="Montserrat" pitchFamily="2" charset="-52"/>
                        </a:rPr>
                        <a:t>Структурированность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1826"/>
                  </a:ext>
                </a:extLst>
              </a:tr>
              <a:tr h="370442"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-52"/>
                        </a:rPr>
                        <a:t>Понятность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itchFamily="2" charset="-52"/>
                        </a:rPr>
                        <a:t>Понятность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535800"/>
                  </a:ext>
                </a:extLst>
              </a:tr>
              <a:tr h="370442"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accent4"/>
                          </a:solidFill>
                          <a:latin typeface="Montserrat" pitchFamily="2" charset="-52"/>
                        </a:rPr>
                        <a:t>Визуал</a:t>
                      </a:r>
                      <a:endParaRPr lang="ru-RU" sz="1400" dirty="0">
                        <a:solidFill>
                          <a:schemeClr val="accent4"/>
                        </a:solidFill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accent4"/>
                          </a:solidFill>
                          <a:latin typeface="Montserrat" pitchFamily="2" charset="-52"/>
                        </a:rPr>
                        <a:t>Визуал</a:t>
                      </a:r>
                      <a:endParaRPr lang="ru-RU" sz="1400" dirty="0">
                        <a:solidFill>
                          <a:schemeClr val="accent4"/>
                        </a:solidFill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882591"/>
                  </a:ext>
                </a:extLst>
              </a:tr>
              <a:tr h="370442"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/>
                          </a:solidFill>
                          <a:latin typeface="Montserrat" pitchFamily="2" charset="-52"/>
                        </a:rPr>
                        <a:t>Простота создания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/>
                          </a:solidFill>
                          <a:latin typeface="Montserrat" pitchFamily="2" charset="-52"/>
                        </a:rPr>
                        <a:t>Простота создания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060218"/>
                  </a:ext>
                </a:extLst>
              </a:tr>
              <a:tr h="370442"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6"/>
                          </a:solidFill>
                          <a:latin typeface="Montserrat" pitchFamily="2" charset="-52"/>
                        </a:rPr>
                        <a:t>Стандарт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6"/>
                          </a:solidFill>
                          <a:latin typeface="Montserrat" pitchFamily="2" charset="-52"/>
                        </a:rPr>
                        <a:t>Стандарт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434600"/>
                  </a:ext>
                </a:extLst>
              </a:tr>
              <a:tr h="370442"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itchFamily="2" charset="-52"/>
                        </a:rPr>
                        <a:t>Охват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ontserrat" pitchFamily="2" charset="-52"/>
                        </a:rPr>
                        <a:t>Охват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93811"/>
                  </a:ext>
                </a:extLst>
              </a:tr>
              <a:tr h="370442"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ontserrat" pitchFamily="2" charset="-52"/>
                        </a:rPr>
                        <a:t>Глубина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ontserrat" pitchFamily="2" charset="-52"/>
                        </a:rPr>
                        <a:t>Глубина</a:t>
                      </a:r>
                    </a:p>
                  </a:txBody>
                  <a:tcPr marL="87533" marR="87533" marT="43766" marB="437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5371283"/>
                  </a:ext>
                </a:extLst>
              </a:tr>
              <a:tr h="370442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Montserrat" pitchFamily="2" charset="-52"/>
                        </a:rPr>
                        <a:t>Совещание</a:t>
                      </a:r>
                    </a:p>
                  </a:txBody>
                  <a:tcPr marL="87533" marR="87533" marT="43766" marB="437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Montserrat" pitchFamily="2" charset="-52"/>
                        </a:rPr>
                        <a:t>Конференция</a:t>
                      </a:r>
                    </a:p>
                  </a:txBody>
                  <a:tcPr marL="87533" marR="87533" marT="43766" marB="437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Montserrat" pitchFamily="2" charset="-52"/>
                        </a:rPr>
                        <a:t>Обучение</a:t>
                      </a:r>
                    </a:p>
                  </a:txBody>
                  <a:tcPr marL="87533" marR="87533" marT="43766" marB="437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Montserrat" pitchFamily="2" charset="-52"/>
                        </a:rPr>
                        <a:t>Директор</a:t>
                      </a:r>
                    </a:p>
                  </a:txBody>
                  <a:tcPr marL="87533" marR="87533" marT="43766" marB="437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Montserrat" pitchFamily="2" charset="-52"/>
                        </a:rPr>
                        <a:t>Высшее руководство</a:t>
                      </a:r>
                    </a:p>
                  </a:txBody>
                  <a:tcPr marL="87533" marR="87533" marT="43766" marB="437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>
                        <a:latin typeface="Montserrat" pitchFamily="2" charset="-52"/>
                      </a:endParaRPr>
                    </a:p>
                  </a:txBody>
                  <a:tcPr marL="87533" marR="87533" marT="43766" marB="437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521395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C954561C-60B8-4C22-8478-F2878C148C41}"/>
              </a:ext>
            </a:extLst>
          </p:cNvPr>
          <p:cNvSpPr txBox="1"/>
          <p:nvPr/>
        </p:nvSpPr>
        <p:spPr>
          <a:xfrm>
            <a:off x="482600" y="-1573203"/>
            <a:ext cx="2866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Введение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4E6F61-3D9F-4706-88AA-F6B7665E9ADF}"/>
              </a:ext>
            </a:extLst>
          </p:cNvPr>
          <p:cNvSpPr txBox="1"/>
          <p:nvPr/>
        </p:nvSpPr>
        <p:spPr>
          <a:xfrm>
            <a:off x="13583817" y="1754110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Цели и задачи анализа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E2A1B1D-7417-4115-B242-42D061A03717}"/>
              </a:ext>
            </a:extLst>
          </p:cNvPr>
          <p:cNvSpPr txBox="1"/>
          <p:nvPr/>
        </p:nvSpPr>
        <p:spPr>
          <a:xfrm>
            <a:off x="13780667" y="2517266"/>
            <a:ext cx="110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Наша цель – выявить оптимальные стратегии представления материала в зависимости от конкретной задачи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231F0BC-5709-4EBF-AE2D-6BA06094F2CC}"/>
              </a:ext>
            </a:extLst>
          </p:cNvPr>
          <p:cNvSpPr txBox="1"/>
          <p:nvPr/>
        </p:nvSpPr>
        <p:spPr>
          <a:xfrm>
            <a:off x="-11404600" y="427047"/>
            <a:ext cx="7915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Выступление на совещании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95C7BD-4817-477A-AC62-30B5480F3457}"/>
              </a:ext>
            </a:extLst>
          </p:cNvPr>
          <p:cNvSpPr txBox="1"/>
          <p:nvPr/>
        </p:nvSpPr>
        <p:spPr>
          <a:xfrm>
            <a:off x="-11257383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016728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6EE09A44-C039-4DAF-B482-0231B52646CD}"/>
              </a:ext>
            </a:extLst>
          </p:cNvPr>
          <p:cNvSpPr/>
          <p:nvPr/>
        </p:nvSpPr>
        <p:spPr>
          <a:xfrm>
            <a:off x="5044858" y="9283699"/>
            <a:ext cx="134367" cy="2208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B8E032E1-6CF9-4AD3-8EB6-9690AA6B7F57}"/>
              </a:ext>
            </a:extLst>
          </p:cNvPr>
          <p:cNvSpPr/>
          <p:nvPr/>
        </p:nvSpPr>
        <p:spPr>
          <a:xfrm>
            <a:off x="5224871" y="9288465"/>
            <a:ext cx="134367" cy="1103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BAAEDEA5-3E65-49ED-A6FC-D58F66C7C1C1}"/>
              </a:ext>
            </a:extLst>
          </p:cNvPr>
          <p:cNvSpPr/>
          <p:nvPr/>
        </p:nvSpPr>
        <p:spPr>
          <a:xfrm>
            <a:off x="5404884" y="9284494"/>
            <a:ext cx="134367" cy="732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95E82DCB-015D-471C-8A9E-2AE3BEEF8253}"/>
              </a:ext>
            </a:extLst>
          </p:cNvPr>
          <p:cNvSpPr/>
          <p:nvPr/>
        </p:nvSpPr>
        <p:spPr>
          <a:xfrm>
            <a:off x="5584897" y="9285217"/>
            <a:ext cx="134367" cy="366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3536B4D0-EA37-47F6-8910-955354A46539}"/>
              </a:ext>
            </a:extLst>
          </p:cNvPr>
          <p:cNvSpPr/>
          <p:nvPr/>
        </p:nvSpPr>
        <p:spPr>
          <a:xfrm>
            <a:off x="5764910" y="9283698"/>
            <a:ext cx="134367" cy="220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95276F7-29F6-4018-973E-4E5E8C6782C3}"/>
              </a:ext>
            </a:extLst>
          </p:cNvPr>
          <p:cNvSpPr/>
          <p:nvPr/>
        </p:nvSpPr>
        <p:spPr>
          <a:xfrm>
            <a:off x="5944923" y="9287442"/>
            <a:ext cx="134367" cy="364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AD41F913-64BB-4B9F-B872-4CF1DB314F03}"/>
              </a:ext>
            </a:extLst>
          </p:cNvPr>
          <p:cNvSpPr/>
          <p:nvPr/>
        </p:nvSpPr>
        <p:spPr>
          <a:xfrm>
            <a:off x="6124936" y="9286877"/>
            <a:ext cx="134367" cy="14690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46E75349-D385-49FB-BD00-60AD9A89A982}"/>
              </a:ext>
            </a:extLst>
          </p:cNvPr>
          <p:cNvSpPr/>
          <p:nvPr/>
        </p:nvSpPr>
        <p:spPr>
          <a:xfrm>
            <a:off x="3731870" y="9283700"/>
            <a:ext cx="134367" cy="2208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55A1991-64AA-43D4-B65D-9530E9B8BC68}"/>
              </a:ext>
            </a:extLst>
          </p:cNvPr>
          <p:cNvSpPr/>
          <p:nvPr/>
        </p:nvSpPr>
        <p:spPr>
          <a:xfrm>
            <a:off x="3911883" y="9284494"/>
            <a:ext cx="134367" cy="732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70021C5B-0F5E-47A1-890C-500E86D6DEE7}"/>
              </a:ext>
            </a:extLst>
          </p:cNvPr>
          <p:cNvSpPr/>
          <p:nvPr/>
        </p:nvSpPr>
        <p:spPr>
          <a:xfrm>
            <a:off x="4091896" y="9284494"/>
            <a:ext cx="134367" cy="7324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2CD68950-70C0-428D-B7EA-1A631BA752BF}"/>
              </a:ext>
            </a:extLst>
          </p:cNvPr>
          <p:cNvSpPr/>
          <p:nvPr/>
        </p:nvSpPr>
        <p:spPr>
          <a:xfrm>
            <a:off x="4271909" y="9285214"/>
            <a:ext cx="134367" cy="366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C4C3683B-B2A7-4058-B95B-26B59D50DF6F}"/>
              </a:ext>
            </a:extLst>
          </p:cNvPr>
          <p:cNvSpPr/>
          <p:nvPr/>
        </p:nvSpPr>
        <p:spPr>
          <a:xfrm>
            <a:off x="4451922" y="9282113"/>
            <a:ext cx="134367" cy="18420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D04ADBAA-FFF0-46BC-BD9A-49F12DFD4A11}"/>
              </a:ext>
            </a:extLst>
          </p:cNvPr>
          <p:cNvSpPr/>
          <p:nvPr/>
        </p:nvSpPr>
        <p:spPr>
          <a:xfrm>
            <a:off x="4631935" y="9290049"/>
            <a:ext cx="134367" cy="22087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3F550853-F045-4B2B-8352-21941B35DA09}"/>
              </a:ext>
            </a:extLst>
          </p:cNvPr>
          <p:cNvSpPr/>
          <p:nvPr/>
        </p:nvSpPr>
        <p:spPr>
          <a:xfrm>
            <a:off x="4811948" y="9290050"/>
            <a:ext cx="134367" cy="22087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56EC98DB-BFB4-459D-828F-8F26312012C7}"/>
              </a:ext>
            </a:extLst>
          </p:cNvPr>
          <p:cNvSpPr/>
          <p:nvPr/>
        </p:nvSpPr>
        <p:spPr>
          <a:xfrm>
            <a:off x="6338371" y="9282705"/>
            <a:ext cx="134367" cy="2584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BC59FD0-0B92-4E6F-87F8-1E687A47334D}"/>
              </a:ext>
            </a:extLst>
          </p:cNvPr>
          <p:cNvSpPr/>
          <p:nvPr/>
        </p:nvSpPr>
        <p:spPr>
          <a:xfrm>
            <a:off x="6518384" y="9288465"/>
            <a:ext cx="134367" cy="11038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E64F28EC-12A2-46E2-99BC-0A2C837FFCDE}"/>
              </a:ext>
            </a:extLst>
          </p:cNvPr>
          <p:cNvSpPr/>
          <p:nvPr/>
        </p:nvSpPr>
        <p:spPr>
          <a:xfrm>
            <a:off x="6698397" y="9285215"/>
            <a:ext cx="134367" cy="366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C28CF12B-81C0-4230-B721-559D421CA99D}"/>
              </a:ext>
            </a:extLst>
          </p:cNvPr>
          <p:cNvSpPr/>
          <p:nvPr/>
        </p:nvSpPr>
        <p:spPr>
          <a:xfrm>
            <a:off x="6878410" y="9285215"/>
            <a:ext cx="134367" cy="366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9506F82F-9566-4507-8D04-5CAEBEBB824B}"/>
              </a:ext>
            </a:extLst>
          </p:cNvPr>
          <p:cNvSpPr/>
          <p:nvPr/>
        </p:nvSpPr>
        <p:spPr>
          <a:xfrm>
            <a:off x="7058423" y="9282704"/>
            <a:ext cx="134367" cy="2584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839BAFE3-C924-4958-AF57-1FBAE0ADD3D4}"/>
              </a:ext>
            </a:extLst>
          </p:cNvPr>
          <p:cNvSpPr/>
          <p:nvPr/>
        </p:nvSpPr>
        <p:spPr>
          <a:xfrm>
            <a:off x="7238436" y="9287440"/>
            <a:ext cx="134367" cy="364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5129B166-2A45-4383-9086-C240DB10024E}"/>
              </a:ext>
            </a:extLst>
          </p:cNvPr>
          <p:cNvSpPr/>
          <p:nvPr/>
        </p:nvSpPr>
        <p:spPr>
          <a:xfrm>
            <a:off x="7418449" y="9282113"/>
            <a:ext cx="134367" cy="18420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C5C836EA-026C-4A32-998F-80BFCE6C3657}"/>
              </a:ext>
            </a:extLst>
          </p:cNvPr>
          <p:cNvSpPr/>
          <p:nvPr/>
        </p:nvSpPr>
        <p:spPr>
          <a:xfrm>
            <a:off x="2417959" y="9286876"/>
            <a:ext cx="134367" cy="147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EB5866B5-721D-4567-A95A-D95C97093201}"/>
              </a:ext>
            </a:extLst>
          </p:cNvPr>
          <p:cNvSpPr/>
          <p:nvPr/>
        </p:nvSpPr>
        <p:spPr>
          <a:xfrm>
            <a:off x="2597972" y="9286876"/>
            <a:ext cx="134367" cy="14700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97437DF8-2291-4DA8-B5E2-0E5A763F107F}"/>
              </a:ext>
            </a:extLst>
          </p:cNvPr>
          <p:cNvSpPr/>
          <p:nvPr/>
        </p:nvSpPr>
        <p:spPr>
          <a:xfrm>
            <a:off x="2777985" y="9286876"/>
            <a:ext cx="134367" cy="147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7735BB8D-44CC-4FE7-BA5F-AE196D516ED0}"/>
              </a:ext>
            </a:extLst>
          </p:cNvPr>
          <p:cNvSpPr/>
          <p:nvPr/>
        </p:nvSpPr>
        <p:spPr>
          <a:xfrm>
            <a:off x="2957998" y="9282113"/>
            <a:ext cx="134367" cy="184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E87065A2-8022-4CFC-9275-A51BD712143E}"/>
              </a:ext>
            </a:extLst>
          </p:cNvPr>
          <p:cNvSpPr/>
          <p:nvPr/>
        </p:nvSpPr>
        <p:spPr>
          <a:xfrm>
            <a:off x="3138011" y="9288465"/>
            <a:ext cx="134367" cy="11048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3F0AE4B7-5EF6-45BB-8778-52DC6A5D79FD}"/>
              </a:ext>
            </a:extLst>
          </p:cNvPr>
          <p:cNvSpPr/>
          <p:nvPr/>
        </p:nvSpPr>
        <p:spPr>
          <a:xfrm>
            <a:off x="3318024" y="9283700"/>
            <a:ext cx="134367" cy="25844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A5F9590C-4617-4A14-A954-4D4DF206D0A8}"/>
              </a:ext>
            </a:extLst>
          </p:cNvPr>
          <p:cNvSpPr/>
          <p:nvPr/>
        </p:nvSpPr>
        <p:spPr>
          <a:xfrm>
            <a:off x="3498037" y="9288465"/>
            <a:ext cx="134367" cy="11048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5541FF8F-89D4-47FA-82AD-AD4D3DA81B3C}"/>
              </a:ext>
            </a:extLst>
          </p:cNvPr>
          <p:cNvSpPr/>
          <p:nvPr/>
        </p:nvSpPr>
        <p:spPr>
          <a:xfrm>
            <a:off x="1111875" y="9284494"/>
            <a:ext cx="134367" cy="733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83A6BDE-C692-4CA1-BB0A-244720709459}"/>
              </a:ext>
            </a:extLst>
          </p:cNvPr>
          <p:cNvSpPr/>
          <p:nvPr/>
        </p:nvSpPr>
        <p:spPr>
          <a:xfrm>
            <a:off x="1291888" y="9282113"/>
            <a:ext cx="134367" cy="1843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C1DB4F41-FF81-479D-8840-9657BC5B0A32}"/>
              </a:ext>
            </a:extLst>
          </p:cNvPr>
          <p:cNvSpPr/>
          <p:nvPr/>
        </p:nvSpPr>
        <p:spPr>
          <a:xfrm>
            <a:off x="1471901" y="9283700"/>
            <a:ext cx="134367" cy="22097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3A6492E8-A7E4-4157-A5D8-EE1B8224D93E}"/>
              </a:ext>
            </a:extLst>
          </p:cNvPr>
          <p:cNvSpPr/>
          <p:nvPr/>
        </p:nvSpPr>
        <p:spPr>
          <a:xfrm>
            <a:off x="1651914" y="9283700"/>
            <a:ext cx="134367" cy="2584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6F0A0E3E-6CB1-41E4-84F5-B3509B5702FF}"/>
              </a:ext>
            </a:extLst>
          </p:cNvPr>
          <p:cNvSpPr/>
          <p:nvPr/>
        </p:nvSpPr>
        <p:spPr>
          <a:xfrm>
            <a:off x="1831927" y="9286208"/>
            <a:ext cx="134367" cy="3669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581D2539-ADF1-47A0-AC01-19EC9DB2ABC0}"/>
              </a:ext>
            </a:extLst>
          </p:cNvPr>
          <p:cNvSpPr/>
          <p:nvPr/>
        </p:nvSpPr>
        <p:spPr>
          <a:xfrm>
            <a:off x="2011940" y="9286876"/>
            <a:ext cx="134367" cy="14700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5C225631-8A93-4407-9A96-6321972E2C6B}"/>
              </a:ext>
            </a:extLst>
          </p:cNvPr>
          <p:cNvSpPr/>
          <p:nvPr/>
        </p:nvSpPr>
        <p:spPr>
          <a:xfrm>
            <a:off x="2191953" y="9288435"/>
            <a:ext cx="134367" cy="36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E6224C2-3A76-4E4A-8452-EA9C5669EDF6}"/>
              </a:ext>
            </a:extLst>
          </p:cNvPr>
          <p:cNvSpPr/>
          <p:nvPr/>
        </p:nvSpPr>
        <p:spPr>
          <a:xfrm>
            <a:off x="1063746" y="5441154"/>
            <a:ext cx="7854035" cy="1416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AD05-D773-45E0-AC7C-C2454CB86416}"/>
              </a:ext>
            </a:extLst>
          </p:cNvPr>
          <p:cNvSpPr txBox="1"/>
          <p:nvPr/>
        </p:nvSpPr>
        <p:spPr>
          <a:xfrm>
            <a:off x="10646960" y="5288340"/>
            <a:ext cx="998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10227776" y="74878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московский</a:t>
            </a:r>
          </a:p>
          <a:p>
            <a:r>
              <a:rPr lang="ru-RU" b="1" dirty="0">
                <a:latin typeface="Montserrat" pitchFamily="2" charset="-52"/>
              </a:rPr>
              <a:t>политех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95250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C559AD-3835-4626-B648-E8340F1EECE9}"/>
              </a:ext>
            </a:extLst>
          </p:cNvPr>
          <p:cNvSpPr txBox="1"/>
          <p:nvPr/>
        </p:nvSpPr>
        <p:spPr>
          <a:xfrm rot="18000000">
            <a:off x="8746021" y="6848184"/>
            <a:ext cx="878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3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456E0C2-06E5-4968-8AD0-729228339D07}"/>
              </a:ext>
            </a:extLst>
          </p:cNvPr>
          <p:cNvCxnSpPr>
            <a:cxnSpLocks/>
          </p:cNvCxnSpPr>
          <p:nvPr/>
        </p:nvCxnSpPr>
        <p:spPr>
          <a:xfrm>
            <a:off x="10164276" y="1433215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AA65E3-FF10-442B-A842-237AA66799B5}"/>
              </a:ext>
            </a:extLst>
          </p:cNvPr>
          <p:cNvSpPr txBox="1"/>
          <p:nvPr/>
        </p:nvSpPr>
        <p:spPr>
          <a:xfrm rot="2700000">
            <a:off x="12618363" y="6107256"/>
            <a:ext cx="8819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FCA4B-C48B-4E74-953C-00641D7C4821}"/>
              </a:ext>
            </a:extLst>
          </p:cNvPr>
          <p:cNvSpPr txBox="1"/>
          <p:nvPr/>
        </p:nvSpPr>
        <p:spPr>
          <a:xfrm>
            <a:off x="482600" y="427047"/>
            <a:ext cx="3300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Совещание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DA6E8-CF21-4AE4-AC46-56055A78B410}"/>
              </a:ext>
            </a:extLst>
          </p:cNvPr>
          <p:cNvSpPr txBox="1"/>
          <p:nvPr/>
        </p:nvSpPr>
        <p:spPr>
          <a:xfrm>
            <a:off x="515517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D83016D-D08F-4DFC-8355-5B5059889F89}"/>
              </a:ext>
            </a:extLst>
          </p:cNvPr>
          <p:cNvSpPr txBox="1"/>
          <p:nvPr/>
        </p:nvSpPr>
        <p:spPr>
          <a:xfrm>
            <a:off x="482600" y="-1554153"/>
            <a:ext cx="651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Сравнительный анализ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15A1A9-C53C-4E1B-AA19-0432F3AD01F7}"/>
              </a:ext>
            </a:extLst>
          </p:cNvPr>
          <p:cNvSpPr txBox="1"/>
          <p:nvPr/>
        </p:nvSpPr>
        <p:spPr>
          <a:xfrm>
            <a:off x="13488567" y="1754110"/>
            <a:ext cx="709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Результаты сравнительного анализа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9453A4-43DC-4780-958C-16F2FF480A43}"/>
              </a:ext>
            </a:extLst>
          </p:cNvPr>
          <p:cNvSpPr txBox="1"/>
          <p:nvPr/>
        </p:nvSpPr>
        <p:spPr>
          <a:xfrm>
            <a:off x="-11595100" y="427047"/>
            <a:ext cx="7627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Публичное выступление на конференции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0644FA-7315-42BE-BAA7-F8329D58A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2" y="2806398"/>
            <a:ext cx="6406834" cy="33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E6224C2-3A76-4E4A-8452-EA9C5669EDF6}"/>
              </a:ext>
            </a:extLst>
          </p:cNvPr>
          <p:cNvSpPr/>
          <p:nvPr/>
        </p:nvSpPr>
        <p:spPr>
          <a:xfrm>
            <a:off x="1063746" y="5441154"/>
            <a:ext cx="7854035" cy="1416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AD05-D773-45E0-AC7C-C2454CB86416}"/>
              </a:ext>
            </a:extLst>
          </p:cNvPr>
          <p:cNvSpPr txBox="1"/>
          <p:nvPr/>
        </p:nvSpPr>
        <p:spPr>
          <a:xfrm>
            <a:off x="10646960" y="5288340"/>
            <a:ext cx="8819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10227776" y="74878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московский</a:t>
            </a:r>
          </a:p>
          <a:p>
            <a:r>
              <a:rPr lang="ru-RU" b="1" dirty="0">
                <a:latin typeface="Montserrat" pitchFamily="2" charset="-52"/>
              </a:rPr>
              <a:t>политех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95250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C559AD-3835-4626-B648-E8340F1EECE9}"/>
              </a:ext>
            </a:extLst>
          </p:cNvPr>
          <p:cNvSpPr txBox="1"/>
          <p:nvPr/>
        </p:nvSpPr>
        <p:spPr>
          <a:xfrm rot="18000000">
            <a:off x="8685909" y="6848184"/>
            <a:ext cx="998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4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456E0C2-06E5-4968-8AD0-729228339D07}"/>
              </a:ext>
            </a:extLst>
          </p:cNvPr>
          <p:cNvCxnSpPr>
            <a:cxnSpLocks/>
          </p:cNvCxnSpPr>
          <p:nvPr/>
        </p:nvCxnSpPr>
        <p:spPr>
          <a:xfrm>
            <a:off x="10164276" y="1433215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AA65E3-FF10-442B-A842-237AA66799B5}"/>
              </a:ext>
            </a:extLst>
          </p:cNvPr>
          <p:cNvSpPr txBox="1"/>
          <p:nvPr/>
        </p:nvSpPr>
        <p:spPr>
          <a:xfrm rot="2700000">
            <a:off x="12591914" y="6107256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FCA4B-C48B-4E74-953C-00641D7C4821}"/>
              </a:ext>
            </a:extLst>
          </p:cNvPr>
          <p:cNvSpPr txBox="1"/>
          <p:nvPr/>
        </p:nvSpPr>
        <p:spPr>
          <a:xfrm>
            <a:off x="482600" y="427047"/>
            <a:ext cx="762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Конференция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DA6E8-CF21-4AE4-AC46-56055A78B410}"/>
              </a:ext>
            </a:extLst>
          </p:cNvPr>
          <p:cNvSpPr txBox="1"/>
          <p:nvPr/>
        </p:nvSpPr>
        <p:spPr>
          <a:xfrm>
            <a:off x="515517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BCAE0-DC84-4D6A-99A8-EF8E831FEB5E}"/>
              </a:ext>
            </a:extLst>
          </p:cNvPr>
          <p:cNvSpPr txBox="1"/>
          <p:nvPr/>
        </p:nvSpPr>
        <p:spPr>
          <a:xfrm>
            <a:off x="-11583425" y="427047"/>
            <a:ext cx="9081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Обучение работников компании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04BF38-4CD2-4EBD-BE27-F7057FEB2D2F}"/>
              </a:ext>
            </a:extLst>
          </p:cNvPr>
          <p:cNvSpPr txBox="1"/>
          <p:nvPr/>
        </p:nvSpPr>
        <p:spPr>
          <a:xfrm>
            <a:off x="-11598133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F2296B-33AB-4695-914F-FDB8FAE321EF}"/>
              </a:ext>
            </a:extLst>
          </p:cNvPr>
          <p:cNvSpPr txBox="1"/>
          <p:nvPr/>
        </p:nvSpPr>
        <p:spPr>
          <a:xfrm>
            <a:off x="482600" y="-1573203"/>
            <a:ext cx="7915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Выступление на совещании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B177868-5C0B-4F9F-A44C-BF36CB39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2" y="2511262"/>
            <a:ext cx="6070618" cy="36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E6224C2-3A76-4E4A-8452-EA9C5669EDF6}"/>
              </a:ext>
            </a:extLst>
          </p:cNvPr>
          <p:cNvSpPr/>
          <p:nvPr/>
        </p:nvSpPr>
        <p:spPr>
          <a:xfrm>
            <a:off x="1063746" y="5441154"/>
            <a:ext cx="7854035" cy="1416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AD05-D773-45E0-AC7C-C2454CB86416}"/>
              </a:ext>
            </a:extLst>
          </p:cNvPr>
          <p:cNvSpPr txBox="1"/>
          <p:nvPr/>
        </p:nvSpPr>
        <p:spPr>
          <a:xfrm>
            <a:off x="10646960" y="5288340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10227776" y="74878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московский</a:t>
            </a:r>
          </a:p>
          <a:p>
            <a:r>
              <a:rPr lang="ru-RU" b="1" dirty="0">
                <a:latin typeface="Montserrat" pitchFamily="2" charset="-52"/>
              </a:rPr>
              <a:t>политех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95250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C559AD-3835-4626-B648-E8340F1EECE9}"/>
              </a:ext>
            </a:extLst>
          </p:cNvPr>
          <p:cNvSpPr txBox="1"/>
          <p:nvPr/>
        </p:nvSpPr>
        <p:spPr>
          <a:xfrm rot="18000000">
            <a:off x="8746021" y="6848184"/>
            <a:ext cx="878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5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456E0C2-06E5-4968-8AD0-729228339D07}"/>
              </a:ext>
            </a:extLst>
          </p:cNvPr>
          <p:cNvCxnSpPr>
            <a:cxnSpLocks/>
          </p:cNvCxnSpPr>
          <p:nvPr/>
        </p:nvCxnSpPr>
        <p:spPr>
          <a:xfrm>
            <a:off x="10164276" y="1433215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AA65E3-FF10-442B-A842-237AA66799B5}"/>
              </a:ext>
            </a:extLst>
          </p:cNvPr>
          <p:cNvSpPr txBox="1"/>
          <p:nvPr/>
        </p:nvSpPr>
        <p:spPr>
          <a:xfrm rot="2700000">
            <a:off x="12604738" y="6107256"/>
            <a:ext cx="909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FCA4B-C48B-4E74-953C-00641D7C4821}"/>
              </a:ext>
            </a:extLst>
          </p:cNvPr>
          <p:cNvSpPr txBox="1"/>
          <p:nvPr/>
        </p:nvSpPr>
        <p:spPr>
          <a:xfrm>
            <a:off x="482600" y="427047"/>
            <a:ext cx="6218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Обучение работников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DA6E8-CF21-4AE4-AC46-56055A78B410}"/>
              </a:ext>
            </a:extLst>
          </p:cNvPr>
          <p:cNvSpPr txBox="1"/>
          <p:nvPr/>
        </p:nvSpPr>
        <p:spPr>
          <a:xfrm>
            <a:off x="515517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BCAE0-DC84-4D6A-99A8-EF8E831FEB5E}"/>
              </a:ext>
            </a:extLst>
          </p:cNvPr>
          <p:cNvSpPr txBox="1"/>
          <p:nvPr/>
        </p:nvSpPr>
        <p:spPr>
          <a:xfrm>
            <a:off x="-11583425" y="427047"/>
            <a:ext cx="6974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Отчёт перед директором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04BF38-4CD2-4EBD-BE27-F7057FEB2D2F}"/>
              </a:ext>
            </a:extLst>
          </p:cNvPr>
          <p:cNvSpPr txBox="1"/>
          <p:nvPr/>
        </p:nvSpPr>
        <p:spPr>
          <a:xfrm>
            <a:off x="-11598133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15A1A9-C53C-4E1B-AA19-0432F3AD01F7}"/>
              </a:ext>
            </a:extLst>
          </p:cNvPr>
          <p:cNvSpPr txBox="1"/>
          <p:nvPr/>
        </p:nvSpPr>
        <p:spPr>
          <a:xfrm>
            <a:off x="13488567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3741D5-7C2B-47FB-9F6C-3063A3C5EC45}"/>
              </a:ext>
            </a:extLst>
          </p:cNvPr>
          <p:cNvSpPr txBox="1"/>
          <p:nvPr/>
        </p:nvSpPr>
        <p:spPr>
          <a:xfrm>
            <a:off x="482600" y="-2182803"/>
            <a:ext cx="7627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Публичное выступление на конференции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ADC2A1-92DC-4185-B619-C929CD40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9" y="2882844"/>
            <a:ext cx="2420171" cy="24201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4B496B-9392-4197-AD65-4BE207BAD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31" y="2709943"/>
            <a:ext cx="2985289" cy="29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4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E6224C2-3A76-4E4A-8452-EA9C5669EDF6}"/>
              </a:ext>
            </a:extLst>
          </p:cNvPr>
          <p:cNvSpPr/>
          <p:nvPr/>
        </p:nvSpPr>
        <p:spPr>
          <a:xfrm>
            <a:off x="1063746" y="5441154"/>
            <a:ext cx="7854035" cy="1416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AD05-D773-45E0-AC7C-C2454CB86416}"/>
              </a:ext>
            </a:extLst>
          </p:cNvPr>
          <p:cNvSpPr txBox="1"/>
          <p:nvPr/>
        </p:nvSpPr>
        <p:spPr>
          <a:xfrm>
            <a:off x="10646960" y="5288340"/>
            <a:ext cx="909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10227776" y="74878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московский</a:t>
            </a:r>
          </a:p>
          <a:p>
            <a:r>
              <a:rPr lang="ru-RU" b="1" dirty="0">
                <a:latin typeface="Montserrat" pitchFamily="2" charset="-52"/>
              </a:rPr>
              <a:t>политех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95250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C559AD-3835-4626-B648-E8340F1EECE9}"/>
              </a:ext>
            </a:extLst>
          </p:cNvPr>
          <p:cNvSpPr txBox="1"/>
          <p:nvPr/>
        </p:nvSpPr>
        <p:spPr>
          <a:xfrm rot="18000000">
            <a:off x="8717969" y="6848184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6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456E0C2-06E5-4968-8AD0-729228339D07}"/>
              </a:ext>
            </a:extLst>
          </p:cNvPr>
          <p:cNvCxnSpPr>
            <a:cxnSpLocks/>
          </p:cNvCxnSpPr>
          <p:nvPr/>
        </p:nvCxnSpPr>
        <p:spPr>
          <a:xfrm>
            <a:off x="10164276" y="1433215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AA65E3-FF10-442B-A842-237AA66799B5}"/>
              </a:ext>
            </a:extLst>
          </p:cNvPr>
          <p:cNvSpPr txBox="1"/>
          <p:nvPr/>
        </p:nvSpPr>
        <p:spPr>
          <a:xfrm rot="2700000">
            <a:off x="12574281" y="6107256"/>
            <a:ext cx="970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FCA4B-C48B-4E74-953C-00641D7C4821}"/>
              </a:ext>
            </a:extLst>
          </p:cNvPr>
          <p:cNvSpPr txBox="1"/>
          <p:nvPr/>
        </p:nvSpPr>
        <p:spPr>
          <a:xfrm>
            <a:off x="482600" y="427047"/>
            <a:ext cx="9563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Отчет перед директором Департамента ИБ</a:t>
            </a:r>
            <a:endParaRPr lang="ru-RU" sz="3200" dirty="0">
              <a:latin typeface="Montserrat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DA6E8-CF21-4AE4-AC46-56055A78B410}"/>
              </a:ext>
            </a:extLst>
          </p:cNvPr>
          <p:cNvSpPr txBox="1"/>
          <p:nvPr/>
        </p:nvSpPr>
        <p:spPr>
          <a:xfrm>
            <a:off x="515517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BCAE0-DC84-4D6A-99A8-EF8E831FEB5E}"/>
              </a:ext>
            </a:extLst>
          </p:cNvPr>
          <p:cNvSpPr txBox="1"/>
          <p:nvPr/>
        </p:nvSpPr>
        <p:spPr>
          <a:xfrm>
            <a:off x="-11583425" y="427047"/>
            <a:ext cx="9852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Отчёт перед высшим руководством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04BF38-4CD2-4EBD-BE27-F7057FEB2D2F}"/>
              </a:ext>
            </a:extLst>
          </p:cNvPr>
          <p:cNvSpPr txBox="1"/>
          <p:nvPr/>
        </p:nvSpPr>
        <p:spPr>
          <a:xfrm>
            <a:off x="-11598133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15A1A9-C53C-4E1B-AA19-0432F3AD01F7}"/>
              </a:ext>
            </a:extLst>
          </p:cNvPr>
          <p:cNvSpPr txBox="1"/>
          <p:nvPr/>
        </p:nvSpPr>
        <p:spPr>
          <a:xfrm>
            <a:off x="13488567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183CAC-6581-4E1A-9C89-DEDCA2080B96}"/>
              </a:ext>
            </a:extLst>
          </p:cNvPr>
          <p:cNvSpPr txBox="1"/>
          <p:nvPr/>
        </p:nvSpPr>
        <p:spPr>
          <a:xfrm>
            <a:off x="482600" y="-1516053"/>
            <a:ext cx="9081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Обучение работников компании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93905D-12F6-4A00-B5EB-73596C5E8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18" y="3300366"/>
            <a:ext cx="2384637" cy="2384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ED00CE-FCA3-44E8-9022-CF552AB6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7" y="2623371"/>
            <a:ext cx="3809993" cy="34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E6224C2-3A76-4E4A-8452-EA9C5669EDF6}"/>
              </a:ext>
            </a:extLst>
          </p:cNvPr>
          <p:cNvSpPr/>
          <p:nvPr/>
        </p:nvSpPr>
        <p:spPr>
          <a:xfrm>
            <a:off x="1063746" y="5441154"/>
            <a:ext cx="7854035" cy="1416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AD05-D773-45E0-AC7C-C2454CB86416}"/>
              </a:ext>
            </a:extLst>
          </p:cNvPr>
          <p:cNvSpPr txBox="1"/>
          <p:nvPr/>
        </p:nvSpPr>
        <p:spPr>
          <a:xfrm>
            <a:off x="10646960" y="5288340"/>
            <a:ext cx="998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10227776" y="74878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московский</a:t>
            </a:r>
          </a:p>
          <a:p>
            <a:r>
              <a:rPr lang="ru-RU" b="1" dirty="0">
                <a:latin typeface="Montserrat" pitchFamily="2" charset="-52"/>
              </a:rPr>
              <a:t>политех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95250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C559AD-3835-4626-B648-E8340F1EECE9}"/>
              </a:ext>
            </a:extLst>
          </p:cNvPr>
          <p:cNvSpPr txBox="1"/>
          <p:nvPr/>
        </p:nvSpPr>
        <p:spPr>
          <a:xfrm rot="18000000">
            <a:off x="8730793" y="6848184"/>
            <a:ext cx="909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456E0C2-06E5-4968-8AD0-729228339D07}"/>
              </a:ext>
            </a:extLst>
          </p:cNvPr>
          <p:cNvCxnSpPr>
            <a:cxnSpLocks/>
          </p:cNvCxnSpPr>
          <p:nvPr/>
        </p:nvCxnSpPr>
        <p:spPr>
          <a:xfrm>
            <a:off x="10164276" y="1433215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AA65E3-FF10-442B-A842-237AA66799B5}"/>
              </a:ext>
            </a:extLst>
          </p:cNvPr>
          <p:cNvSpPr txBox="1"/>
          <p:nvPr/>
        </p:nvSpPr>
        <p:spPr>
          <a:xfrm rot="2700000">
            <a:off x="12591914" y="6107256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FCA4B-C48B-4E74-953C-00641D7C4821}"/>
              </a:ext>
            </a:extLst>
          </p:cNvPr>
          <p:cNvSpPr txBox="1"/>
          <p:nvPr/>
        </p:nvSpPr>
        <p:spPr>
          <a:xfrm>
            <a:off x="482600" y="427047"/>
            <a:ext cx="9852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Отчёт перед высшим руководством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DA6E8-CF21-4AE4-AC46-56055A78B410}"/>
              </a:ext>
            </a:extLst>
          </p:cNvPr>
          <p:cNvSpPr txBox="1"/>
          <p:nvPr/>
        </p:nvSpPr>
        <p:spPr>
          <a:xfrm>
            <a:off x="515517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BCAE0-DC84-4D6A-99A8-EF8E831FEB5E}"/>
              </a:ext>
            </a:extLst>
          </p:cNvPr>
          <p:cNvSpPr txBox="1"/>
          <p:nvPr/>
        </p:nvSpPr>
        <p:spPr>
          <a:xfrm>
            <a:off x="-11583425" y="427047"/>
            <a:ext cx="234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Выводы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04BF38-4CD2-4EBD-BE27-F7057FEB2D2F}"/>
              </a:ext>
            </a:extLst>
          </p:cNvPr>
          <p:cNvSpPr txBox="1"/>
          <p:nvPr/>
        </p:nvSpPr>
        <p:spPr>
          <a:xfrm>
            <a:off x="-11598133" y="1754110"/>
            <a:ext cx="961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Обобщение результатов сравнительного анализа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AE376A-26AC-4909-9B78-A32C9F4379F6}"/>
              </a:ext>
            </a:extLst>
          </p:cNvPr>
          <p:cNvSpPr txBox="1"/>
          <p:nvPr/>
        </p:nvSpPr>
        <p:spPr>
          <a:xfrm>
            <a:off x="482600" y="-1535103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Отчёт перед директором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09396D-A1C6-4E0C-BE52-C131CB86B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66" y="2591771"/>
            <a:ext cx="5965207" cy="34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9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E6224C2-3A76-4E4A-8452-EA9C5669EDF6}"/>
              </a:ext>
            </a:extLst>
          </p:cNvPr>
          <p:cNvSpPr/>
          <p:nvPr/>
        </p:nvSpPr>
        <p:spPr>
          <a:xfrm>
            <a:off x="1063746" y="5441154"/>
            <a:ext cx="7854035" cy="1416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AD05-D773-45E0-AC7C-C2454CB86416}"/>
              </a:ext>
            </a:extLst>
          </p:cNvPr>
          <p:cNvSpPr txBox="1"/>
          <p:nvPr/>
        </p:nvSpPr>
        <p:spPr>
          <a:xfrm>
            <a:off x="10646960" y="5288340"/>
            <a:ext cx="998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39FAF-B68B-463F-A436-BF568A9590BB}"/>
              </a:ext>
            </a:extLst>
          </p:cNvPr>
          <p:cNvSpPr txBox="1"/>
          <p:nvPr/>
        </p:nvSpPr>
        <p:spPr>
          <a:xfrm>
            <a:off x="10227776" y="74878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московский</a:t>
            </a:r>
          </a:p>
          <a:p>
            <a:r>
              <a:rPr lang="ru-RU" b="1" dirty="0">
                <a:latin typeface="Montserrat" pitchFamily="2" charset="-52"/>
              </a:rPr>
              <a:t>политех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72B6147-343B-4883-AAE2-CF315D3A3194}"/>
              </a:ext>
            </a:extLst>
          </p:cNvPr>
          <p:cNvCxnSpPr>
            <a:cxnSpLocks/>
          </p:cNvCxnSpPr>
          <p:nvPr/>
        </p:nvCxnSpPr>
        <p:spPr>
          <a:xfrm>
            <a:off x="0" y="6237394"/>
            <a:ext cx="95250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C559AD-3835-4626-B648-E8340F1EECE9}"/>
              </a:ext>
            </a:extLst>
          </p:cNvPr>
          <p:cNvSpPr txBox="1"/>
          <p:nvPr/>
        </p:nvSpPr>
        <p:spPr>
          <a:xfrm rot="18000000">
            <a:off x="8730793" y="6848184"/>
            <a:ext cx="909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456E0C2-06E5-4968-8AD0-729228339D07}"/>
              </a:ext>
            </a:extLst>
          </p:cNvPr>
          <p:cNvCxnSpPr>
            <a:cxnSpLocks/>
          </p:cNvCxnSpPr>
          <p:nvPr/>
        </p:nvCxnSpPr>
        <p:spPr>
          <a:xfrm>
            <a:off x="10164276" y="1433215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AA65E3-FF10-442B-A842-237AA66799B5}"/>
              </a:ext>
            </a:extLst>
          </p:cNvPr>
          <p:cNvSpPr txBox="1"/>
          <p:nvPr/>
        </p:nvSpPr>
        <p:spPr>
          <a:xfrm rot="2700000">
            <a:off x="12591914" y="6107256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chemeClr val="bg2">
                    <a:lumMod val="90000"/>
                  </a:schemeClr>
                </a:solidFill>
                <a:latin typeface="Montserrat" pitchFamily="2" charset="-52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FCA4B-C48B-4E74-953C-00641D7C4821}"/>
              </a:ext>
            </a:extLst>
          </p:cNvPr>
          <p:cNvSpPr txBox="1"/>
          <p:nvPr/>
        </p:nvSpPr>
        <p:spPr>
          <a:xfrm>
            <a:off x="482600" y="427047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Заключение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DA6E8-CF21-4AE4-AC46-56055A78B410}"/>
              </a:ext>
            </a:extLst>
          </p:cNvPr>
          <p:cNvSpPr txBox="1"/>
          <p:nvPr/>
        </p:nvSpPr>
        <p:spPr>
          <a:xfrm>
            <a:off x="515517" y="1754110"/>
            <a:ext cx="961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Обобщение результатов сравнительного анализа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BCAE0-DC84-4D6A-99A8-EF8E831FEB5E}"/>
              </a:ext>
            </a:extLst>
          </p:cNvPr>
          <p:cNvSpPr txBox="1"/>
          <p:nvPr/>
        </p:nvSpPr>
        <p:spPr>
          <a:xfrm>
            <a:off x="-11583425" y="427047"/>
            <a:ext cx="7653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Визуализация уязвимостей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04BF38-4CD2-4EBD-BE27-F7057FEB2D2F}"/>
              </a:ext>
            </a:extLst>
          </p:cNvPr>
          <p:cNvSpPr txBox="1"/>
          <p:nvPr/>
        </p:nvSpPr>
        <p:spPr>
          <a:xfrm>
            <a:off x="-11598133" y="1754110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Пример визуализации уязвимостей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15A1A9-C53C-4E1B-AA19-0432F3AD01F7}"/>
              </a:ext>
            </a:extLst>
          </p:cNvPr>
          <p:cNvSpPr txBox="1"/>
          <p:nvPr/>
        </p:nvSpPr>
        <p:spPr>
          <a:xfrm>
            <a:off x="13488567" y="1754110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Основные аспекты и особенности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AE376A-26AC-4909-9B78-A32C9F4379F6}"/>
              </a:ext>
            </a:extLst>
          </p:cNvPr>
          <p:cNvSpPr txBox="1"/>
          <p:nvPr/>
        </p:nvSpPr>
        <p:spPr>
          <a:xfrm>
            <a:off x="482600" y="-1535103"/>
            <a:ext cx="9852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itchFamily="2" charset="-52"/>
              </a:rPr>
              <a:t>Отчёт перед высшим руководством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BD04A-6AC1-41EF-BE53-528D97CE8CCF}"/>
              </a:ext>
            </a:extLst>
          </p:cNvPr>
          <p:cNvSpPr txBox="1"/>
          <p:nvPr/>
        </p:nvSpPr>
        <p:spPr>
          <a:xfrm rot="18000000">
            <a:off x="5571373" y="7830487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itchFamily="2" charset="-52"/>
              </a:rPr>
              <a:t>mospolytech.ru</a:t>
            </a:r>
            <a:endParaRPr lang="ru-RU" b="1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74735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301</Words>
  <Application>Microsoft Office PowerPoint</Application>
  <PresentationFormat>Широкоэкранный</PresentationFormat>
  <Paragraphs>135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zef</dc:creator>
  <cp:lastModifiedBy>Тимур Барателия</cp:lastModifiedBy>
  <cp:revision>251</cp:revision>
  <dcterms:created xsi:type="dcterms:W3CDTF">2023-10-23T09:35:05Z</dcterms:created>
  <dcterms:modified xsi:type="dcterms:W3CDTF">2023-11-21T22:03:56Z</dcterms:modified>
</cp:coreProperties>
</file>