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5f6716c65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85f6716c65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5f6716c65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85f6716c65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85f6716c65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85f6716c6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6000ddb98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6000ddb98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6000ddb98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6000ddb98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6000ddb98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6000ddb98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6000ddb98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86000ddb98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6000ddb98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6000ddb98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6000ddb98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86000ddb98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6000ddb98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86000ddb98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5f6716c6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85f6716c6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cbr.ru/Queries/UniDbQuery/File/90134/2664" TargetMode="External"/><Relationship Id="rId4" Type="http://schemas.openxmlformats.org/officeDocument/2006/relationships/hyperlink" Target="https://www.cbr.ru/Queries/UniDbQuery/File/90134/2408" TargetMode="External"/><Relationship Id="rId5" Type="http://schemas.openxmlformats.org/officeDocument/2006/relationships/hyperlink" Target="https://www.cbr.ru/Queries/UniDbQuery/File/90134/2404" TargetMode="External"/><Relationship Id="rId6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latin typeface="Arial"/>
                <a:ea typeface="Arial"/>
                <a:cs typeface="Arial"/>
                <a:sym typeface="Arial"/>
              </a:rPr>
              <a:t> Сфера деятельности страховых компаний</a:t>
            </a:r>
            <a:endParaRPr sz="6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77225" y="284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Arial"/>
                <a:ea typeface="Arial"/>
                <a:cs typeface="Arial"/>
                <a:sym typeface="Arial"/>
              </a:rPr>
              <a:t>Последствия инцидентов ИБ</a:t>
            </a:r>
            <a:endParaRPr sz="2700"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3140800" y="1520913"/>
            <a:ext cx="5537400" cy="30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DBDEE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Финансовые потери включают в себя штрафы, возмещение ущерба клиентам, затраты на восстановление систем и потери прибыли из-за простоя.</a:t>
            </a:r>
            <a:endParaRPr sz="1500">
              <a:solidFill>
                <a:srgbClr val="DBDEE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DBDEE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Репутационные убытки могут привести к потере доверия клиентов, уменьшению прибыли и доли рынка. Основные бизнес-процессы могут быть нарушены, что замедляет операции и ухудшает конкурентоспособность. </a:t>
            </a:r>
            <a:endParaRPr sz="1500">
              <a:solidFill>
                <a:srgbClr val="DBDEE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>
                <a:solidFill>
                  <a:srgbClr val="DBDEE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Для минимизации рисков, компании должны активно инвестировать в кибербезопасность и готовиться к эффективному реагированию на ИБ-инциденты.</a:t>
            </a:r>
            <a:endParaRPr sz="1500">
              <a:highlight>
                <a:schemeClr val="dk1"/>
              </a:highlight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00" y="1809338"/>
            <a:ext cx="2473875" cy="24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63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Arial"/>
                <a:ea typeface="Arial"/>
                <a:cs typeface="Arial"/>
                <a:sym typeface="Arial"/>
              </a:rPr>
              <a:t>Преимущества страховой деятельности</a:t>
            </a:r>
            <a:endParaRPr sz="2700"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>
                <a:latin typeface="Arial"/>
                <a:ea typeface="Arial"/>
                <a:cs typeface="Arial"/>
                <a:sym typeface="Arial"/>
              </a:rPr>
              <a:t>Страховая деятельность приносит значительные преимущества клиентам и обществу. Для клиентов она обеспечивает финансовую защиту от несчастных случаев и убытков, снижает финансовый риск, улучшает качество жизни и обеспечивает покой. Для общества страхование способствует стабильности экономики, увеличивает финансовую устойчивость, снижает бремя на государство в кризисные периоды и стимулирует безопасное поведение и инвестиции. Роль страхования заключается в защите интересов и имущества, создании социальной стабильности и поддержании уровня доверия в обществе.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008650" y="1310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Спасибо за внимание!</a:t>
            </a:r>
            <a:endParaRPr sz="2800"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6263625" y="2899050"/>
            <a:ext cx="24963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Работу выполнили: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ru" sz="1500"/>
            </a:br>
            <a:r>
              <a:rPr lang="ru" sz="1500"/>
              <a:t>Ванин Артем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Барателия Тимур	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Николаев Михаил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/>
              <a:t>Миронов Мирон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87350" y="191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Arial"/>
                <a:ea typeface="Arial"/>
                <a:cs typeface="Arial"/>
                <a:sym typeface="Arial"/>
              </a:rPr>
              <a:t>Чем занимаются страховые компании?</a:t>
            </a:r>
            <a:endParaRPr sz="4000"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3550425" y="1501675"/>
            <a:ext cx="5166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latin typeface="Arial"/>
                <a:ea typeface="Arial"/>
                <a:cs typeface="Arial"/>
                <a:sym typeface="Arial"/>
              </a:rPr>
              <a:t>Страховые компании предоставляют финансовую защиту от рисков и несчастных случаев, взамен уплачиваемой премии. Они охватывают широкий спектр областей, включая автомобильное страхование, медицинское страхование, страхование недвижимости, жизни и бизнеса. Они оценивают риски, управляют активами и выплачивают компенсации в случае убытков, обеспечивая финансовую безопасность клиентов.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50" y="1647825"/>
            <a:ext cx="2641550" cy="21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679275" y="25350"/>
            <a:ext cx="70389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Arial"/>
                <a:ea typeface="Arial"/>
                <a:cs typeface="Arial"/>
                <a:sym typeface="Arial"/>
              </a:rPr>
              <a:t>Виды страхования</a:t>
            </a:r>
            <a:endParaRPr sz="27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4764550" y="835850"/>
            <a:ext cx="3764400" cy="4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latin typeface="Arial"/>
                <a:ea typeface="Arial"/>
                <a:cs typeface="Arial"/>
                <a:sym typeface="Arial"/>
              </a:rPr>
              <a:t>Страхование охватывает разные сферы, включая автомобильное страхование (ОСАГО, КАСКО), медицинское страхование (мед-полисы), страхование недвижимости (жилой дом, квартира), страхование жизни, бизнеса (страхование от несчастных случаев и убытков). Также существуют страхование ответственности (ГО), страхование имущества и грузов (грузовое страхование). Примеры страховых продуктов: страхование отпусков, страхование от наводнений, страхование животных и даже кибер-страхование, защищающее от киберугроз.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25" y="1567550"/>
            <a:ext cx="4267200" cy="2373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25" y="59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Arial"/>
                <a:ea typeface="Arial"/>
                <a:cs typeface="Arial"/>
                <a:sym typeface="Arial"/>
              </a:rPr>
              <a:t>Регулирование организаций в сфере страхования</a:t>
            </a:r>
            <a:endParaRPr sz="27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3406825" y="1567550"/>
            <a:ext cx="4929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>
                <a:latin typeface="Arial"/>
                <a:ea typeface="Arial"/>
                <a:cs typeface="Arial"/>
                <a:sym typeface="Arial"/>
              </a:rPr>
              <a:t>Организации в сфере страхования регулируются государственными и международными органами. Национальные регуляторы, такие как центральные банки и финансовые службы, устанавливают стандарты, требования к капиталу и надзор за деятельностью страховых компаний. Международные организации, такие как Международная ассоциация страховых надзорных органов (IAIS), координируют нормы и стандарты для обеспечения стабильности страхового рынка.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00" y="1601800"/>
            <a:ext cx="2724150" cy="21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692775" y="28850"/>
            <a:ext cx="7038900" cy="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Arial"/>
                <a:ea typeface="Arial"/>
                <a:cs typeface="Arial"/>
                <a:sym typeface="Arial"/>
              </a:rPr>
              <a:t>Нормативные акты и законы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2606625" y="682425"/>
            <a:ext cx="6296700" cy="4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502">
                <a:latin typeface="Arial"/>
                <a:ea typeface="Arial"/>
                <a:cs typeface="Arial"/>
                <a:sym typeface="Arial"/>
              </a:rPr>
              <a:t>Нормативные акты и законы играют важную роль в страховой сфере, регулируя ее функционирование и защищая интересы клиентов и компаний. Примеры ключевых нормативных актов в этой области включают в себя:</a:t>
            </a:r>
            <a:endParaRPr sz="1502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lang="ru" sz="1500">
                <a:latin typeface="Arial"/>
                <a:ea typeface="Arial"/>
                <a:cs typeface="Arial"/>
                <a:sym typeface="Arial"/>
              </a:rPr>
              <a:t>№ 6171-У </a:t>
            </a:r>
            <a:r>
              <a:rPr lang="ru" sz="15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Об установлении перечня документов, подтверждающих выполнение требований к уставному капиталу страховой организации</a:t>
            </a:r>
            <a:r>
              <a:rPr lang="ru" sz="1500"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18"/>
              <a:buFont typeface="Arial"/>
              <a:buAutoNum type="arabicPeriod"/>
            </a:pPr>
            <a:r>
              <a:rPr lang="ru" sz="15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№ 5885-У</a:t>
            </a:r>
            <a:r>
              <a:rPr lang="ru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500"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О ведении Банком России единого государственного реестра субъектов страхового дела</a:t>
            </a:r>
            <a:r>
              <a:rPr lang="ru" sz="15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</a:pPr>
            <a:r>
              <a:rPr lang="ru" sz="15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№ 5880-У </a:t>
            </a:r>
            <a:r>
              <a:rPr lang="ru" sz="1500">
                <a:highlight>
                  <a:schemeClr val="dk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О порядке и сроках представления субъектами страхового дела в Банк России сведений и документов в отношении их филиалов, представительств и иных обособленных подразделений</a:t>
            </a:r>
            <a:r>
              <a:rPr lang="ru" sz="15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50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502">
                <a:latin typeface="Arial"/>
                <a:ea typeface="Arial"/>
                <a:cs typeface="Arial"/>
                <a:sym typeface="Arial"/>
              </a:rPr>
              <a:t>Эти нормативные акты помогают обеспечить стабильность и надежность страховой индустрии.</a:t>
            </a:r>
            <a:endParaRPr sz="150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502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738" y="1847550"/>
            <a:ext cx="242887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41750" y="145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Arial"/>
                <a:ea typeface="Arial"/>
                <a:cs typeface="Arial"/>
                <a:sym typeface="Arial"/>
              </a:rPr>
              <a:t>Требования к информационной безопасности</a:t>
            </a:r>
            <a:endParaRPr sz="2700"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3449900" y="1325575"/>
            <a:ext cx="4557000" cy="36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latin typeface="Arial"/>
                <a:ea typeface="Arial"/>
                <a:cs typeface="Arial"/>
                <a:sym typeface="Arial"/>
              </a:rPr>
              <a:t>Информационная безопасность (ИБ) имеет высокое значение для страховых компаний, поскольку они обрабатывают чувствительные персональные данные и финансовую информацию клиентов, которые охраняются 149 ФЗ. Соблюдение требований и мер ФЗ являются обязательными. Это включает в себя защиту данных, установку средств контроля доступа, мониторинг угроз, регулярное обновление программного обеспечения и обучение сотрудников вопросам ИБ. Страховые компании также подвергаются обязательному законодательству и стандартам.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25" y="1580275"/>
            <a:ext cx="2504125" cy="24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82300" y="69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Arial"/>
                <a:ea typeface="Arial"/>
                <a:cs typeface="Arial"/>
                <a:sym typeface="Arial"/>
              </a:rPr>
              <a:t>Типовые инциденты информационной безопасности</a:t>
            </a:r>
            <a:endParaRPr sz="2700"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21051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latin typeface="Arial"/>
                <a:ea typeface="Arial"/>
                <a:cs typeface="Arial"/>
                <a:sym typeface="Arial"/>
              </a:rPr>
              <a:t>В страховой сфере возможны различные инциденты ИБ, включая: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AutoNum type="arabicPeriod"/>
            </a:pPr>
            <a:r>
              <a:rPr lang="ru" sz="1500">
                <a:latin typeface="Arial"/>
                <a:ea typeface="Arial"/>
                <a:cs typeface="Arial"/>
                <a:sym typeface="Arial"/>
              </a:rPr>
              <a:t>Утечки персональных данных клиентов.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AutoNum type="arabicPeriod"/>
            </a:pPr>
            <a:r>
              <a:rPr lang="ru" sz="1500">
                <a:latin typeface="Arial"/>
                <a:ea typeface="Arial"/>
                <a:cs typeface="Arial"/>
                <a:sym typeface="Arial"/>
              </a:rPr>
              <a:t>Атаки на сетевую инфраструктуру и веб-приложения.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AutoNum type="arabicPeriod"/>
            </a:pPr>
            <a:r>
              <a:rPr lang="ru" sz="1500">
                <a:latin typeface="Arial"/>
                <a:ea typeface="Arial"/>
                <a:cs typeface="Arial"/>
                <a:sym typeface="Arial"/>
              </a:rPr>
              <a:t>Фишинговые атаки и мошенничество.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AutoNum type="arabicPeriod"/>
            </a:pPr>
            <a:r>
              <a:rPr lang="ru" sz="1500">
                <a:latin typeface="Arial"/>
                <a:ea typeface="Arial"/>
                <a:cs typeface="Arial"/>
                <a:sym typeface="Arial"/>
              </a:rPr>
              <a:t>Вирусы и вредоносное программное обеспечение.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AutoNum type="arabicPeriod"/>
            </a:pPr>
            <a:r>
              <a:rPr lang="ru" sz="1500">
                <a:latin typeface="Arial"/>
                <a:ea typeface="Arial"/>
                <a:cs typeface="Arial"/>
                <a:sym typeface="Arial"/>
              </a:rPr>
              <a:t>Нарушения конфиденциальности данных.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AutoNum type="arabicPeriod"/>
            </a:pPr>
            <a:r>
              <a:rPr lang="ru" sz="1500">
                <a:latin typeface="Arial"/>
                <a:ea typeface="Arial"/>
                <a:cs typeface="Arial"/>
                <a:sym typeface="Arial"/>
              </a:rPr>
              <a:t>Отказ в обслуживании (DDoS) атаки.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latin typeface="Arial"/>
                <a:ea typeface="Arial"/>
                <a:cs typeface="Arial"/>
                <a:sym typeface="Arial"/>
              </a:rPr>
              <a:t>Угрозы могут привести к серьезным последствиям, включая потерю доверия клиентов, финансовые убытки, штрафы за нарушение законодательства об ИБ и повреждение репутации компании. Эффективные меры по защите и проактивная ИБ - критически важные для предотвращения таких инцидентов.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13" y="1952625"/>
            <a:ext cx="18573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733300" y="135325"/>
            <a:ext cx="7038900" cy="10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Arial"/>
                <a:ea typeface="Arial"/>
                <a:cs typeface="Arial"/>
                <a:sym typeface="Arial"/>
              </a:rPr>
              <a:t>Пример последнего инцидента, освещенного в СМИ</a:t>
            </a:r>
            <a:endParaRPr sz="2700"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2978200" y="1853000"/>
            <a:ext cx="53583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Один из инцидентов в страховой сфере в РФ является утечка одного миллиона клиентов альфа-страхования 19 апреля 2023 года. Это привело к серьезному нарушению конфиденциальности и угрозе идентификации. Компания немедленно уведомила пострадавших клиентов, сотрудничала с правоохранительными органами и усилила меры по кибербезопасности, включая обучение персонала и аудит систем безопасности. Инцидент также повлек за собой судебные и финансовые последствия для компании.</a:t>
            </a:r>
            <a:endParaRPr sz="15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0" y="1591475"/>
            <a:ext cx="2538900" cy="26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535675" y="170800"/>
            <a:ext cx="7038900" cy="12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Законодательная поддержка безопасности данных</a:t>
            </a:r>
            <a:endParaRPr sz="2700">
              <a:highlight>
                <a:schemeClr val="dk1"/>
              </a:highlight>
            </a:endParaRPr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3093050" y="1204325"/>
            <a:ext cx="5091300" cy="3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DBDEE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700">
                <a:solidFill>
                  <a:srgbClr val="DBDEE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В Российской Федерации законодательная поддержка безопасности данных осуществляется через ряд федеральных законов и нормативных актов. Наиболее важные из них включают:   </a:t>
            </a:r>
            <a:endParaRPr sz="2700">
              <a:solidFill>
                <a:srgbClr val="DBDEE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2430" lvl="0" marL="457200" rtl="0" algn="l">
              <a:spcBef>
                <a:spcPts val="1200"/>
              </a:spcBef>
              <a:spcAft>
                <a:spcPts val="0"/>
              </a:spcAft>
              <a:buClr>
                <a:srgbClr val="DBDEE1"/>
              </a:buClr>
              <a:buSzPct val="100000"/>
              <a:buFont typeface="Arial"/>
              <a:buAutoNum type="arabicPeriod"/>
            </a:pPr>
            <a:r>
              <a:rPr lang="ru" sz="2364">
                <a:solidFill>
                  <a:srgbClr val="DBDEE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Федеральный закон № 152-ФЗ "О персональных данных", который регулирует сбор, хранение и обработку персональных данных.</a:t>
            </a:r>
            <a:endParaRPr sz="2364">
              <a:solidFill>
                <a:srgbClr val="DBDEE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2430" lvl="0" marL="457200" rtl="0" algn="l">
              <a:spcBef>
                <a:spcPts val="0"/>
              </a:spcBef>
              <a:spcAft>
                <a:spcPts val="0"/>
              </a:spcAft>
              <a:buClr>
                <a:srgbClr val="DBDEE1"/>
              </a:buClr>
              <a:buSzPct val="100000"/>
              <a:buFont typeface="Arial"/>
              <a:buAutoNum type="arabicPeriod"/>
            </a:pPr>
            <a:r>
              <a:rPr lang="ru" sz="2364">
                <a:solidFill>
                  <a:srgbClr val="DBDEE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Федеральный закон "Об информации, информационных технологиях и о защите информации" от 27.07.2006 N 149-ФЗ.</a:t>
            </a:r>
            <a:endParaRPr sz="2364">
              <a:solidFill>
                <a:srgbClr val="DBDEE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DBDEE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25" y="1719250"/>
            <a:ext cx="268605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