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 id="2147483666" r:id="rId4"/>
  </p:sldMasterIdLst>
  <p:notesMasterIdLst>
    <p:notesMasterId r:id="rId6"/>
  </p:notesMasterIdLst>
  <p:sldIdLst>
    <p:sldId id="3228" r:id="rId5"/>
    <p:sldId id="3263" r:id="rId7"/>
    <p:sldId id="3262" r:id="rId8"/>
    <p:sldId id="3282" r:id="rId9"/>
    <p:sldId id="3281" r:id="rId10"/>
    <p:sldId id="3306" r:id="rId11"/>
    <p:sldId id="3283" r:id="rId12"/>
    <p:sldId id="3285" r:id="rId13"/>
    <p:sldId id="3289" r:id="rId14"/>
    <p:sldId id="3290" r:id="rId15"/>
    <p:sldId id="3291" r:id="rId16"/>
    <p:sldId id="3292" r:id="rId17"/>
    <p:sldId id="3296" r:id="rId18"/>
    <p:sldId id="3297" r:id="rId19"/>
    <p:sldId id="3286" r:id="rId20"/>
    <p:sldId id="3288" r:id="rId21"/>
    <p:sldId id="3294" r:id="rId22"/>
    <p:sldId id="3299" r:id="rId23"/>
    <p:sldId id="3300" r:id="rId24"/>
    <p:sldId id="3301" r:id="rId25"/>
    <p:sldId id="3303" r:id="rId26"/>
    <p:sldId id="3304" r:id="rId27"/>
    <p:sldId id="3305" r:id="rId28"/>
    <p:sldId id="3302" r:id="rId29"/>
    <p:sldId id="3307" r:id="rId30"/>
    <p:sldId id="323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8C2"/>
    <a:srgbClr val="8609AD"/>
    <a:srgbClr val="1A78C3"/>
    <a:srgbClr val="1B6299"/>
    <a:srgbClr val="1C6299"/>
    <a:srgbClr val="1B6298"/>
    <a:srgbClr val="96C4D1"/>
    <a:srgbClr val="6F3A97"/>
    <a:srgbClr val="D7E0E6"/>
    <a:srgbClr val="286B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8" autoAdjust="0"/>
    <p:restoredTop sz="94660"/>
  </p:normalViewPr>
  <p:slideViewPr>
    <p:cSldViewPr snapToGrid="0" showGuides="1">
      <p:cViewPr>
        <p:scale>
          <a:sx n="66" d="100"/>
          <a:sy n="66" d="100"/>
        </p:scale>
        <p:origin x="888" y="579"/>
      </p:cViewPr>
      <p:guideLst>
        <p:guide orient="horz" pos="2019"/>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训练扰动网络的损失是原始损失的相反数加上</a:t>
            </a:r>
            <a:r>
              <a:rPr lang="zh-CN">
                <a:sym typeface="+mn-ea"/>
              </a:rPr>
              <a:t>正则化项。</a:t>
            </a:r>
            <a:endParaRPr lang="zh-CN">
              <a:sym typeface="+mn-ea"/>
            </a:endParaRPr>
          </a:p>
          <a:p>
            <a:r>
              <a:rPr lang="zh-CN">
                <a:sym typeface="+mn-ea"/>
              </a:rPr>
              <a:t>第一项是希望网络得到最大程度的性能退化，</a:t>
            </a:r>
            <a:r>
              <a:rPr lang="en-US" altLang="zh-CN">
                <a:sym typeface="+mn-ea"/>
              </a:rPr>
              <a:t>LIC</a:t>
            </a:r>
            <a:r>
              <a:rPr lang="zh-CN" altLang="en-US">
                <a:sym typeface="+mn-ea"/>
              </a:rPr>
              <a:t>是</a:t>
            </a:r>
            <a:r>
              <a:rPr lang="en-US" altLang="zh-CN">
                <a:sym typeface="+mn-ea"/>
              </a:rPr>
              <a:t>Image caption</a:t>
            </a:r>
            <a:r>
              <a:rPr lang="zh-CN" altLang="en-US">
                <a:sym typeface="+mn-ea"/>
              </a:rPr>
              <a:t>常用的交叉熵损失</a:t>
            </a:r>
            <a:r>
              <a:rPr lang="zh-CN">
                <a:sym typeface="+mn-ea"/>
              </a:rPr>
              <a:t>，</a:t>
            </a:r>
            <a:endParaRPr lang="zh-CN">
              <a:sym typeface="+mn-ea"/>
            </a:endParaRPr>
          </a:p>
          <a:p>
            <a:r>
              <a:rPr lang="zh-CN">
                <a:sym typeface="+mn-ea"/>
              </a:rPr>
              <a:t>第二项是对扰动的正则化，保证扰动值不那么</a:t>
            </a:r>
            <a:r>
              <a:rPr lang="zh-CN">
                <a:sym typeface="+mn-ea"/>
              </a:rPr>
              <a:t>大。</a:t>
            </a:r>
            <a:endParaRPr lang="zh-CN">
              <a:sym typeface="+mn-ea"/>
            </a:endParaRPr>
          </a:p>
          <a:p>
            <a:r>
              <a:rPr lang="zh-CN">
                <a:sym typeface="+mn-ea"/>
              </a:rPr>
              <a:t>而且此次训练的参数只有扰动网络的参数，</a:t>
            </a:r>
            <a:r>
              <a:rPr lang="en-US" altLang="zh-CN">
                <a:sym typeface="+mn-ea"/>
              </a:rPr>
              <a:t>Encoder-Decoder</a:t>
            </a:r>
            <a:r>
              <a:rPr lang="zh-CN" altLang="en-US">
                <a:sym typeface="+mn-ea"/>
              </a:rPr>
              <a:t>模型的参数是不加入训练</a:t>
            </a:r>
            <a:r>
              <a:rPr lang="zh-CN" altLang="en-US">
                <a:sym typeface="+mn-ea"/>
              </a:rPr>
              <a:t>的。</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找到重要区域后，就要加强原</a:t>
            </a:r>
            <a:r>
              <a:rPr lang="zh-CN">
                <a:sym typeface="+mn-ea"/>
              </a:rPr>
              <a:t>网络。</a:t>
            </a:r>
            <a:endParaRPr lang="zh-CN">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作者验证了四种不同的对齐方法对性能的</a:t>
            </a:r>
            <a:r>
              <a:rPr lang="zh-CN">
                <a:sym typeface="+mn-ea"/>
              </a:rPr>
              <a:t>影响。</a:t>
            </a:r>
            <a:endParaRPr lang="zh-CN">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左图为</a:t>
            </a:r>
            <a:r>
              <a:rPr lang="en-US" altLang="zh-CN">
                <a:sym typeface="+mn-ea"/>
              </a:rPr>
              <a:t>attention</a:t>
            </a:r>
            <a:r>
              <a:rPr lang="zh-CN" altLang="en-US">
                <a:sym typeface="+mn-ea"/>
              </a:rPr>
              <a:t>与梯度度量</a:t>
            </a:r>
            <a:r>
              <a:rPr lang="zh-CN">
                <a:sym typeface="+mn-ea"/>
              </a:rPr>
              <a:t>的肯德尔系数，</a:t>
            </a:r>
            <a:endParaRPr lang="zh-CN">
              <a:sym typeface="+mn-ea"/>
            </a:endParaRPr>
          </a:p>
          <a:p>
            <a:r>
              <a:rPr lang="zh-CN">
                <a:sym typeface="+mn-ea"/>
              </a:rPr>
              <a:t>相关系数是变量间相关程度的度量，取值范围介于-1到1之间。正值表示正相关，即变量变化方向是一致的，</a:t>
            </a:r>
            <a:endParaRPr lang="zh-CN">
              <a:sym typeface="+mn-ea"/>
            </a:endParaRPr>
          </a:p>
          <a:p>
            <a:r>
              <a:rPr lang="zh-CN">
                <a:sym typeface="+mn-ea"/>
              </a:rPr>
              <a:t>比如Y随着X的变大而变大；负值表示负相关，变量的变化方向相反，比如Y随着X的变大而变小。绝对值越接近1，</a:t>
            </a:r>
            <a:endParaRPr lang="zh-CN">
              <a:sym typeface="+mn-ea"/>
            </a:endParaRPr>
          </a:p>
          <a:p>
            <a:r>
              <a:rPr lang="zh-CN">
                <a:sym typeface="+mn-ea"/>
              </a:rPr>
              <a:t>表示两个变量之间关系越密切；越接近0，表示两个变量之间关系越不密切。相关系数对应的相关强度如下：</a:t>
            </a:r>
            <a:endParaRPr lang="zh-CN">
              <a:sym typeface="+mn-ea"/>
            </a:endParaRPr>
          </a:p>
          <a:p>
            <a:r>
              <a:rPr lang="zh-CN">
                <a:sym typeface="+mn-ea"/>
              </a:rPr>
              <a:t>相关系数也称为线性相关系数，这是因为，相关系数并不是刻画了X，Y之间一般关系的程度，而只是线性关系的程度。</a:t>
            </a:r>
            <a:endParaRPr lang="zh-CN">
              <a:sym typeface="+mn-ea"/>
            </a:endParaRPr>
          </a:p>
          <a:p>
            <a:r>
              <a:rPr lang="zh-CN">
                <a:sym typeface="+mn-ea"/>
              </a:rPr>
              <a:t>当相关系数为1或-1时，两者有严格的线性关系；当相关系数为0时，则称X与Y不相关。不相关是指X和Y之间没有线性关系，</a:t>
            </a:r>
            <a:endParaRPr lang="zh-CN">
              <a:sym typeface="+mn-ea"/>
            </a:endParaRPr>
          </a:p>
          <a:p>
            <a:r>
              <a:rPr lang="zh-CN">
                <a:sym typeface="+mn-ea"/>
              </a:rPr>
              <a:t>但X与Y之间可能有其他的函数关系，比如平方关系，对数关系(可以通过查看散点图来确定这一点)。</a:t>
            </a:r>
            <a:endParaRPr lang="zh-CN">
              <a:sym typeface="+mn-ea"/>
            </a:endParaRPr>
          </a:p>
          <a:p>
            <a:r>
              <a:rPr lang="zh-CN">
                <a:sym typeface="+mn-ea"/>
              </a:rPr>
              <a:t>肯德尔相关系数，又称肯德尔秩相关系数，它也是一种秩相关系数，不过，它的目标对象是有序的类别变量，</a:t>
            </a:r>
            <a:endParaRPr lang="zh-CN">
              <a:sym typeface="+mn-ea"/>
            </a:endParaRPr>
          </a:p>
          <a:p>
            <a:r>
              <a:rPr lang="zh-CN">
                <a:sym typeface="+mn-ea"/>
              </a:rPr>
              <a:t>比如名次、年龄段、肥胖等级(重度肥胖，中度肥胖、轻度肥胖、不肥胖)等。它可以度量两个有序变量之间单调关系强弱。肯德尔相关系数使用了“成对“这一概念来决定相关系数的强弱。</a:t>
            </a:r>
            <a:endParaRPr lang="zh-CN">
              <a:sym typeface="+mn-ea"/>
            </a:endParaRPr>
          </a:p>
          <a:p>
            <a:r>
              <a:rPr lang="zh-CN">
                <a:sym typeface="+mn-ea"/>
              </a:rPr>
              <a:t>成对可以分为一致对(Concordant)和分歧对(Discordant)。一致对是指两个变量取值的相对关系一致，可以理解为X2-X1与Y2-Y1有相同的符号；</a:t>
            </a:r>
            <a:endParaRPr lang="zh-CN">
              <a:sym typeface="+mn-ea"/>
            </a:endParaRPr>
          </a:p>
          <a:p>
            <a:r>
              <a:rPr lang="zh-CN">
                <a:sym typeface="+mn-ea"/>
              </a:rPr>
              <a:t>分歧对则是指它们的相对关系不一致，X2-X1与Y2-Y1有着相反的符号。</a:t>
            </a:r>
            <a:endParaRPr lang="zh-CN">
              <a:sym typeface="+mn-ea"/>
            </a:endParaRPr>
          </a:p>
          <a:p>
            <a:endParaRPr lang="zh-CN">
              <a:sym typeface="+mn-ea"/>
            </a:endParaRPr>
          </a:p>
          <a:p>
            <a:r>
              <a:rPr lang="zh-CN">
                <a:sym typeface="+mn-ea"/>
              </a:rPr>
              <a:t>这里对类别的度量主要是看权重增减与梯度方向的不同来确定是否</a:t>
            </a:r>
            <a:r>
              <a:rPr lang="zh-CN">
                <a:sym typeface="+mn-ea"/>
              </a:rPr>
              <a:t>一致。</a:t>
            </a:r>
            <a:endParaRPr lang="zh-CN">
              <a:sym typeface="+mn-ea"/>
            </a:endParaRPr>
          </a:p>
          <a:p>
            <a:endParaRPr lang="zh-CN" altLang="en-US">
              <a:sym typeface="+mn-ea"/>
            </a:endParaRPr>
          </a:p>
          <a:p>
            <a:r>
              <a:rPr lang="zh-CN" altLang="en-US">
                <a:sym typeface="+mn-ea"/>
              </a:rPr>
              <a:t>右图为生成的</a:t>
            </a:r>
            <a:r>
              <a:rPr lang="en-US" altLang="zh-CN">
                <a:sym typeface="+mn-ea"/>
              </a:rPr>
              <a:t>mask</a:t>
            </a:r>
            <a:r>
              <a:rPr lang="zh-CN" altLang="en-US">
                <a:sym typeface="+mn-ea"/>
              </a:rPr>
              <a:t>与梯度度量的</a:t>
            </a:r>
            <a:r>
              <a:rPr lang="zh-CN" altLang="en-US">
                <a:sym typeface="+mn-ea"/>
              </a:rPr>
              <a:t>肯德尔系数。</a:t>
            </a:r>
            <a:endParaRPr lang="zh-CN" altLang="en-US">
              <a:sym typeface="+mn-ea"/>
            </a:endParaRPr>
          </a:p>
          <a:p>
            <a:r>
              <a:rPr lang="zh-CN" altLang="en-US">
                <a:sym typeface="+mn-ea"/>
              </a:rPr>
              <a:t>可以看到，我们训练的扰动网络得到的</a:t>
            </a:r>
            <a:r>
              <a:rPr lang="en-US" altLang="zh-CN">
                <a:sym typeface="+mn-ea"/>
              </a:rPr>
              <a:t>mask</a:t>
            </a:r>
            <a:r>
              <a:rPr lang="zh-CN" altLang="en-US">
                <a:sym typeface="+mn-ea"/>
              </a:rPr>
              <a:t>相比于原来的注意力</a:t>
            </a:r>
            <a:r>
              <a:rPr lang="zh-CN" altLang="en-US">
                <a:sym typeface="+mn-ea"/>
              </a:rPr>
              <a:t>权重</a:t>
            </a:r>
            <a:endParaRPr lang="zh-CN" altLang="en-US">
              <a:sym typeface="+mn-ea"/>
            </a:endParaRPr>
          </a:p>
          <a:p>
            <a:r>
              <a:rPr lang="zh-CN" altLang="en-US">
                <a:sym typeface="+mn-ea"/>
              </a:rPr>
              <a:t>他</a:t>
            </a:r>
            <a:r>
              <a:rPr lang="zh-CN" altLang="en-US">
                <a:sym typeface="+mn-ea"/>
              </a:rPr>
              <a:t>与当前生成的单词具有更强的</a:t>
            </a:r>
            <a:r>
              <a:rPr lang="zh-CN" altLang="en-US">
                <a:sym typeface="+mn-ea"/>
              </a:rPr>
              <a:t>相关性。</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这是在</a:t>
            </a:r>
            <a:r>
              <a:rPr lang="en-US" altLang="zh-CN">
                <a:sym typeface="+mn-ea"/>
              </a:rPr>
              <a:t>COCO</a:t>
            </a:r>
            <a:r>
              <a:rPr lang="zh-CN" altLang="en-US">
                <a:sym typeface="+mn-ea"/>
              </a:rPr>
              <a:t>的测试集得到的结果，</a:t>
            </a:r>
            <a:r>
              <a:rPr lang="en-US" altLang="zh-CN">
                <a:sym typeface="+mn-ea"/>
              </a:rPr>
              <a:t>c5</a:t>
            </a:r>
            <a:r>
              <a:rPr lang="zh-CN" altLang="en-US">
                <a:sym typeface="+mn-ea"/>
              </a:rPr>
              <a:t>和</a:t>
            </a:r>
            <a:r>
              <a:rPr lang="en-US" altLang="zh-CN">
                <a:sym typeface="+mn-ea"/>
              </a:rPr>
              <a:t>c40</a:t>
            </a:r>
            <a:r>
              <a:rPr lang="zh-CN" altLang="en-US">
                <a:sym typeface="+mn-ea"/>
              </a:rPr>
              <a:t>代表附带的人工标注的</a:t>
            </a:r>
            <a:r>
              <a:rPr lang="zh-CN" altLang="en-US">
                <a:sym typeface="+mn-ea"/>
              </a:rPr>
              <a:t>数量。</a:t>
            </a:r>
            <a:endParaRPr lang="zh-CN" altLang="en-US">
              <a:sym typeface="+mn-ea"/>
            </a:endParaRPr>
          </a:p>
          <a:p>
            <a:r>
              <a:rPr lang="en-US" altLang="zh-CN">
                <a:sym typeface="+mn-ea"/>
              </a:rPr>
              <a:t>GET</a:t>
            </a:r>
            <a:r>
              <a:rPr lang="zh-CN" altLang="en-US">
                <a:sym typeface="+mn-ea"/>
              </a:rPr>
              <a:t>我们在后面也会</a:t>
            </a:r>
            <a:r>
              <a:rPr lang="zh-CN" altLang="en-US">
                <a:sym typeface="+mn-ea"/>
              </a:rPr>
              <a:t>讲到。</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下面我们来讲一下对</a:t>
            </a:r>
            <a:r>
              <a:rPr lang="en-US" altLang="zh-CN">
                <a:sym typeface="+mn-ea"/>
              </a:rPr>
              <a:t>Mask</a:t>
            </a:r>
            <a:r>
              <a:rPr lang="zh-CN" altLang="en-US">
                <a:sym typeface="+mn-ea"/>
              </a:rPr>
              <a:t>思想的解释。</a:t>
            </a:r>
            <a:endParaRPr>
              <a:sym typeface="+mn-ea"/>
            </a:endParaRPr>
          </a:p>
          <a:p>
            <a:endParaRPr>
              <a:sym typeface="+mn-ea"/>
            </a:endParaRPr>
          </a:p>
          <a:p>
            <a:r>
              <a:rPr>
                <a:sym typeface="+mn-ea"/>
              </a:rPr>
              <a:t>Transformer的每一层都由两部分构成，分别是自注意力网络(SAN)和前馈神经网络(FFN)。当前的大部分研究会拆开这两份部分来分别进行增强。</a:t>
            </a:r>
            <a:endParaRPr>
              <a:sym typeface="+mn-ea"/>
            </a:endParaRPr>
          </a:p>
          <a:p>
            <a:endParaRPr>
              <a:sym typeface="+mn-ea"/>
            </a:endParaRPr>
          </a:p>
          <a:p>
            <a:r>
              <a:rPr>
                <a:sym typeface="+mn-ea"/>
              </a:rPr>
              <a:t>尽管SAN和FFN取得了相当好的效果，但是最近的一些研究结果表明，Transformer在捕捉局部信息的能力上有所欠缺。</a:t>
            </a:r>
            <a:endParaRPr>
              <a:sym typeface="+mn-ea"/>
            </a:endParaRPr>
          </a:p>
          <a:p>
            <a:r>
              <a:rPr>
                <a:sym typeface="+mn-ea"/>
              </a:rPr>
              <a:t>我们认为这种欠缺是因为是因为注意力矩阵的计算当中都是有静态遮罩矩阵的参与所导致的。我们发现两个不相关的token之间的权重可能因为中间词的关系而错误地产生了较大的注意力权重。</a:t>
            </a:r>
            <a:endParaRPr>
              <a:sym typeface="+mn-ea"/>
            </a:endParaRPr>
          </a:p>
          <a:p>
            <a:r>
              <a:rPr>
                <a:sym typeface="+mn-ea"/>
              </a:rPr>
              <a:t>例如“a black dog jumps to catch the frisbee”, 尽管“catch”和“black”关系不大，但是因为二者都共同的邻居“dog”的关系很大，进而产生了错误了联系，使得“catch”忽略了自己真正的邻居</a:t>
            </a:r>
            <a:endParaRPr>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本文的</a:t>
            </a:r>
            <a:r>
              <a:rPr lang="en-US" altLang="zh-CN">
                <a:sym typeface="+mn-ea"/>
              </a:rPr>
              <a:t>DMAN</a:t>
            </a:r>
            <a:r>
              <a:rPr lang="zh-CN" altLang="en-US">
                <a:sym typeface="+mn-ea"/>
              </a:rPr>
              <a:t>旨在采用动态</a:t>
            </a:r>
            <a:r>
              <a:rPr lang="en-US" altLang="zh-CN">
                <a:sym typeface="+mn-ea"/>
              </a:rPr>
              <a:t>Mask</a:t>
            </a:r>
            <a:r>
              <a:rPr lang="zh-CN" altLang="en-US">
                <a:sym typeface="+mn-ea"/>
              </a:rPr>
              <a:t>弥补</a:t>
            </a:r>
            <a:r>
              <a:rPr lang="en-US" altLang="zh-CN">
                <a:sym typeface="+mn-ea"/>
              </a:rPr>
              <a:t>SAN</a:t>
            </a:r>
            <a:r>
              <a:rPr lang="zh-CN" altLang="en-US">
                <a:sym typeface="+mn-ea"/>
              </a:rPr>
              <a:t>和</a:t>
            </a:r>
            <a:r>
              <a:rPr lang="en-US" altLang="zh-CN">
                <a:sym typeface="+mn-ea"/>
              </a:rPr>
              <a:t>FFN</a:t>
            </a:r>
            <a:r>
              <a:rPr lang="zh-CN" altLang="en-US">
                <a:sym typeface="+mn-ea"/>
              </a:rPr>
              <a:t>的掩膜的</a:t>
            </a:r>
            <a:r>
              <a:rPr lang="zh-CN" altLang="en-US">
                <a:sym typeface="+mn-ea"/>
              </a:rPr>
              <a:t>不足。直观上来说，因为FFN的遮罩矩阵是一个单位阵，所以FFN只能获取自身的信息而无法获知邻居的信息。</a:t>
            </a:r>
            <a:endParaRPr lang="zh-CN" altLang="en-US">
              <a:sym typeface="+mn-ea"/>
            </a:endParaRPr>
          </a:p>
          <a:p>
            <a:r>
              <a:rPr lang="zh-CN" altLang="en-US">
                <a:sym typeface="+mn-ea"/>
              </a:rPr>
              <a:t>对于SAN，每一个token都可以获取到句子其它的所有token的信息。我们发现不在邻域当中的单词也有可能得到一个相当大的注意力得分。</a:t>
            </a:r>
            <a:endParaRPr lang="zh-CN" altLang="en-US">
              <a:sym typeface="+mn-ea"/>
            </a:endParaRPr>
          </a:p>
          <a:p>
            <a:r>
              <a:rPr lang="zh-CN" altLang="en-US">
                <a:sym typeface="+mn-ea"/>
              </a:rPr>
              <a:t>因此，SAN可能在语义建模的过程当中引入噪声，进而忽视了局部当中的有效信号。</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关于全局和局部的</a:t>
            </a:r>
            <a:r>
              <a:rPr lang="zh-CN" altLang="en-US">
                <a:sym typeface="+mn-ea"/>
              </a:rPr>
              <a:t>关系</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本文的</a:t>
            </a:r>
            <a:r>
              <a:rPr lang="en-US" altLang="zh-CN">
                <a:sym typeface="+mn-ea"/>
              </a:rPr>
              <a:t>DMAN</a:t>
            </a:r>
            <a:r>
              <a:rPr lang="zh-CN" altLang="en-US">
                <a:sym typeface="+mn-ea"/>
              </a:rPr>
              <a:t>旨在采用动态</a:t>
            </a:r>
            <a:r>
              <a:rPr lang="en-US" altLang="zh-CN">
                <a:sym typeface="+mn-ea"/>
              </a:rPr>
              <a:t>Mask</a:t>
            </a:r>
            <a:r>
              <a:rPr lang="zh-CN" altLang="en-US">
                <a:sym typeface="+mn-ea"/>
              </a:rPr>
              <a:t>弥补</a:t>
            </a:r>
            <a:r>
              <a:rPr lang="en-US" altLang="zh-CN">
                <a:sym typeface="+mn-ea"/>
              </a:rPr>
              <a:t>SAN</a:t>
            </a:r>
            <a:r>
              <a:rPr lang="zh-CN" altLang="en-US">
                <a:sym typeface="+mn-ea"/>
              </a:rPr>
              <a:t>和</a:t>
            </a:r>
            <a:r>
              <a:rPr lang="en-US" altLang="zh-CN">
                <a:sym typeface="+mn-ea"/>
              </a:rPr>
              <a:t>FFN</a:t>
            </a:r>
            <a:r>
              <a:rPr lang="zh-CN" altLang="en-US">
                <a:sym typeface="+mn-ea"/>
              </a:rPr>
              <a:t>的掩膜的</a:t>
            </a:r>
            <a:r>
              <a:rPr lang="zh-CN" altLang="en-US">
                <a:sym typeface="+mn-ea"/>
              </a:rPr>
              <a:t>不足。直观上来说，因为FFN的遮罩矩阵是一个单位阵，所以FFN只能获取自身的信息而无法获知邻居的信息。</a:t>
            </a:r>
            <a:endParaRPr lang="zh-CN" altLang="en-US">
              <a:sym typeface="+mn-ea"/>
            </a:endParaRPr>
          </a:p>
          <a:p>
            <a:r>
              <a:rPr lang="zh-CN" altLang="en-US">
                <a:sym typeface="+mn-ea"/>
              </a:rPr>
              <a:t>对于SAN，每一个token都可以获取到句子其它的所有token的信息。我们发现不在邻域当中的单词也有可能得到一个相当大的注意力得分。</a:t>
            </a:r>
            <a:endParaRPr lang="zh-CN" altLang="en-US">
              <a:sym typeface="+mn-ea"/>
            </a:endParaRPr>
          </a:p>
          <a:p>
            <a:r>
              <a:rPr lang="zh-CN" altLang="en-US">
                <a:sym typeface="+mn-ea"/>
              </a:rPr>
              <a:t>因此，SAN可能在语义建模的过程当中引入噪声，进而忽视了局部当中的有效信号。</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本文的</a:t>
            </a:r>
            <a:r>
              <a:rPr lang="en-US" altLang="zh-CN">
                <a:sym typeface="+mn-ea"/>
              </a:rPr>
              <a:t>DMAN</a:t>
            </a:r>
            <a:r>
              <a:rPr lang="zh-CN" altLang="en-US">
                <a:sym typeface="+mn-ea"/>
              </a:rPr>
              <a:t>旨在采用动态</a:t>
            </a:r>
            <a:r>
              <a:rPr lang="en-US" altLang="zh-CN">
                <a:sym typeface="+mn-ea"/>
              </a:rPr>
              <a:t>Mask</a:t>
            </a:r>
            <a:r>
              <a:rPr lang="zh-CN" altLang="en-US">
                <a:sym typeface="+mn-ea"/>
              </a:rPr>
              <a:t>弥补</a:t>
            </a:r>
            <a:r>
              <a:rPr lang="en-US" altLang="zh-CN">
                <a:sym typeface="+mn-ea"/>
              </a:rPr>
              <a:t>SAN</a:t>
            </a:r>
            <a:r>
              <a:rPr lang="zh-CN" altLang="en-US">
                <a:sym typeface="+mn-ea"/>
              </a:rPr>
              <a:t>和</a:t>
            </a:r>
            <a:r>
              <a:rPr lang="en-US" altLang="zh-CN">
                <a:sym typeface="+mn-ea"/>
              </a:rPr>
              <a:t>FFN</a:t>
            </a:r>
            <a:r>
              <a:rPr lang="zh-CN" altLang="en-US">
                <a:sym typeface="+mn-ea"/>
              </a:rPr>
              <a:t>的掩膜的</a:t>
            </a:r>
            <a:r>
              <a:rPr lang="zh-CN" altLang="en-US">
                <a:sym typeface="+mn-ea"/>
              </a:rPr>
              <a:t>不足。直观上来说，因为FFN的遮罩矩阵是一个单位阵，所以FFN只能获取自身的信息而无法获知邻居的信息。</a:t>
            </a:r>
            <a:endParaRPr lang="zh-CN" altLang="en-US">
              <a:sym typeface="+mn-ea"/>
            </a:endParaRPr>
          </a:p>
          <a:p>
            <a:r>
              <a:rPr lang="zh-CN" altLang="en-US">
                <a:sym typeface="+mn-ea"/>
              </a:rPr>
              <a:t>对于SAN，每一个token都可以获取到句子其它的所有token的信息。我们发现不在邻域当中的单词也有可能得到一个相当大的注意力得分。</a:t>
            </a:r>
            <a:endParaRPr lang="zh-CN" altLang="en-US">
              <a:sym typeface="+mn-ea"/>
            </a:endParaRPr>
          </a:p>
          <a:p>
            <a:r>
              <a:rPr lang="zh-CN" altLang="en-US">
                <a:sym typeface="+mn-ea"/>
              </a:rPr>
              <a:t>因此，SAN可能在语义建模的过程当中引入噪声，进而忽视了局部当中的有效信号。</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这篇论文使用基于注意力对齐的</a:t>
            </a:r>
            <a:r>
              <a:rPr lang="en-US" altLang="zh-CN">
                <a:sym typeface="+mn-ea"/>
              </a:rPr>
              <a:t>Transformer</a:t>
            </a:r>
            <a:r>
              <a:rPr lang="zh-CN" altLang="en-US">
                <a:sym typeface="+mn-ea"/>
              </a:rPr>
              <a:t>来进行图像的字幕生成。</a:t>
            </a:r>
            <a:r>
              <a:rPr lang="zh-CN" altLang="en-US">
                <a:sym typeface="+mn-ea"/>
              </a:rPr>
              <a:t>作者是</a:t>
            </a:r>
            <a:r>
              <a:rPr lang="en-US" altLang="zh-CN">
                <a:sym typeface="+mn-ea"/>
              </a:rPr>
              <a:t>fzc</a:t>
            </a:r>
            <a:r>
              <a:rPr lang="zh-CN" altLang="en-US">
                <a:sym typeface="+mn-ea"/>
              </a:rPr>
              <a:t>，</a:t>
            </a:r>
            <a:r>
              <a:rPr lang="en-US" altLang="zh-CN">
                <a:sym typeface="+mn-ea"/>
              </a:rPr>
              <a:t>19</a:t>
            </a:r>
            <a:r>
              <a:rPr lang="zh-CN" altLang="en-US">
                <a:sym typeface="+mn-ea"/>
              </a:rPr>
              <a:t>年毕业于南京理工大学，现为</a:t>
            </a:r>
            <a:r>
              <a:rPr lang="zh-CN" altLang="en-US">
                <a:sym typeface="+mn-ea"/>
              </a:rPr>
              <a:t>中科院计算所研三的研究生。</a:t>
            </a:r>
            <a:endParaRPr lang="zh-CN" altLang="en-US">
              <a:sym typeface="+mn-ea"/>
            </a:endParaRPr>
          </a:p>
          <a:p>
            <a:r>
              <a:rPr lang="zh-CN" altLang="en-US">
                <a:sym typeface="+mn-ea"/>
              </a:rPr>
              <a:t>是研究</a:t>
            </a:r>
            <a:r>
              <a:rPr lang="en-US" altLang="zh-CN">
                <a:sym typeface="+mn-ea"/>
              </a:rPr>
              <a:t>NLP</a:t>
            </a:r>
            <a:r>
              <a:rPr lang="zh-CN" altLang="en-US">
                <a:sym typeface="+mn-ea"/>
              </a:rPr>
              <a:t>和强化学习出身，现在的主要工作聚焦于</a:t>
            </a:r>
            <a:r>
              <a:rPr lang="zh-CN" altLang="en-US">
                <a:sym typeface="+mn-ea"/>
              </a:rPr>
              <a:t>图像字幕生成。</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本文的</a:t>
            </a:r>
            <a:r>
              <a:rPr lang="en-US" altLang="zh-CN">
                <a:sym typeface="+mn-ea"/>
              </a:rPr>
              <a:t>DMAN</a:t>
            </a:r>
            <a:r>
              <a:rPr lang="zh-CN" altLang="en-US">
                <a:sym typeface="+mn-ea"/>
              </a:rPr>
              <a:t>旨在采用动态</a:t>
            </a:r>
            <a:r>
              <a:rPr lang="en-US" altLang="zh-CN">
                <a:sym typeface="+mn-ea"/>
              </a:rPr>
              <a:t>Mask</a:t>
            </a:r>
            <a:r>
              <a:rPr lang="zh-CN" altLang="en-US">
                <a:sym typeface="+mn-ea"/>
              </a:rPr>
              <a:t>弥补</a:t>
            </a:r>
            <a:r>
              <a:rPr lang="en-US" altLang="zh-CN">
                <a:sym typeface="+mn-ea"/>
              </a:rPr>
              <a:t>SAN</a:t>
            </a:r>
            <a:r>
              <a:rPr lang="zh-CN" altLang="en-US">
                <a:sym typeface="+mn-ea"/>
              </a:rPr>
              <a:t>和</a:t>
            </a:r>
            <a:r>
              <a:rPr lang="en-US" altLang="zh-CN">
                <a:sym typeface="+mn-ea"/>
              </a:rPr>
              <a:t>FFN</a:t>
            </a:r>
            <a:r>
              <a:rPr lang="zh-CN" altLang="en-US">
                <a:sym typeface="+mn-ea"/>
              </a:rPr>
              <a:t>的掩膜的</a:t>
            </a:r>
            <a:r>
              <a:rPr lang="zh-CN" altLang="en-US">
                <a:sym typeface="+mn-ea"/>
              </a:rPr>
              <a:t>不足。直观上来说，因为FFN的遮罩矩阵是一个单位阵，所以FFN只能获取自身的信息而无法获知邻居的信息。</a:t>
            </a:r>
            <a:endParaRPr lang="zh-CN" altLang="en-US">
              <a:sym typeface="+mn-ea"/>
            </a:endParaRPr>
          </a:p>
          <a:p>
            <a:r>
              <a:rPr lang="zh-CN" altLang="en-US">
                <a:sym typeface="+mn-ea"/>
              </a:rPr>
              <a:t>对于SAN，每一个token都可以获取到句子其它的所有token的信息。我们发现不在邻域当中的单词也有可能得到一个相当大的注意力得分。</a:t>
            </a:r>
            <a:endParaRPr lang="zh-CN" altLang="en-US">
              <a:sym typeface="+mn-ea"/>
            </a:endParaRPr>
          </a:p>
          <a:p>
            <a:r>
              <a:rPr lang="zh-CN" altLang="en-US">
                <a:sym typeface="+mn-ea"/>
              </a:rPr>
              <a:t>因此，SAN可能在语义建模的过程当中引入噪声，进而忽视了局部当中的有效信号。</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本文的</a:t>
            </a:r>
            <a:r>
              <a:rPr lang="en-US" altLang="zh-CN">
                <a:sym typeface="+mn-ea"/>
              </a:rPr>
              <a:t>DMAN</a:t>
            </a:r>
            <a:r>
              <a:rPr lang="zh-CN" altLang="en-US">
                <a:sym typeface="+mn-ea"/>
              </a:rPr>
              <a:t>旨在采用动态</a:t>
            </a:r>
            <a:r>
              <a:rPr lang="en-US" altLang="zh-CN">
                <a:sym typeface="+mn-ea"/>
              </a:rPr>
              <a:t>Mask</a:t>
            </a:r>
            <a:r>
              <a:rPr lang="zh-CN" altLang="en-US">
                <a:sym typeface="+mn-ea"/>
              </a:rPr>
              <a:t>弥补</a:t>
            </a:r>
            <a:r>
              <a:rPr lang="en-US" altLang="zh-CN">
                <a:sym typeface="+mn-ea"/>
              </a:rPr>
              <a:t>SAN</a:t>
            </a:r>
            <a:r>
              <a:rPr lang="zh-CN" altLang="en-US">
                <a:sym typeface="+mn-ea"/>
              </a:rPr>
              <a:t>和</a:t>
            </a:r>
            <a:r>
              <a:rPr lang="en-US" altLang="zh-CN">
                <a:sym typeface="+mn-ea"/>
              </a:rPr>
              <a:t>FFN</a:t>
            </a:r>
            <a:r>
              <a:rPr lang="zh-CN" altLang="en-US">
                <a:sym typeface="+mn-ea"/>
              </a:rPr>
              <a:t>的掩膜的</a:t>
            </a:r>
            <a:r>
              <a:rPr lang="zh-CN" altLang="en-US">
                <a:sym typeface="+mn-ea"/>
              </a:rPr>
              <a:t>不足。直观上来说，因为FFN的遮罩矩阵是一个单位阵，所以FFN只能获取自身的信息而无法获知邻居的信息。</a:t>
            </a:r>
            <a:endParaRPr lang="zh-CN" altLang="en-US">
              <a:sym typeface="+mn-ea"/>
            </a:endParaRPr>
          </a:p>
          <a:p>
            <a:r>
              <a:rPr lang="zh-CN" altLang="en-US">
                <a:sym typeface="+mn-ea"/>
              </a:rPr>
              <a:t>对于SAN，每一个token都可以获取到句子其它的所有token的信息。我们发现不在邻域当中的单词也有可能得到一个相当大的注意力得分。</a:t>
            </a:r>
            <a:endParaRPr lang="zh-CN" altLang="en-US">
              <a:sym typeface="+mn-ea"/>
            </a:endParaRPr>
          </a:p>
          <a:p>
            <a:r>
              <a:rPr lang="zh-CN" altLang="en-US">
                <a:sym typeface="+mn-ea"/>
              </a:rPr>
              <a:t>因此，SAN可能在语义建模的过程当中引入噪声，进而忽视了局部当中的有效信号。</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A²</a:t>
            </a:r>
            <a:r>
              <a:rPr lang="zh-CN" altLang="en-US">
                <a:sym typeface="+mn-ea"/>
              </a:rPr>
              <a:t>其实是针对</a:t>
            </a:r>
            <a:r>
              <a:rPr lang="en-US" altLang="zh-CN">
                <a:sym typeface="+mn-ea"/>
              </a:rPr>
              <a:t>Image caption</a:t>
            </a:r>
            <a:r>
              <a:rPr lang="zh-CN" altLang="en-US">
                <a:sym typeface="+mn-ea"/>
              </a:rPr>
              <a:t>特殊的自监督任务。通过对生成描述的</a:t>
            </a:r>
            <a:r>
              <a:rPr lang="zh-CN" altLang="en-US">
                <a:sym typeface="+mn-ea"/>
              </a:rPr>
              <a:t>学习，</a:t>
            </a:r>
            <a:endParaRPr lang="zh-CN" altLang="en-US">
              <a:sym typeface="+mn-ea"/>
            </a:endParaRPr>
          </a:p>
          <a:p>
            <a:r>
              <a:rPr lang="zh-CN" altLang="en-US">
                <a:sym typeface="+mn-ea"/>
              </a:rPr>
              <a:t>比</a:t>
            </a:r>
            <a:r>
              <a:rPr lang="en-US" altLang="zh-CN">
                <a:sym typeface="+mn-ea"/>
              </a:rPr>
              <a:t>MAE</a:t>
            </a:r>
            <a:r>
              <a:rPr lang="zh-CN" altLang="en-US">
                <a:sym typeface="+mn-ea"/>
              </a:rPr>
              <a:t>单纯学习图像特征在描述生成场景</a:t>
            </a:r>
            <a:r>
              <a:rPr lang="zh-CN" altLang="en-US">
                <a:sym typeface="+mn-ea"/>
              </a:rPr>
              <a:t>更加合理。</a:t>
            </a:r>
            <a:endParaRPr lang="zh-CN" altLang="en-US">
              <a:sym typeface="+mn-ea"/>
            </a:endParaRPr>
          </a:p>
          <a:p>
            <a:endParaRPr lang="zh-CN" altLang="en-US">
              <a:sym typeface="+mn-ea"/>
            </a:endParaRPr>
          </a:p>
          <a:p>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不仅仅是防止梯度爆炸，而且自监督的Decoder经过skip connection才得以保存自己模态内的特征。</a:t>
            </a:r>
            <a:endParaRPr lang="en-US" altLang="zh-CN">
              <a:sym typeface="+mn-ea"/>
            </a:endParaRPr>
          </a:p>
          <a:p>
            <a:r>
              <a:rPr lang="en-US" altLang="zh-CN">
                <a:sym typeface="+mn-ea"/>
              </a:rPr>
              <a:t>后续的实验可以对这一点进行论证，因为VLA是能够保存自己模态的特征的，所以去掉skip connection效果也不会影响很大，</a:t>
            </a:r>
            <a:endParaRPr lang="en-US" altLang="zh-CN">
              <a:sym typeface="+mn-ea"/>
            </a:endParaRPr>
          </a:p>
          <a:p>
            <a:r>
              <a:rPr lang="en-US" altLang="zh-CN">
                <a:sym typeface="+mn-ea"/>
              </a:rPr>
              <a:t>而常规的Self-attention去掉skip connection后特征学习能力应该会明显下降。</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我选择这篇文章的原因是因为现在第二个点还在调研阶段，想在自监督</a:t>
            </a:r>
            <a:r>
              <a:rPr lang="zh-CN" altLang="en-US">
                <a:sym typeface="+mn-ea"/>
              </a:rPr>
              <a:t>方法这方面找</a:t>
            </a:r>
            <a:r>
              <a:rPr lang="zh-CN" altLang="en-US">
                <a:sym typeface="+mn-ea"/>
              </a:rPr>
              <a:t>突破口。</a:t>
            </a:r>
            <a:endParaRPr lang="zh-CN" altLang="en-US">
              <a:sym typeface="+mn-ea"/>
            </a:endParaRPr>
          </a:p>
          <a:p>
            <a:r>
              <a:rPr lang="zh-CN" altLang="en-US">
                <a:sym typeface="+mn-ea"/>
              </a:rPr>
              <a:t>所以最近看的都是图像字幕生成的论文，然后是觉得我的第一个点可能和这篇的思考模式有相通之处吧，所以选择了</a:t>
            </a:r>
            <a:r>
              <a:rPr lang="zh-CN" altLang="en-US">
                <a:sym typeface="+mn-ea"/>
              </a:rPr>
              <a:t>这篇。</a:t>
            </a:r>
            <a:endParaRPr lang="zh-CN" altLang="en-US">
              <a:sym typeface="+mn-ea"/>
            </a:endParaRPr>
          </a:p>
          <a:p>
            <a:endParaRPr lang="zh-CN" altLang="en-US">
              <a:sym typeface="+mn-ea"/>
            </a:endParaRPr>
          </a:p>
          <a:p>
            <a:r>
              <a:rPr lang="zh-CN" altLang="en-US">
                <a:sym typeface="+mn-ea"/>
              </a:rPr>
              <a:t>虽然同样都是图生</a:t>
            </a:r>
            <a:r>
              <a:rPr lang="zh-CN" altLang="en-US">
                <a:sym typeface="+mn-ea"/>
              </a:rPr>
              <a:t>文，医学报告只有图像输入，而且医学报告更长更复杂，</a:t>
            </a:r>
            <a:r>
              <a:rPr lang="zh-CN" altLang="en-US">
                <a:sym typeface="+mn-ea"/>
              </a:rPr>
              <a:t>图像字幕生成是根据给定的图片生成对应的图像描述。</a:t>
            </a:r>
            <a:endParaRPr lang="zh-CN" altLang="en-US">
              <a:sym typeface="+mn-ea"/>
            </a:endParaRPr>
          </a:p>
          <a:p>
            <a:r>
              <a:rPr lang="zh-CN" altLang="en-US">
                <a:sym typeface="+mn-ea"/>
              </a:rPr>
              <a:t>报告生成和字幕生成最大的不同主要还是数据集的差异，</a:t>
            </a:r>
            <a:endParaRPr lang="zh-CN" altLang="en-US">
              <a:sym typeface="+mn-ea"/>
            </a:endParaRPr>
          </a:p>
          <a:p>
            <a:r>
              <a:rPr lang="zh-CN" altLang="en-US">
                <a:sym typeface="+mn-ea"/>
              </a:rPr>
              <a:t>因为医学报告的数据集中是没有目标物体的位置信息的，之前</a:t>
            </a:r>
            <a:r>
              <a:rPr lang="zh-CN" altLang="en-US">
                <a:sym typeface="+mn-ea"/>
              </a:rPr>
              <a:t>讲过这里就不再展开</a:t>
            </a:r>
            <a:r>
              <a:rPr lang="zh-CN" altLang="en-US">
                <a:sym typeface="+mn-ea"/>
              </a:rPr>
              <a:t>医学报告。</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右图就是偏焦点问题导致的生成词错误，下面的红色部分是注意力图经过对齐之后的结果，可以看到在预测架子的时候由于过度关注局部的水盆</a:t>
            </a:r>
            <a:r>
              <a:rPr lang="zh-CN" altLang="en-US">
                <a:sym typeface="+mn-ea"/>
              </a:rPr>
              <a:t>部分</a:t>
            </a:r>
            <a:endParaRPr lang="zh-CN" altLang="en-US">
              <a:sym typeface="+mn-ea"/>
            </a:endParaRPr>
          </a:p>
          <a:p>
            <a:r>
              <a:rPr lang="zh-CN" altLang="en-US">
                <a:sym typeface="+mn-ea"/>
              </a:rPr>
              <a:t>导致了错误的预测结果</a:t>
            </a:r>
            <a:r>
              <a:rPr lang="en-US" altLang="zh-CN">
                <a:sym typeface="+mn-ea"/>
              </a:rPr>
              <a:t>(</a:t>
            </a:r>
            <a:r>
              <a:rPr lang="zh-CN" altLang="en-US">
                <a:sym typeface="+mn-ea"/>
              </a:rPr>
              <a:t>预测成了水槽</a:t>
            </a:r>
            <a:r>
              <a:rPr lang="en-US" altLang="zh-CN">
                <a:sym typeface="+mn-ea"/>
              </a:rPr>
              <a:t>)</a:t>
            </a:r>
            <a:endParaRPr lang="en-US" altLang="zh-CN">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sym typeface="+mn-ea"/>
              </a:rPr>
              <a:t>1  近年来，基于注意力的图像字幕模型取得了显著的性能，被期望对正确的图像区域进行适当的单词生成(</a:t>
            </a:r>
            <a:r>
              <a:rPr lang="zh-CN" altLang="en-US">
                <a:sym typeface="+mn-ea"/>
              </a:rPr>
              <a:t>找对应关系</a:t>
            </a:r>
            <a:r>
              <a:rPr lang="en-US">
                <a:sym typeface="+mn-ea"/>
              </a:rPr>
              <a:t>)</a:t>
            </a:r>
            <a:r>
              <a:rPr lang="zh-CN" altLang="en-US">
                <a:sym typeface="+mn-ea"/>
              </a:rPr>
              <a:t>。</a:t>
            </a:r>
            <a:endParaRPr lang="zh-CN" altLang="en-US">
              <a:sym typeface="+mn-ea"/>
            </a:endParaRPr>
          </a:p>
          <a:p>
            <a:endParaRPr lang="zh-CN" altLang="en-US">
              <a:sym typeface="+mn-ea"/>
            </a:endParaRPr>
          </a:p>
          <a:p>
            <a:r>
              <a:rPr lang="en-US" altLang="zh-CN">
                <a:sym typeface="+mn-ea"/>
              </a:rPr>
              <a:t>2  </a:t>
            </a:r>
            <a:r>
              <a:rPr lang="zh-CN" altLang="en-US">
                <a:sym typeface="+mn-ea"/>
              </a:rPr>
              <a:t>偏焦点问题定义</a:t>
            </a:r>
            <a:r>
              <a:rPr lang="en-US" altLang="zh-CN">
                <a:sym typeface="+mn-ea"/>
              </a:rPr>
              <a:t>: </a:t>
            </a:r>
            <a:r>
              <a:rPr lang="zh-CN" altLang="en-US">
                <a:sym typeface="+mn-ea"/>
              </a:rPr>
              <a:t>消除给予高注意力权重的表征有时并不一定会导致显著的性能下降。</a:t>
            </a:r>
            <a:endParaRPr lang="zh-CN" altLang="en-US">
              <a:sym typeface="+mn-ea"/>
            </a:endParaRPr>
          </a:p>
          <a:p>
            <a:endParaRPr lang="zh-CN" altLang="en-US">
              <a:sym typeface="+mn-ea"/>
            </a:endParaRPr>
          </a:p>
          <a:p>
            <a:r>
              <a:rPr lang="en-US" altLang="zh-CN">
                <a:sym typeface="+mn-ea"/>
              </a:rPr>
              <a:t>3</a:t>
            </a:r>
            <a:endParaRPr lang="zh-CN" altLang="en-US"/>
          </a:p>
          <a:p>
            <a:endParaRPr lang="en-US" altLang="zh-CN">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sym typeface="+mn-ea"/>
              </a:rPr>
              <a:t>1  近年来，基于注意力的图像字幕模型取得了显著的性能，被期望对正确的图像区域进行适当的单词生成(</a:t>
            </a:r>
            <a:r>
              <a:rPr lang="zh-CN" altLang="en-US">
                <a:sym typeface="+mn-ea"/>
              </a:rPr>
              <a:t>找对应关系</a:t>
            </a:r>
            <a:r>
              <a:rPr lang="en-US">
                <a:sym typeface="+mn-ea"/>
              </a:rPr>
              <a:t>)</a:t>
            </a:r>
            <a:r>
              <a:rPr lang="zh-CN" altLang="en-US">
                <a:sym typeface="+mn-ea"/>
              </a:rPr>
              <a:t>。</a:t>
            </a:r>
            <a:endParaRPr lang="zh-CN" altLang="en-US">
              <a:sym typeface="+mn-ea"/>
            </a:endParaRPr>
          </a:p>
          <a:p>
            <a:endParaRPr lang="zh-CN" altLang="en-US">
              <a:sym typeface="+mn-ea"/>
            </a:endParaRPr>
          </a:p>
          <a:p>
            <a:r>
              <a:rPr lang="en-US" altLang="zh-CN">
                <a:sym typeface="+mn-ea"/>
              </a:rPr>
              <a:t>2  </a:t>
            </a:r>
            <a:r>
              <a:rPr lang="zh-CN" altLang="en-US">
                <a:sym typeface="+mn-ea"/>
              </a:rPr>
              <a:t>偏焦点问题定义</a:t>
            </a:r>
            <a:r>
              <a:rPr lang="en-US" altLang="zh-CN">
                <a:sym typeface="+mn-ea"/>
              </a:rPr>
              <a:t>: </a:t>
            </a:r>
            <a:r>
              <a:rPr lang="zh-CN" altLang="en-US">
                <a:sym typeface="+mn-ea"/>
              </a:rPr>
              <a:t>消除给予高注意力权重的表征有时并不一定会导致显著的性能下降。</a:t>
            </a:r>
            <a:endParaRPr lang="zh-CN" altLang="en-US"/>
          </a:p>
          <a:p>
            <a:endParaRPr lang="en-US" altLang="zh-CN">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首先我们来看第一个难点</a:t>
            </a:r>
            <a:r>
              <a:rPr lang="en-US" altLang="zh-CN">
                <a:sym typeface="+mn-ea"/>
              </a:rPr>
              <a:t>——</a:t>
            </a:r>
            <a:r>
              <a:rPr lang="zh-CN" altLang="en-US">
                <a:sym typeface="+mn-ea"/>
              </a:rPr>
              <a:t>也就是</a:t>
            </a:r>
            <a:r>
              <a:rPr lang="zh-CN" altLang="en-US">
                <a:sym typeface="+mn-ea"/>
              </a:rPr>
              <a:t>如何区分注意力大小与生成单词之间的关系？</a:t>
            </a:r>
            <a:endParaRPr lang="zh-CN" altLang="en-US"/>
          </a:p>
          <a:p>
            <a:r>
              <a:rPr lang="zh-CN">
                <a:sym typeface="+mn-ea"/>
              </a:rPr>
              <a:t>在这里我们介绍一下作者的假设，对于必要的图像特征，只需要较小的扰动就可以导致明显的性能下降，而对于不重要的区域</a:t>
            </a:r>
            <a:endParaRPr lang="zh-CN">
              <a:sym typeface="+mn-ea"/>
            </a:endParaRPr>
          </a:p>
          <a:p>
            <a:r>
              <a:rPr lang="zh-CN">
                <a:sym typeface="+mn-ea"/>
              </a:rPr>
              <a:t>扰动就对性能的影响较小，我们可以把这里的扰动比作对图像不同区域添加噪声。</a:t>
            </a:r>
            <a:endParaRPr lang="zh-CN">
              <a:sym typeface="+mn-ea"/>
            </a:endParaRPr>
          </a:p>
          <a:p>
            <a:endParaRPr lang="zh-CN">
              <a:sym typeface="+mn-ea"/>
            </a:endParaRPr>
          </a:p>
          <a:p>
            <a:r>
              <a:rPr lang="zh-CN">
                <a:sym typeface="+mn-ea"/>
              </a:rPr>
              <a:t>作者为了找到对当前生成单词影响较大的区域</a:t>
            </a:r>
            <a:endParaRPr>
              <a:sym typeface="+mn-ea"/>
            </a:endParaRPr>
          </a:p>
          <a:p>
            <a:endParaRPr>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主要分为三个</a:t>
            </a:r>
            <a:r>
              <a:rPr lang="zh-CN">
                <a:sym typeface="+mn-ea"/>
              </a:rPr>
              <a:t>过程：</a:t>
            </a:r>
            <a:endParaRPr lang="zh-CN">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左图为</a:t>
            </a:r>
            <a:r>
              <a:rPr lang="en-US" altLang="zh-CN">
                <a:sym typeface="+mn-ea"/>
              </a:rPr>
              <a:t>attention</a:t>
            </a:r>
            <a:r>
              <a:rPr lang="zh-CN" altLang="en-US">
                <a:sym typeface="+mn-ea"/>
              </a:rPr>
              <a:t>与梯度度量</a:t>
            </a:r>
            <a:r>
              <a:rPr lang="zh-CN">
                <a:sym typeface="+mn-ea"/>
              </a:rPr>
              <a:t>的肯德尔系数，</a:t>
            </a:r>
            <a:r>
              <a:rPr lang="en-US" altLang="zh-CN">
                <a:sym typeface="+mn-ea"/>
              </a:rPr>
              <a:t>   </a:t>
            </a:r>
            <a:r>
              <a:rPr lang="zh-CN" altLang="en-US">
                <a:sym typeface="+mn-ea"/>
              </a:rPr>
              <a:t>右图为生成的</a:t>
            </a:r>
            <a:r>
              <a:rPr lang="en-US" altLang="zh-CN">
                <a:sym typeface="+mn-ea"/>
              </a:rPr>
              <a:t>mask</a:t>
            </a:r>
            <a:r>
              <a:rPr lang="zh-CN" altLang="en-US">
                <a:sym typeface="+mn-ea"/>
              </a:rPr>
              <a:t>与梯度度量的</a:t>
            </a:r>
            <a:r>
              <a:rPr lang="zh-CN" altLang="en-US">
                <a:sym typeface="+mn-ea"/>
              </a:rPr>
              <a:t>肯德尔系数。</a:t>
            </a:r>
            <a:endParaRPr lang="zh-CN" altLang="en-US">
              <a:sym typeface="+mn-ea"/>
            </a:endParaRPr>
          </a:p>
          <a:p>
            <a:r>
              <a:rPr lang="zh-CN" altLang="en-US">
                <a:sym typeface="+mn-ea"/>
              </a:rPr>
              <a:t>可以看到，对于我们训练的扰动矩阵而言，他与当前生成的单词具有更强的</a:t>
            </a:r>
            <a:r>
              <a:rPr lang="zh-CN" altLang="en-US">
                <a:sym typeface="+mn-ea"/>
              </a:rPr>
              <a:t>相关性，</a:t>
            </a:r>
            <a:endParaRPr lang="zh-CN" altLang="en-US">
              <a:sym typeface="+mn-ea"/>
            </a:endParaRPr>
          </a:p>
          <a:p>
            <a:r>
              <a:rPr lang="zh-CN" altLang="en-US">
                <a:sym typeface="+mn-ea"/>
              </a:rPr>
              <a:t>且与</a:t>
            </a:r>
            <a:r>
              <a:rPr lang="en-US" altLang="zh-CN">
                <a:sym typeface="+mn-ea"/>
              </a:rPr>
              <a:t>-5</a:t>
            </a:r>
            <a:endParaRPr lang="en-US" altLang="zh-CN">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3" Type="http://schemas.openxmlformats.org/officeDocument/2006/relationships/theme" Target="../theme/theme2.xml"/><Relationship Id="rId12" Type="http://schemas.openxmlformats.org/officeDocument/2006/relationships/slideLayout" Target="../slideLayouts/slideLayout16.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5.xml"/><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4.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4.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4.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4.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4.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4.xml"/><Relationship Id="rId2" Type="http://schemas.openxmlformats.org/officeDocument/2006/relationships/image" Target="../media/image41.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42.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4.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45.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tags" Target="../tags/tag1.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3200" dirty="0">
              <a:solidFill>
                <a:prstClr val="white"/>
              </a:solidFill>
              <a:ea typeface="等线" panose="02010600030101010101" pitchFamily="2" charset="-122"/>
              <a:cs typeface="+mn-lt"/>
              <a:sym typeface="+mn-ea"/>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grpSp>
        <p:nvGrpSpPr>
          <p:cNvPr id="13" name="组合 12"/>
          <p:cNvGrpSpPr/>
          <p:nvPr/>
        </p:nvGrpSpPr>
        <p:grpSpPr>
          <a:xfrm>
            <a:off x="8796071" y="5621363"/>
            <a:ext cx="3180965" cy="1159694"/>
            <a:chOff x="4825750" y="4912139"/>
            <a:chExt cx="3180965" cy="1159694"/>
          </a:xfrm>
        </p:grpSpPr>
        <p:sp>
          <p:nvSpPr>
            <p:cNvPr id="14" name="椭圆 13"/>
            <p:cNvSpPr/>
            <p:nvPr/>
          </p:nvSpPr>
          <p:spPr>
            <a:xfrm>
              <a:off x="4825750" y="5851669"/>
              <a:ext cx="220164" cy="220164"/>
            </a:xfrm>
            <a:prstGeom prst="ellipse">
              <a:avLst/>
            </a:prstGeom>
            <a:noFill/>
            <a:ln w="12700" cap="flat" cmpd="sng" algn="ctr">
              <a:solidFill>
                <a:srgbClr val="5C307D"/>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5" name="椭圆 14"/>
            <p:cNvSpPr/>
            <p:nvPr/>
          </p:nvSpPr>
          <p:spPr>
            <a:xfrm>
              <a:off x="7322211" y="5851669"/>
              <a:ext cx="220164" cy="220164"/>
            </a:xfrm>
            <a:prstGeom prst="ellipse">
              <a:avLst/>
            </a:prstGeom>
            <a:noFill/>
            <a:ln w="12700" cap="flat" cmpd="sng" algn="ctr">
              <a:solidFill>
                <a:srgbClr val="5C307D"/>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r>
                <a:rPr lang="en-US" altLang="zh-CN" kern="0" dirty="0">
                  <a:solidFill>
                    <a:prstClr val="white"/>
                  </a:solidFill>
                  <a:latin typeface="Arial" panose="020B0604020202020204"/>
                  <a:ea typeface="微软雅黑" panose="020B0503020204020204" pitchFamily="34" charset="-122"/>
                </a:rPr>
                <a:t>  </a:t>
              </a:r>
              <a:endParaRPr lang="zh-CN" altLang="en-US" kern="0" dirty="0">
                <a:solidFill>
                  <a:prstClr val="white"/>
                </a:solidFill>
                <a:latin typeface="Arial" panose="020B0604020202020204"/>
                <a:ea typeface="微软雅黑" panose="020B0503020204020204" pitchFamily="34" charset="-122"/>
              </a:endParaRPr>
            </a:p>
          </p:txBody>
        </p:sp>
        <p:sp>
          <p:nvSpPr>
            <p:cNvPr id="16" name="文本占位符 56"/>
            <p:cNvSpPr txBox="1"/>
            <p:nvPr/>
          </p:nvSpPr>
          <p:spPr>
            <a:xfrm>
              <a:off x="5529965" y="4912139"/>
              <a:ext cx="2012315" cy="443865"/>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A78C3"/>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a:sym typeface="+mn-ea"/>
                </a:rPr>
                <a:t>汇报人</a:t>
              </a:r>
              <a:r>
                <a:rPr lang="en-US" altLang="zh-CN">
                  <a:sym typeface="+mn-ea"/>
                </a:rPr>
                <a:t>:</a:t>
              </a:r>
              <a:r>
                <a:rPr lang="zh-CN" altLang="en-US">
                  <a:sym typeface="+mn-ea"/>
                </a:rPr>
                <a:t>唐晟 </a:t>
              </a:r>
              <a:endParaRPr lang="zh-CN" altLang="en-US" dirty="0">
                <a:solidFill>
                  <a:sysClr val="window" lastClr="FFFFFF"/>
                </a:solidFill>
                <a:latin typeface="Arial" panose="020B0604020202020204"/>
                <a:ea typeface="微软雅黑" panose="020B0503020204020204" pitchFamily="34" charset="-122"/>
              </a:endParaRPr>
            </a:p>
          </p:txBody>
        </p:sp>
        <p:sp>
          <p:nvSpPr>
            <p:cNvPr id="17" name="文本占位符 13"/>
            <p:cNvSpPr txBox="1"/>
            <p:nvPr/>
          </p:nvSpPr>
          <p:spPr>
            <a:xfrm>
              <a:off x="4977763" y="5415179"/>
              <a:ext cx="3028952" cy="29627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Text" lastClr="000000"/>
                  </a:solidFill>
                  <a:latin typeface="Arial" panose="020B0604020202020204"/>
                  <a:ea typeface="微软雅黑" panose="020B0503020204020204" pitchFamily="34" charset="-122"/>
                </a:rPr>
                <a:t> 2022 / 4 / 14</a:t>
              </a:r>
              <a:endParaRPr lang="zh-CN" altLang="en-US" dirty="0">
                <a:solidFill>
                  <a:sysClr val="windowText" lastClr="000000"/>
                </a:solidFill>
                <a:latin typeface="Arial" panose="020B0604020202020204"/>
                <a:ea typeface="微软雅黑" panose="020B0503020204020204" pitchFamily="34" charset="-122"/>
              </a:endParaRPr>
            </a:p>
          </p:txBody>
        </p:sp>
      </p:grpSp>
      <p:sp>
        <p:nvSpPr>
          <p:cNvPr id="3" name="文本框 2"/>
          <p:cNvSpPr txBox="1"/>
          <p:nvPr/>
        </p:nvSpPr>
        <p:spPr>
          <a:xfrm>
            <a:off x="5380355" y="2952115"/>
            <a:ext cx="4693285" cy="953135"/>
          </a:xfrm>
          <a:prstGeom prst="rect">
            <a:avLst/>
          </a:prstGeom>
          <a:noFill/>
        </p:spPr>
        <p:txBody>
          <a:bodyPr wrap="none" rtlCol="0" anchor="t">
            <a:spAutoFit/>
          </a:bodyPr>
          <a:p>
            <a:pPr algn="ctr" defTabSz="913765">
              <a:defRPr/>
            </a:pPr>
            <a:r>
              <a:rPr lang="zh-CN" altLang="en-US" sz="2800" b="1" dirty="0">
                <a:solidFill>
                  <a:prstClr val="white"/>
                </a:solidFill>
                <a:ea typeface="等线" panose="02010600030101010101" pitchFamily="2" charset="-122"/>
                <a:cs typeface="+mn-lt"/>
                <a:sym typeface="+mn-ea"/>
              </a:rPr>
              <a:t>Attention-Aligned Transformer</a:t>
            </a:r>
            <a:endParaRPr lang="zh-CN" altLang="en-US" sz="2800" b="1" dirty="0">
              <a:solidFill>
                <a:prstClr val="white"/>
              </a:solidFill>
              <a:ea typeface="等线" panose="02010600030101010101" pitchFamily="2" charset="-122"/>
              <a:cs typeface="+mn-lt"/>
              <a:sym typeface="+mn-ea"/>
            </a:endParaRPr>
          </a:p>
          <a:p>
            <a:pPr algn="ctr" defTabSz="913765">
              <a:defRPr/>
            </a:pPr>
            <a:r>
              <a:rPr lang="zh-CN" altLang="en-US" sz="2800" b="1" dirty="0">
                <a:solidFill>
                  <a:prstClr val="white"/>
                </a:solidFill>
                <a:ea typeface="等线" panose="02010600030101010101" pitchFamily="2" charset="-122"/>
                <a:cs typeface="+mn-lt"/>
                <a:sym typeface="+mn-ea"/>
              </a:rPr>
              <a:t> for Image Captioning</a:t>
            </a:r>
            <a:endParaRPr lang="zh-CN" altLang="en-US" sz="2800" b="1" dirty="0">
              <a:solidFill>
                <a:prstClr val="white"/>
              </a:solidFill>
              <a:ea typeface="等线" panose="02010600030101010101" pitchFamily="2" charset="-122"/>
              <a:cs typeface="+mn-lt"/>
              <a:sym typeface="+mn-ea"/>
            </a:endParaRPr>
          </a:p>
        </p:txBody>
      </p:sp>
    </p:spTree>
  </p:cSld>
  <p:clrMapOvr>
    <a:masterClrMapping/>
  </p:clrMapOvr>
  <p:transition spd="slow" advClick="0" advTm="1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anim calcmode="lin" valueType="num">
                                      <p:cBhvr>
                                        <p:cTn id="10" dur="500" fill="hold"/>
                                        <p:tgtEl>
                                          <p:spTgt spid="13"/>
                                        </p:tgtEl>
                                        <p:attrNameLst>
                                          <p:attrName>ppt_x</p:attrName>
                                        </p:attrNameLst>
                                      </p:cBhvr>
                                      <p:tavLst>
                                        <p:tav tm="0">
                                          <p:val>
                                            <p:fltVal val="0.5"/>
                                          </p:val>
                                        </p:tav>
                                        <p:tav tm="100000">
                                          <p:val>
                                            <p:strVal val="#ppt_x"/>
                                          </p:val>
                                        </p:tav>
                                      </p:tavLst>
                                    </p:anim>
                                    <p:anim calcmode="lin" valueType="num">
                                      <p:cBhvr>
                                        <p:cTn id="11" dur="500" fill="hold"/>
                                        <p:tgtEl>
                                          <p:spTgt spid="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718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2" name="文本框 11"/>
          <p:cNvSpPr txBox="1"/>
          <p:nvPr/>
        </p:nvSpPr>
        <p:spPr>
          <a:xfrm>
            <a:off x="4458335" y="1684020"/>
            <a:ext cx="2926080" cy="368300"/>
          </a:xfrm>
          <a:prstGeom prst="rect">
            <a:avLst/>
          </a:prstGeom>
          <a:noFill/>
        </p:spPr>
        <p:txBody>
          <a:bodyPr wrap="none" rtlCol="0" anchor="t">
            <a:spAutoFit/>
          </a:bodyPr>
          <a:p>
            <a:pPr algn="l"/>
            <a:r>
              <a:rPr lang="zh-CN" altLang="en-US">
                <a:sym typeface="+mn-ea"/>
              </a:rPr>
              <a:t>训练扰动网络</a:t>
            </a:r>
            <a:r>
              <a:rPr lang="zh-CN" altLang="en-US">
                <a:sym typeface="+mn-ea"/>
              </a:rPr>
              <a:t>的优化</a:t>
            </a:r>
            <a:r>
              <a:rPr lang="zh-CN" altLang="en-US">
                <a:sym typeface="+mn-ea"/>
              </a:rPr>
              <a:t>目标：</a:t>
            </a:r>
            <a:endParaRPr lang="zh-CN" altLang="en-US">
              <a:sym typeface="+mn-ea"/>
            </a:endParaRPr>
          </a:p>
        </p:txBody>
      </p:sp>
      <p:pic>
        <p:nvPicPr>
          <p:cNvPr id="16" name="图片 15"/>
          <p:cNvPicPr>
            <a:picLocks noChangeAspect="1"/>
          </p:cNvPicPr>
          <p:nvPr/>
        </p:nvPicPr>
        <p:blipFill>
          <a:blip r:embed="rId2"/>
          <a:stretch>
            <a:fillRect/>
          </a:stretch>
        </p:blipFill>
        <p:spPr>
          <a:xfrm>
            <a:off x="3540125" y="2369185"/>
            <a:ext cx="4762500" cy="495300"/>
          </a:xfrm>
          <a:prstGeom prst="rect">
            <a:avLst/>
          </a:prstGeom>
        </p:spPr>
      </p:pic>
      <p:sp>
        <p:nvSpPr>
          <p:cNvPr id="8" name="文本框 7"/>
          <p:cNvSpPr txBox="1"/>
          <p:nvPr/>
        </p:nvSpPr>
        <p:spPr>
          <a:xfrm>
            <a:off x="2717165" y="3667760"/>
            <a:ext cx="6574790" cy="368300"/>
          </a:xfrm>
          <a:prstGeom prst="rect">
            <a:avLst/>
          </a:prstGeom>
          <a:noFill/>
        </p:spPr>
        <p:txBody>
          <a:bodyPr wrap="square" rtlCol="0" anchor="t">
            <a:spAutoFit/>
          </a:bodyPr>
          <a:p>
            <a:r>
              <a:rPr lang="zh-CN" altLang="en-US"/>
              <a:t>对图像区域特征进行</a:t>
            </a:r>
            <a:r>
              <a:rPr lang="zh-CN" altLang="en-US">
                <a:solidFill>
                  <a:srgbClr val="FF0000"/>
                </a:solidFill>
              </a:rPr>
              <a:t>最小的扰动</a:t>
            </a:r>
            <a:r>
              <a:rPr lang="zh-CN" altLang="en-US"/>
              <a:t>，并达到</a:t>
            </a:r>
            <a:r>
              <a:rPr lang="zh-CN" altLang="en-US">
                <a:solidFill>
                  <a:srgbClr val="FF0000"/>
                </a:solidFill>
              </a:rPr>
              <a:t>最大程度的性能退化</a:t>
            </a:r>
            <a:r>
              <a:rPr lang="zh-CN" altLang="en-US"/>
              <a:t>。</a:t>
            </a:r>
            <a:endParaRPr lang="zh-CN" altLang="en-US"/>
          </a:p>
        </p:txBody>
      </p:sp>
      <p:cxnSp>
        <p:nvCxnSpPr>
          <p:cNvPr id="11" name="直接箭头连接符 10"/>
          <p:cNvCxnSpPr/>
          <p:nvPr/>
        </p:nvCxnSpPr>
        <p:spPr>
          <a:xfrm flipH="1">
            <a:off x="5523230" y="2870200"/>
            <a:ext cx="1760220" cy="866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 name="直接箭头连接符 1"/>
          <p:cNvCxnSpPr>
            <a:stCxn id="16" idx="2"/>
          </p:cNvCxnSpPr>
          <p:nvPr/>
        </p:nvCxnSpPr>
        <p:spPr>
          <a:xfrm>
            <a:off x="5921375" y="2864485"/>
            <a:ext cx="2176780" cy="810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标题占位符 1"/>
          <p:cNvSpPr txBox="1"/>
          <p:nvPr/>
        </p:nvSpPr>
        <p:spPr>
          <a:xfrm>
            <a:off x="965200" y="176530"/>
            <a:ext cx="5435600" cy="54102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6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rPr>
              <a:t>Method</a:t>
            </a:r>
            <a:endParaRPr lang="en-US" altLang="zh-CN" sz="26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718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2" name="文本框 11"/>
          <p:cNvSpPr txBox="1"/>
          <p:nvPr/>
        </p:nvSpPr>
        <p:spPr>
          <a:xfrm>
            <a:off x="883920" y="996950"/>
            <a:ext cx="2697480" cy="645160"/>
          </a:xfrm>
          <a:prstGeom prst="rect">
            <a:avLst/>
          </a:prstGeom>
          <a:noFill/>
        </p:spPr>
        <p:txBody>
          <a:bodyPr wrap="none" rtlCol="0" anchor="t">
            <a:spAutoFit/>
          </a:bodyPr>
          <a:p>
            <a:pPr algn="l"/>
            <a:r>
              <a:rPr lang="zh-CN" altLang="en-US">
                <a:sym typeface="+mn-ea"/>
              </a:rPr>
              <a:t>将找到的重要性区域</a:t>
            </a:r>
            <a:r>
              <a:rPr lang="zh-CN" altLang="en-US">
                <a:sym typeface="+mn-ea"/>
              </a:rPr>
              <a:t>信息</a:t>
            </a:r>
            <a:endParaRPr lang="zh-CN" altLang="en-US">
              <a:sym typeface="+mn-ea"/>
            </a:endParaRPr>
          </a:p>
          <a:p>
            <a:pPr algn="l"/>
            <a:r>
              <a:rPr lang="zh-CN" altLang="en-US">
                <a:sym typeface="+mn-ea"/>
              </a:rPr>
              <a:t>作为监督信息参与</a:t>
            </a:r>
            <a:r>
              <a:rPr lang="zh-CN" altLang="en-US">
                <a:sym typeface="+mn-ea"/>
              </a:rPr>
              <a:t>训练</a:t>
            </a:r>
            <a:endParaRPr lang="zh-CN" altLang="en-US">
              <a:sym typeface="+mn-ea"/>
            </a:endParaRPr>
          </a:p>
        </p:txBody>
      </p:sp>
      <p:pic>
        <p:nvPicPr>
          <p:cNvPr id="2" name="图片 1"/>
          <p:cNvPicPr>
            <a:picLocks noChangeAspect="1"/>
          </p:cNvPicPr>
          <p:nvPr/>
        </p:nvPicPr>
        <p:blipFill>
          <a:blip r:embed="rId2"/>
          <a:stretch>
            <a:fillRect/>
          </a:stretch>
        </p:blipFill>
        <p:spPr>
          <a:xfrm>
            <a:off x="5180330" y="2167890"/>
            <a:ext cx="2573020" cy="702945"/>
          </a:xfrm>
          <a:prstGeom prst="rect">
            <a:avLst/>
          </a:prstGeom>
        </p:spPr>
      </p:pic>
      <p:pic>
        <p:nvPicPr>
          <p:cNvPr id="3" name="图片 2"/>
          <p:cNvPicPr>
            <a:picLocks noChangeAspect="1"/>
          </p:cNvPicPr>
          <p:nvPr/>
        </p:nvPicPr>
        <p:blipFill>
          <a:blip r:embed="rId3"/>
          <a:stretch>
            <a:fillRect/>
          </a:stretch>
        </p:blipFill>
        <p:spPr>
          <a:xfrm>
            <a:off x="139700" y="1642110"/>
            <a:ext cx="4752975" cy="4648200"/>
          </a:xfrm>
          <a:prstGeom prst="rect">
            <a:avLst/>
          </a:prstGeom>
        </p:spPr>
      </p:pic>
      <p:sp>
        <p:nvSpPr>
          <p:cNvPr id="9" name="文本框 8"/>
          <p:cNvSpPr txBox="1"/>
          <p:nvPr/>
        </p:nvSpPr>
        <p:spPr>
          <a:xfrm>
            <a:off x="5062220" y="3328670"/>
            <a:ext cx="4472940" cy="645160"/>
          </a:xfrm>
          <a:prstGeom prst="rect">
            <a:avLst/>
          </a:prstGeom>
          <a:noFill/>
        </p:spPr>
        <p:txBody>
          <a:bodyPr wrap="none" rtlCol="0" anchor="t">
            <a:spAutoFit/>
          </a:bodyPr>
          <a:p>
            <a:pPr algn="l"/>
            <a:r>
              <a:rPr lang="en-US" altLang="zh-CN">
                <a:sym typeface="+mn-ea"/>
              </a:rPr>
              <a:t>Mask</a:t>
            </a:r>
            <a:r>
              <a:rPr lang="zh-CN" altLang="en-US">
                <a:sym typeface="+mn-ea"/>
              </a:rPr>
              <a:t>越接近于</a:t>
            </a:r>
            <a:r>
              <a:rPr lang="en-US" altLang="zh-CN">
                <a:sym typeface="+mn-ea"/>
              </a:rPr>
              <a:t>0</a:t>
            </a:r>
            <a:r>
              <a:rPr lang="zh-CN" altLang="en-US">
                <a:sym typeface="+mn-ea"/>
              </a:rPr>
              <a:t>的图像</a:t>
            </a:r>
            <a:r>
              <a:rPr lang="zh-CN" altLang="en-US">
                <a:sym typeface="+mn-ea"/>
              </a:rPr>
              <a:t>区域越应该被</a:t>
            </a:r>
            <a:r>
              <a:rPr lang="zh-CN" altLang="en-US">
                <a:sym typeface="+mn-ea"/>
              </a:rPr>
              <a:t>注意。</a:t>
            </a:r>
            <a:endParaRPr lang="zh-CN" altLang="en-US">
              <a:sym typeface="+mn-ea"/>
            </a:endParaRPr>
          </a:p>
          <a:p>
            <a:pPr algn="l"/>
            <a:r>
              <a:rPr lang="en-US" altLang="zh-CN">
                <a:sym typeface="+mn-ea"/>
              </a:rPr>
              <a:t>(</a:t>
            </a:r>
            <a:r>
              <a:rPr lang="zh-CN" altLang="en-US">
                <a:sym typeface="+mn-ea"/>
              </a:rPr>
              <a:t>与刚才的优化</a:t>
            </a:r>
            <a:r>
              <a:rPr lang="zh-CN" altLang="en-US">
                <a:sym typeface="+mn-ea"/>
              </a:rPr>
              <a:t>目标相反</a:t>
            </a:r>
            <a:r>
              <a:rPr lang="en-US" altLang="zh-CN">
                <a:sym typeface="+mn-ea"/>
              </a:rPr>
              <a:t>)</a:t>
            </a:r>
            <a:endParaRPr lang="en-US" altLang="zh-CN">
              <a:sym typeface="+mn-ea"/>
            </a:endParaRPr>
          </a:p>
        </p:txBody>
      </p:sp>
      <p:sp>
        <p:nvSpPr>
          <p:cNvPr id="10" name="文本框 9"/>
          <p:cNvSpPr txBox="1"/>
          <p:nvPr/>
        </p:nvSpPr>
        <p:spPr>
          <a:xfrm>
            <a:off x="5252085" y="1823085"/>
            <a:ext cx="3154680" cy="368300"/>
          </a:xfrm>
          <a:prstGeom prst="rect">
            <a:avLst/>
          </a:prstGeom>
          <a:noFill/>
        </p:spPr>
        <p:txBody>
          <a:bodyPr wrap="none" rtlCol="0" anchor="t">
            <a:spAutoFit/>
          </a:bodyPr>
          <a:p>
            <a:pPr algn="l"/>
            <a:r>
              <a:rPr lang="zh-CN" altLang="en-US">
                <a:sym typeface="+mn-ea"/>
              </a:rPr>
              <a:t>重要性权重融入原注意力</a:t>
            </a:r>
            <a:r>
              <a:rPr lang="zh-CN" altLang="en-US">
                <a:sym typeface="+mn-ea"/>
              </a:rPr>
              <a:t>矩阵</a:t>
            </a:r>
            <a:endParaRPr lang="zh-CN" altLang="en-US">
              <a:sym typeface="+mn-ea"/>
            </a:endParaRPr>
          </a:p>
        </p:txBody>
      </p:sp>
      <p:pic>
        <p:nvPicPr>
          <p:cNvPr id="11" name="图片 10"/>
          <p:cNvPicPr>
            <a:picLocks noChangeAspect="1"/>
          </p:cNvPicPr>
          <p:nvPr/>
        </p:nvPicPr>
        <p:blipFill>
          <a:blip r:embed="rId4"/>
          <a:stretch>
            <a:fillRect/>
          </a:stretch>
        </p:blipFill>
        <p:spPr>
          <a:xfrm>
            <a:off x="5086985" y="4238625"/>
            <a:ext cx="5279390" cy="998855"/>
          </a:xfrm>
          <a:prstGeom prst="rect">
            <a:avLst/>
          </a:prstGeom>
        </p:spPr>
      </p:pic>
      <p:sp>
        <p:nvSpPr>
          <p:cNvPr id="6" name="标题占位符 1"/>
          <p:cNvSpPr txBox="1"/>
          <p:nvPr/>
        </p:nvSpPr>
        <p:spPr>
          <a:xfrm>
            <a:off x="965200" y="176530"/>
            <a:ext cx="5435600" cy="54102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6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rPr>
              <a:t>Method</a:t>
            </a:r>
            <a:endParaRPr lang="en-US" altLang="zh-CN" sz="26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8427" y="6590634"/>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718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2" name="文本框 11"/>
          <p:cNvSpPr txBox="1"/>
          <p:nvPr/>
        </p:nvSpPr>
        <p:spPr>
          <a:xfrm>
            <a:off x="883920" y="996950"/>
            <a:ext cx="2240280" cy="368300"/>
          </a:xfrm>
          <a:prstGeom prst="rect">
            <a:avLst/>
          </a:prstGeom>
          <a:noFill/>
        </p:spPr>
        <p:txBody>
          <a:bodyPr wrap="none" rtlCol="0" anchor="t">
            <a:spAutoFit/>
          </a:bodyPr>
          <a:p>
            <a:pPr algn="l"/>
            <a:r>
              <a:rPr lang="zh-CN" altLang="en-US">
                <a:sym typeface="+mn-ea"/>
              </a:rPr>
              <a:t>四种不同的对齐</a:t>
            </a:r>
            <a:r>
              <a:rPr lang="zh-CN" altLang="en-US">
                <a:sym typeface="+mn-ea"/>
              </a:rPr>
              <a:t>方法</a:t>
            </a:r>
            <a:endParaRPr lang="zh-CN" altLang="en-US">
              <a:sym typeface="+mn-ea"/>
            </a:endParaRPr>
          </a:p>
        </p:txBody>
      </p:sp>
      <p:pic>
        <p:nvPicPr>
          <p:cNvPr id="6" name="图片 5"/>
          <p:cNvPicPr>
            <a:picLocks noChangeAspect="1"/>
          </p:cNvPicPr>
          <p:nvPr/>
        </p:nvPicPr>
        <p:blipFill>
          <a:blip r:embed="rId2"/>
          <a:stretch>
            <a:fillRect/>
          </a:stretch>
        </p:blipFill>
        <p:spPr>
          <a:xfrm>
            <a:off x="1068705" y="1984375"/>
            <a:ext cx="2304415" cy="478155"/>
          </a:xfrm>
          <a:prstGeom prst="rect">
            <a:avLst/>
          </a:prstGeom>
        </p:spPr>
      </p:pic>
      <p:pic>
        <p:nvPicPr>
          <p:cNvPr id="8" name="图片 7"/>
          <p:cNvPicPr>
            <a:picLocks noChangeAspect="1"/>
          </p:cNvPicPr>
          <p:nvPr/>
        </p:nvPicPr>
        <p:blipFill>
          <a:blip r:embed="rId3"/>
          <a:stretch>
            <a:fillRect/>
          </a:stretch>
        </p:blipFill>
        <p:spPr>
          <a:xfrm>
            <a:off x="901065" y="3080385"/>
            <a:ext cx="2276475" cy="526415"/>
          </a:xfrm>
          <a:prstGeom prst="rect">
            <a:avLst/>
          </a:prstGeom>
        </p:spPr>
      </p:pic>
      <p:pic>
        <p:nvPicPr>
          <p:cNvPr id="10" name="图片 9"/>
          <p:cNvPicPr>
            <a:picLocks noChangeAspect="1"/>
          </p:cNvPicPr>
          <p:nvPr/>
        </p:nvPicPr>
        <p:blipFill>
          <a:blip r:embed="rId4"/>
          <a:stretch>
            <a:fillRect/>
          </a:stretch>
        </p:blipFill>
        <p:spPr>
          <a:xfrm>
            <a:off x="389890" y="4277360"/>
            <a:ext cx="3703955" cy="476885"/>
          </a:xfrm>
          <a:prstGeom prst="rect">
            <a:avLst/>
          </a:prstGeom>
        </p:spPr>
      </p:pic>
      <p:pic>
        <p:nvPicPr>
          <p:cNvPr id="11" name="图片 10"/>
          <p:cNvPicPr>
            <a:picLocks noChangeAspect="1"/>
          </p:cNvPicPr>
          <p:nvPr/>
        </p:nvPicPr>
        <p:blipFill>
          <a:blip r:embed="rId5"/>
          <a:stretch>
            <a:fillRect/>
          </a:stretch>
        </p:blipFill>
        <p:spPr>
          <a:xfrm>
            <a:off x="344805" y="5534660"/>
            <a:ext cx="3438525" cy="812800"/>
          </a:xfrm>
          <a:prstGeom prst="rect">
            <a:avLst/>
          </a:prstGeom>
        </p:spPr>
      </p:pic>
      <p:sp>
        <p:nvSpPr>
          <p:cNvPr id="13" name="文本框 12"/>
          <p:cNvSpPr txBox="1"/>
          <p:nvPr/>
        </p:nvSpPr>
        <p:spPr>
          <a:xfrm>
            <a:off x="1456055" y="1644650"/>
            <a:ext cx="1325880" cy="368300"/>
          </a:xfrm>
          <a:prstGeom prst="rect">
            <a:avLst/>
          </a:prstGeom>
          <a:noFill/>
        </p:spPr>
        <p:txBody>
          <a:bodyPr wrap="none" rtlCol="0" anchor="t">
            <a:spAutoFit/>
          </a:bodyPr>
          <a:p>
            <a:pPr algn="l"/>
            <a:r>
              <a:rPr lang="zh-CN" altLang="en-US" b="1">
                <a:sym typeface="+mn-ea"/>
              </a:rPr>
              <a:t>最大值对齐</a:t>
            </a:r>
            <a:endParaRPr lang="zh-CN" altLang="en-US" b="1">
              <a:sym typeface="+mn-ea"/>
            </a:endParaRPr>
          </a:p>
        </p:txBody>
      </p:sp>
      <p:sp>
        <p:nvSpPr>
          <p:cNvPr id="14" name="文本框 13"/>
          <p:cNvSpPr txBox="1"/>
          <p:nvPr/>
        </p:nvSpPr>
        <p:spPr>
          <a:xfrm>
            <a:off x="1598295" y="2712085"/>
            <a:ext cx="1097280" cy="368300"/>
          </a:xfrm>
          <a:prstGeom prst="rect">
            <a:avLst/>
          </a:prstGeom>
          <a:noFill/>
        </p:spPr>
        <p:txBody>
          <a:bodyPr wrap="none" rtlCol="0" anchor="t">
            <a:spAutoFit/>
          </a:bodyPr>
          <a:p>
            <a:pPr algn="l"/>
            <a:r>
              <a:rPr lang="zh-CN" altLang="en-US" b="1">
                <a:sym typeface="+mn-ea"/>
              </a:rPr>
              <a:t>线性加和</a:t>
            </a:r>
            <a:endParaRPr lang="zh-CN" altLang="en-US" b="1">
              <a:sym typeface="+mn-ea"/>
            </a:endParaRPr>
          </a:p>
        </p:txBody>
      </p:sp>
      <p:sp>
        <p:nvSpPr>
          <p:cNvPr id="15" name="文本框 14"/>
          <p:cNvSpPr txBox="1"/>
          <p:nvPr/>
        </p:nvSpPr>
        <p:spPr>
          <a:xfrm>
            <a:off x="1600200" y="3909060"/>
            <a:ext cx="1097280" cy="368300"/>
          </a:xfrm>
          <a:prstGeom prst="rect">
            <a:avLst/>
          </a:prstGeom>
          <a:noFill/>
        </p:spPr>
        <p:txBody>
          <a:bodyPr wrap="none" rtlCol="0" anchor="t">
            <a:spAutoFit/>
          </a:bodyPr>
          <a:p>
            <a:pPr algn="l"/>
            <a:r>
              <a:rPr lang="zh-CN" altLang="en-US" b="1">
                <a:sym typeface="+mn-ea"/>
              </a:rPr>
              <a:t>指数增加</a:t>
            </a:r>
            <a:endParaRPr lang="zh-CN" altLang="en-US" b="1">
              <a:sym typeface="+mn-ea"/>
            </a:endParaRPr>
          </a:p>
        </p:txBody>
      </p:sp>
      <p:sp>
        <p:nvSpPr>
          <p:cNvPr id="16" name="文本框 15"/>
          <p:cNvSpPr txBox="1"/>
          <p:nvPr/>
        </p:nvSpPr>
        <p:spPr>
          <a:xfrm>
            <a:off x="1731645" y="5078095"/>
            <a:ext cx="868680" cy="368300"/>
          </a:xfrm>
          <a:prstGeom prst="rect">
            <a:avLst/>
          </a:prstGeom>
          <a:noFill/>
        </p:spPr>
        <p:txBody>
          <a:bodyPr wrap="none" rtlCol="0" anchor="t">
            <a:spAutoFit/>
          </a:bodyPr>
          <a:p>
            <a:pPr algn="l"/>
            <a:r>
              <a:rPr lang="zh-CN" altLang="en-US" b="1">
                <a:sym typeface="+mn-ea"/>
              </a:rPr>
              <a:t>门结构</a:t>
            </a:r>
            <a:endParaRPr lang="zh-CN" altLang="en-US" b="1">
              <a:sym typeface="+mn-ea"/>
            </a:endParaRPr>
          </a:p>
        </p:txBody>
      </p:sp>
      <p:pic>
        <p:nvPicPr>
          <p:cNvPr id="17" name="图片 16"/>
          <p:cNvPicPr>
            <a:picLocks noChangeAspect="1"/>
          </p:cNvPicPr>
          <p:nvPr/>
        </p:nvPicPr>
        <p:blipFill>
          <a:blip r:embed="rId6"/>
          <a:stretch>
            <a:fillRect/>
          </a:stretch>
        </p:blipFill>
        <p:spPr>
          <a:xfrm>
            <a:off x="5394960" y="2571750"/>
            <a:ext cx="5591175" cy="1714500"/>
          </a:xfrm>
          <a:prstGeom prst="rect">
            <a:avLst/>
          </a:prstGeom>
        </p:spPr>
      </p:pic>
      <p:sp>
        <p:nvSpPr>
          <p:cNvPr id="3" name="标题占位符 1"/>
          <p:cNvSpPr txBox="1"/>
          <p:nvPr/>
        </p:nvSpPr>
        <p:spPr>
          <a:xfrm>
            <a:off x="965200" y="176530"/>
            <a:ext cx="5435600" cy="54102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6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rPr>
              <a:t>Method</a:t>
            </a:r>
            <a:endParaRPr lang="en-US" altLang="zh-CN" sz="26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718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 name="图片 5"/>
          <p:cNvPicPr>
            <a:picLocks noChangeAspect="1"/>
          </p:cNvPicPr>
          <p:nvPr/>
        </p:nvPicPr>
        <p:blipFill>
          <a:blip r:embed="rId2"/>
          <a:stretch>
            <a:fillRect/>
          </a:stretch>
        </p:blipFill>
        <p:spPr>
          <a:xfrm>
            <a:off x="292100" y="2707005"/>
            <a:ext cx="5438775" cy="3286125"/>
          </a:xfrm>
          <a:prstGeom prst="rect">
            <a:avLst/>
          </a:prstGeom>
        </p:spPr>
      </p:pic>
      <p:pic>
        <p:nvPicPr>
          <p:cNvPr id="8" name="图片 7"/>
          <p:cNvPicPr>
            <a:picLocks noChangeAspect="1"/>
          </p:cNvPicPr>
          <p:nvPr/>
        </p:nvPicPr>
        <p:blipFill>
          <a:blip r:embed="rId3"/>
          <a:stretch>
            <a:fillRect/>
          </a:stretch>
        </p:blipFill>
        <p:spPr>
          <a:xfrm>
            <a:off x="6289675" y="2628265"/>
            <a:ext cx="4848225" cy="3609975"/>
          </a:xfrm>
          <a:prstGeom prst="rect">
            <a:avLst/>
          </a:prstGeom>
        </p:spPr>
      </p:pic>
      <p:pic>
        <p:nvPicPr>
          <p:cNvPr id="11" name="图片 10"/>
          <p:cNvPicPr>
            <a:picLocks noChangeAspect="1"/>
          </p:cNvPicPr>
          <p:nvPr/>
        </p:nvPicPr>
        <p:blipFill>
          <a:blip r:embed="rId4"/>
          <a:stretch>
            <a:fillRect/>
          </a:stretch>
        </p:blipFill>
        <p:spPr>
          <a:xfrm>
            <a:off x="292100" y="1588770"/>
            <a:ext cx="7572375" cy="762000"/>
          </a:xfrm>
          <a:prstGeom prst="rect">
            <a:avLst/>
          </a:prstGeom>
        </p:spPr>
      </p:pic>
      <p:sp>
        <p:nvSpPr>
          <p:cNvPr id="12" name="文本框 11"/>
          <p:cNvSpPr txBox="1"/>
          <p:nvPr/>
        </p:nvSpPr>
        <p:spPr>
          <a:xfrm>
            <a:off x="292100" y="1133475"/>
            <a:ext cx="2011680" cy="368300"/>
          </a:xfrm>
          <a:prstGeom prst="rect">
            <a:avLst/>
          </a:prstGeom>
          <a:noFill/>
        </p:spPr>
        <p:txBody>
          <a:bodyPr wrap="none" rtlCol="0" anchor="t">
            <a:spAutoFit/>
          </a:bodyPr>
          <a:p>
            <a:r>
              <a:rPr lang="zh-CN" altLang="en-US">
                <a:sym typeface="+mn-ea"/>
              </a:rPr>
              <a:t>肯德尔相关</a:t>
            </a:r>
            <a:r>
              <a:rPr lang="zh-CN" altLang="en-US">
                <a:sym typeface="+mn-ea"/>
              </a:rPr>
              <a:t>系数：</a:t>
            </a:r>
            <a:endParaRPr lang="zh-CN" altLang="en-US">
              <a:sym typeface="+mn-ea"/>
            </a:endParaRPr>
          </a:p>
        </p:txBody>
      </p:sp>
      <p:sp>
        <p:nvSpPr>
          <p:cNvPr id="3" name="标题占位符 1"/>
          <p:cNvSpPr txBox="1"/>
          <p:nvPr/>
        </p:nvSpPr>
        <p:spPr>
          <a:xfrm>
            <a:off x="965200" y="176530"/>
            <a:ext cx="5435600" cy="54102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6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rPr>
              <a:t>Experiment</a:t>
            </a:r>
            <a:endParaRPr lang="en-US" altLang="zh-CN" sz="26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718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2" name="图片 1"/>
          <p:cNvPicPr>
            <a:picLocks noChangeAspect="1"/>
          </p:cNvPicPr>
          <p:nvPr/>
        </p:nvPicPr>
        <p:blipFill>
          <a:blip r:embed="rId2"/>
          <a:stretch>
            <a:fillRect/>
          </a:stretch>
        </p:blipFill>
        <p:spPr>
          <a:xfrm>
            <a:off x="566420" y="2438400"/>
            <a:ext cx="11058525" cy="1981200"/>
          </a:xfrm>
          <a:prstGeom prst="rect">
            <a:avLst/>
          </a:prstGeom>
        </p:spPr>
      </p:pic>
      <p:sp>
        <p:nvSpPr>
          <p:cNvPr id="3" name="标题占位符 1"/>
          <p:cNvSpPr txBox="1"/>
          <p:nvPr/>
        </p:nvSpPr>
        <p:spPr>
          <a:xfrm>
            <a:off x="965200" y="176530"/>
            <a:ext cx="5435600" cy="54102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6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rPr>
              <a:t>Experiment</a:t>
            </a:r>
            <a:endParaRPr lang="en-US" altLang="zh-CN" sz="26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6" name="文本框 5"/>
          <p:cNvSpPr txBox="1"/>
          <p:nvPr/>
        </p:nvSpPr>
        <p:spPr>
          <a:xfrm>
            <a:off x="660400" y="6140450"/>
            <a:ext cx="11055350" cy="337185"/>
          </a:xfrm>
          <a:prstGeom prst="rect">
            <a:avLst/>
          </a:prstGeom>
          <a:noFill/>
        </p:spPr>
        <p:txBody>
          <a:bodyPr wrap="square" rtlCol="0" anchor="t">
            <a:spAutoFit/>
          </a:bodyPr>
          <a:p>
            <a:r>
              <a:rPr lang="zh-CN" altLang="en-US" sz="1600"/>
              <a:t>Mask Attention Networks: Rethinking and Strengthen Transformer. In Proc.NAACL, </a:t>
            </a:r>
            <a:r>
              <a:rPr lang="en-US" altLang="zh-CN" sz="1600"/>
              <a:t>2021</a:t>
            </a:r>
            <a:r>
              <a:rPr lang="zh-CN" altLang="en-US" sz="1600"/>
              <a:t>.</a:t>
            </a:r>
            <a:r>
              <a:rPr lang="en-US" altLang="zh-CN" sz="1600"/>
              <a:t> </a:t>
            </a:r>
            <a:r>
              <a:rPr lang="zh-CN" altLang="en-US" sz="1600"/>
              <a:t>微软亚研院</a:t>
            </a:r>
            <a:r>
              <a:rPr lang="en-US" altLang="zh-CN" sz="1600"/>
              <a:t>   </a:t>
            </a:r>
            <a:r>
              <a:rPr lang="zh-CN" altLang="en-US" sz="1600"/>
              <a:t>阿里达摩院</a:t>
            </a:r>
            <a:r>
              <a:rPr lang="en-US" altLang="zh-CN" sz="1600"/>
              <a:t> </a:t>
            </a:r>
            <a:r>
              <a:rPr lang="zh-CN" altLang="en-US" sz="1600"/>
              <a:t>复旦大学</a:t>
            </a:r>
            <a:endParaRPr lang="zh-CN" altLang="en-US" sz="1600"/>
          </a:p>
        </p:txBody>
      </p:sp>
      <p:pic>
        <p:nvPicPr>
          <p:cNvPr id="8" name="图片 7"/>
          <p:cNvPicPr>
            <a:picLocks noChangeAspect="1"/>
          </p:cNvPicPr>
          <p:nvPr/>
        </p:nvPicPr>
        <p:blipFill>
          <a:blip r:embed="rId2"/>
          <a:stretch>
            <a:fillRect/>
          </a:stretch>
        </p:blipFill>
        <p:spPr>
          <a:xfrm>
            <a:off x="2784475" y="1957705"/>
            <a:ext cx="3676650" cy="1447800"/>
          </a:xfrm>
          <a:prstGeom prst="rect">
            <a:avLst/>
          </a:prstGeom>
        </p:spPr>
      </p:pic>
      <p:sp>
        <p:nvSpPr>
          <p:cNvPr id="9" name="文本框 8"/>
          <p:cNvSpPr txBox="1"/>
          <p:nvPr/>
        </p:nvSpPr>
        <p:spPr>
          <a:xfrm>
            <a:off x="499745" y="1226820"/>
            <a:ext cx="7594600" cy="645160"/>
          </a:xfrm>
          <a:prstGeom prst="rect">
            <a:avLst/>
          </a:prstGeom>
          <a:noFill/>
        </p:spPr>
        <p:txBody>
          <a:bodyPr wrap="square" rtlCol="0" anchor="t">
            <a:spAutoFit/>
          </a:bodyPr>
          <a:p>
            <a:r>
              <a:rPr lang="zh-CN" altLang="en-US"/>
              <a:t>自注意力层和</a:t>
            </a:r>
            <a:r>
              <a:rPr lang="en-US" altLang="zh-CN"/>
              <a:t>FFN</a:t>
            </a:r>
            <a:r>
              <a:rPr lang="zh-CN" altLang="en-US"/>
              <a:t>层本质上都属于</a:t>
            </a:r>
            <a:r>
              <a:rPr lang="en-US" altLang="zh-CN"/>
              <a:t>Mask Attention Network</a:t>
            </a:r>
            <a:r>
              <a:rPr lang="zh-CN" altLang="en-US"/>
              <a:t>，并且其中的遮罩矩阵都是静态的。这样的静态遮罩方式限制了模型对于局部信息的建模。</a:t>
            </a:r>
            <a:endParaRPr lang="zh-CN" altLang="en-US"/>
          </a:p>
        </p:txBody>
      </p:sp>
      <p:cxnSp>
        <p:nvCxnSpPr>
          <p:cNvPr id="11" name="直接箭头连接符 10"/>
          <p:cNvCxnSpPr/>
          <p:nvPr/>
        </p:nvCxnSpPr>
        <p:spPr>
          <a:xfrm flipH="1">
            <a:off x="2190750" y="3410585"/>
            <a:ext cx="795655" cy="872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695190" y="3405505"/>
            <a:ext cx="27305" cy="1110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5936615" y="3405505"/>
            <a:ext cx="1530985" cy="926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9735" y="4288155"/>
            <a:ext cx="3996690" cy="337185"/>
          </a:xfrm>
          <a:prstGeom prst="rect">
            <a:avLst/>
          </a:prstGeom>
          <a:noFill/>
        </p:spPr>
        <p:txBody>
          <a:bodyPr wrap="square" rtlCol="0" anchor="t">
            <a:spAutoFit/>
          </a:bodyPr>
          <a:p>
            <a:r>
              <a:rPr lang="en-US" altLang="zh-CN" sz="1600"/>
              <a:t>Self-Attention</a:t>
            </a:r>
            <a:r>
              <a:rPr lang="zh-CN" altLang="en-US" sz="1600"/>
              <a:t>：对于全局的</a:t>
            </a:r>
            <a:r>
              <a:rPr lang="en-US" altLang="zh-CN" sz="1600"/>
              <a:t>Mask</a:t>
            </a:r>
            <a:r>
              <a:rPr lang="zh-CN" altLang="en-US" sz="1600"/>
              <a:t>都为</a:t>
            </a:r>
            <a:r>
              <a:rPr lang="en-US" altLang="zh-CN" sz="1600"/>
              <a:t>1</a:t>
            </a:r>
            <a:endParaRPr lang="en-US" altLang="zh-CN" sz="1600"/>
          </a:p>
        </p:txBody>
      </p:sp>
      <p:sp>
        <p:nvSpPr>
          <p:cNvPr id="20" name="文本框 19"/>
          <p:cNvSpPr txBox="1"/>
          <p:nvPr/>
        </p:nvSpPr>
        <p:spPr>
          <a:xfrm>
            <a:off x="7365365" y="4331970"/>
            <a:ext cx="3996690" cy="337185"/>
          </a:xfrm>
          <a:prstGeom prst="rect">
            <a:avLst/>
          </a:prstGeom>
          <a:noFill/>
        </p:spPr>
        <p:txBody>
          <a:bodyPr wrap="square" rtlCol="0" anchor="t">
            <a:spAutoFit/>
          </a:bodyPr>
          <a:p>
            <a:r>
              <a:rPr lang="en-US" altLang="zh-CN" sz="1600"/>
              <a:t>FeedForwardNetwork</a:t>
            </a:r>
            <a:r>
              <a:rPr lang="zh-CN" altLang="en-US" sz="1600"/>
              <a:t>：只对自身进行</a:t>
            </a:r>
            <a:r>
              <a:rPr lang="zh-CN" altLang="en-US" sz="1600"/>
              <a:t>学习</a:t>
            </a:r>
            <a:endParaRPr lang="zh-CN" altLang="en-US" sz="1600"/>
          </a:p>
        </p:txBody>
      </p:sp>
      <p:sp>
        <p:nvSpPr>
          <p:cNvPr id="21" name="文本框 20"/>
          <p:cNvSpPr txBox="1"/>
          <p:nvPr/>
        </p:nvSpPr>
        <p:spPr>
          <a:xfrm>
            <a:off x="3616960" y="4604385"/>
            <a:ext cx="2745740" cy="337185"/>
          </a:xfrm>
          <a:prstGeom prst="rect">
            <a:avLst/>
          </a:prstGeom>
          <a:noFill/>
        </p:spPr>
        <p:txBody>
          <a:bodyPr wrap="square" rtlCol="0" anchor="t">
            <a:spAutoFit/>
          </a:bodyPr>
          <a:p>
            <a:r>
              <a:rPr lang="zh-CN" altLang="en-US" sz="1600"/>
              <a:t>动态</a:t>
            </a:r>
            <a:r>
              <a:rPr lang="en-US" altLang="zh-CN" sz="1600"/>
              <a:t>Mask</a:t>
            </a:r>
            <a:r>
              <a:rPr lang="zh-CN" altLang="en-US" sz="1600"/>
              <a:t>：学习局部性</a:t>
            </a:r>
            <a:r>
              <a:rPr lang="zh-CN" altLang="en-US" sz="1600"/>
              <a:t>依赖</a:t>
            </a:r>
            <a:endParaRPr lang="zh-CN" altLang="en-US" sz="1600"/>
          </a:p>
        </p:txBody>
      </p:sp>
      <p:sp>
        <p:nvSpPr>
          <p:cNvPr id="2" name="文本框 1"/>
          <p:cNvSpPr txBox="1"/>
          <p:nvPr/>
        </p:nvSpPr>
        <p:spPr>
          <a:xfrm>
            <a:off x="1085850" y="241300"/>
            <a:ext cx="1121410" cy="460375"/>
          </a:xfrm>
          <a:prstGeom prst="rect">
            <a:avLst/>
          </a:prstGeom>
          <a:noFill/>
        </p:spPr>
        <p:txBody>
          <a:bodyPr wrap="none" rtlCol="0" anchor="t">
            <a:spAutoFit/>
          </a:bodyPr>
          <a:p>
            <a:r>
              <a:rPr lang="en-US" altLang="zh-CN" sz="2400" b="1">
                <a:sym typeface="+mn-ea"/>
              </a:rPr>
              <a:t>DMAN</a:t>
            </a:r>
            <a:endParaRPr lang="en-US" altLang="zh-CN" sz="2400" b="1">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6" name="文本框 5"/>
          <p:cNvSpPr txBox="1"/>
          <p:nvPr/>
        </p:nvSpPr>
        <p:spPr>
          <a:xfrm>
            <a:off x="660400" y="6140450"/>
            <a:ext cx="11055350" cy="337185"/>
          </a:xfrm>
          <a:prstGeom prst="rect">
            <a:avLst/>
          </a:prstGeom>
          <a:noFill/>
        </p:spPr>
        <p:txBody>
          <a:bodyPr wrap="square" rtlCol="0" anchor="t">
            <a:spAutoFit/>
          </a:bodyPr>
          <a:p>
            <a:r>
              <a:rPr lang="zh-CN" altLang="en-US" sz="1600"/>
              <a:t>Mask Attention Networks: Rethinking and Strengthen Transformer. In Proc.NAACL, </a:t>
            </a:r>
            <a:r>
              <a:rPr lang="en-US" altLang="zh-CN" sz="1600"/>
              <a:t>2021</a:t>
            </a:r>
            <a:r>
              <a:rPr lang="zh-CN" altLang="en-US" sz="1600"/>
              <a:t>.</a:t>
            </a:r>
            <a:r>
              <a:rPr lang="en-US" altLang="zh-CN" sz="1600"/>
              <a:t> </a:t>
            </a:r>
            <a:r>
              <a:rPr lang="zh-CN" altLang="en-US" sz="1600"/>
              <a:t>微软亚研院</a:t>
            </a:r>
            <a:r>
              <a:rPr lang="en-US" altLang="zh-CN" sz="1600"/>
              <a:t>   </a:t>
            </a:r>
            <a:r>
              <a:rPr lang="zh-CN" altLang="en-US" sz="1600"/>
              <a:t>阿里达摩院</a:t>
            </a:r>
            <a:r>
              <a:rPr lang="en-US" altLang="zh-CN" sz="1600"/>
              <a:t> </a:t>
            </a:r>
            <a:r>
              <a:rPr lang="zh-CN" altLang="en-US" sz="1600"/>
              <a:t>复旦大学</a:t>
            </a:r>
            <a:endParaRPr lang="zh-CN" altLang="en-US" sz="1600"/>
          </a:p>
        </p:txBody>
      </p:sp>
      <p:pic>
        <p:nvPicPr>
          <p:cNvPr id="2" name="图片 1"/>
          <p:cNvPicPr>
            <a:picLocks noChangeAspect="1"/>
          </p:cNvPicPr>
          <p:nvPr/>
        </p:nvPicPr>
        <p:blipFill>
          <a:blip r:embed="rId2"/>
          <a:stretch>
            <a:fillRect/>
          </a:stretch>
        </p:blipFill>
        <p:spPr>
          <a:xfrm>
            <a:off x="594360" y="1319530"/>
            <a:ext cx="5172075" cy="3771900"/>
          </a:xfrm>
          <a:prstGeom prst="rect">
            <a:avLst/>
          </a:prstGeom>
        </p:spPr>
      </p:pic>
      <p:sp>
        <p:nvSpPr>
          <p:cNvPr id="3" name="文本框 2"/>
          <p:cNvSpPr txBox="1"/>
          <p:nvPr/>
        </p:nvSpPr>
        <p:spPr>
          <a:xfrm>
            <a:off x="6074410" y="2633345"/>
            <a:ext cx="5443855" cy="337185"/>
          </a:xfrm>
          <a:prstGeom prst="rect">
            <a:avLst/>
          </a:prstGeom>
          <a:noFill/>
        </p:spPr>
        <p:txBody>
          <a:bodyPr wrap="square" rtlCol="0" anchor="t">
            <a:spAutoFit/>
          </a:bodyPr>
          <a:p>
            <a:r>
              <a:rPr lang="zh-CN" altLang="en-US" sz="1600"/>
              <a:t>全局性与局部性之间的</a:t>
            </a:r>
            <a:r>
              <a:rPr lang="en-US" altLang="zh-CN" sz="1600"/>
              <a:t>Trade-Of</a:t>
            </a:r>
            <a:r>
              <a:rPr lang="en-US" altLang="zh-CN" sz="1600"/>
              <a:t>f</a:t>
            </a:r>
            <a:endParaRPr lang="en-US" altLang="zh-CN" sz="1600"/>
          </a:p>
        </p:txBody>
      </p:sp>
      <p:pic>
        <p:nvPicPr>
          <p:cNvPr id="10" name="图片 9"/>
          <p:cNvPicPr>
            <a:picLocks noChangeAspect="1"/>
          </p:cNvPicPr>
          <p:nvPr/>
        </p:nvPicPr>
        <p:blipFill>
          <a:blip r:embed="rId3"/>
          <a:stretch>
            <a:fillRect/>
          </a:stretch>
        </p:blipFill>
        <p:spPr>
          <a:xfrm>
            <a:off x="6074410" y="3126740"/>
            <a:ext cx="3914775" cy="647700"/>
          </a:xfrm>
          <a:prstGeom prst="rect">
            <a:avLst/>
          </a:prstGeom>
        </p:spPr>
      </p:pic>
      <p:sp>
        <p:nvSpPr>
          <p:cNvPr id="9" name="文本框 8"/>
          <p:cNvSpPr txBox="1"/>
          <p:nvPr/>
        </p:nvSpPr>
        <p:spPr>
          <a:xfrm>
            <a:off x="1085850" y="241300"/>
            <a:ext cx="1121410" cy="460375"/>
          </a:xfrm>
          <a:prstGeom prst="rect">
            <a:avLst/>
          </a:prstGeom>
          <a:noFill/>
        </p:spPr>
        <p:txBody>
          <a:bodyPr wrap="none" rtlCol="0" anchor="t">
            <a:spAutoFit/>
          </a:bodyPr>
          <a:p>
            <a:r>
              <a:rPr lang="en-US" altLang="zh-CN" sz="2400" b="1">
                <a:sym typeface="+mn-ea"/>
              </a:rPr>
              <a:t>DMAN</a:t>
            </a:r>
            <a:endParaRPr lang="en-US" altLang="zh-CN" sz="2400" b="1">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2" name="文本框 11"/>
          <p:cNvSpPr txBox="1"/>
          <p:nvPr/>
        </p:nvSpPr>
        <p:spPr>
          <a:xfrm>
            <a:off x="292100" y="789305"/>
            <a:ext cx="6342380" cy="645160"/>
          </a:xfrm>
          <a:prstGeom prst="rect">
            <a:avLst/>
          </a:prstGeom>
          <a:noFill/>
        </p:spPr>
        <p:txBody>
          <a:bodyPr wrap="square" rtlCol="0" anchor="t">
            <a:spAutoFit/>
          </a:bodyPr>
          <a:p>
            <a:r>
              <a:rPr lang="zh-CN" altLang="en-US"/>
              <a:t>Improving Image Captioning by Leveraging Intra- and Inter-layer Global</a:t>
            </a:r>
            <a:r>
              <a:rPr lang="en-US" altLang="zh-CN"/>
              <a:t> </a:t>
            </a:r>
            <a:r>
              <a:rPr lang="zh-CN" altLang="en-US"/>
              <a:t>Representation in Transformer Network</a:t>
            </a:r>
            <a:endParaRPr lang="zh-CN" altLang="en-US"/>
          </a:p>
        </p:txBody>
      </p:sp>
      <p:sp>
        <p:nvSpPr>
          <p:cNvPr id="8" name="文本框 7"/>
          <p:cNvSpPr txBox="1"/>
          <p:nvPr/>
        </p:nvSpPr>
        <p:spPr>
          <a:xfrm>
            <a:off x="6788150" y="932815"/>
            <a:ext cx="3820160" cy="645160"/>
          </a:xfrm>
          <a:prstGeom prst="rect">
            <a:avLst/>
          </a:prstGeom>
          <a:noFill/>
        </p:spPr>
        <p:txBody>
          <a:bodyPr wrap="square" rtlCol="0" anchor="t">
            <a:spAutoFit/>
          </a:bodyPr>
          <a:p>
            <a:r>
              <a:rPr lang="zh-CN" altLang="en-US"/>
              <a:t>作者单位：厦门大学(纪荣嵘团队), 腾讯优图, 清华大学</a:t>
            </a:r>
            <a:endParaRPr lang="zh-CN" altLang="en-US"/>
          </a:p>
        </p:txBody>
      </p:sp>
      <p:pic>
        <p:nvPicPr>
          <p:cNvPr id="13" name="图片 12"/>
          <p:cNvPicPr>
            <a:picLocks noChangeAspect="1"/>
          </p:cNvPicPr>
          <p:nvPr/>
        </p:nvPicPr>
        <p:blipFill>
          <a:blip r:embed="rId2"/>
          <a:stretch>
            <a:fillRect/>
          </a:stretch>
        </p:blipFill>
        <p:spPr>
          <a:xfrm>
            <a:off x="7409815" y="1770380"/>
            <a:ext cx="4530725" cy="4547235"/>
          </a:xfrm>
          <a:prstGeom prst="rect">
            <a:avLst/>
          </a:prstGeom>
        </p:spPr>
      </p:pic>
      <p:sp>
        <p:nvSpPr>
          <p:cNvPr id="15" name="文本框 14"/>
          <p:cNvSpPr txBox="1"/>
          <p:nvPr/>
        </p:nvSpPr>
        <p:spPr>
          <a:xfrm>
            <a:off x="292100" y="2601595"/>
            <a:ext cx="4916805" cy="2584450"/>
          </a:xfrm>
          <a:prstGeom prst="rect">
            <a:avLst/>
          </a:prstGeom>
          <a:noFill/>
        </p:spPr>
        <p:txBody>
          <a:bodyPr wrap="square" rtlCol="0" anchor="t">
            <a:spAutoFit/>
          </a:bodyPr>
          <a:p>
            <a:r>
              <a:rPr lang="zh-CN" altLang="en-US">
                <a:sym typeface="+mn-ea"/>
              </a:rPr>
              <a:t>全局信息为什么值得引入</a:t>
            </a:r>
            <a:r>
              <a:rPr lang="en-US" altLang="zh-CN">
                <a:sym typeface="+mn-ea"/>
              </a:rPr>
              <a:t>(</a:t>
            </a:r>
            <a:r>
              <a:rPr lang="zh-CN" altLang="en-US">
                <a:sym typeface="+mn-ea"/>
              </a:rPr>
              <a:t>直接用池化上采样全局信息为什么不好？</a:t>
            </a:r>
            <a:r>
              <a:rPr lang="en-US" altLang="zh-CN">
                <a:sym typeface="+mn-ea"/>
              </a:rPr>
              <a:t>)</a:t>
            </a:r>
            <a:r>
              <a:rPr lang="zh-CN" altLang="en-US">
                <a:sym typeface="+mn-ea"/>
              </a:rPr>
              <a:t>：</a:t>
            </a:r>
            <a:endParaRPr lang="zh-CN" altLang="en-US"/>
          </a:p>
          <a:p>
            <a:endParaRPr lang="zh-CN" altLang="en-US"/>
          </a:p>
          <a:p>
            <a:r>
              <a:rPr lang="zh-CN" altLang="en-US"/>
              <a:t>①</a:t>
            </a:r>
            <a:r>
              <a:rPr lang="en-US" altLang="zh-CN"/>
              <a:t>   </a:t>
            </a:r>
            <a:r>
              <a:rPr lang="zh-CN" altLang="en-US"/>
              <a:t>单纯的池化会引入</a:t>
            </a:r>
            <a:r>
              <a:rPr lang="zh-CN" altLang="en-US"/>
              <a:t>噪声</a:t>
            </a:r>
            <a:endParaRPr lang="zh-CN" altLang="en-US"/>
          </a:p>
          <a:p>
            <a:endParaRPr lang="zh-CN" altLang="en-US"/>
          </a:p>
          <a:p>
            <a:r>
              <a:rPr lang="zh-CN" altLang="en-US"/>
              <a:t>②</a:t>
            </a:r>
            <a:r>
              <a:rPr lang="en-US" altLang="zh-CN"/>
              <a:t>   </a:t>
            </a:r>
            <a:r>
              <a:rPr lang="zh-CN" altLang="en-US"/>
              <a:t>噪声在</a:t>
            </a:r>
            <a:r>
              <a:rPr lang="en-US" altLang="zh-CN"/>
              <a:t>Decoder</a:t>
            </a:r>
            <a:r>
              <a:rPr lang="zh-CN" altLang="en-US"/>
              <a:t>的自回归过程会被</a:t>
            </a:r>
            <a:r>
              <a:rPr lang="zh-CN" altLang="en-US"/>
              <a:t>放大</a:t>
            </a:r>
            <a:endParaRPr lang="zh-CN" altLang="en-US"/>
          </a:p>
          <a:p>
            <a:endParaRPr lang="zh-CN" altLang="en-US"/>
          </a:p>
          <a:p>
            <a:r>
              <a:rPr lang="zh-CN" altLang="en-US">
                <a:sym typeface="+mn-ea"/>
              </a:rPr>
              <a:t>③</a:t>
            </a:r>
            <a:r>
              <a:rPr lang="en-US" altLang="zh-CN">
                <a:sym typeface="+mn-ea"/>
              </a:rPr>
              <a:t>   Decoder</a:t>
            </a:r>
            <a:r>
              <a:rPr lang="zh-CN" altLang="en-US">
                <a:sym typeface="+mn-ea"/>
              </a:rPr>
              <a:t>过程的全局信息是动态改变的</a:t>
            </a:r>
            <a:endParaRPr lang="zh-CN" altLang="en-US"/>
          </a:p>
          <a:p>
            <a:endParaRPr lang="zh-CN" altLang="en-US"/>
          </a:p>
        </p:txBody>
      </p:sp>
      <p:sp>
        <p:nvSpPr>
          <p:cNvPr id="2" name="文本框 1"/>
          <p:cNvSpPr txBox="1"/>
          <p:nvPr/>
        </p:nvSpPr>
        <p:spPr>
          <a:xfrm>
            <a:off x="1085850" y="241300"/>
            <a:ext cx="721360" cy="460375"/>
          </a:xfrm>
          <a:prstGeom prst="rect">
            <a:avLst/>
          </a:prstGeom>
          <a:noFill/>
        </p:spPr>
        <p:txBody>
          <a:bodyPr wrap="none" rtlCol="0" anchor="t">
            <a:spAutoFit/>
          </a:bodyPr>
          <a:p>
            <a:pPr algn="l"/>
            <a:r>
              <a:rPr lang="en-US" altLang="zh-CN" sz="2400" b="1">
                <a:sym typeface="+mn-ea"/>
              </a:rPr>
              <a:t>GET</a:t>
            </a:r>
            <a:endParaRPr lang="en-US" altLang="zh-CN" sz="2400" b="1">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2" name="文本框 11"/>
          <p:cNvSpPr txBox="1"/>
          <p:nvPr/>
        </p:nvSpPr>
        <p:spPr>
          <a:xfrm>
            <a:off x="292100" y="789305"/>
            <a:ext cx="6342380" cy="645160"/>
          </a:xfrm>
          <a:prstGeom prst="rect">
            <a:avLst/>
          </a:prstGeom>
          <a:noFill/>
        </p:spPr>
        <p:txBody>
          <a:bodyPr wrap="square" rtlCol="0" anchor="t">
            <a:spAutoFit/>
          </a:bodyPr>
          <a:p>
            <a:r>
              <a:rPr lang="zh-CN" altLang="en-US"/>
              <a:t>Improving Image Captioning by Leveraging Intra- and Inter-layer Global</a:t>
            </a:r>
            <a:r>
              <a:rPr lang="en-US" altLang="zh-CN"/>
              <a:t> </a:t>
            </a:r>
            <a:r>
              <a:rPr lang="zh-CN" altLang="en-US"/>
              <a:t>Representation in Transformer Network</a:t>
            </a:r>
            <a:endParaRPr lang="zh-CN" altLang="en-US"/>
          </a:p>
        </p:txBody>
      </p:sp>
      <p:sp>
        <p:nvSpPr>
          <p:cNvPr id="8" name="文本框 7"/>
          <p:cNvSpPr txBox="1"/>
          <p:nvPr/>
        </p:nvSpPr>
        <p:spPr>
          <a:xfrm>
            <a:off x="7428865" y="932815"/>
            <a:ext cx="3820160" cy="645160"/>
          </a:xfrm>
          <a:prstGeom prst="rect">
            <a:avLst/>
          </a:prstGeom>
          <a:noFill/>
        </p:spPr>
        <p:txBody>
          <a:bodyPr wrap="square" rtlCol="0" anchor="t">
            <a:spAutoFit/>
          </a:bodyPr>
          <a:p>
            <a:r>
              <a:rPr lang="zh-CN" altLang="en-US"/>
              <a:t>作者单位：厦门大学(纪荣嵘团队), 腾讯优图, 清华大学</a:t>
            </a:r>
            <a:endParaRPr lang="zh-CN" altLang="en-US"/>
          </a:p>
        </p:txBody>
      </p:sp>
      <p:pic>
        <p:nvPicPr>
          <p:cNvPr id="13" name="图片 12"/>
          <p:cNvPicPr>
            <a:picLocks noChangeAspect="1"/>
          </p:cNvPicPr>
          <p:nvPr/>
        </p:nvPicPr>
        <p:blipFill>
          <a:blip r:embed="rId2"/>
          <a:stretch>
            <a:fillRect/>
          </a:stretch>
        </p:blipFill>
        <p:spPr>
          <a:xfrm>
            <a:off x="7409815" y="1770380"/>
            <a:ext cx="4530725" cy="4547235"/>
          </a:xfrm>
          <a:prstGeom prst="rect">
            <a:avLst/>
          </a:prstGeom>
        </p:spPr>
      </p:pic>
      <p:sp>
        <p:nvSpPr>
          <p:cNvPr id="14" name="文本框 13"/>
          <p:cNvSpPr txBox="1"/>
          <p:nvPr/>
        </p:nvSpPr>
        <p:spPr>
          <a:xfrm>
            <a:off x="282575" y="4332605"/>
            <a:ext cx="4663440" cy="1476375"/>
          </a:xfrm>
          <a:prstGeom prst="rect">
            <a:avLst/>
          </a:prstGeom>
          <a:noFill/>
        </p:spPr>
        <p:txBody>
          <a:bodyPr wrap="square" rtlCol="0" anchor="t">
            <a:spAutoFit/>
          </a:bodyPr>
          <a:p>
            <a:r>
              <a:rPr lang="zh-CN" altLang="en-US"/>
              <a:t>导致的问题：</a:t>
            </a:r>
            <a:endParaRPr lang="zh-CN" altLang="en-US"/>
          </a:p>
          <a:p>
            <a:endParaRPr lang="zh-CN" altLang="en-US"/>
          </a:p>
          <a:p>
            <a:r>
              <a:rPr lang="zh-CN" altLang="en-US"/>
              <a:t>①</a:t>
            </a:r>
            <a:r>
              <a:rPr lang="en-US" altLang="zh-CN"/>
              <a:t>   </a:t>
            </a:r>
            <a:r>
              <a:rPr lang="zh-CN" altLang="en-US"/>
              <a:t>忽略预测</a:t>
            </a:r>
            <a:r>
              <a:rPr lang="zh-CN" altLang="en-US"/>
              <a:t>目标</a:t>
            </a:r>
            <a:endParaRPr lang="zh-CN" altLang="en-US"/>
          </a:p>
          <a:p>
            <a:endParaRPr lang="zh-CN" altLang="en-US"/>
          </a:p>
          <a:p>
            <a:r>
              <a:rPr lang="zh-CN" altLang="en-US"/>
              <a:t>②</a:t>
            </a:r>
            <a:r>
              <a:rPr lang="en-US" altLang="zh-CN"/>
              <a:t>   </a:t>
            </a:r>
            <a:r>
              <a:rPr lang="zh-CN" altLang="en-US"/>
              <a:t>预测描述错误</a:t>
            </a:r>
            <a:r>
              <a:rPr lang="en-US" altLang="zh-CN"/>
              <a:t>(</a:t>
            </a:r>
            <a:r>
              <a:rPr lang="zh-CN" altLang="en-US"/>
              <a:t>对物体间的关系判断有误</a:t>
            </a:r>
            <a:r>
              <a:rPr lang="en-US" altLang="zh-CN"/>
              <a:t>)</a:t>
            </a:r>
            <a:endParaRPr lang="en-US" altLang="zh-CN"/>
          </a:p>
        </p:txBody>
      </p:sp>
      <p:sp>
        <p:nvSpPr>
          <p:cNvPr id="6" name="文本框 5"/>
          <p:cNvSpPr txBox="1"/>
          <p:nvPr/>
        </p:nvSpPr>
        <p:spPr>
          <a:xfrm>
            <a:off x="262890" y="2199005"/>
            <a:ext cx="7030720" cy="645160"/>
          </a:xfrm>
          <a:prstGeom prst="rect">
            <a:avLst/>
          </a:prstGeom>
          <a:noFill/>
        </p:spPr>
        <p:txBody>
          <a:bodyPr wrap="square" rtlCol="0" anchor="t">
            <a:spAutoFit/>
          </a:bodyPr>
          <a:p>
            <a:r>
              <a:rPr lang="zh-CN" altLang="en-US"/>
              <a:t>难点：向量表示只包含</a:t>
            </a:r>
            <a:r>
              <a:rPr lang="en-US" altLang="zh-CN"/>
              <a:t>region-level</a:t>
            </a:r>
            <a:r>
              <a:rPr lang="zh-CN" altLang="en-US"/>
              <a:t>信息，而没有考虑反映整个图像的</a:t>
            </a:r>
            <a:r>
              <a:rPr lang="en-US" altLang="zh-CN"/>
              <a:t>Global-lebel</a:t>
            </a:r>
            <a:r>
              <a:rPr lang="zh-CN" altLang="en-US"/>
              <a:t>信息，</a:t>
            </a:r>
            <a:r>
              <a:rPr lang="zh-CN" altLang="en-US"/>
              <a:t>不足以扩展图像字幕中复杂多模态推理的能力。</a:t>
            </a:r>
            <a:endParaRPr lang="zh-CN" altLang="en-US"/>
          </a:p>
        </p:txBody>
      </p:sp>
      <p:sp>
        <p:nvSpPr>
          <p:cNvPr id="2" name="文本框 1"/>
          <p:cNvSpPr txBox="1"/>
          <p:nvPr/>
        </p:nvSpPr>
        <p:spPr>
          <a:xfrm>
            <a:off x="1070610" y="191135"/>
            <a:ext cx="1121410" cy="460375"/>
          </a:xfrm>
          <a:prstGeom prst="rect">
            <a:avLst/>
          </a:prstGeom>
          <a:noFill/>
        </p:spPr>
        <p:txBody>
          <a:bodyPr wrap="none" rtlCol="0" anchor="t">
            <a:spAutoFit/>
          </a:bodyPr>
          <a:p>
            <a:r>
              <a:rPr lang="en-US" altLang="zh-CN" sz="2400" b="1">
                <a:sym typeface="+mn-ea"/>
              </a:rPr>
              <a:t>DMAN</a:t>
            </a:r>
            <a:endParaRPr lang="en-US" altLang="zh-CN" sz="2400" b="1">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2" name="图片 1"/>
          <p:cNvPicPr>
            <a:picLocks noChangeAspect="1"/>
          </p:cNvPicPr>
          <p:nvPr/>
        </p:nvPicPr>
        <p:blipFill>
          <a:blip r:embed="rId2"/>
          <a:stretch>
            <a:fillRect/>
          </a:stretch>
        </p:blipFill>
        <p:spPr>
          <a:xfrm>
            <a:off x="7472045" y="2660015"/>
            <a:ext cx="1628775" cy="933450"/>
          </a:xfrm>
          <a:prstGeom prst="rect">
            <a:avLst/>
          </a:prstGeom>
        </p:spPr>
      </p:pic>
      <p:sp>
        <p:nvSpPr>
          <p:cNvPr id="3" name="文本框 2"/>
          <p:cNvSpPr txBox="1"/>
          <p:nvPr/>
        </p:nvSpPr>
        <p:spPr>
          <a:xfrm>
            <a:off x="1127125" y="1001395"/>
            <a:ext cx="2782570" cy="368300"/>
          </a:xfrm>
          <a:prstGeom prst="rect">
            <a:avLst/>
          </a:prstGeom>
          <a:noFill/>
        </p:spPr>
        <p:txBody>
          <a:bodyPr wrap="square" rtlCol="0" anchor="t">
            <a:spAutoFit/>
          </a:bodyPr>
          <a:p>
            <a:r>
              <a:rPr lang="zh-CN" altLang="en-US"/>
              <a:t>Global-enhanced Encoder</a:t>
            </a:r>
            <a:endParaRPr lang="zh-CN" altLang="en-US"/>
          </a:p>
        </p:txBody>
      </p:sp>
      <p:pic>
        <p:nvPicPr>
          <p:cNvPr id="6" name="图片 5"/>
          <p:cNvPicPr>
            <a:picLocks noChangeAspect="1"/>
          </p:cNvPicPr>
          <p:nvPr/>
        </p:nvPicPr>
        <p:blipFill>
          <a:blip r:embed="rId3"/>
          <a:stretch>
            <a:fillRect/>
          </a:stretch>
        </p:blipFill>
        <p:spPr>
          <a:xfrm>
            <a:off x="6471920" y="4439920"/>
            <a:ext cx="3629025" cy="400050"/>
          </a:xfrm>
          <a:prstGeom prst="rect">
            <a:avLst/>
          </a:prstGeom>
        </p:spPr>
      </p:pic>
      <p:pic>
        <p:nvPicPr>
          <p:cNvPr id="10" name="图片 9"/>
          <p:cNvPicPr>
            <a:picLocks noChangeAspect="1"/>
          </p:cNvPicPr>
          <p:nvPr/>
        </p:nvPicPr>
        <p:blipFill>
          <a:blip r:embed="rId4"/>
          <a:stretch>
            <a:fillRect/>
          </a:stretch>
        </p:blipFill>
        <p:spPr>
          <a:xfrm>
            <a:off x="231775" y="1561465"/>
            <a:ext cx="5414010" cy="3835400"/>
          </a:xfrm>
          <a:prstGeom prst="rect">
            <a:avLst/>
          </a:prstGeom>
        </p:spPr>
      </p:pic>
      <p:sp>
        <p:nvSpPr>
          <p:cNvPr id="11" name="文本框 10"/>
          <p:cNvSpPr txBox="1"/>
          <p:nvPr/>
        </p:nvSpPr>
        <p:spPr>
          <a:xfrm>
            <a:off x="6186805" y="1629410"/>
            <a:ext cx="3965575" cy="645160"/>
          </a:xfrm>
          <a:prstGeom prst="rect">
            <a:avLst/>
          </a:prstGeom>
          <a:noFill/>
        </p:spPr>
        <p:txBody>
          <a:bodyPr wrap="square" rtlCol="0" anchor="t">
            <a:spAutoFit/>
          </a:bodyPr>
          <a:p>
            <a:r>
              <a:rPr lang="zh-CN" altLang="en-US"/>
              <a:t>每一层的全局信息都与前一层和当前层的全局信息相</a:t>
            </a:r>
            <a:r>
              <a:rPr lang="zh-CN" altLang="en-US"/>
              <a:t>关联。</a:t>
            </a:r>
            <a:endParaRPr lang="zh-CN" altLang="en-US"/>
          </a:p>
        </p:txBody>
      </p:sp>
      <p:sp>
        <p:nvSpPr>
          <p:cNvPr id="8" name="文本框 7"/>
          <p:cNvSpPr txBox="1"/>
          <p:nvPr/>
        </p:nvSpPr>
        <p:spPr>
          <a:xfrm>
            <a:off x="1085850" y="241300"/>
            <a:ext cx="721360" cy="460375"/>
          </a:xfrm>
          <a:prstGeom prst="rect">
            <a:avLst/>
          </a:prstGeom>
          <a:noFill/>
        </p:spPr>
        <p:txBody>
          <a:bodyPr wrap="none" rtlCol="0" anchor="t">
            <a:spAutoFit/>
          </a:bodyPr>
          <a:p>
            <a:pPr algn="l"/>
            <a:r>
              <a:rPr lang="en-US" altLang="zh-CN" sz="2400" b="1">
                <a:sym typeface="+mn-ea"/>
              </a:rPr>
              <a:t>GET</a:t>
            </a:r>
            <a:endParaRPr lang="en-US" altLang="zh-CN" sz="2400" b="1">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5311140" cy="817880"/>
          </a:xfrm>
          <a:prstGeom prst="rect">
            <a:avLst/>
          </a:prstGeom>
          <a:ln>
            <a:noFill/>
          </a:ln>
        </p:spPr>
        <p:txBody>
          <a:bodyPr vert="horz" lIns="0" tIns="45720" rIns="91440" bIns="45720" rtlCol="0" anchor="b" anchorCtr="0">
            <a:normAutofit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A²</a:t>
            </a:r>
            <a:r>
              <a:rPr lang="en-US" altLang="zh-CN"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Transformer</a:t>
            </a:r>
            <a:endParaRPr lang="en-US" altLang="zh-CN"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文本框 9"/>
          <p:cNvSpPr txBox="1"/>
          <p:nvPr/>
        </p:nvSpPr>
        <p:spPr>
          <a:xfrm>
            <a:off x="154305" y="1525905"/>
            <a:ext cx="2267585" cy="398780"/>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rPr>
              <a:t>作者：</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0" y="931545"/>
            <a:ext cx="6966585" cy="398780"/>
          </a:xfrm>
          <a:prstGeom prst="rect">
            <a:avLst/>
          </a:prstGeom>
          <a:noFill/>
        </p:spPr>
        <p:txBody>
          <a:bodyPr wrap="square" rtlCol="0" anchor="t">
            <a:spAutoFit/>
          </a:bodyPr>
          <a:p>
            <a:pPr algn="l">
              <a:buClrTx/>
              <a:buSzTx/>
              <a:buFontTx/>
            </a:pPr>
            <a:r>
              <a:rPr lang="en-US" sz="2000" b="1">
                <a:latin typeface="微软雅黑" panose="020B0503020204020204" pitchFamily="34" charset="-122"/>
                <a:ea typeface="微软雅黑" panose="020B0503020204020204" pitchFamily="34" charset="-122"/>
                <a:cs typeface="微软雅黑" panose="020B0503020204020204" pitchFamily="34" charset="-122"/>
              </a:rPr>
              <a:t>Attention-Aligned Transformer for Image Captioning</a:t>
            </a:r>
            <a:endParaRPr 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02030" y="1525905"/>
            <a:ext cx="5597525" cy="1476375"/>
          </a:xfrm>
          <a:prstGeom prst="rect">
            <a:avLst/>
          </a:prstGeom>
          <a:noFill/>
        </p:spPr>
        <p:txBody>
          <a:bodyPr wrap="square" rtlCol="0" anchor="t">
            <a:spAutoFit/>
          </a:bodyPr>
          <a:p>
            <a:r>
              <a:rPr lang="zh-CN" altLang="en-US"/>
              <a:t>主讲人：费政聪（个人主页：https://feizc.github.io/）</a:t>
            </a:r>
            <a:endParaRPr lang="zh-CN" altLang="en-US"/>
          </a:p>
          <a:p>
            <a:r>
              <a:rPr lang="zh-CN" altLang="en-US"/>
              <a:t>现为中国科学院计算技术研究所研三</a:t>
            </a:r>
            <a:endParaRPr lang="zh-CN" altLang="en-US"/>
          </a:p>
          <a:p>
            <a:r>
              <a:rPr lang="zh-CN" altLang="en-US"/>
              <a:t>主要研究方向：</a:t>
            </a:r>
            <a:r>
              <a:rPr lang="zh-CN" altLang="en-US">
                <a:solidFill>
                  <a:srgbClr val="FF0000"/>
                </a:solidFill>
              </a:rPr>
              <a:t>强化学习</a:t>
            </a:r>
            <a:r>
              <a:rPr lang="zh-CN" altLang="en-US"/>
              <a:t>，视觉和语言</a:t>
            </a:r>
            <a:endParaRPr lang="zh-CN" altLang="en-US"/>
          </a:p>
          <a:p>
            <a:r>
              <a:rPr lang="zh-CN" altLang="en-US"/>
              <a:t>发表：</a:t>
            </a:r>
            <a:r>
              <a:rPr lang="en-US" altLang="zh-CN"/>
              <a:t>CVPR</a:t>
            </a:r>
            <a:r>
              <a:rPr lang="zh-CN" altLang="en-US"/>
              <a:t>，</a:t>
            </a:r>
            <a:r>
              <a:rPr lang="en-US" altLang="zh-CN"/>
              <a:t>ACMMM</a:t>
            </a:r>
            <a:r>
              <a:rPr lang="zh-CN" altLang="en-US"/>
              <a:t>，</a:t>
            </a:r>
            <a:r>
              <a:rPr lang="en-US" altLang="zh-CN"/>
              <a:t>AAAI</a:t>
            </a:r>
            <a:r>
              <a:rPr lang="zh-CN" altLang="en-US"/>
              <a:t>，</a:t>
            </a:r>
            <a:r>
              <a:rPr lang="en-US" altLang="zh-CN"/>
              <a:t>ACL</a:t>
            </a:r>
            <a:r>
              <a:rPr lang="zh-CN" altLang="en-US"/>
              <a:t>等多</a:t>
            </a:r>
            <a:r>
              <a:rPr lang="zh-CN" altLang="en-US"/>
              <a:t>篇顶会</a:t>
            </a:r>
            <a:endParaRPr lang="zh-CN" altLang="en-US"/>
          </a:p>
          <a:p>
            <a:endParaRPr lang="zh-CN" altLang="en-US"/>
          </a:p>
        </p:txBody>
      </p:sp>
      <p:pic>
        <p:nvPicPr>
          <p:cNvPr id="9" name="图片 8"/>
          <p:cNvPicPr>
            <a:picLocks noChangeAspect="1"/>
          </p:cNvPicPr>
          <p:nvPr/>
        </p:nvPicPr>
        <p:blipFill>
          <a:blip r:embed="rId2"/>
          <a:stretch>
            <a:fillRect/>
          </a:stretch>
        </p:blipFill>
        <p:spPr>
          <a:xfrm>
            <a:off x="7149465" y="1019175"/>
            <a:ext cx="4473575" cy="4961255"/>
          </a:xfrm>
          <a:prstGeom prst="rect">
            <a:avLst/>
          </a:prstGeom>
        </p:spPr>
      </p:pic>
      <p:sp>
        <p:nvSpPr>
          <p:cNvPr id="13" name="文本框 12"/>
          <p:cNvSpPr txBox="1"/>
          <p:nvPr/>
        </p:nvSpPr>
        <p:spPr>
          <a:xfrm>
            <a:off x="594360" y="4136390"/>
            <a:ext cx="3771900" cy="398780"/>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rPr>
              <a:t>关键词：</a:t>
            </a:r>
            <a:r>
              <a:rPr lang="zh-CN" altLang="en-US" sz="2000" b="1">
                <a:latin typeface="宋体" panose="02010600030101010101" pitchFamily="2" charset="-122"/>
                <a:ea typeface="宋体" panose="02010600030101010101" pitchFamily="2" charset="-122"/>
                <a:cs typeface="宋体" panose="02010600030101010101" pitchFamily="2" charset="-122"/>
              </a:rPr>
              <a:t>自监督学习</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zh-CN" altLang="en-US" sz="2000" b="1">
                <a:latin typeface="宋体" panose="02010600030101010101" pitchFamily="2" charset="-122"/>
                <a:ea typeface="宋体" panose="02010600030101010101" pitchFamily="2" charset="-122"/>
                <a:cs typeface="宋体" panose="02010600030101010101" pitchFamily="2" charset="-122"/>
              </a:rPr>
              <a:t>强化学习</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 name="文本框 2"/>
          <p:cNvSpPr txBox="1"/>
          <p:nvPr/>
        </p:nvSpPr>
        <p:spPr>
          <a:xfrm>
            <a:off x="1127125" y="1001395"/>
            <a:ext cx="2782570" cy="368300"/>
          </a:xfrm>
          <a:prstGeom prst="rect">
            <a:avLst/>
          </a:prstGeom>
          <a:noFill/>
        </p:spPr>
        <p:txBody>
          <a:bodyPr wrap="square" rtlCol="0" anchor="t">
            <a:spAutoFit/>
          </a:bodyPr>
          <a:p>
            <a:r>
              <a:rPr lang="zh-CN" altLang="en-US"/>
              <a:t>Global-enhanced Encoder</a:t>
            </a:r>
            <a:endParaRPr lang="zh-CN" altLang="en-US"/>
          </a:p>
        </p:txBody>
      </p:sp>
      <p:pic>
        <p:nvPicPr>
          <p:cNvPr id="10" name="图片 9"/>
          <p:cNvPicPr>
            <a:picLocks noChangeAspect="1"/>
          </p:cNvPicPr>
          <p:nvPr/>
        </p:nvPicPr>
        <p:blipFill>
          <a:blip r:embed="rId2"/>
          <a:stretch>
            <a:fillRect/>
          </a:stretch>
        </p:blipFill>
        <p:spPr>
          <a:xfrm>
            <a:off x="231775" y="1561465"/>
            <a:ext cx="5414010" cy="3835400"/>
          </a:xfrm>
          <a:prstGeom prst="rect">
            <a:avLst/>
          </a:prstGeom>
        </p:spPr>
      </p:pic>
      <p:sp>
        <p:nvSpPr>
          <p:cNvPr id="11" name="文本框 10"/>
          <p:cNvSpPr txBox="1"/>
          <p:nvPr/>
        </p:nvSpPr>
        <p:spPr>
          <a:xfrm>
            <a:off x="6186805" y="1369695"/>
            <a:ext cx="4566285" cy="922020"/>
          </a:xfrm>
          <a:prstGeom prst="rect">
            <a:avLst/>
          </a:prstGeom>
          <a:noFill/>
        </p:spPr>
        <p:txBody>
          <a:bodyPr wrap="square" rtlCol="0" anchor="t">
            <a:spAutoFit/>
          </a:bodyPr>
          <a:p>
            <a:r>
              <a:rPr lang="en-US" altLang="zh-CN"/>
              <a:t>Global Enhanced Attention: </a:t>
            </a:r>
            <a:endParaRPr lang="en-US" altLang="zh-CN"/>
          </a:p>
          <a:p>
            <a:r>
              <a:rPr lang="zh-CN" altLang="en-US"/>
              <a:t>局部信息与全局信息拼接后做自</a:t>
            </a:r>
            <a:r>
              <a:rPr lang="zh-CN" altLang="en-US"/>
              <a:t>注意力</a:t>
            </a:r>
            <a:endParaRPr lang="zh-CN" altLang="en-US"/>
          </a:p>
          <a:p>
            <a:r>
              <a:rPr lang="zh-CN" altLang="en-US"/>
              <a:t>经过两个</a:t>
            </a:r>
            <a:r>
              <a:rPr lang="en-US" altLang="zh-CN"/>
              <a:t>LN+skip connect</a:t>
            </a:r>
            <a:r>
              <a:rPr lang="en-US" altLang="zh-CN"/>
              <a:t>ion</a:t>
            </a:r>
            <a:endParaRPr lang="en-US" altLang="zh-CN"/>
          </a:p>
        </p:txBody>
      </p:sp>
      <p:pic>
        <p:nvPicPr>
          <p:cNvPr id="8" name="图片 7"/>
          <p:cNvPicPr>
            <a:picLocks noChangeAspect="1"/>
          </p:cNvPicPr>
          <p:nvPr/>
        </p:nvPicPr>
        <p:blipFill>
          <a:blip r:embed="rId3"/>
          <a:stretch>
            <a:fillRect/>
          </a:stretch>
        </p:blipFill>
        <p:spPr>
          <a:xfrm>
            <a:off x="6186805" y="2390775"/>
            <a:ext cx="3905250" cy="1552575"/>
          </a:xfrm>
          <a:prstGeom prst="rect">
            <a:avLst/>
          </a:prstGeom>
        </p:spPr>
      </p:pic>
      <p:pic>
        <p:nvPicPr>
          <p:cNvPr id="9" name="图片 8"/>
          <p:cNvPicPr>
            <a:picLocks noChangeAspect="1"/>
          </p:cNvPicPr>
          <p:nvPr/>
        </p:nvPicPr>
        <p:blipFill>
          <a:blip r:embed="rId4"/>
          <a:stretch>
            <a:fillRect/>
          </a:stretch>
        </p:blipFill>
        <p:spPr>
          <a:xfrm>
            <a:off x="5659755" y="4370070"/>
            <a:ext cx="5019675" cy="581025"/>
          </a:xfrm>
          <a:prstGeom prst="rect">
            <a:avLst/>
          </a:prstGeom>
        </p:spPr>
      </p:pic>
      <p:pic>
        <p:nvPicPr>
          <p:cNvPr id="12" name="图片 11"/>
          <p:cNvPicPr>
            <a:picLocks noChangeAspect="1"/>
          </p:cNvPicPr>
          <p:nvPr/>
        </p:nvPicPr>
        <p:blipFill>
          <a:blip r:embed="rId5"/>
          <a:stretch>
            <a:fillRect/>
          </a:stretch>
        </p:blipFill>
        <p:spPr>
          <a:xfrm>
            <a:off x="6651625" y="5221605"/>
            <a:ext cx="2486025" cy="314325"/>
          </a:xfrm>
          <a:prstGeom prst="rect">
            <a:avLst/>
          </a:prstGeom>
        </p:spPr>
      </p:pic>
      <p:sp>
        <p:nvSpPr>
          <p:cNvPr id="2" name="文本框 1"/>
          <p:cNvSpPr txBox="1"/>
          <p:nvPr/>
        </p:nvSpPr>
        <p:spPr>
          <a:xfrm>
            <a:off x="1085850" y="241300"/>
            <a:ext cx="721360" cy="460375"/>
          </a:xfrm>
          <a:prstGeom prst="rect">
            <a:avLst/>
          </a:prstGeom>
          <a:noFill/>
        </p:spPr>
        <p:txBody>
          <a:bodyPr wrap="none" rtlCol="0" anchor="t">
            <a:spAutoFit/>
          </a:bodyPr>
          <a:p>
            <a:pPr algn="l"/>
            <a:r>
              <a:rPr lang="en-US" altLang="zh-CN" sz="2400" b="1">
                <a:sym typeface="+mn-ea"/>
              </a:rPr>
              <a:t>GET</a:t>
            </a:r>
            <a:endParaRPr lang="en-US" altLang="zh-CN" sz="2400" b="1">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 name="文本框 2"/>
          <p:cNvSpPr txBox="1"/>
          <p:nvPr/>
        </p:nvSpPr>
        <p:spPr>
          <a:xfrm>
            <a:off x="1127125" y="1001395"/>
            <a:ext cx="2782570" cy="368300"/>
          </a:xfrm>
          <a:prstGeom prst="rect">
            <a:avLst/>
          </a:prstGeom>
          <a:noFill/>
        </p:spPr>
        <p:txBody>
          <a:bodyPr wrap="square" rtlCol="0" anchor="t">
            <a:spAutoFit/>
          </a:bodyPr>
          <a:p>
            <a:r>
              <a:rPr lang="zh-CN" altLang="en-US"/>
              <a:t>Global-</a:t>
            </a:r>
            <a:r>
              <a:rPr lang="en-US" altLang="zh-CN"/>
              <a:t>Adaptive</a:t>
            </a:r>
            <a:r>
              <a:rPr lang="zh-CN" altLang="en-US"/>
              <a:t> </a:t>
            </a:r>
            <a:r>
              <a:rPr lang="en-US" altLang="zh-CN"/>
              <a:t>De</a:t>
            </a:r>
            <a:r>
              <a:rPr lang="zh-CN" altLang="en-US"/>
              <a:t>coder</a:t>
            </a:r>
            <a:endParaRPr lang="zh-CN" altLang="en-US"/>
          </a:p>
        </p:txBody>
      </p:sp>
      <p:sp>
        <p:nvSpPr>
          <p:cNvPr id="11" name="文本框 10"/>
          <p:cNvSpPr txBox="1"/>
          <p:nvPr/>
        </p:nvSpPr>
        <p:spPr>
          <a:xfrm>
            <a:off x="5724525" y="1722120"/>
            <a:ext cx="3101975" cy="368300"/>
          </a:xfrm>
          <a:prstGeom prst="rect">
            <a:avLst/>
          </a:prstGeom>
          <a:noFill/>
        </p:spPr>
        <p:txBody>
          <a:bodyPr wrap="square" rtlCol="0" anchor="t">
            <a:spAutoFit/>
          </a:bodyPr>
          <a:p>
            <a:r>
              <a:rPr lang="en-US"/>
              <a:t>Global Adaptive </a:t>
            </a:r>
            <a:r>
              <a:rPr lang="en-US"/>
              <a:t>Controller</a:t>
            </a:r>
            <a:endParaRPr lang="en-US"/>
          </a:p>
        </p:txBody>
      </p:sp>
      <p:pic>
        <p:nvPicPr>
          <p:cNvPr id="2" name="图片 1"/>
          <p:cNvPicPr>
            <a:picLocks noChangeAspect="1"/>
          </p:cNvPicPr>
          <p:nvPr/>
        </p:nvPicPr>
        <p:blipFill>
          <a:blip r:embed="rId2"/>
          <a:stretch>
            <a:fillRect/>
          </a:stretch>
        </p:blipFill>
        <p:spPr>
          <a:xfrm>
            <a:off x="259715" y="1722120"/>
            <a:ext cx="5190490" cy="4576445"/>
          </a:xfrm>
          <a:prstGeom prst="rect">
            <a:avLst/>
          </a:prstGeom>
        </p:spPr>
      </p:pic>
      <p:pic>
        <p:nvPicPr>
          <p:cNvPr id="6" name="图片 5"/>
          <p:cNvPicPr>
            <a:picLocks noChangeAspect="1"/>
          </p:cNvPicPr>
          <p:nvPr/>
        </p:nvPicPr>
        <p:blipFill>
          <a:blip r:embed="rId3"/>
          <a:stretch>
            <a:fillRect/>
          </a:stretch>
        </p:blipFill>
        <p:spPr>
          <a:xfrm>
            <a:off x="5654675" y="2160905"/>
            <a:ext cx="4004310" cy="554355"/>
          </a:xfrm>
          <a:prstGeom prst="rect">
            <a:avLst/>
          </a:prstGeom>
        </p:spPr>
      </p:pic>
      <p:pic>
        <p:nvPicPr>
          <p:cNvPr id="13" name="图片 12"/>
          <p:cNvPicPr>
            <a:picLocks noChangeAspect="1"/>
          </p:cNvPicPr>
          <p:nvPr/>
        </p:nvPicPr>
        <p:blipFill>
          <a:blip r:embed="rId4"/>
          <a:stretch>
            <a:fillRect/>
          </a:stretch>
        </p:blipFill>
        <p:spPr>
          <a:xfrm>
            <a:off x="9852660" y="2290445"/>
            <a:ext cx="1413510" cy="334645"/>
          </a:xfrm>
          <a:prstGeom prst="rect">
            <a:avLst/>
          </a:prstGeom>
        </p:spPr>
      </p:pic>
      <p:sp>
        <p:nvSpPr>
          <p:cNvPr id="8" name="文本框 7"/>
          <p:cNvSpPr txBox="1"/>
          <p:nvPr/>
        </p:nvSpPr>
        <p:spPr>
          <a:xfrm>
            <a:off x="1085850" y="241300"/>
            <a:ext cx="721360" cy="460375"/>
          </a:xfrm>
          <a:prstGeom prst="rect">
            <a:avLst/>
          </a:prstGeom>
          <a:noFill/>
        </p:spPr>
        <p:txBody>
          <a:bodyPr wrap="none" rtlCol="0" anchor="t">
            <a:spAutoFit/>
          </a:bodyPr>
          <a:p>
            <a:pPr algn="l"/>
            <a:r>
              <a:rPr lang="en-US" altLang="zh-CN" sz="2400" b="1">
                <a:sym typeface="+mn-ea"/>
              </a:rPr>
              <a:t>GET</a:t>
            </a:r>
            <a:endParaRPr lang="en-US" altLang="zh-CN" sz="2400" b="1">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 name="文本框 2"/>
          <p:cNvSpPr txBox="1"/>
          <p:nvPr/>
        </p:nvSpPr>
        <p:spPr>
          <a:xfrm>
            <a:off x="4204970" y="1233805"/>
            <a:ext cx="3930650" cy="368300"/>
          </a:xfrm>
          <a:prstGeom prst="rect">
            <a:avLst/>
          </a:prstGeom>
          <a:noFill/>
        </p:spPr>
        <p:txBody>
          <a:bodyPr wrap="square" rtlCol="0" anchor="t">
            <a:spAutoFit/>
          </a:bodyPr>
          <a:p>
            <a:r>
              <a:rPr lang="zh-CN" altLang="en-US"/>
              <a:t>目标</a:t>
            </a:r>
            <a:r>
              <a:rPr lang="zh-CN" altLang="en-US"/>
              <a:t>丢失和错误</a:t>
            </a:r>
            <a:r>
              <a:rPr lang="zh-CN" altLang="en-US"/>
              <a:t>预测的</a:t>
            </a:r>
            <a:r>
              <a:rPr lang="zh-CN" altLang="en-US"/>
              <a:t>实验结果</a:t>
            </a:r>
            <a:endParaRPr lang="zh-CN" altLang="en-US"/>
          </a:p>
        </p:txBody>
      </p:sp>
      <p:pic>
        <p:nvPicPr>
          <p:cNvPr id="2" name="图片 1"/>
          <p:cNvPicPr>
            <a:picLocks noChangeAspect="1"/>
          </p:cNvPicPr>
          <p:nvPr/>
        </p:nvPicPr>
        <p:blipFill>
          <a:blip r:embed="rId2"/>
          <a:stretch>
            <a:fillRect/>
          </a:stretch>
        </p:blipFill>
        <p:spPr>
          <a:xfrm>
            <a:off x="1360805" y="1602105"/>
            <a:ext cx="8441055" cy="4472305"/>
          </a:xfrm>
          <a:prstGeom prst="rect">
            <a:avLst/>
          </a:prstGeom>
        </p:spPr>
      </p:pic>
      <p:sp>
        <p:nvSpPr>
          <p:cNvPr id="8" name="文本框 7"/>
          <p:cNvSpPr txBox="1"/>
          <p:nvPr/>
        </p:nvSpPr>
        <p:spPr>
          <a:xfrm>
            <a:off x="1085850" y="241300"/>
            <a:ext cx="721360" cy="460375"/>
          </a:xfrm>
          <a:prstGeom prst="rect">
            <a:avLst/>
          </a:prstGeom>
          <a:noFill/>
        </p:spPr>
        <p:txBody>
          <a:bodyPr wrap="none" rtlCol="0" anchor="t">
            <a:spAutoFit/>
          </a:bodyPr>
          <a:p>
            <a:pPr algn="l"/>
            <a:r>
              <a:rPr lang="en-US" altLang="zh-CN" sz="2400" b="1">
                <a:sym typeface="+mn-ea"/>
              </a:rPr>
              <a:t>GET</a:t>
            </a:r>
            <a:endParaRPr lang="en-US" altLang="zh-CN" sz="2400" b="1">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 name="图片 5"/>
          <p:cNvPicPr>
            <a:picLocks noChangeAspect="1"/>
          </p:cNvPicPr>
          <p:nvPr/>
        </p:nvPicPr>
        <p:blipFill>
          <a:blip r:embed="rId2"/>
          <a:stretch>
            <a:fillRect/>
          </a:stretch>
        </p:blipFill>
        <p:spPr>
          <a:xfrm>
            <a:off x="175895" y="2196465"/>
            <a:ext cx="11839575" cy="3295650"/>
          </a:xfrm>
          <a:prstGeom prst="rect">
            <a:avLst/>
          </a:prstGeom>
        </p:spPr>
      </p:pic>
      <p:sp>
        <p:nvSpPr>
          <p:cNvPr id="8" name="文本框 7"/>
          <p:cNvSpPr txBox="1"/>
          <p:nvPr/>
        </p:nvSpPr>
        <p:spPr>
          <a:xfrm>
            <a:off x="1085850" y="241300"/>
            <a:ext cx="721360" cy="460375"/>
          </a:xfrm>
          <a:prstGeom prst="rect">
            <a:avLst/>
          </a:prstGeom>
          <a:noFill/>
        </p:spPr>
        <p:txBody>
          <a:bodyPr wrap="none" rtlCol="0" anchor="t">
            <a:spAutoFit/>
          </a:bodyPr>
          <a:p>
            <a:r>
              <a:rPr lang="en-US" altLang="zh-CN" sz="2400" b="1">
                <a:sym typeface="+mn-ea"/>
              </a:rPr>
              <a:t>GET</a:t>
            </a:r>
            <a:endParaRPr lang="en-US" altLang="zh-CN" sz="2400" b="1">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 name="文本框 2"/>
          <p:cNvSpPr txBox="1"/>
          <p:nvPr/>
        </p:nvSpPr>
        <p:spPr>
          <a:xfrm>
            <a:off x="337185" y="880745"/>
            <a:ext cx="3642995" cy="368300"/>
          </a:xfrm>
          <a:prstGeom prst="rect">
            <a:avLst/>
          </a:prstGeom>
          <a:noFill/>
        </p:spPr>
        <p:txBody>
          <a:bodyPr wrap="square" rtlCol="0" anchor="t">
            <a:spAutoFit/>
          </a:bodyPr>
          <a:p>
            <a:r>
              <a:rPr lang="zh-CN" altLang="en-US"/>
              <a:t>结合以上两篇的比较与</a:t>
            </a:r>
            <a:r>
              <a:rPr lang="zh-CN" altLang="en-US"/>
              <a:t>思考</a:t>
            </a:r>
            <a:endParaRPr lang="zh-CN" altLang="en-US"/>
          </a:p>
        </p:txBody>
      </p:sp>
      <p:sp>
        <p:nvSpPr>
          <p:cNvPr id="21" name="文本框 20"/>
          <p:cNvSpPr txBox="1"/>
          <p:nvPr/>
        </p:nvSpPr>
        <p:spPr>
          <a:xfrm>
            <a:off x="2807335" y="1369695"/>
            <a:ext cx="1703705" cy="368300"/>
          </a:xfrm>
          <a:prstGeom prst="rect">
            <a:avLst/>
          </a:prstGeom>
          <a:noFill/>
        </p:spPr>
        <p:txBody>
          <a:bodyPr wrap="square" rtlCol="0" anchor="t">
            <a:spAutoFit/>
          </a:bodyPr>
          <a:p>
            <a:r>
              <a:rPr lang="en-US" altLang="zh-CN"/>
              <a:t>A² </a:t>
            </a:r>
            <a:r>
              <a:rPr lang="en-US" altLang="zh-CN"/>
              <a:t>Transformer</a:t>
            </a:r>
            <a:endParaRPr lang="en-US" altLang="zh-CN"/>
          </a:p>
        </p:txBody>
      </p:sp>
      <p:sp>
        <p:nvSpPr>
          <p:cNvPr id="22" name="文本框 21"/>
          <p:cNvSpPr txBox="1"/>
          <p:nvPr/>
        </p:nvSpPr>
        <p:spPr>
          <a:xfrm>
            <a:off x="6725920" y="1369695"/>
            <a:ext cx="625475" cy="368300"/>
          </a:xfrm>
          <a:prstGeom prst="rect">
            <a:avLst/>
          </a:prstGeom>
          <a:noFill/>
        </p:spPr>
        <p:txBody>
          <a:bodyPr wrap="square" rtlCol="0" anchor="t">
            <a:spAutoFit/>
          </a:bodyPr>
          <a:p>
            <a:r>
              <a:rPr lang="en-US" altLang="zh-CN"/>
              <a:t>GET</a:t>
            </a:r>
            <a:endParaRPr lang="en-US" altLang="zh-CN"/>
          </a:p>
        </p:txBody>
      </p:sp>
      <p:sp>
        <p:nvSpPr>
          <p:cNvPr id="23" name="文本框 22"/>
          <p:cNvSpPr txBox="1"/>
          <p:nvPr/>
        </p:nvSpPr>
        <p:spPr>
          <a:xfrm>
            <a:off x="254000" y="2177415"/>
            <a:ext cx="882015" cy="368300"/>
          </a:xfrm>
          <a:prstGeom prst="rect">
            <a:avLst/>
          </a:prstGeom>
          <a:noFill/>
        </p:spPr>
        <p:txBody>
          <a:bodyPr wrap="square" rtlCol="0" anchor="t">
            <a:spAutoFit/>
          </a:bodyPr>
          <a:p>
            <a:r>
              <a:rPr lang="zh-CN" altLang="en-US"/>
              <a:t>出发点</a:t>
            </a:r>
            <a:endParaRPr lang="zh-CN" altLang="en-US"/>
          </a:p>
        </p:txBody>
      </p:sp>
      <p:sp>
        <p:nvSpPr>
          <p:cNvPr id="24" name="文本框 23"/>
          <p:cNvSpPr txBox="1"/>
          <p:nvPr/>
        </p:nvSpPr>
        <p:spPr>
          <a:xfrm>
            <a:off x="2272030" y="2116455"/>
            <a:ext cx="2691765" cy="645160"/>
          </a:xfrm>
          <a:prstGeom prst="rect">
            <a:avLst/>
          </a:prstGeom>
          <a:noFill/>
        </p:spPr>
        <p:txBody>
          <a:bodyPr wrap="square" rtlCol="0" anchor="t">
            <a:spAutoFit/>
          </a:bodyPr>
          <a:p>
            <a:r>
              <a:rPr lang="zh-CN" altLang="en-US"/>
              <a:t>针对注意力对于预测的真正贡献程度提出</a:t>
            </a:r>
            <a:r>
              <a:rPr lang="zh-CN" altLang="en-US"/>
              <a:t>质疑</a:t>
            </a:r>
            <a:endParaRPr lang="zh-CN" altLang="en-US"/>
          </a:p>
        </p:txBody>
      </p:sp>
      <p:sp>
        <p:nvSpPr>
          <p:cNvPr id="25" name="文本框 24"/>
          <p:cNvSpPr txBox="1"/>
          <p:nvPr/>
        </p:nvSpPr>
        <p:spPr>
          <a:xfrm>
            <a:off x="5775960" y="2068830"/>
            <a:ext cx="2691765" cy="645160"/>
          </a:xfrm>
          <a:prstGeom prst="rect">
            <a:avLst/>
          </a:prstGeom>
          <a:noFill/>
        </p:spPr>
        <p:txBody>
          <a:bodyPr wrap="square" rtlCol="0" anchor="t">
            <a:spAutoFit/>
          </a:bodyPr>
          <a:p>
            <a:r>
              <a:rPr lang="zh-CN" altLang="en-US"/>
              <a:t>对于仅使用局部性特征进行预测是否</a:t>
            </a:r>
            <a:r>
              <a:rPr lang="zh-CN" altLang="en-US"/>
              <a:t>足够</a:t>
            </a:r>
            <a:endParaRPr lang="zh-CN" altLang="en-US"/>
          </a:p>
        </p:txBody>
      </p:sp>
      <p:sp>
        <p:nvSpPr>
          <p:cNvPr id="26" name="文本框 25"/>
          <p:cNvSpPr txBox="1"/>
          <p:nvPr/>
        </p:nvSpPr>
        <p:spPr>
          <a:xfrm>
            <a:off x="233045" y="3214370"/>
            <a:ext cx="951230" cy="368300"/>
          </a:xfrm>
          <a:prstGeom prst="rect">
            <a:avLst/>
          </a:prstGeom>
          <a:noFill/>
        </p:spPr>
        <p:txBody>
          <a:bodyPr wrap="square" rtlCol="0" anchor="t">
            <a:spAutoFit/>
          </a:bodyPr>
          <a:p>
            <a:r>
              <a:rPr lang="zh-CN" altLang="en-US"/>
              <a:t>突破口</a:t>
            </a:r>
            <a:endParaRPr lang="zh-CN" altLang="en-US"/>
          </a:p>
        </p:txBody>
      </p:sp>
      <p:sp>
        <p:nvSpPr>
          <p:cNvPr id="27" name="文本框 26"/>
          <p:cNvSpPr txBox="1"/>
          <p:nvPr/>
        </p:nvSpPr>
        <p:spPr>
          <a:xfrm>
            <a:off x="2280285" y="3153410"/>
            <a:ext cx="2691765" cy="645160"/>
          </a:xfrm>
          <a:prstGeom prst="rect">
            <a:avLst/>
          </a:prstGeom>
          <a:noFill/>
        </p:spPr>
        <p:txBody>
          <a:bodyPr wrap="square" rtlCol="0" anchor="t">
            <a:spAutoFit/>
          </a:bodyPr>
          <a:p>
            <a:r>
              <a:rPr lang="zh-CN" altLang="en-US"/>
              <a:t>找出有贡献部分并加强对应</a:t>
            </a:r>
            <a:r>
              <a:rPr lang="zh-CN" altLang="en-US"/>
              <a:t>权重</a:t>
            </a:r>
            <a:endParaRPr lang="zh-CN" altLang="en-US"/>
          </a:p>
        </p:txBody>
      </p:sp>
      <p:sp>
        <p:nvSpPr>
          <p:cNvPr id="28" name="文本框 27"/>
          <p:cNvSpPr txBox="1"/>
          <p:nvPr/>
        </p:nvSpPr>
        <p:spPr>
          <a:xfrm>
            <a:off x="5784215" y="3105785"/>
            <a:ext cx="2691765" cy="922020"/>
          </a:xfrm>
          <a:prstGeom prst="rect">
            <a:avLst/>
          </a:prstGeom>
          <a:noFill/>
        </p:spPr>
        <p:txBody>
          <a:bodyPr wrap="square" rtlCol="0" anchor="t">
            <a:spAutoFit/>
          </a:bodyPr>
          <a:p>
            <a:r>
              <a:rPr lang="zh-CN" altLang="en-US"/>
              <a:t>避免添加噪声的前提下关联全局性信息与局部</a:t>
            </a:r>
            <a:r>
              <a:rPr lang="zh-CN" altLang="en-US"/>
              <a:t>信息</a:t>
            </a:r>
            <a:endParaRPr lang="zh-CN" altLang="en-US"/>
          </a:p>
        </p:txBody>
      </p:sp>
      <p:sp>
        <p:nvSpPr>
          <p:cNvPr id="29" name="文本框 28"/>
          <p:cNvSpPr txBox="1"/>
          <p:nvPr/>
        </p:nvSpPr>
        <p:spPr>
          <a:xfrm>
            <a:off x="9437370" y="1369695"/>
            <a:ext cx="932815" cy="368300"/>
          </a:xfrm>
          <a:prstGeom prst="rect">
            <a:avLst/>
          </a:prstGeom>
          <a:noFill/>
        </p:spPr>
        <p:txBody>
          <a:bodyPr wrap="square" rtlCol="0" anchor="t">
            <a:spAutoFit/>
          </a:bodyPr>
          <a:p>
            <a:r>
              <a:rPr lang="en-US" altLang="zh-CN"/>
              <a:t>VLAT</a:t>
            </a:r>
            <a:endParaRPr lang="en-US" altLang="zh-CN"/>
          </a:p>
        </p:txBody>
      </p:sp>
      <p:sp>
        <p:nvSpPr>
          <p:cNvPr id="30" name="文本框 29"/>
          <p:cNvSpPr txBox="1"/>
          <p:nvPr/>
        </p:nvSpPr>
        <p:spPr>
          <a:xfrm>
            <a:off x="8693785" y="2116455"/>
            <a:ext cx="2691765" cy="645160"/>
          </a:xfrm>
          <a:prstGeom prst="rect">
            <a:avLst/>
          </a:prstGeom>
          <a:noFill/>
        </p:spPr>
        <p:txBody>
          <a:bodyPr wrap="square" rtlCol="0" anchor="t">
            <a:spAutoFit/>
          </a:bodyPr>
          <a:p>
            <a:r>
              <a:rPr lang="zh-CN" altLang="en-US"/>
              <a:t>跨模态的特征差异的不同阻碍图生文的</a:t>
            </a:r>
            <a:r>
              <a:rPr lang="zh-CN" altLang="en-US"/>
              <a:t>转换</a:t>
            </a:r>
            <a:endParaRPr lang="zh-CN" altLang="en-US"/>
          </a:p>
        </p:txBody>
      </p:sp>
      <p:sp>
        <p:nvSpPr>
          <p:cNvPr id="31" name="文本框 30"/>
          <p:cNvSpPr txBox="1"/>
          <p:nvPr/>
        </p:nvSpPr>
        <p:spPr>
          <a:xfrm>
            <a:off x="8702040" y="3153410"/>
            <a:ext cx="2691765" cy="645160"/>
          </a:xfrm>
          <a:prstGeom prst="rect">
            <a:avLst/>
          </a:prstGeom>
          <a:noFill/>
        </p:spPr>
        <p:txBody>
          <a:bodyPr wrap="square" rtlCol="0" anchor="t">
            <a:spAutoFit/>
          </a:bodyPr>
          <a:p>
            <a:r>
              <a:rPr lang="zh-CN" altLang="en-US"/>
              <a:t>解码阶段学习两种模态的特征以拉近特征</a:t>
            </a:r>
            <a:r>
              <a:rPr lang="zh-CN" altLang="en-US"/>
              <a:t>距离</a:t>
            </a:r>
            <a:endParaRPr lang="zh-CN" altLang="en-US"/>
          </a:p>
        </p:txBody>
      </p:sp>
      <p:sp>
        <p:nvSpPr>
          <p:cNvPr id="33" name="文本框 32"/>
          <p:cNvSpPr txBox="1"/>
          <p:nvPr/>
        </p:nvSpPr>
        <p:spPr>
          <a:xfrm>
            <a:off x="427990" y="4489450"/>
            <a:ext cx="8047990" cy="1753235"/>
          </a:xfrm>
          <a:prstGeom prst="rect">
            <a:avLst/>
          </a:prstGeom>
          <a:noFill/>
        </p:spPr>
        <p:txBody>
          <a:bodyPr wrap="square" rtlCol="0" anchor="t">
            <a:spAutoFit/>
          </a:bodyPr>
          <a:p>
            <a:r>
              <a:rPr lang="zh-CN" altLang="en-US"/>
              <a:t>还没想清楚的地方：</a:t>
            </a:r>
            <a:endParaRPr lang="zh-CN" altLang="en-US"/>
          </a:p>
          <a:p>
            <a:endParaRPr lang="zh-CN" altLang="en-US"/>
          </a:p>
          <a:p>
            <a:r>
              <a:rPr lang="zh-CN" altLang="en-US"/>
              <a:t>①</a:t>
            </a:r>
            <a:r>
              <a:rPr lang="en-US" altLang="zh-CN"/>
              <a:t>  A² Transformer</a:t>
            </a:r>
            <a:r>
              <a:rPr lang="zh-CN" altLang="en-US"/>
              <a:t>和</a:t>
            </a:r>
            <a:r>
              <a:rPr lang="en-US" altLang="zh-CN"/>
              <a:t>MAE</a:t>
            </a:r>
            <a:r>
              <a:rPr lang="zh-CN" altLang="en-US"/>
              <a:t>的</a:t>
            </a:r>
            <a:r>
              <a:rPr lang="en-US" altLang="zh-CN"/>
              <a:t>Mask</a:t>
            </a:r>
            <a:r>
              <a:rPr lang="zh-CN" altLang="en-US"/>
              <a:t>感觉隐约之间是有联系的，但是还没有想法</a:t>
            </a:r>
            <a:r>
              <a:rPr lang="zh-CN" altLang="en-US"/>
              <a:t>如何将他俩的方法</a:t>
            </a:r>
            <a:r>
              <a:rPr lang="zh-CN" altLang="en-US"/>
              <a:t>结合起来。</a:t>
            </a:r>
            <a:endParaRPr lang="zh-CN" altLang="en-US"/>
          </a:p>
          <a:p>
            <a:endParaRPr lang="zh-CN" altLang="en-US"/>
          </a:p>
          <a:p>
            <a:r>
              <a:rPr lang="zh-CN" altLang="en-US"/>
              <a:t>②</a:t>
            </a:r>
            <a:r>
              <a:rPr lang="en-US" altLang="zh-CN"/>
              <a:t>  </a:t>
            </a:r>
            <a:r>
              <a:rPr lang="zh-CN" altLang="en-US"/>
              <a:t>其实</a:t>
            </a:r>
            <a:r>
              <a:rPr lang="en-US" altLang="zh-CN"/>
              <a:t>VLAT</a:t>
            </a:r>
            <a:r>
              <a:rPr lang="zh-CN" altLang="en-US"/>
              <a:t>有更好的提取全局特征的途径，但是还不知道</a:t>
            </a:r>
            <a:r>
              <a:rPr lang="zh-CN" altLang="en-US"/>
              <a:t>怎么用。</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 name="文本框 2"/>
          <p:cNvSpPr txBox="1"/>
          <p:nvPr/>
        </p:nvSpPr>
        <p:spPr>
          <a:xfrm>
            <a:off x="337185" y="880745"/>
            <a:ext cx="3642995" cy="368300"/>
          </a:xfrm>
          <a:prstGeom prst="rect">
            <a:avLst/>
          </a:prstGeom>
          <a:noFill/>
        </p:spPr>
        <p:txBody>
          <a:bodyPr wrap="square" rtlCol="0" anchor="t">
            <a:spAutoFit/>
          </a:bodyPr>
          <a:p>
            <a:r>
              <a:rPr lang="zh-CN" altLang="en-US"/>
              <a:t>后续</a:t>
            </a:r>
            <a:r>
              <a:rPr lang="zh-CN" altLang="en-US"/>
              <a:t>方向</a:t>
            </a:r>
            <a:endParaRPr lang="zh-CN" altLang="en-US"/>
          </a:p>
        </p:txBody>
      </p:sp>
      <p:sp>
        <p:nvSpPr>
          <p:cNvPr id="33" name="文本框 32"/>
          <p:cNvSpPr txBox="1"/>
          <p:nvPr/>
        </p:nvSpPr>
        <p:spPr>
          <a:xfrm>
            <a:off x="427990" y="1372235"/>
            <a:ext cx="8047990" cy="2306955"/>
          </a:xfrm>
          <a:prstGeom prst="rect">
            <a:avLst/>
          </a:prstGeom>
          <a:noFill/>
        </p:spPr>
        <p:txBody>
          <a:bodyPr wrap="square" rtlCol="0" anchor="t">
            <a:spAutoFit/>
          </a:bodyPr>
          <a:p>
            <a:endParaRPr lang="zh-CN" altLang="en-US"/>
          </a:p>
          <a:p>
            <a:r>
              <a:rPr lang="zh-CN" altLang="en-US"/>
              <a:t>①</a:t>
            </a:r>
            <a:r>
              <a:rPr lang="en-US" altLang="zh-CN"/>
              <a:t>   A² Transformer</a:t>
            </a:r>
            <a:r>
              <a:rPr lang="zh-CN" altLang="en-US"/>
              <a:t>的扰动和</a:t>
            </a:r>
            <a:r>
              <a:rPr lang="en-US" altLang="zh-CN"/>
              <a:t>MAE</a:t>
            </a:r>
            <a:r>
              <a:rPr lang="zh-CN" altLang="en-US"/>
              <a:t>的</a:t>
            </a:r>
            <a:r>
              <a:rPr lang="en-US" altLang="zh-CN"/>
              <a:t>Mask</a:t>
            </a:r>
            <a:r>
              <a:rPr lang="zh-CN" altLang="en-US"/>
              <a:t>感觉是有内在联系联系的，但是还没有想法如何将他俩的方法结合起来。</a:t>
            </a:r>
            <a:endParaRPr lang="zh-CN" altLang="en-US"/>
          </a:p>
          <a:p>
            <a:endParaRPr lang="zh-CN" altLang="en-US"/>
          </a:p>
          <a:p>
            <a:r>
              <a:rPr lang="zh-CN" altLang="en-US"/>
              <a:t>②</a:t>
            </a:r>
            <a:r>
              <a:rPr lang="en-US" altLang="zh-CN"/>
              <a:t>  </a:t>
            </a:r>
            <a:r>
              <a:rPr lang="zh-CN" altLang="en-US"/>
              <a:t>其实</a:t>
            </a:r>
            <a:r>
              <a:rPr lang="en-US" altLang="zh-CN"/>
              <a:t>VLAT</a:t>
            </a:r>
            <a:r>
              <a:rPr lang="zh-CN" altLang="en-US"/>
              <a:t>有更好的提取全局特征的途径，但是还不知道</a:t>
            </a:r>
            <a:r>
              <a:rPr lang="zh-CN" altLang="en-US"/>
              <a:t>怎么用。</a:t>
            </a:r>
            <a:endParaRPr lang="zh-CN" altLang="en-US"/>
          </a:p>
          <a:p>
            <a:endParaRPr lang="zh-CN" altLang="en-US"/>
          </a:p>
          <a:p>
            <a:r>
              <a:rPr lang="zh-CN" altLang="en-US"/>
              <a:t>③</a:t>
            </a:r>
            <a:r>
              <a:rPr lang="en-US" altLang="zh-CN"/>
              <a:t>  Skip Connection在Image Caption任务中的特殊意义</a:t>
            </a:r>
            <a:r>
              <a:rPr lang="zh-CN" altLang="en-US"/>
              <a:t>的研究</a:t>
            </a:r>
            <a:endParaRPr lang="en-US" altLang="zh-CN"/>
          </a:p>
          <a:p>
            <a:endParaRPr lang="en-US" altLang="zh-CN"/>
          </a:p>
        </p:txBody>
      </p:sp>
      <p:pic>
        <p:nvPicPr>
          <p:cNvPr id="2" name="图片 1"/>
          <p:cNvPicPr>
            <a:picLocks noChangeAspect="1"/>
          </p:cNvPicPr>
          <p:nvPr/>
        </p:nvPicPr>
        <p:blipFill>
          <a:blip r:embed="rId2"/>
          <a:stretch>
            <a:fillRect/>
          </a:stretch>
        </p:blipFill>
        <p:spPr>
          <a:xfrm>
            <a:off x="7625080" y="3842385"/>
            <a:ext cx="3962400" cy="2438400"/>
          </a:xfrm>
          <a:prstGeom prst="rect">
            <a:avLst/>
          </a:prstGeom>
        </p:spPr>
      </p:pic>
      <p:pic>
        <p:nvPicPr>
          <p:cNvPr id="6" name="图片 5"/>
          <p:cNvPicPr>
            <a:picLocks noChangeAspect="1"/>
          </p:cNvPicPr>
          <p:nvPr/>
        </p:nvPicPr>
        <p:blipFill>
          <a:blip r:embed="rId3"/>
          <a:stretch>
            <a:fillRect/>
          </a:stretch>
        </p:blipFill>
        <p:spPr>
          <a:xfrm>
            <a:off x="1290955" y="3668395"/>
            <a:ext cx="2871470" cy="28194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271" y="1951493"/>
            <a:ext cx="1222027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7" name="文本框 6"/>
          <p:cNvSpPr txBox="1"/>
          <p:nvPr/>
        </p:nvSpPr>
        <p:spPr>
          <a:xfrm>
            <a:off x="5644784" y="2252225"/>
            <a:ext cx="3575018" cy="923201"/>
          </a:xfrm>
          <a:prstGeom prst="rect">
            <a:avLst/>
          </a:prstGeom>
          <a:noFill/>
        </p:spPr>
        <p:txBody>
          <a:bodyPr wrap="none" rtlCol="0">
            <a:spAutoFit/>
          </a:bodyPr>
          <a:lstStyle/>
          <a:p>
            <a:pPr defTabSz="913765">
              <a:defRPr/>
            </a:pPr>
            <a:r>
              <a:rPr lang="zh-CN" altLang="en-US" sz="5400" b="1" dirty="0">
                <a:solidFill>
                  <a:prstClr val="white"/>
                </a:solidFill>
                <a:latin typeface="微软雅黑" panose="020B0503020204020204" pitchFamily="34" charset="-122"/>
                <a:ea typeface="微软雅黑" panose="020B0503020204020204" pitchFamily="34" charset="-122"/>
              </a:rPr>
              <a:t>谢 谢 大 家</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2" name="椭圆 11"/>
          <p:cNvSpPr/>
          <p:nvPr/>
        </p:nvSpPr>
        <p:spPr>
          <a:xfrm>
            <a:off x="1524353" y="155864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6181" y="1418982"/>
            <a:ext cx="3140616" cy="2903588"/>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19" name="矩形 18"/>
          <p:cNvSpPr/>
          <p:nvPr/>
        </p:nvSpPr>
        <p:spPr>
          <a:xfrm>
            <a:off x="6444598" y="3263845"/>
            <a:ext cx="6498497" cy="276956"/>
          </a:xfrm>
          <a:prstGeom prst="rect">
            <a:avLst/>
          </a:prstGeom>
        </p:spPr>
        <p:txBody>
          <a:bodyPr wrap="square" lIns="91397" tIns="45699" rIns="91397" bIns="45699">
            <a:spAutoFit/>
          </a:bodyPr>
          <a:lstStyle/>
          <a:p>
            <a:pPr defTabSz="913765">
              <a:defRPr/>
            </a:pPr>
            <a:r>
              <a:rPr lang="en-US" altLang="zh-CN" sz="1200" b="1" dirty="0">
                <a:solidFill>
                  <a:prstClr val="white"/>
                </a:solidFill>
                <a:latin typeface="微软雅黑" panose="020B0503020204020204" pitchFamily="34" charset="-122"/>
                <a:ea typeface="微软雅黑" panose="020B0503020204020204" pitchFamily="34" charset="-122"/>
              </a:rPr>
              <a:t>THANKS FOR ALL</a:t>
            </a:r>
            <a:endParaRPr lang="en-US" altLang="zh-CN" sz="1200" b="1" dirty="0">
              <a:solidFill>
                <a:prstClr val="white"/>
              </a:solidFill>
              <a:latin typeface="微软雅黑" panose="020B0503020204020204" pitchFamily="34" charset="-122"/>
              <a:ea typeface="微软雅黑" panose="020B0503020204020204" pitchFamily="34" charset="-122"/>
            </a:endParaRPr>
          </a:p>
        </p:txBody>
      </p:sp>
      <p:sp>
        <p:nvSpPr>
          <p:cNvPr id="2" name="矩形 1"/>
          <p:cNvSpPr/>
          <p:nvPr/>
        </p:nvSpPr>
        <p:spPr>
          <a:xfrm>
            <a:off x="10490076" y="6422625"/>
            <a:ext cx="4180086" cy="337185"/>
          </a:xfrm>
          <a:prstGeom prst="rect">
            <a:avLst/>
          </a:prstGeom>
        </p:spPr>
        <p:txBody>
          <a:bodyPr wrap="square">
            <a:spAutoFit/>
          </a:bodyPr>
          <a:lstStyle/>
          <a:p>
            <a:pPr>
              <a:defRPr/>
            </a:pPr>
            <a:r>
              <a:rPr lang="zh-CN" altLang="en-US" sz="1600">
                <a:sym typeface="+mn-ea"/>
              </a:rPr>
              <a:t>汇报人</a:t>
            </a:r>
            <a:r>
              <a:rPr lang="en-US" altLang="zh-CN" sz="1600">
                <a:sym typeface="+mn-ea"/>
              </a:rPr>
              <a:t>:</a:t>
            </a:r>
            <a:r>
              <a:rPr lang="zh-CN" altLang="en-US" sz="1600">
                <a:sym typeface="+mn-ea"/>
              </a:rPr>
              <a:t>唐晟 </a:t>
            </a:r>
            <a:endParaRPr lang="zh-CN" altLang="en-US" sz="2400" dirty="0"/>
          </a:p>
        </p:txBody>
      </p:sp>
    </p:spTree>
  </p:cSld>
  <p:clrMapOvr>
    <a:masterClrMapping/>
  </p:clrMapOvr>
  <p:transition spd="slow" advClick="0" advTm="1000">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背景介绍</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文本框 9"/>
          <p:cNvSpPr txBox="1"/>
          <p:nvPr/>
        </p:nvSpPr>
        <p:spPr>
          <a:xfrm>
            <a:off x="307340" y="932815"/>
            <a:ext cx="9491345" cy="398780"/>
          </a:xfrm>
          <a:prstGeom prst="rect">
            <a:avLst/>
          </a:prstGeom>
          <a:noFill/>
        </p:spPr>
        <p:txBody>
          <a:bodyPr wrap="square" rtlCol="0" anchor="t">
            <a:spAutoFit/>
          </a:bodyPr>
          <a:p>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选择这篇文章的</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原因？</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292100" y="1619885"/>
            <a:ext cx="6203950" cy="1753235"/>
          </a:xfrm>
          <a:prstGeom prst="rect">
            <a:avLst/>
          </a:prstGeom>
          <a:noFill/>
        </p:spPr>
        <p:txBody>
          <a:bodyPr wrap="square" rtlCol="0" anchor="t">
            <a:spAutoFit/>
          </a:bodyPr>
          <a:p>
            <a:r>
              <a:rPr lang="en-US" altLang="zh-CN"/>
              <a:t>1 </a:t>
            </a:r>
            <a:r>
              <a:rPr lang="zh-CN" altLang="en-US"/>
              <a:t>报告生成和图像字幕生成是相近的任务</a:t>
            </a:r>
            <a:r>
              <a:rPr lang="en-US" altLang="zh-CN"/>
              <a:t>(</a:t>
            </a:r>
            <a:r>
              <a:rPr lang="zh-CN" altLang="en-US"/>
              <a:t>都是图生文</a:t>
            </a:r>
            <a:r>
              <a:rPr lang="en-US" altLang="zh-CN"/>
              <a:t>)</a:t>
            </a:r>
            <a:endParaRPr lang="zh-CN" altLang="en-US"/>
          </a:p>
          <a:p>
            <a:endParaRPr lang="zh-CN" altLang="en-US"/>
          </a:p>
          <a:p>
            <a:r>
              <a:rPr lang="en-US" altLang="zh-CN"/>
              <a:t>2 </a:t>
            </a:r>
            <a:r>
              <a:rPr lang="zh-CN" altLang="en-US"/>
              <a:t>研究自监督方法如何应用到图生</a:t>
            </a:r>
            <a:r>
              <a:rPr lang="zh-CN" altLang="en-US"/>
              <a:t>文</a:t>
            </a:r>
            <a:endParaRPr lang="zh-CN" altLang="en-US"/>
          </a:p>
          <a:p>
            <a:endParaRPr lang="zh-CN" altLang="en-US"/>
          </a:p>
          <a:p>
            <a:r>
              <a:rPr lang="en-US" altLang="zh-CN"/>
              <a:t>3 </a:t>
            </a:r>
            <a:r>
              <a:rPr lang="zh-CN" altLang="en-US"/>
              <a:t>找寻</a:t>
            </a:r>
            <a:r>
              <a:rPr lang="en-US" altLang="zh-CN"/>
              <a:t>Vision-Language Alignment</a:t>
            </a:r>
            <a:r>
              <a:rPr lang="zh-CN" altLang="en-US"/>
              <a:t>与</a:t>
            </a:r>
            <a:r>
              <a:rPr lang="en-US" altLang="zh-CN"/>
              <a:t>Attention-Alignment</a:t>
            </a:r>
            <a:endParaRPr lang="en-US" altLang="zh-CN"/>
          </a:p>
          <a:p>
            <a:r>
              <a:rPr lang="zh-CN" altLang="en-US"/>
              <a:t>之间</a:t>
            </a:r>
            <a:r>
              <a:rPr lang="zh-CN" altLang="en-US"/>
              <a:t>的共通</a:t>
            </a:r>
            <a:r>
              <a:rPr lang="zh-CN" altLang="en-US"/>
              <a:t>之处</a:t>
            </a:r>
            <a:endParaRPr lang="zh-CN" altLang="en-US"/>
          </a:p>
        </p:txBody>
      </p:sp>
      <p:pic>
        <p:nvPicPr>
          <p:cNvPr id="2" name="图片 1"/>
          <p:cNvPicPr>
            <a:picLocks noChangeAspect="1"/>
          </p:cNvPicPr>
          <p:nvPr>
            <p:custDataLst>
              <p:tags r:id="rId2"/>
            </p:custDataLst>
          </p:nvPr>
        </p:nvPicPr>
        <p:blipFill>
          <a:blip r:embed="rId3"/>
          <a:stretch>
            <a:fillRect/>
          </a:stretch>
        </p:blipFill>
        <p:spPr>
          <a:xfrm>
            <a:off x="6496050" y="1120140"/>
            <a:ext cx="5076825" cy="48101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问题定义</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718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8" name="文本框 7"/>
          <p:cNvSpPr txBox="1"/>
          <p:nvPr/>
        </p:nvSpPr>
        <p:spPr>
          <a:xfrm>
            <a:off x="374650" y="765810"/>
            <a:ext cx="5923280" cy="368300"/>
          </a:xfrm>
          <a:prstGeom prst="rect">
            <a:avLst/>
          </a:prstGeom>
          <a:noFill/>
        </p:spPr>
        <p:txBody>
          <a:bodyPr wrap="square" rtlCol="0" anchor="t">
            <a:spAutoFit/>
          </a:bodyPr>
          <a:p>
            <a:r>
              <a:rPr lang="zh-CN" altLang="en-US" b="1"/>
              <a:t>Attention-Aligned Transformer for Image Captioning</a:t>
            </a:r>
            <a:endParaRPr lang="zh-CN" altLang="en-US" b="1"/>
          </a:p>
        </p:txBody>
      </p:sp>
      <p:sp>
        <p:nvSpPr>
          <p:cNvPr id="11" name="文本框 10"/>
          <p:cNvSpPr txBox="1"/>
          <p:nvPr/>
        </p:nvSpPr>
        <p:spPr>
          <a:xfrm>
            <a:off x="292100" y="2795270"/>
            <a:ext cx="4499610" cy="1753235"/>
          </a:xfrm>
          <a:prstGeom prst="rect">
            <a:avLst/>
          </a:prstGeom>
          <a:noFill/>
        </p:spPr>
        <p:txBody>
          <a:bodyPr wrap="square" rtlCol="0" anchor="t">
            <a:spAutoFit/>
          </a:bodyPr>
          <a:p>
            <a:r>
              <a:rPr lang="zh-CN" altLang="en-US">
                <a:sym typeface="+mn-ea"/>
              </a:rPr>
              <a:t>难点</a:t>
            </a:r>
            <a:r>
              <a:rPr lang="en-US" altLang="zh-CN">
                <a:sym typeface="+mn-ea"/>
              </a:rPr>
              <a:t>:</a:t>
            </a:r>
            <a:endParaRPr lang="zh-CN" altLang="en-US">
              <a:sym typeface="+mn-ea"/>
            </a:endParaRPr>
          </a:p>
          <a:p>
            <a:endParaRPr lang="zh-CN" altLang="en-US">
              <a:sym typeface="+mn-ea"/>
            </a:endParaRPr>
          </a:p>
          <a:p>
            <a:r>
              <a:rPr lang="en-US" altLang="zh-CN">
                <a:sym typeface="+mn-ea"/>
              </a:rPr>
              <a:t>1 </a:t>
            </a:r>
            <a:r>
              <a:rPr lang="zh-CN" altLang="en-US">
                <a:sym typeface="+mn-ea"/>
              </a:rPr>
              <a:t>如何区分不同图像区域的注意力大小与当前</a:t>
            </a:r>
            <a:r>
              <a:rPr lang="zh-CN" altLang="en-US">
                <a:sym typeface="+mn-ea"/>
              </a:rPr>
              <a:t>预测单词之间的关系？</a:t>
            </a:r>
            <a:endParaRPr lang="zh-CN" altLang="en-US"/>
          </a:p>
          <a:p>
            <a:endParaRPr lang="zh-CN" altLang="en-US">
              <a:sym typeface="+mn-ea"/>
            </a:endParaRPr>
          </a:p>
          <a:p>
            <a:r>
              <a:rPr lang="en-US" altLang="zh-CN">
                <a:sym typeface="+mn-ea"/>
              </a:rPr>
              <a:t>2 </a:t>
            </a:r>
            <a:r>
              <a:rPr lang="zh-CN" altLang="en-US">
                <a:sym typeface="+mn-ea"/>
              </a:rPr>
              <a:t>怎么用学习到的有效权重</a:t>
            </a:r>
            <a:r>
              <a:rPr lang="zh-CN" altLang="en-US">
                <a:sym typeface="+mn-ea"/>
              </a:rPr>
              <a:t>修正当前注意力？</a:t>
            </a:r>
            <a:endParaRPr lang="zh-CN" altLang="en-US">
              <a:sym typeface="+mn-ea"/>
            </a:endParaRPr>
          </a:p>
        </p:txBody>
      </p:sp>
      <p:pic>
        <p:nvPicPr>
          <p:cNvPr id="12" name="图片 11"/>
          <p:cNvPicPr>
            <a:picLocks noChangeAspect="1"/>
          </p:cNvPicPr>
          <p:nvPr/>
        </p:nvPicPr>
        <p:blipFill>
          <a:blip r:embed="rId2"/>
          <a:stretch>
            <a:fillRect/>
          </a:stretch>
        </p:blipFill>
        <p:spPr>
          <a:xfrm>
            <a:off x="5853430" y="1475740"/>
            <a:ext cx="5424805" cy="4506595"/>
          </a:xfrm>
          <a:prstGeom prst="rect">
            <a:avLst/>
          </a:prstGeom>
        </p:spPr>
      </p:pic>
      <p:sp>
        <p:nvSpPr>
          <p:cNvPr id="13" name="文本框 12"/>
          <p:cNvSpPr txBox="1"/>
          <p:nvPr/>
        </p:nvSpPr>
        <p:spPr>
          <a:xfrm>
            <a:off x="156210" y="1475740"/>
            <a:ext cx="4965065" cy="922020"/>
          </a:xfrm>
          <a:prstGeom prst="rect">
            <a:avLst/>
          </a:prstGeom>
          <a:noFill/>
        </p:spPr>
        <p:txBody>
          <a:bodyPr wrap="square" rtlCol="0" anchor="t">
            <a:spAutoFit/>
          </a:bodyPr>
          <a:p>
            <a:r>
              <a:rPr lang="zh-CN" altLang="en-US"/>
              <a:t> 出发点：</a:t>
            </a:r>
            <a:endParaRPr lang="zh-CN" altLang="en-US"/>
          </a:p>
          <a:p>
            <a:r>
              <a:rPr lang="zh-CN" altLang="en-US"/>
              <a:t>Is Current Attention Mechanism in Image</a:t>
            </a:r>
            <a:endParaRPr lang="zh-CN" altLang="en-US"/>
          </a:p>
          <a:p>
            <a:r>
              <a:rPr lang="zh-CN" altLang="en-US"/>
              <a:t>Captioning Good Enough?</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问题</a:t>
            </a: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定义</a:t>
            </a:r>
            <a:endPar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718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8" name="文本框 7"/>
          <p:cNvSpPr txBox="1"/>
          <p:nvPr/>
        </p:nvSpPr>
        <p:spPr>
          <a:xfrm>
            <a:off x="2983865" y="765810"/>
            <a:ext cx="5923280" cy="368300"/>
          </a:xfrm>
          <a:prstGeom prst="rect">
            <a:avLst/>
          </a:prstGeom>
          <a:noFill/>
        </p:spPr>
        <p:txBody>
          <a:bodyPr wrap="square" rtlCol="0" anchor="t">
            <a:spAutoFit/>
          </a:bodyPr>
          <a:p>
            <a:r>
              <a:rPr lang="zh-CN" altLang="en-US" b="1"/>
              <a:t>Attention-Aligned Transformer for Image Captioning</a:t>
            </a:r>
            <a:endParaRPr lang="zh-CN" altLang="en-US" b="1"/>
          </a:p>
        </p:txBody>
      </p:sp>
      <p:sp>
        <p:nvSpPr>
          <p:cNvPr id="9" name="文本框 8"/>
          <p:cNvSpPr txBox="1"/>
          <p:nvPr/>
        </p:nvSpPr>
        <p:spPr>
          <a:xfrm>
            <a:off x="0" y="1182370"/>
            <a:ext cx="10154285" cy="4399915"/>
          </a:xfrm>
          <a:prstGeom prst="rect">
            <a:avLst/>
          </a:prstGeom>
          <a:noFill/>
        </p:spPr>
        <p:txBody>
          <a:bodyPr wrap="square" rtlCol="0" anchor="t">
            <a:spAutoFit/>
          </a:bodyPr>
          <a:p>
            <a:r>
              <a:rPr lang="zh-CN" altLang="en-US" sz="2800" b="1"/>
              <a:t>Abstract</a:t>
            </a:r>
            <a:r>
              <a:rPr lang="en-US" altLang="zh-CN" sz="2800" b="1"/>
              <a:t>:</a:t>
            </a:r>
            <a:endParaRPr lang="en-US" altLang="zh-CN" sz="2800" b="1"/>
          </a:p>
          <a:p>
            <a:endParaRPr lang="en-US" altLang="zh-CN"/>
          </a:p>
          <a:p>
            <a:r>
              <a:rPr lang="en-US" altLang="zh-CN"/>
              <a:t>1 </a:t>
            </a:r>
            <a:r>
              <a:rPr lang="zh-CN" altLang="en-US"/>
              <a:t>注意力机制在</a:t>
            </a:r>
            <a:r>
              <a:rPr lang="en-US" altLang="zh-CN"/>
              <a:t>Image Caption</a:t>
            </a:r>
            <a:r>
              <a:rPr lang="zh-CN" altLang="en-US"/>
              <a:t>任务中得到了很好的</a:t>
            </a:r>
            <a:r>
              <a:rPr lang="zh-CN" altLang="en-US"/>
              <a:t>效果</a:t>
            </a:r>
            <a:endParaRPr lang="zh-CN" altLang="en-US"/>
          </a:p>
          <a:p>
            <a:endParaRPr lang="zh-CN" altLang="en-US"/>
          </a:p>
          <a:p>
            <a:endParaRPr lang="zh-CN" altLang="en-US"/>
          </a:p>
          <a:p>
            <a:endParaRPr lang="zh-CN" altLang="en-US"/>
          </a:p>
          <a:p>
            <a:endParaRPr lang="zh-CN" altLang="en-US"/>
          </a:p>
          <a:p>
            <a:r>
              <a:rPr lang="en-US" altLang="zh-CN"/>
              <a:t>2 </a:t>
            </a:r>
            <a:r>
              <a:rPr lang="zh-CN" altLang="en-US"/>
              <a:t>注意力存在偏焦点问题</a:t>
            </a:r>
            <a:r>
              <a:rPr lang="en-US" altLang="zh-CN"/>
              <a:t>(deviated focus)</a:t>
            </a:r>
            <a:endParaRPr lang="en-US" altLang="zh-CN"/>
          </a:p>
          <a:p>
            <a:endParaRPr lang="en-US" altLang="zh-CN"/>
          </a:p>
          <a:p>
            <a:endParaRPr lang="en-US" altLang="zh-CN"/>
          </a:p>
          <a:p>
            <a:endParaRPr lang="en-US" altLang="zh-CN"/>
          </a:p>
          <a:p>
            <a:r>
              <a:rPr lang="en-US" altLang="zh-CN"/>
              <a:t>3 </a:t>
            </a:r>
            <a:r>
              <a:rPr lang="zh-CN" altLang="en-US"/>
              <a:t>解决偏焦点问题的策略</a:t>
            </a:r>
            <a:r>
              <a:rPr lang="en-US" altLang="zh-CN"/>
              <a:t>——</a:t>
            </a:r>
            <a:r>
              <a:rPr lang="zh-CN" altLang="en-US"/>
              <a:t>区分真正对决策有效的</a:t>
            </a:r>
            <a:endParaRPr lang="zh-CN" altLang="en-US"/>
          </a:p>
          <a:p>
            <a:r>
              <a:rPr lang="zh-CN" altLang="en-US"/>
              <a:t>部分，提升他的</a:t>
            </a:r>
            <a:r>
              <a:rPr lang="zh-CN" altLang="en-US"/>
              <a:t>权重。</a:t>
            </a:r>
            <a:endParaRPr lang="zh-CN" altLang="en-US"/>
          </a:p>
          <a:p>
            <a:endParaRPr lang="zh-CN" altLang="en-US"/>
          </a:p>
          <a:p>
            <a:endParaRPr lang="zh-CN" altLang="en-US"/>
          </a:p>
        </p:txBody>
      </p:sp>
      <p:sp>
        <p:nvSpPr>
          <p:cNvPr id="11" name="文本框 10"/>
          <p:cNvSpPr txBox="1"/>
          <p:nvPr/>
        </p:nvSpPr>
        <p:spPr>
          <a:xfrm>
            <a:off x="509905" y="2151380"/>
            <a:ext cx="3093085" cy="922020"/>
          </a:xfrm>
          <a:prstGeom prst="rect">
            <a:avLst/>
          </a:prstGeom>
          <a:noFill/>
        </p:spPr>
        <p:txBody>
          <a:bodyPr wrap="square" rtlCol="0" anchor="t">
            <a:spAutoFit/>
          </a:bodyPr>
          <a:p>
            <a:endParaRPr lang="zh-CN" altLang="en-US">
              <a:solidFill>
                <a:srgbClr val="FF0000"/>
              </a:solidFill>
            </a:endParaRPr>
          </a:p>
          <a:p>
            <a:r>
              <a:rPr lang="zh-CN" altLang="en-US">
                <a:solidFill>
                  <a:srgbClr val="FF0000"/>
                </a:solidFill>
                <a:sym typeface="+mn-ea"/>
              </a:rPr>
              <a:t>注意力大的部分一定对当前单词的生成有正相关作用吗？</a:t>
            </a:r>
            <a:endParaRPr lang="zh-CN" altLang="en-US">
              <a:solidFill>
                <a:srgbClr val="FF0000"/>
              </a:solidFill>
              <a:sym typeface="+mn-ea"/>
            </a:endParaRPr>
          </a:p>
        </p:txBody>
      </p:sp>
      <p:sp>
        <p:nvSpPr>
          <p:cNvPr id="13" name="文本框 12"/>
          <p:cNvSpPr txBox="1"/>
          <p:nvPr/>
        </p:nvSpPr>
        <p:spPr>
          <a:xfrm>
            <a:off x="165735" y="3739515"/>
            <a:ext cx="7318375" cy="368300"/>
          </a:xfrm>
          <a:prstGeom prst="rect">
            <a:avLst/>
          </a:prstGeom>
          <a:noFill/>
        </p:spPr>
        <p:txBody>
          <a:bodyPr wrap="square" rtlCol="0" anchor="t">
            <a:spAutoFit/>
          </a:bodyPr>
          <a:p>
            <a:r>
              <a:rPr lang="zh-CN" altLang="en-US"/>
              <a:t>消除给予高注意力权重的表征有时并不一定会导致显著的性能下降。</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问题定义</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718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8" name="文本框 7"/>
          <p:cNvSpPr txBox="1"/>
          <p:nvPr/>
        </p:nvSpPr>
        <p:spPr>
          <a:xfrm>
            <a:off x="2983865" y="765810"/>
            <a:ext cx="5923280" cy="368300"/>
          </a:xfrm>
          <a:prstGeom prst="rect">
            <a:avLst/>
          </a:prstGeom>
          <a:noFill/>
        </p:spPr>
        <p:txBody>
          <a:bodyPr wrap="square" rtlCol="0" anchor="t">
            <a:spAutoFit/>
          </a:bodyPr>
          <a:p>
            <a:r>
              <a:rPr lang="zh-CN" altLang="en-US" b="1"/>
              <a:t>Attention-Aligned Transformer for Image Captioning</a:t>
            </a:r>
            <a:endParaRPr lang="zh-CN" altLang="en-US" b="1"/>
          </a:p>
        </p:txBody>
      </p:sp>
      <p:sp>
        <p:nvSpPr>
          <p:cNvPr id="9" name="文本框 8"/>
          <p:cNvSpPr txBox="1"/>
          <p:nvPr/>
        </p:nvSpPr>
        <p:spPr>
          <a:xfrm>
            <a:off x="0" y="1182370"/>
            <a:ext cx="11035030" cy="2183765"/>
          </a:xfrm>
          <a:prstGeom prst="rect">
            <a:avLst/>
          </a:prstGeom>
          <a:noFill/>
        </p:spPr>
        <p:txBody>
          <a:bodyPr wrap="square" rtlCol="0" anchor="t">
            <a:spAutoFit/>
          </a:bodyPr>
          <a:p>
            <a:r>
              <a:rPr lang="en-US" altLang="zh-CN" sz="2800" b="1"/>
              <a:t>Introduction</a:t>
            </a:r>
            <a:endParaRPr lang="en-US" altLang="zh-CN" sz="2800" b="1"/>
          </a:p>
          <a:p>
            <a:endParaRPr lang="en-US" altLang="zh-CN"/>
          </a:p>
          <a:p>
            <a:r>
              <a:rPr lang="en-US" altLang="zh-CN"/>
              <a:t>1 </a:t>
            </a:r>
            <a:r>
              <a:rPr lang="zh-CN" altLang="en-US">
                <a:sym typeface="+mn-ea"/>
              </a:rPr>
              <a:t>注意机制不能准确地识别每个预测的决定性输入，也被称为“偏焦点”，</a:t>
            </a:r>
            <a:r>
              <a:rPr lang="zh-CN" altLang="en-US">
                <a:sym typeface="+mn-ea"/>
              </a:rPr>
              <a:t>会损害图像内容描述的性能。</a:t>
            </a:r>
            <a:endParaRPr lang="zh-CN" altLang="en-US"/>
          </a:p>
          <a:p>
            <a:endParaRPr lang="zh-CN" altLang="en-US"/>
          </a:p>
          <a:p>
            <a:r>
              <a:rPr lang="en-US" altLang="zh-CN"/>
              <a:t>2 </a:t>
            </a:r>
            <a:r>
              <a:rPr lang="zh-CN" altLang="en-US">
                <a:sym typeface="+mn-ea"/>
              </a:rPr>
              <a:t>大多数基于注意力的图像字幕模型使用当前输入的隐藏状态来关注图像区域，而注意力权重与其他特征重要性指标不一致</a:t>
            </a:r>
            <a:endParaRPr lang="en-US" altLang="zh-CN"/>
          </a:p>
          <a:p>
            <a:endParaRPr lang="zh-CN" altLang="en-US"/>
          </a:p>
        </p:txBody>
      </p:sp>
      <p:sp>
        <p:nvSpPr>
          <p:cNvPr id="2" name="文本框 1"/>
          <p:cNvSpPr txBox="1"/>
          <p:nvPr/>
        </p:nvSpPr>
        <p:spPr>
          <a:xfrm>
            <a:off x="0" y="3244850"/>
            <a:ext cx="5275580" cy="1476375"/>
          </a:xfrm>
          <a:prstGeom prst="rect">
            <a:avLst/>
          </a:prstGeom>
          <a:noFill/>
        </p:spPr>
        <p:txBody>
          <a:bodyPr wrap="square" rtlCol="0" anchor="t">
            <a:spAutoFit/>
          </a:bodyPr>
          <a:p>
            <a:r>
              <a:rPr lang="en-US" altLang="zh-CN">
                <a:sym typeface="+mn-ea"/>
              </a:rPr>
              <a:t>3 </a:t>
            </a:r>
            <a:r>
              <a:rPr lang="zh-CN" altLang="en-US">
                <a:sym typeface="+mn-ea"/>
              </a:rPr>
              <a:t>方法的</a:t>
            </a:r>
            <a:r>
              <a:rPr lang="zh-CN" altLang="en-US">
                <a:sym typeface="+mn-ea"/>
              </a:rPr>
              <a:t>优点：</a:t>
            </a:r>
            <a:endParaRPr lang="zh-CN" altLang="en-US">
              <a:sym typeface="+mn-ea"/>
            </a:endParaRPr>
          </a:p>
          <a:p>
            <a:endParaRPr lang="zh-CN" altLang="en-US">
              <a:sym typeface="+mn-ea"/>
            </a:endParaRPr>
          </a:p>
          <a:p>
            <a:r>
              <a:rPr lang="en-US" altLang="zh-CN" b="1">
                <a:sym typeface="+mn-ea"/>
              </a:rPr>
              <a:t>·</a:t>
            </a:r>
            <a:r>
              <a:rPr lang="zh-CN" altLang="en-US" b="1">
                <a:sym typeface="+mn-ea"/>
              </a:rPr>
              <a:t>无需额外标注信息</a:t>
            </a:r>
            <a:endParaRPr lang="zh-CN" altLang="en-US" b="1">
              <a:sym typeface="+mn-ea"/>
            </a:endParaRPr>
          </a:p>
          <a:p>
            <a:endParaRPr lang="zh-CN" altLang="en-US" b="1">
              <a:sym typeface="+mn-ea"/>
            </a:endParaRPr>
          </a:p>
          <a:p>
            <a:r>
              <a:rPr lang="en-US" altLang="zh-CN" b="1">
                <a:sym typeface="+mn-ea"/>
              </a:rPr>
              <a:t>·</a:t>
            </a:r>
            <a:r>
              <a:rPr lang="zh-CN" altLang="en-US" b="1">
                <a:sym typeface="+mn-ea"/>
              </a:rPr>
              <a:t>模型无关</a:t>
            </a:r>
            <a:r>
              <a:rPr lang="en-US" altLang="zh-CN" b="1">
                <a:sym typeface="+mn-ea"/>
              </a:rPr>
              <a:t>(</a:t>
            </a:r>
            <a:r>
              <a:rPr lang="zh-CN" altLang="en-US" b="1">
                <a:sym typeface="+mn-ea"/>
              </a:rPr>
              <a:t>即插即用</a:t>
            </a:r>
            <a:r>
              <a:rPr lang="en-US" altLang="zh-CN" b="1">
                <a:sym typeface="+mn-ea"/>
              </a:rPr>
              <a:t>)</a:t>
            </a:r>
            <a:endParaRPr lang="en-US" altLang="zh-CN" b="1">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问题定义</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718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文本框 1"/>
          <p:cNvSpPr txBox="1"/>
          <p:nvPr/>
        </p:nvSpPr>
        <p:spPr>
          <a:xfrm>
            <a:off x="0" y="1945005"/>
            <a:ext cx="6157595" cy="922020"/>
          </a:xfrm>
          <a:prstGeom prst="rect">
            <a:avLst/>
          </a:prstGeom>
          <a:noFill/>
        </p:spPr>
        <p:txBody>
          <a:bodyPr wrap="square" rtlCol="0" anchor="t">
            <a:spAutoFit/>
          </a:bodyPr>
          <a:p>
            <a:r>
              <a:rPr lang="zh-CN" altLang="en-US"/>
              <a:t>假设：对于必要的图像区域特征，小的扰动会导致明显的性能下降，值得更多的注意权重。而对于不重要的区域，扰动对性能的影响</a:t>
            </a:r>
            <a:r>
              <a:rPr lang="zh-CN" altLang="en-US"/>
              <a:t>较小。</a:t>
            </a:r>
            <a:endParaRPr lang="zh-CN" altLang="en-US"/>
          </a:p>
        </p:txBody>
      </p:sp>
      <p:sp>
        <p:nvSpPr>
          <p:cNvPr id="3" name="文本框 2"/>
          <p:cNvSpPr txBox="1"/>
          <p:nvPr/>
        </p:nvSpPr>
        <p:spPr>
          <a:xfrm>
            <a:off x="0" y="1082040"/>
            <a:ext cx="6812280" cy="368300"/>
          </a:xfrm>
          <a:prstGeom prst="rect">
            <a:avLst/>
          </a:prstGeom>
          <a:noFill/>
        </p:spPr>
        <p:txBody>
          <a:bodyPr wrap="none" rtlCol="0" anchor="t">
            <a:spAutoFit/>
          </a:bodyPr>
          <a:p>
            <a:r>
              <a:rPr lang="zh-CN" altLang="en-US">
                <a:sym typeface="+mn-ea"/>
              </a:rPr>
              <a:t>如何区分不同图像区域的注意力大小与当前</a:t>
            </a:r>
            <a:r>
              <a:rPr lang="zh-CN" altLang="en-US">
                <a:sym typeface="+mn-ea"/>
              </a:rPr>
              <a:t>预测单词之间的</a:t>
            </a:r>
            <a:r>
              <a:rPr lang="zh-CN" altLang="en-US">
                <a:sym typeface="+mn-ea"/>
              </a:rPr>
              <a:t>关系？</a:t>
            </a:r>
            <a:endParaRPr lang="zh-CN" altLang="en-US"/>
          </a:p>
        </p:txBody>
      </p:sp>
      <p:pic>
        <p:nvPicPr>
          <p:cNvPr id="12" name="图片 11"/>
          <p:cNvPicPr>
            <a:picLocks noChangeAspect="1"/>
          </p:cNvPicPr>
          <p:nvPr/>
        </p:nvPicPr>
        <p:blipFill>
          <a:blip r:embed="rId2"/>
          <a:stretch>
            <a:fillRect/>
          </a:stretch>
        </p:blipFill>
        <p:spPr>
          <a:xfrm>
            <a:off x="4631055" y="3818255"/>
            <a:ext cx="2076450" cy="323850"/>
          </a:xfrm>
          <a:prstGeom prst="rect">
            <a:avLst/>
          </a:prstGeom>
        </p:spPr>
      </p:pic>
      <p:sp>
        <p:nvSpPr>
          <p:cNvPr id="13" name="文本框 12"/>
          <p:cNvSpPr txBox="1"/>
          <p:nvPr/>
        </p:nvSpPr>
        <p:spPr>
          <a:xfrm>
            <a:off x="4107180" y="3372485"/>
            <a:ext cx="3507105" cy="368300"/>
          </a:xfrm>
          <a:prstGeom prst="rect">
            <a:avLst/>
          </a:prstGeom>
          <a:noFill/>
        </p:spPr>
        <p:txBody>
          <a:bodyPr wrap="none" rtlCol="0" anchor="t">
            <a:spAutoFit/>
          </a:bodyPr>
          <a:p>
            <a:r>
              <a:rPr lang="zh-CN" altLang="en-US">
                <a:sym typeface="+mn-ea"/>
              </a:rPr>
              <a:t>第</a:t>
            </a:r>
            <a:r>
              <a:rPr lang="en-US" altLang="zh-CN">
                <a:sym typeface="+mn-ea"/>
              </a:rPr>
              <a:t>t</a:t>
            </a:r>
            <a:r>
              <a:rPr lang="zh-CN" altLang="en-US">
                <a:sym typeface="+mn-ea"/>
              </a:rPr>
              <a:t>个词隐层</a:t>
            </a:r>
            <a:r>
              <a:rPr lang="en-US" altLang="zh-CN">
                <a:sym typeface="+mn-ea"/>
              </a:rPr>
              <a:t>i</a:t>
            </a:r>
            <a:r>
              <a:rPr lang="zh-CN" altLang="en-US">
                <a:sym typeface="+mn-ea"/>
              </a:rPr>
              <a:t>的梯度重要性</a:t>
            </a:r>
            <a:r>
              <a:rPr lang="zh-CN" altLang="en-US">
                <a:sym typeface="+mn-ea"/>
              </a:rPr>
              <a:t>度量：</a:t>
            </a:r>
            <a:endParaRPr lang="zh-CN" altLang="en-US">
              <a:sym typeface="+mn-ea"/>
            </a:endParaRPr>
          </a:p>
        </p:txBody>
      </p:sp>
      <p:sp>
        <p:nvSpPr>
          <p:cNvPr id="14" name="文本框 13"/>
          <p:cNvSpPr txBox="1"/>
          <p:nvPr/>
        </p:nvSpPr>
        <p:spPr>
          <a:xfrm>
            <a:off x="1261110" y="3417570"/>
            <a:ext cx="1554480" cy="368300"/>
          </a:xfrm>
          <a:prstGeom prst="rect">
            <a:avLst/>
          </a:prstGeom>
          <a:noFill/>
        </p:spPr>
        <p:txBody>
          <a:bodyPr wrap="none" rtlCol="0" anchor="t">
            <a:spAutoFit/>
          </a:bodyPr>
          <a:p>
            <a:r>
              <a:rPr lang="zh-CN" altLang="en-US">
                <a:sym typeface="+mn-ea"/>
              </a:rPr>
              <a:t>注意力</a:t>
            </a:r>
            <a:r>
              <a:rPr lang="zh-CN" altLang="en-US">
                <a:sym typeface="+mn-ea"/>
              </a:rPr>
              <a:t>权重：</a:t>
            </a:r>
            <a:endParaRPr lang="zh-CN" altLang="en-US">
              <a:sym typeface="+mn-ea"/>
            </a:endParaRPr>
          </a:p>
        </p:txBody>
      </p:sp>
      <p:sp>
        <p:nvSpPr>
          <p:cNvPr id="15" name="文本框 14"/>
          <p:cNvSpPr txBox="1"/>
          <p:nvPr/>
        </p:nvSpPr>
        <p:spPr>
          <a:xfrm>
            <a:off x="843280" y="3818255"/>
            <a:ext cx="2336165" cy="368300"/>
          </a:xfrm>
          <a:prstGeom prst="rect">
            <a:avLst/>
          </a:prstGeom>
          <a:noFill/>
        </p:spPr>
        <p:txBody>
          <a:bodyPr wrap="square" rtlCol="0" anchor="t">
            <a:spAutoFit/>
          </a:bodyPr>
          <a:p>
            <a:r>
              <a:rPr lang="zh-CN" altLang="en-US"/>
              <a:t> attention</a:t>
            </a:r>
            <a:r>
              <a:rPr lang="en-US" altLang="zh-CN"/>
              <a:t> </a:t>
            </a:r>
            <a:r>
              <a:rPr lang="zh-CN" altLang="en-US"/>
              <a:t>weights (α)</a:t>
            </a:r>
            <a:endParaRPr lang="zh-CN" altLang="en-US"/>
          </a:p>
        </p:txBody>
      </p:sp>
      <p:sp>
        <p:nvSpPr>
          <p:cNvPr id="16" name="左右箭头 15"/>
          <p:cNvSpPr/>
          <p:nvPr/>
        </p:nvSpPr>
        <p:spPr>
          <a:xfrm>
            <a:off x="2927985" y="3479800"/>
            <a:ext cx="1066800" cy="28130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Method</a:t>
            </a:r>
            <a:endParaRPr lang="en-US" altLang="zh-CN"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718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2" name="文本框 11"/>
          <p:cNvSpPr txBox="1"/>
          <p:nvPr/>
        </p:nvSpPr>
        <p:spPr>
          <a:xfrm>
            <a:off x="292100" y="958215"/>
            <a:ext cx="5212080" cy="368300"/>
          </a:xfrm>
          <a:prstGeom prst="rect">
            <a:avLst/>
          </a:prstGeom>
          <a:noFill/>
        </p:spPr>
        <p:txBody>
          <a:bodyPr wrap="none" rtlCol="0" anchor="t">
            <a:spAutoFit/>
          </a:bodyPr>
          <a:p>
            <a:pPr algn="l"/>
            <a:r>
              <a:rPr lang="zh-CN" altLang="en-US">
                <a:sym typeface="+mn-ea"/>
              </a:rPr>
              <a:t>基于扰动的</a:t>
            </a:r>
            <a:r>
              <a:rPr lang="zh-CN" altLang="en-US" b="1">
                <a:sym typeface="+mn-ea"/>
              </a:rPr>
              <a:t>自监督</a:t>
            </a:r>
            <a:r>
              <a:rPr lang="zh-CN" altLang="en-US">
                <a:sym typeface="+mn-ea"/>
              </a:rPr>
              <a:t>方法来增强聚焦于有效图像区域</a:t>
            </a:r>
            <a:endParaRPr lang="zh-CN" altLang="en-US">
              <a:sym typeface="+mn-ea"/>
            </a:endParaRPr>
          </a:p>
        </p:txBody>
      </p:sp>
      <p:pic>
        <p:nvPicPr>
          <p:cNvPr id="10" name="图片 9"/>
          <p:cNvPicPr>
            <a:picLocks noChangeAspect="1"/>
          </p:cNvPicPr>
          <p:nvPr/>
        </p:nvPicPr>
        <p:blipFill>
          <a:blip r:embed="rId2"/>
          <a:stretch>
            <a:fillRect/>
          </a:stretch>
        </p:blipFill>
        <p:spPr>
          <a:xfrm>
            <a:off x="292100" y="1501775"/>
            <a:ext cx="4771390" cy="4418330"/>
          </a:xfrm>
          <a:prstGeom prst="rect">
            <a:avLst/>
          </a:prstGeom>
        </p:spPr>
      </p:pic>
      <p:sp>
        <p:nvSpPr>
          <p:cNvPr id="18" name="文本框 17"/>
          <p:cNvSpPr txBox="1"/>
          <p:nvPr/>
        </p:nvSpPr>
        <p:spPr>
          <a:xfrm>
            <a:off x="5291455" y="1567180"/>
            <a:ext cx="5166995" cy="1476375"/>
          </a:xfrm>
          <a:prstGeom prst="rect">
            <a:avLst/>
          </a:prstGeom>
          <a:noFill/>
        </p:spPr>
        <p:txBody>
          <a:bodyPr wrap="none" rtlCol="0" anchor="t">
            <a:spAutoFit/>
          </a:bodyPr>
          <a:p>
            <a:pPr algn="l"/>
            <a:r>
              <a:rPr lang="zh-CN" altLang="en-US">
                <a:sym typeface="+mn-ea"/>
              </a:rPr>
              <a:t>训练过程：</a:t>
            </a:r>
            <a:endParaRPr lang="zh-CN" altLang="en-US">
              <a:sym typeface="+mn-ea"/>
            </a:endParaRPr>
          </a:p>
          <a:p>
            <a:pPr algn="l"/>
            <a:endParaRPr lang="zh-CN" altLang="en-US">
              <a:sym typeface="+mn-ea"/>
            </a:endParaRPr>
          </a:p>
          <a:p>
            <a:pPr algn="l"/>
            <a:r>
              <a:rPr lang="en-US" altLang="zh-CN">
                <a:sym typeface="+mn-ea"/>
              </a:rPr>
              <a:t>1 </a:t>
            </a:r>
            <a:r>
              <a:rPr lang="zh-CN" altLang="en-US">
                <a:sym typeface="+mn-ea"/>
              </a:rPr>
              <a:t>训练扰动网络，找出与预测最相关的图像区域，</a:t>
            </a:r>
            <a:endParaRPr lang="zh-CN" altLang="en-US">
              <a:sym typeface="+mn-ea"/>
            </a:endParaRPr>
          </a:p>
          <a:p>
            <a:pPr algn="l"/>
            <a:r>
              <a:rPr lang="zh-CN" altLang="en-US">
                <a:sym typeface="+mn-ea"/>
              </a:rPr>
              <a:t>对网络性能影响最大的就是最关键图像区域</a:t>
            </a:r>
            <a:r>
              <a:rPr lang="zh-CN" altLang="en-US">
                <a:sym typeface="+mn-ea"/>
              </a:rPr>
              <a:t>。</a:t>
            </a:r>
            <a:endParaRPr lang="zh-CN" altLang="en-US">
              <a:sym typeface="+mn-ea"/>
            </a:endParaRPr>
          </a:p>
          <a:p>
            <a:pPr algn="l"/>
            <a:r>
              <a:rPr lang="en-US" altLang="zh-CN">
                <a:sym typeface="+mn-ea"/>
              </a:rPr>
              <a:t> (</a:t>
            </a:r>
            <a:r>
              <a:rPr lang="zh-CN" altLang="en-US">
                <a:sym typeface="+mn-ea"/>
              </a:rPr>
              <a:t>找到偏焦点</a:t>
            </a:r>
            <a:r>
              <a:rPr lang="en-US" altLang="zh-CN">
                <a:sym typeface="+mn-ea"/>
              </a:rPr>
              <a:t>)</a:t>
            </a:r>
            <a:r>
              <a:rPr lang="zh-CN" altLang="en-US">
                <a:sym typeface="+mn-ea"/>
              </a:rPr>
              <a:t>。</a:t>
            </a:r>
            <a:endParaRPr lang="zh-CN" altLang="en-US">
              <a:sym typeface="+mn-ea"/>
            </a:endParaRPr>
          </a:p>
        </p:txBody>
      </p:sp>
      <p:sp>
        <p:nvSpPr>
          <p:cNvPr id="19" name="文本框 18"/>
          <p:cNvSpPr txBox="1"/>
          <p:nvPr/>
        </p:nvSpPr>
        <p:spPr>
          <a:xfrm>
            <a:off x="5291455" y="3570605"/>
            <a:ext cx="5577205" cy="368300"/>
          </a:xfrm>
          <a:prstGeom prst="rect">
            <a:avLst/>
          </a:prstGeom>
          <a:noFill/>
        </p:spPr>
        <p:txBody>
          <a:bodyPr wrap="square" rtlCol="0" anchor="t">
            <a:spAutoFit/>
          </a:bodyPr>
          <a:p>
            <a:pPr algn="l"/>
            <a:r>
              <a:rPr lang="en-US" altLang="zh-CN">
                <a:sym typeface="+mn-ea"/>
              </a:rPr>
              <a:t>2  </a:t>
            </a:r>
            <a:r>
              <a:rPr lang="zh-CN" altLang="en-US">
                <a:sym typeface="+mn-ea"/>
              </a:rPr>
              <a:t>对齐最相关区域与原始注意力权重</a:t>
            </a:r>
            <a:r>
              <a:rPr lang="en-US" altLang="zh-CN">
                <a:sym typeface="+mn-ea"/>
              </a:rPr>
              <a:t>(</a:t>
            </a:r>
            <a:r>
              <a:rPr lang="zh-CN" altLang="en-US">
                <a:sym typeface="+mn-ea"/>
              </a:rPr>
              <a:t>融合偏焦点</a:t>
            </a:r>
            <a:r>
              <a:rPr lang="en-US" altLang="zh-CN">
                <a:sym typeface="+mn-ea"/>
              </a:rPr>
              <a:t>)</a:t>
            </a:r>
            <a:endParaRPr lang="en-US" altLang="zh-CN">
              <a:sym typeface="+mn-ea"/>
            </a:endParaRPr>
          </a:p>
        </p:txBody>
      </p:sp>
      <p:sp>
        <p:nvSpPr>
          <p:cNvPr id="20" name="文本框 19"/>
          <p:cNvSpPr txBox="1"/>
          <p:nvPr/>
        </p:nvSpPr>
        <p:spPr>
          <a:xfrm>
            <a:off x="5291455" y="4558665"/>
            <a:ext cx="5166360" cy="368300"/>
          </a:xfrm>
          <a:prstGeom prst="rect">
            <a:avLst/>
          </a:prstGeom>
          <a:noFill/>
        </p:spPr>
        <p:txBody>
          <a:bodyPr wrap="square" rtlCol="0" anchor="t">
            <a:spAutoFit/>
          </a:bodyPr>
          <a:p>
            <a:pPr algn="l"/>
            <a:r>
              <a:rPr lang="en-US" altLang="zh-CN">
                <a:sym typeface="+mn-ea"/>
              </a:rPr>
              <a:t>3  </a:t>
            </a:r>
            <a:r>
              <a:rPr lang="zh-CN" altLang="en-US">
                <a:sym typeface="+mn-ea"/>
              </a:rPr>
              <a:t>基于对齐的</a:t>
            </a:r>
            <a:r>
              <a:rPr lang="zh-CN" altLang="en-US">
                <a:sym typeface="+mn-ea"/>
              </a:rPr>
              <a:t>权重重新训练原网络</a:t>
            </a:r>
            <a:r>
              <a:rPr lang="en-US" altLang="zh-CN">
                <a:sym typeface="+mn-ea"/>
              </a:rPr>
              <a:t>  </a:t>
            </a:r>
            <a:endParaRPr lang="en-US" altLang="zh-CN">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718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2" name="文本框 11"/>
          <p:cNvSpPr txBox="1"/>
          <p:nvPr/>
        </p:nvSpPr>
        <p:spPr>
          <a:xfrm>
            <a:off x="1834515" y="1225550"/>
            <a:ext cx="1554480" cy="368300"/>
          </a:xfrm>
          <a:prstGeom prst="rect">
            <a:avLst/>
          </a:prstGeom>
          <a:noFill/>
        </p:spPr>
        <p:txBody>
          <a:bodyPr wrap="none" rtlCol="0" anchor="t">
            <a:spAutoFit/>
          </a:bodyPr>
          <a:p>
            <a:pPr algn="l"/>
            <a:r>
              <a:rPr lang="zh-CN" altLang="en-US">
                <a:sym typeface="+mn-ea"/>
              </a:rPr>
              <a:t>训练扰动</a:t>
            </a:r>
            <a:r>
              <a:rPr lang="zh-CN" altLang="en-US">
                <a:sym typeface="+mn-ea"/>
              </a:rPr>
              <a:t>网络</a:t>
            </a:r>
            <a:endParaRPr lang="zh-CN" altLang="en-US">
              <a:sym typeface="+mn-ea"/>
            </a:endParaRPr>
          </a:p>
        </p:txBody>
      </p:sp>
      <p:pic>
        <p:nvPicPr>
          <p:cNvPr id="14" name="图片 13"/>
          <p:cNvPicPr>
            <a:picLocks noChangeAspect="1"/>
          </p:cNvPicPr>
          <p:nvPr/>
        </p:nvPicPr>
        <p:blipFill>
          <a:blip r:embed="rId2"/>
          <a:stretch>
            <a:fillRect/>
          </a:stretch>
        </p:blipFill>
        <p:spPr>
          <a:xfrm>
            <a:off x="5810250" y="2443480"/>
            <a:ext cx="3095625" cy="438150"/>
          </a:xfrm>
          <a:prstGeom prst="rect">
            <a:avLst/>
          </a:prstGeom>
        </p:spPr>
      </p:pic>
      <p:pic>
        <p:nvPicPr>
          <p:cNvPr id="15" name="图片 14"/>
          <p:cNvPicPr>
            <a:picLocks noChangeAspect="1"/>
          </p:cNvPicPr>
          <p:nvPr/>
        </p:nvPicPr>
        <p:blipFill>
          <a:blip r:embed="rId3"/>
          <a:stretch>
            <a:fillRect/>
          </a:stretch>
        </p:blipFill>
        <p:spPr>
          <a:xfrm>
            <a:off x="5810250" y="3714115"/>
            <a:ext cx="3505200" cy="428625"/>
          </a:xfrm>
          <a:prstGeom prst="rect">
            <a:avLst/>
          </a:prstGeom>
        </p:spPr>
      </p:pic>
      <p:pic>
        <p:nvPicPr>
          <p:cNvPr id="6" name="图片 5"/>
          <p:cNvPicPr>
            <a:picLocks noChangeAspect="1"/>
          </p:cNvPicPr>
          <p:nvPr/>
        </p:nvPicPr>
        <p:blipFill>
          <a:blip r:embed="rId4"/>
          <a:stretch>
            <a:fillRect/>
          </a:stretch>
        </p:blipFill>
        <p:spPr>
          <a:xfrm>
            <a:off x="1428115" y="1819275"/>
            <a:ext cx="2543175" cy="3724275"/>
          </a:xfrm>
          <a:prstGeom prst="rect">
            <a:avLst/>
          </a:prstGeom>
        </p:spPr>
      </p:pic>
      <p:sp>
        <p:nvSpPr>
          <p:cNvPr id="8" name="文本框 7"/>
          <p:cNvSpPr txBox="1"/>
          <p:nvPr/>
        </p:nvSpPr>
        <p:spPr>
          <a:xfrm>
            <a:off x="5631180" y="4509135"/>
            <a:ext cx="4121150" cy="645160"/>
          </a:xfrm>
          <a:prstGeom prst="rect">
            <a:avLst/>
          </a:prstGeom>
          <a:noFill/>
        </p:spPr>
        <p:txBody>
          <a:bodyPr wrap="square" rtlCol="0" anchor="t">
            <a:spAutoFit/>
          </a:bodyPr>
          <a:p>
            <a:r>
              <a:rPr lang="zh-CN" altLang="en-US"/>
              <a:t>掩模mt值越小，对应的原始注意权重αt的保留量越小，扰动程度越大。</a:t>
            </a:r>
            <a:endParaRPr lang="zh-CN" altLang="en-US"/>
          </a:p>
        </p:txBody>
      </p:sp>
      <p:sp>
        <p:nvSpPr>
          <p:cNvPr id="18" name="文本框 17"/>
          <p:cNvSpPr txBox="1"/>
          <p:nvPr/>
        </p:nvSpPr>
        <p:spPr>
          <a:xfrm>
            <a:off x="5810250" y="1992630"/>
            <a:ext cx="1380490" cy="368300"/>
          </a:xfrm>
          <a:prstGeom prst="rect">
            <a:avLst/>
          </a:prstGeom>
          <a:noFill/>
        </p:spPr>
        <p:txBody>
          <a:bodyPr wrap="none" rtlCol="0" anchor="t">
            <a:spAutoFit/>
          </a:bodyPr>
          <a:p>
            <a:pPr algn="l"/>
            <a:r>
              <a:rPr lang="en-US" altLang="zh-CN">
                <a:sym typeface="+mn-ea"/>
              </a:rPr>
              <a:t>Mask</a:t>
            </a:r>
            <a:r>
              <a:rPr lang="zh-CN" altLang="en-US">
                <a:sym typeface="+mn-ea"/>
              </a:rPr>
              <a:t>的</a:t>
            </a:r>
            <a:r>
              <a:rPr lang="zh-CN" altLang="en-US">
                <a:sym typeface="+mn-ea"/>
              </a:rPr>
              <a:t>构建</a:t>
            </a:r>
            <a:endParaRPr lang="zh-CN" altLang="en-US">
              <a:sym typeface="+mn-ea"/>
            </a:endParaRPr>
          </a:p>
        </p:txBody>
      </p:sp>
      <p:sp>
        <p:nvSpPr>
          <p:cNvPr id="19" name="文本框 18"/>
          <p:cNvSpPr txBox="1"/>
          <p:nvPr/>
        </p:nvSpPr>
        <p:spPr>
          <a:xfrm>
            <a:off x="5885180" y="3254375"/>
            <a:ext cx="1783080" cy="368300"/>
          </a:xfrm>
          <a:prstGeom prst="rect">
            <a:avLst/>
          </a:prstGeom>
          <a:noFill/>
        </p:spPr>
        <p:txBody>
          <a:bodyPr wrap="none" rtlCol="0" anchor="t">
            <a:spAutoFit/>
          </a:bodyPr>
          <a:p>
            <a:pPr algn="l"/>
            <a:r>
              <a:rPr lang="zh-CN" altLang="en-US">
                <a:sym typeface="+mn-ea"/>
              </a:rPr>
              <a:t>扰动</a:t>
            </a:r>
            <a:r>
              <a:rPr lang="zh-CN" altLang="en-US">
                <a:sym typeface="+mn-ea"/>
              </a:rPr>
              <a:t>注意力矩阵</a:t>
            </a:r>
            <a:endParaRPr lang="zh-CN" altLang="en-US">
              <a:sym typeface="+mn-ea"/>
            </a:endParaRPr>
          </a:p>
        </p:txBody>
      </p:sp>
      <p:sp>
        <p:nvSpPr>
          <p:cNvPr id="2" name="标题占位符 1"/>
          <p:cNvSpPr txBox="1"/>
          <p:nvPr/>
        </p:nvSpPr>
        <p:spPr>
          <a:xfrm>
            <a:off x="965200" y="176530"/>
            <a:ext cx="5435600" cy="54102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6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rPr>
              <a:t>Method</a:t>
            </a:r>
            <a:endParaRPr lang="en-US" altLang="zh-CN" sz="26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7575,&quot;width&quot;:7995}"/>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4012</Words>
  <Application>WPS 演示</Application>
  <PresentationFormat>宽屏</PresentationFormat>
  <Paragraphs>469</Paragraphs>
  <Slides>26</Slides>
  <Notes>27</Notes>
  <HiddenSlides>0</HiddenSlides>
  <MMClips>0</MMClips>
  <ScaleCrop>false</ScaleCrop>
  <HeadingPairs>
    <vt:vector size="6" baseType="variant">
      <vt:variant>
        <vt:lpstr>已用的字体</vt:lpstr>
      </vt:variant>
      <vt:variant>
        <vt:i4>22</vt:i4>
      </vt:variant>
      <vt:variant>
        <vt:lpstr>主题</vt:lpstr>
      </vt:variant>
      <vt:variant>
        <vt:i4>3</vt:i4>
      </vt:variant>
      <vt:variant>
        <vt:lpstr>幻灯片标题</vt:lpstr>
      </vt:variant>
      <vt:variant>
        <vt:i4>26</vt:i4>
      </vt:variant>
    </vt:vector>
  </HeadingPairs>
  <TitlesOfParts>
    <vt:vector size="51" baseType="lpstr">
      <vt:lpstr>Arial</vt:lpstr>
      <vt:lpstr>宋体</vt:lpstr>
      <vt:lpstr>Wingdings</vt:lpstr>
      <vt:lpstr>等线</vt:lpstr>
      <vt:lpstr>Calibri</vt:lpstr>
      <vt:lpstr>Arial</vt:lpstr>
      <vt:lpstr>微软雅黑</vt:lpstr>
      <vt:lpstr>Arial Unicode MS</vt:lpstr>
      <vt:lpstr>等线 Light</vt:lpstr>
      <vt:lpstr>Calibri Light</vt:lpstr>
      <vt:lpstr>黑体</vt:lpstr>
      <vt:lpstr>楷体</vt:lpstr>
      <vt:lpstr>新宋体</vt:lpstr>
      <vt:lpstr>微软雅黑 Light</vt:lpstr>
      <vt:lpstr>Calibri</vt:lpstr>
      <vt:lpstr>仿宋</vt:lpstr>
      <vt:lpstr>Arial Black</vt:lpstr>
      <vt:lpstr>Bahnschrift Condensed</vt:lpstr>
      <vt:lpstr>Bahnschrift SemiBold</vt:lpstr>
      <vt:lpstr>Candara Light</vt:lpstr>
      <vt:lpstr>Cambria</vt:lpstr>
      <vt:lpstr>Times New Roman</vt:lpstr>
      <vt:lpstr>1_Office 主题​​</vt:lpstr>
      <vt:lpstr>2_Office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USER</cp:lastModifiedBy>
  <cp:revision>91</cp:revision>
  <dcterms:created xsi:type="dcterms:W3CDTF">2019-03-09T08:01:00Z</dcterms:created>
  <dcterms:modified xsi:type="dcterms:W3CDTF">2022-04-14T10:46:32Z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33AC0481B98C4E70A68520C9FD4996EE</vt:lpwstr>
  </property>
</Properties>
</file>