
<file path=[Content_Types].xml><?xml version="1.0" encoding="utf-8"?>
<Types xmlns="http://schemas.openxmlformats.org/package/2006/content-types">
  <Default Extension="png" ContentType="image/png"/>
  <Default Extension="tmp" ContentType="image/png"/>
  <Default Extension="mp3" ContentType="audio/mpe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89" r:id="rId2"/>
    <p:sldId id="261" r:id="rId3"/>
    <p:sldId id="291" r:id="rId4"/>
    <p:sldId id="292" r:id="rId5"/>
    <p:sldId id="377" r:id="rId6"/>
    <p:sldId id="303" r:id="rId7"/>
    <p:sldId id="304" r:id="rId8"/>
    <p:sldId id="302" r:id="rId9"/>
    <p:sldId id="374" r:id="rId10"/>
    <p:sldId id="312" r:id="rId11"/>
    <p:sldId id="378" r:id="rId12"/>
    <p:sldId id="337" r:id="rId13"/>
    <p:sldId id="338" r:id="rId14"/>
    <p:sldId id="339" r:id="rId15"/>
    <p:sldId id="340" r:id="rId16"/>
    <p:sldId id="379" r:id="rId17"/>
    <p:sldId id="381" r:id="rId18"/>
    <p:sldId id="382" r:id="rId19"/>
    <p:sldId id="383" r:id="rId20"/>
    <p:sldId id="384" r:id="rId21"/>
    <p:sldId id="385" r:id="rId22"/>
    <p:sldId id="386" r:id="rId23"/>
    <p:sldId id="387" r:id="rId24"/>
    <p:sldId id="308"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angaswamy Reddy Kandula" initials="RRK" lastIdx="1" clrIdx="0">
    <p:extLst>
      <p:ext uri="{19B8F6BF-5375-455C-9EA6-DF929625EA0E}">
        <p15:presenceInfo xmlns:p15="http://schemas.microsoft.com/office/powerpoint/2012/main" userId="df746c455cb6a1f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FF"/>
    <a:srgbClr val="0000DE"/>
    <a:srgbClr val="F797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95" autoAdjust="0"/>
    <p:restoredTop sz="93178" autoAdjust="0"/>
  </p:normalViewPr>
  <p:slideViewPr>
    <p:cSldViewPr>
      <p:cViewPr varScale="1">
        <p:scale>
          <a:sx n="69" d="100"/>
          <a:sy n="69" d="100"/>
        </p:scale>
        <p:origin x="1554" y="72"/>
      </p:cViewPr>
      <p:guideLst>
        <p:guide orient="horz" pos="2160"/>
        <p:guide pos="2880"/>
      </p:guideLst>
    </p:cSldViewPr>
  </p:slideViewPr>
  <p:outlineViewPr>
    <p:cViewPr>
      <p:scale>
        <a:sx n="33" d="100"/>
        <a:sy n="33" d="100"/>
      </p:scale>
      <p:origin x="0" y="-34194"/>
    </p:cViewPr>
  </p:outlineViewPr>
  <p:notesTextViewPr>
    <p:cViewPr>
      <p:scale>
        <a:sx n="1" d="1"/>
        <a:sy n="1" d="1"/>
      </p:scale>
      <p:origin x="0" y="0"/>
    </p:cViewPr>
  </p:notesTextViewPr>
  <p:sorterViewPr>
    <p:cViewPr>
      <p:scale>
        <a:sx n="100" d="100"/>
        <a:sy n="100" d="100"/>
      </p:scale>
      <p:origin x="0" y="-1076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van T" userId="cb036e43c057a19e" providerId="LiveId" clId="{6020D538-E617-4194-B78D-978AA729047C}"/>
    <pc:docChg chg="addSld modSld">
      <pc:chgData name="Pavan T" userId="cb036e43c057a19e" providerId="LiveId" clId="{6020D538-E617-4194-B78D-978AA729047C}" dt="2023-10-04T13:01:18.257" v="76" actId="732"/>
      <pc:docMkLst>
        <pc:docMk/>
      </pc:docMkLst>
      <pc:sldChg chg="addSp delSp modSp new mod">
        <pc:chgData name="Pavan T" userId="cb036e43c057a19e" providerId="LiveId" clId="{6020D538-E617-4194-B78D-978AA729047C}" dt="2023-10-04T12:55:06.750" v="22" actId="1076"/>
        <pc:sldMkLst>
          <pc:docMk/>
          <pc:sldMk cId="2782317325" sldId="368"/>
        </pc:sldMkLst>
        <pc:spChg chg="del">
          <ac:chgData name="Pavan T" userId="cb036e43c057a19e" providerId="LiveId" clId="{6020D538-E617-4194-B78D-978AA729047C}" dt="2023-10-04T12:53:33.092" v="6" actId="931"/>
          <ac:spMkLst>
            <pc:docMk/>
            <pc:sldMk cId="2782317325" sldId="368"/>
            <ac:spMk id="3" creationId="{38EB67A8-D809-046D-8D6C-5DC4E3860CCD}"/>
          </ac:spMkLst>
        </pc:spChg>
        <pc:picChg chg="add mod modCrop">
          <ac:chgData name="Pavan T" userId="cb036e43c057a19e" providerId="LiveId" clId="{6020D538-E617-4194-B78D-978AA729047C}" dt="2023-10-04T12:55:06.750" v="22" actId="1076"/>
          <ac:picMkLst>
            <pc:docMk/>
            <pc:sldMk cId="2782317325" sldId="368"/>
            <ac:picMk id="6" creationId="{00299755-BE2D-A575-0DF7-B827CEE611D4}"/>
          </ac:picMkLst>
        </pc:picChg>
      </pc:sldChg>
      <pc:sldChg chg="addSp delSp modSp new mod">
        <pc:chgData name="Pavan T" userId="cb036e43c057a19e" providerId="LiveId" clId="{6020D538-E617-4194-B78D-978AA729047C}" dt="2023-10-04T12:56:15.429" v="36" actId="1037"/>
        <pc:sldMkLst>
          <pc:docMk/>
          <pc:sldMk cId="740656322" sldId="369"/>
        </pc:sldMkLst>
        <pc:spChg chg="del">
          <ac:chgData name="Pavan T" userId="cb036e43c057a19e" providerId="LiveId" clId="{6020D538-E617-4194-B78D-978AA729047C}" dt="2023-10-04T12:55:21.416" v="23" actId="931"/>
          <ac:spMkLst>
            <pc:docMk/>
            <pc:sldMk cId="740656322" sldId="369"/>
            <ac:spMk id="3" creationId="{B1DC9BAC-2D74-92E4-4AE7-D7B88807E9A6}"/>
          </ac:spMkLst>
        </pc:spChg>
        <pc:picChg chg="add mod modCrop">
          <ac:chgData name="Pavan T" userId="cb036e43c057a19e" providerId="LiveId" clId="{6020D538-E617-4194-B78D-978AA729047C}" dt="2023-10-04T12:56:15.429" v="36" actId="1037"/>
          <ac:picMkLst>
            <pc:docMk/>
            <pc:sldMk cId="740656322" sldId="369"/>
            <ac:picMk id="6" creationId="{D394C612-9A02-004A-9E21-47D77CDB369A}"/>
          </ac:picMkLst>
        </pc:picChg>
      </pc:sldChg>
      <pc:sldChg chg="addSp delSp modSp new mod">
        <pc:chgData name="Pavan T" userId="cb036e43c057a19e" providerId="LiveId" clId="{6020D538-E617-4194-B78D-978AA729047C}" dt="2023-10-04T12:57:51.953" v="50" actId="14100"/>
        <pc:sldMkLst>
          <pc:docMk/>
          <pc:sldMk cId="409109196" sldId="370"/>
        </pc:sldMkLst>
        <pc:spChg chg="del">
          <ac:chgData name="Pavan T" userId="cb036e43c057a19e" providerId="LiveId" clId="{6020D538-E617-4194-B78D-978AA729047C}" dt="2023-10-04T12:56:32.475" v="37" actId="931"/>
          <ac:spMkLst>
            <pc:docMk/>
            <pc:sldMk cId="409109196" sldId="370"/>
            <ac:spMk id="3" creationId="{FC0E2DC9-D435-DB00-7E20-4DC95237939C}"/>
          </ac:spMkLst>
        </pc:spChg>
        <pc:picChg chg="add mod modCrop">
          <ac:chgData name="Pavan T" userId="cb036e43c057a19e" providerId="LiveId" clId="{6020D538-E617-4194-B78D-978AA729047C}" dt="2023-10-04T12:57:51.953" v="50" actId="14100"/>
          <ac:picMkLst>
            <pc:docMk/>
            <pc:sldMk cId="409109196" sldId="370"/>
            <ac:picMk id="6" creationId="{DAB18DAB-BE56-1409-7BAE-CCC08638FC44}"/>
          </ac:picMkLst>
        </pc:picChg>
      </pc:sldChg>
      <pc:sldChg chg="addSp delSp modSp new mod">
        <pc:chgData name="Pavan T" userId="cb036e43c057a19e" providerId="LiveId" clId="{6020D538-E617-4194-B78D-978AA729047C}" dt="2023-10-04T12:59:17.735" v="62" actId="14100"/>
        <pc:sldMkLst>
          <pc:docMk/>
          <pc:sldMk cId="2330197885" sldId="371"/>
        </pc:sldMkLst>
        <pc:spChg chg="del">
          <ac:chgData name="Pavan T" userId="cb036e43c057a19e" providerId="LiveId" clId="{6020D538-E617-4194-B78D-978AA729047C}" dt="2023-10-04T12:58:17.034" v="51" actId="931"/>
          <ac:spMkLst>
            <pc:docMk/>
            <pc:sldMk cId="2330197885" sldId="371"/>
            <ac:spMk id="3" creationId="{CD4759AB-AB07-E0C2-78D4-8CFE0F41C454}"/>
          </ac:spMkLst>
        </pc:spChg>
        <pc:picChg chg="add mod modCrop">
          <ac:chgData name="Pavan T" userId="cb036e43c057a19e" providerId="LiveId" clId="{6020D538-E617-4194-B78D-978AA729047C}" dt="2023-10-04T12:59:17.735" v="62" actId="14100"/>
          <ac:picMkLst>
            <pc:docMk/>
            <pc:sldMk cId="2330197885" sldId="371"/>
            <ac:picMk id="6" creationId="{A3C39A7A-CFDE-67C2-02FE-5B6827E2EDA7}"/>
          </ac:picMkLst>
        </pc:picChg>
      </pc:sldChg>
      <pc:sldChg chg="addSp delSp modSp new mod">
        <pc:chgData name="Pavan T" userId="cb036e43c057a19e" providerId="LiveId" clId="{6020D538-E617-4194-B78D-978AA729047C}" dt="2023-10-04T13:00:37.848" v="73" actId="14100"/>
        <pc:sldMkLst>
          <pc:docMk/>
          <pc:sldMk cId="2412103037" sldId="372"/>
        </pc:sldMkLst>
        <pc:spChg chg="del">
          <ac:chgData name="Pavan T" userId="cb036e43c057a19e" providerId="LiveId" clId="{6020D538-E617-4194-B78D-978AA729047C}" dt="2023-10-04T12:59:51.166" v="63" actId="931"/>
          <ac:spMkLst>
            <pc:docMk/>
            <pc:sldMk cId="2412103037" sldId="372"/>
            <ac:spMk id="3" creationId="{955AEBC5-9EC2-B52C-4880-DC48DA4DBCFB}"/>
          </ac:spMkLst>
        </pc:spChg>
        <pc:picChg chg="add mod modCrop">
          <ac:chgData name="Pavan T" userId="cb036e43c057a19e" providerId="LiveId" clId="{6020D538-E617-4194-B78D-978AA729047C}" dt="2023-10-04T13:00:37.848" v="73" actId="14100"/>
          <ac:picMkLst>
            <pc:docMk/>
            <pc:sldMk cId="2412103037" sldId="372"/>
            <ac:picMk id="8" creationId="{0B36E3DB-D378-E901-6FFA-C91E1BB6FE83}"/>
          </ac:picMkLst>
        </pc:picChg>
      </pc:sldChg>
      <pc:sldChg chg="addSp delSp modSp new mod">
        <pc:chgData name="Pavan T" userId="cb036e43c057a19e" providerId="LiveId" clId="{6020D538-E617-4194-B78D-978AA729047C}" dt="2023-10-04T13:01:18.257" v="76" actId="732"/>
        <pc:sldMkLst>
          <pc:docMk/>
          <pc:sldMk cId="3182440295" sldId="373"/>
        </pc:sldMkLst>
        <pc:spChg chg="del">
          <ac:chgData name="Pavan T" userId="cb036e43c057a19e" providerId="LiveId" clId="{6020D538-E617-4194-B78D-978AA729047C}" dt="2023-10-04T13:00:59.549" v="74" actId="931"/>
          <ac:spMkLst>
            <pc:docMk/>
            <pc:sldMk cId="3182440295" sldId="373"/>
            <ac:spMk id="3" creationId="{2E246295-E9CC-E466-DBFE-C7E94AFBBFDA}"/>
          </ac:spMkLst>
        </pc:spChg>
        <pc:picChg chg="add mod modCrop">
          <ac:chgData name="Pavan T" userId="cb036e43c057a19e" providerId="LiveId" clId="{6020D538-E617-4194-B78D-978AA729047C}" dt="2023-10-04T13:01:18.257" v="76" actId="732"/>
          <ac:picMkLst>
            <pc:docMk/>
            <pc:sldMk cId="3182440295" sldId="373"/>
            <ac:picMk id="6" creationId="{BE61088B-B008-F876-0456-8731722305D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1E5C36A-693F-4921-9AE5-D3FBC7E56A21}" type="datetimeFigureOut">
              <a:rPr lang="en-IN" smtClean="0"/>
              <a:pPr/>
              <a:t>06-11-2023</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58A7CFB-9518-45EF-9372-72BDE5C6C75D}" type="slidenum">
              <a:rPr lang="en-IN" smtClean="0"/>
              <a:pPr/>
              <a:t>‹#›</a:t>
            </a:fld>
            <a:endParaRPr lang="en-IN"/>
          </a:p>
        </p:txBody>
      </p:sp>
    </p:spTree>
    <p:extLst>
      <p:ext uri="{BB962C8B-B14F-4D97-AF65-F5344CB8AC3E}">
        <p14:creationId xmlns:p14="http://schemas.microsoft.com/office/powerpoint/2010/main" val="2754954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58A7CFB-9518-45EF-9372-72BDE5C6C75D}" type="slidenum">
              <a:rPr lang="en-IN" smtClean="0"/>
              <a:pPr/>
              <a:t>1</a:t>
            </a:fld>
            <a:endParaRPr lang="en-IN"/>
          </a:p>
        </p:txBody>
      </p:sp>
    </p:spTree>
    <p:extLst>
      <p:ext uri="{BB962C8B-B14F-4D97-AF65-F5344CB8AC3E}">
        <p14:creationId xmlns:p14="http://schemas.microsoft.com/office/powerpoint/2010/main" val="1693162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8A7CFB-9518-45EF-9372-72BDE5C6C75D}" type="slidenum">
              <a:rPr lang="en-IN" smtClean="0"/>
              <a:pPr/>
              <a:t>17</a:t>
            </a:fld>
            <a:endParaRPr lang="en-IN"/>
          </a:p>
        </p:txBody>
      </p:sp>
    </p:spTree>
    <p:extLst>
      <p:ext uri="{BB962C8B-B14F-4D97-AF65-F5344CB8AC3E}">
        <p14:creationId xmlns:p14="http://schemas.microsoft.com/office/powerpoint/2010/main" val="2260654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58A7CFB-9518-45EF-9372-72BDE5C6C75D}" type="slidenum">
              <a:rPr lang="en-IN" smtClean="0"/>
              <a:pPr/>
              <a:t>19</a:t>
            </a:fld>
            <a:endParaRPr lang="en-IN"/>
          </a:p>
        </p:txBody>
      </p:sp>
    </p:spTree>
    <p:extLst>
      <p:ext uri="{BB962C8B-B14F-4D97-AF65-F5344CB8AC3E}">
        <p14:creationId xmlns:p14="http://schemas.microsoft.com/office/powerpoint/2010/main" val="332439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5B25315-B8D6-4F6F-B670-A08586F88A84}" type="datetime1">
              <a:rPr lang="en-US" smtClean="0">
                <a:solidFill>
                  <a:prstClr val="black">
                    <a:tint val="75000"/>
                  </a:prstClr>
                </a:solidFill>
              </a:rPr>
              <a:pPr/>
              <a:t>11/6/2023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62855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4AF30EA-5BD9-4B42-94E3-B574BE5FFD01}" type="datetime1">
              <a:rPr lang="en-US" smtClean="0">
                <a:solidFill>
                  <a:prstClr val="black">
                    <a:tint val="75000"/>
                  </a:prstClr>
                </a:solidFill>
              </a:rPr>
              <a:pPr/>
              <a:t>11/6/2023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98843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72A27E-ED62-49B6-9A5D-FE9C3B90E1E5}" type="datetime1">
              <a:rPr lang="en-US" smtClean="0">
                <a:solidFill>
                  <a:prstClr val="black">
                    <a:tint val="75000"/>
                  </a:prstClr>
                </a:solidFill>
              </a:rPr>
              <a:pPr/>
              <a:t>11/6/2023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07434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381000"/>
            <a:ext cx="82296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fld id="{39D7AFC7-2D20-45DE-B2C4-14ACD86E09EC}" type="datetime1">
              <a:rPr lang="en-US" smtClean="0">
                <a:solidFill>
                  <a:srgbClr val="FFFFFF"/>
                </a:solidFill>
              </a:rPr>
              <a:pPr>
                <a:defRPr/>
              </a:pPr>
              <a:t>11/6/2023</a:t>
            </a:fld>
            <a:endParaRPr lang="en-US" dirty="0">
              <a:solidFill>
                <a:srgbClr val="FFFFFF"/>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dirty="0">
              <a:solidFill>
                <a:srgbClr val="FFFFFF"/>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60816753-F04A-463F-9FF4-D97AE0244164}" type="slidenum">
              <a:rPr lang="en-US">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2609339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Box 3"/>
          <p:cNvSpPr txBox="1"/>
          <p:nvPr userDrawn="1"/>
        </p:nvSpPr>
        <p:spPr>
          <a:xfrm>
            <a:off x="0" y="6488113"/>
            <a:ext cx="9144000" cy="369887"/>
          </a:xfrm>
          <a:prstGeom prst="rect">
            <a:avLst/>
          </a:prstGeom>
          <a:solidFill>
            <a:schemeClr val="tx2">
              <a:lumMod val="40000"/>
              <a:lumOff val="60000"/>
            </a:schemeClr>
          </a:solidFill>
        </p:spPr>
        <p:txBody>
          <a:bodyPr anchor="b">
            <a:spAutoFit/>
          </a:bodyPr>
          <a:lstStyle/>
          <a:p>
            <a:pPr algn="ctr">
              <a:defRPr/>
            </a:pPr>
            <a:r>
              <a:rPr lang="en-US" dirty="0">
                <a:solidFill>
                  <a:prstClr val="black"/>
                </a:solidFill>
              </a:rPr>
              <a:t>Department of ECE, MVGR College of Engineering</a:t>
            </a:r>
          </a:p>
        </p:txBody>
      </p:sp>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41005960"/>
      </p:ext>
    </p:extLst>
  </p:cSld>
  <p:clrMapOvr>
    <a:masterClrMapping/>
  </p:clrMapOvr>
  <p:transition spd="slow" advClick="0">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5E2968-BF9E-465F-90E7-9604498F61E0}" type="datetime1">
              <a:rPr lang="en-US" smtClean="0">
                <a:solidFill>
                  <a:prstClr val="black">
                    <a:tint val="75000"/>
                  </a:prstClr>
                </a:solidFill>
              </a:rPr>
              <a:pPr/>
              <a:t>11/6/2023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42261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94F9C9-F762-4460-9C4E-48D8AA52446C}" type="datetime1">
              <a:rPr lang="en-US" smtClean="0">
                <a:solidFill>
                  <a:prstClr val="black">
                    <a:tint val="75000"/>
                  </a:prstClr>
                </a:solidFill>
              </a:rPr>
              <a:pPr/>
              <a:t>11/6/2023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17016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CFF6923-EF21-4922-9008-5610AD162CD0}" type="datetime1">
              <a:rPr lang="en-US" smtClean="0">
                <a:solidFill>
                  <a:prstClr val="black">
                    <a:tint val="75000"/>
                  </a:prstClr>
                </a:solidFill>
              </a:rPr>
              <a:pPr/>
              <a:t>11/6/2023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73346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EBF884-1CBD-430D-ADA3-B0A2D6AEA706}" type="datetime1">
              <a:rPr lang="en-US" smtClean="0">
                <a:solidFill>
                  <a:prstClr val="black">
                    <a:tint val="75000"/>
                  </a:prstClr>
                </a:solidFill>
              </a:rPr>
              <a:pPr/>
              <a:t>11/6/2023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33785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49A7D12-F8D0-460C-9C26-DAB13C75BEA1}" type="datetime1">
              <a:rPr lang="en-US" smtClean="0">
                <a:solidFill>
                  <a:prstClr val="black">
                    <a:tint val="75000"/>
                  </a:prstClr>
                </a:solidFill>
              </a:rPr>
              <a:pPr/>
              <a:t>11/6/2023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873746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0DE883-2C1D-4A2E-B1B6-4B14305BA2C5}" type="datetime1">
              <a:rPr lang="en-US" smtClean="0">
                <a:solidFill>
                  <a:prstClr val="black">
                    <a:tint val="75000"/>
                  </a:prstClr>
                </a:solidFill>
              </a:rPr>
              <a:pPr/>
              <a:t>11/6/2023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5637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2BA487-B37F-46D8-894F-A892E1F1EB38}" type="datetime1">
              <a:rPr lang="en-US" smtClean="0">
                <a:solidFill>
                  <a:prstClr val="black">
                    <a:tint val="75000"/>
                  </a:prstClr>
                </a:solidFill>
              </a:rPr>
              <a:pPr/>
              <a:t>11/6/2023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7566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B6BA86-2F7C-4C70-8215-891F5089FE58}" type="datetime1">
              <a:rPr lang="en-US" smtClean="0">
                <a:solidFill>
                  <a:prstClr val="black">
                    <a:tint val="75000"/>
                  </a:prstClr>
                </a:solidFill>
              </a:rPr>
              <a:pPr/>
              <a:t>11/6/2023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784376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cstate="print">
            <a:lum/>
          </a:blip>
          <a:srcRect/>
          <a:stretch>
            <a:fillRect t="-2000" b="-2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3C5E37-21DE-4761-89D6-989065226E86}" type="datetime1">
              <a:rPr lang="en-US" smtClean="0">
                <a:solidFill>
                  <a:prstClr val="black">
                    <a:tint val="75000"/>
                  </a:prstClr>
                </a:solidFill>
              </a:rPr>
              <a:pPr/>
              <a:t>11/6/2023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F00B85-E731-41BC-A6EB-B0123EBE7C90}"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684561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4.jpeg"/><Relationship Id="rId3" Type="http://schemas.microsoft.com/office/2007/relationships/media" Target="../media/media2.mp3"/><Relationship Id="rId7" Type="http://schemas.openxmlformats.org/officeDocument/2006/relationships/image" Target="../media/image13.jpeg"/><Relationship Id="rId2" Type="http://schemas.openxmlformats.org/officeDocument/2006/relationships/audio" Target="../media/media1.mp3"/><Relationship Id="rId1" Type="http://schemas.microsoft.com/office/2007/relationships/media" Target="../media/media1.mp3"/><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audio" Target="../media/media2.mp3"/><Relationship Id="rId9"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jariit.com),2022/" TargetMode="External"/><Relationship Id="rId2" Type="http://schemas.openxmlformats.org/officeDocument/2006/relationships/hyperlink" Target="http://www.ijraset.com/" TargetMode="External"/><Relationship Id="rId1" Type="http://schemas.openxmlformats.org/officeDocument/2006/relationships/slideLayout" Target="../slideLayouts/slideLayout2.xml"/><Relationship Id="rId5" Type="http://schemas.openxmlformats.org/officeDocument/2006/relationships/hyperlink" Target="http://www.ijert.org/" TargetMode="External"/><Relationship Id="rId4" Type="http://schemas.openxmlformats.org/officeDocument/2006/relationships/hyperlink" Target="http://www.ijrmets.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4.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92220-B8A1-FEC4-E98A-7B1132449D6D}"/>
              </a:ext>
            </a:extLst>
          </p:cNvPr>
          <p:cNvSpPr>
            <a:spLocks noGrp="1"/>
          </p:cNvSpPr>
          <p:nvPr>
            <p:ph type="ctrTitle"/>
          </p:nvPr>
        </p:nvSpPr>
        <p:spPr>
          <a:xfrm>
            <a:off x="107504" y="174609"/>
            <a:ext cx="7992887" cy="1526199"/>
          </a:xfrm>
        </p:spPr>
        <p:txBody>
          <a:bodyPr>
            <a:noAutofit/>
          </a:bodyPr>
          <a:lstStyle/>
          <a:p>
            <a:r>
              <a:rPr lang="en-US" sz="2400" b="1" dirty="0">
                <a:latin typeface="Times New Roman"/>
                <a:cs typeface="Times New Roman"/>
              </a:rPr>
              <a:t>ENHANCING VISUAL UNDERSTANDING THROUGH VERBAL IMAGE CAPTION GENERATOR USING ADVANCED DNN TECHNIQUES</a:t>
            </a:r>
            <a:endParaRPr lang="en-IN" sz="2400" b="1" dirty="0">
              <a:latin typeface="Times New Roman"/>
              <a:cs typeface="Times New Roman"/>
            </a:endParaRPr>
          </a:p>
        </p:txBody>
      </p:sp>
      <p:sp>
        <p:nvSpPr>
          <p:cNvPr id="3" name="Subtitle 2">
            <a:extLst>
              <a:ext uri="{FF2B5EF4-FFF2-40B4-BE49-F238E27FC236}">
                <a16:creationId xmlns:a16="http://schemas.microsoft.com/office/drawing/2014/main" xmlns="" id="{91478D27-3518-AF12-ADA9-02DE9EBD4061}"/>
              </a:ext>
            </a:extLst>
          </p:cNvPr>
          <p:cNvSpPr>
            <a:spLocks noGrp="1"/>
          </p:cNvSpPr>
          <p:nvPr>
            <p:ph type="subTitle" idx="1"/>
          </p:nvPr>
        </p:nvSpPr>
        <p:spPr>
          <a:xfrm>
            <a:off x="3425588" y="3933056"/>
            <a:ext cx="5386972" cy="1493089"/>
          </a:xfrm>
        </p:spPr>
        <p:txBody>
          <a:bodyPr vert="horz" lIns="91440" tIns="45720" rIns="91440" bIns="45720" numCol="1" rtlCol="0" anchor="t">
            <a:normAutofit fontScale="55000" lnSpcReduction="20000"/>
          </a:bodyPr>
          <a:lstStyle/>
          <a:p>
            <a:r>
              <a:rPr lang="en-US" sz="3600" b="1" dirty="0">
                <a:solidFill>
                  <a:schemeClr val="tx1"/>
                </a:solidFill>
                <a:latin typeface="Times New Roman" panose="02020603050405020304" pitchFamily="18" charset="0"/>
                <a:cs typeface="Times New Roman" panose="02020603050405020304" pitchFamily="18" charset="0"/>
              </a:rPr>
              <a:t>Presented By:</a:t>
            </a:r>
            <a:endParaRPr lang="en-IN" sz="3600" b="1"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a:cs typeface="Times New Roman"/>
              </a:rPr>
              <a:t>1.Tiruveedhula Amrutha Lakshmi	20BQ1A12G9</a:t>
            </a:r>
          </a:p>
          <a:p>
            <a:pPr algn="l"/>
            <a:r>
              <a:rPr lang="en-IN" dirty="0">
                <a:solidFill>
                  <a:schemeClr val="tx1"/>
                </a:solidFill>
                <a:latin typeface="Times New Roman" panose="02020603050405020304" pitchFamily="18" charset="0"/>
                <a:cs typeface="Times New Roman" panose="02020603050405020304" pitchFamily="18" charset="0"/>
              </a:rPr>
              <a:t>2.Rayala Meghana                         	20BQ1A12E2</a:t>
            </a:r>
          </a:p>
          <a:p>
            <a:pPr algn="l"/>
            <a:r>
              <a:rPr lang="en-IN" dirty="0">
                <a:solidFill>
                  <a:schemeClr val="tx1"/>
                </a:solidFill>
                <a:latin typeface="Times New Roman"/>
                <a:cs typeface="Times New Roman"/>
              </a:rPr>
              <a:t>3.Tummalapudi Sowmya                  	20BQ1A12H1  </a:t>
            </a:r>
            <a:endParaRPr lang="en-IN" dirty="0">
              <a:solidFill>
                <a:schemeClr val="tx1"/>
              </a:solidFill>
              <a:latin typeface="Times New Roman" panose="02020603050405020304" pitchFamily="18" charset="0"/>
              <a:cs typeface="Times New Roman" panose="02020603050405020304" pitchFamily="18" charset="0"/>
            </a:endParaRPr>
          </a:p>
          <a:p>
            <a:pPr algn="l"/>
            <a:r>
              <a:rPr lang="en-IN" dirty="0">
                <a:solidFill>
                  <a:schemeClr val="tx1"/>
                </a:solidFill>
                <a:latin typeface="Times New Roman" panose="02020603050405020304" pitchFamily="18" charset="0"/>
                <a:cs typeface="Times New Roman" panose="02020603050405020304" pitchFamily="18" charset="0"/>
              </a:rPr>
              <a:t>4.Koppula Bhavya Sree                     	21BQ5A1222</a:t>
            </a:r>
          </a:p>
        </p:txBody>
      </p:sp>
      <p:sp>
        <p:nvSpPr>
          <p:cNvPr id="4" name="Slide Number Placeholder 3"/>
          <p:cNvSpPr>
            <a:spLocks noGrp="1"/>
          </p:cNvSpPr>
          <p:nvPr>
            <p:ph type="sldNum" sz="quarter" idx="12"/>
          </p:nvPr>
        </p:nvSpPr>
        <p:spPr>
          <a:xfrm>
            <a:off x="6553200" y="6356350"/>
            <a:ext cx="2068286" cy="365125"/>
          </a:xfrm>
        </p:spPr>
        <p:txBody>
          <a:bodyPr/>
          <a:lstStyle/>
          <a:p>
            <a:fld id="{9FF00B85-E731-41BC-A6EB-B0123EBE7C90}" type="slidenum">
              <a:rPr lang="en-US" sz="1600" smtClean="0">
                <a:solidFill>
                  <a:schemeClr val="tx1">
                    <a:lumMod val="95000"/>
                    <a:lumOff val="5000"/>
                  </a:schemeClr>
                </a:solidFill>
                <a:latin typeface="Times New Roman" panose="02020603050405020304" pitchFamily="18" charset="0"/>
                <a:cs typeface="Times New Roman" panose="02020603050405020304" pitchFamily="18" charset="0"/>
              </a:rPr>
              <a:pPr/>
              <a:t>1</a:t>
            </a:fld>
            <a:endParaRPr lang="en-US" sz="16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5" name="Subtitle 2">
            <a:extLst>
              <a:ext uri="{FF2B5EF4-FFF2-40B4-BE49-F238E27FC236}">
                <a16:creationId xmlns:a16="http://schemas.microsoft.com/office/drawing/2014/main" xmlns="" id="{3E8A9CBA-C4A4-1015-12CA-BD99512A52C4}"/>
              </a:ext>
            </a:extLst>
          </p:cNvPr>
          <p:cNvSpPr txBox="1">
            <a:spLocks/>
          </p:cNvSpPr>
          <p:nvPr/>
        </p:nvSpPr>
        <p:spPr>
          <a:xfrm>
            <a:off x="251521" y="5517232"/>
            <a:ext cx="8561040" cy="1060226"/>
          </a:xfrm>
          <a:prstGeom prst="rect">
            <a:avLst/>
          </a:prstGeom>
        </p:spPr>
        <p:txBody>
          <a:bodyPr vert="horz" lIns="91440" tIns="45720" rIns="91440" bIns="45720" rtlCol="0" anchor="t">
            <a:normAutofit fontScale="92500"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591310" marR="1580515">
              <a:spcAft>
                <a:spcPts val="0"/>
              </a:spcAft>
            </a:pPr>
            <a:r>
              <a:rPr lang="en-US" sz="2200" b="1" dirty="0">
                <a:solidFill>
                  <a:schemeClr val="tx1"/>
                </a:solidFill>
                <a:latin typeface="Times New Roman" panose="02020603050405020304" pitchFamily="18" charset="0"/>
                <a:ea typeface="Times New Roman" panose="02020603050405020304" pitchFamily="18" charset="0"/>
              </a:rPr>
              <a:t>Department of Information Technology</a:t>
            </a:r>
          </a:p>
          <a:p>
            <a:pPr marL="1591310" marR="1580515">
              <a:spcAft>
                <a:spcPts val="0"/>
              </a:spcAft>
            </a:pPr>
            <a:r>
              <a:rPr lang="en-US" sz="2200" b="1" dirty="0">
                <a:solidFill>
                  <a:schemeClr val="tx1"/>
                </a:solidFill>
                <a:latin typeface="Times New Roman" panose="02020603050405020304" pitchFamily="18" charset="0"/>
                <a:ea typeface="Times New Roman" panose="02020603050405020304" pitchFamily="18" charset="0"/>
              </a:rPr>
              <a:t>Vasireddy </a:t>
            </a:r>
            <a:r>
              <a:rPr lang="en-US" sz="2200" b="1" dirty="0" err="1">
                <a:solidFill>
                  <a:schemeClr val="tx1"/>
                </a:solidFill>
                <a:latin typeface="Times New Roman" panose="02020603050405020304" pitchFamily="18" charset="0"/>
                <a:ea typeface="Times New Roman" panose="02020603050405020304" pitchFamily="18" charset="0"/>
              </a:rPr>
              <a:t>Venkatadri</a:t>
            </a:r>
            <a:r>
              <a:rPr lang="en-US" sz="2200" b="1" dirty="0">
                <a:solidFill>
                  <a:schemeClr val="tx1"/>
                </a:solidFill>
                <a:latin typeface="Times New Roman" panose="02020603050405020304" pitchFamily="18" charset="0"/>
                <a:ea typeface="Times New Roman" panose="02020603050405020304" pitchFamily="18" charset="0"/>
              </a:rPr>
              <a:t> Institute of Technology</a:t>
            </a:r>
          </a:p>
          <a:p>
            <a:pPr marL="1591310" marR="1580515">
              <a:spcAft>
                <a:spcPts val="0"/>
              </a:spcAft>
            </a:pPr>
            <a:r>
              <a:rPr lang="en-US" sz="2200" b="1" dirty="0" err="1">
                <a:solidFill>
                  <a:schemeClr val="tx1"/>
                </a:solidFill>
                <a:latin typeface="Times New Roman" panose="02020603050405020304" pitchFamily="18" charset="0"/>
                <a:ea typeface="Times New Roman" panose="02020603050405020304" pitchFamily="18" charset="0"/>
              </a:rPr>
              <a:t>Pedakakani</a:t>
            </a:r>
            <a:r>
              <a:rPr lang="en-US" sz="2200" b="1" dirty="0">
                <a:solidFill>
                  <a:schemeClr val="tx1"/>
                </a:solidFill>
                <a:latin typeface="Times New Roman" panose="02020603050405020304" pitchFamily="18" charset="0"/>
                <a:ea typeface="Times New Roman" panose="02020603050405020304" pitchFamily="18" charset="0"/>
              </a:rPr>
              <a:t> </a:t>
            </a:r>
            <a:r>
              <a:rPr lang="en-US" sz="2200" b="1" dirty="0" err="1">
                <a:solidFill>
                  <a:schemeClr val="tx1"/>
                </a:solidFill>
                <a:latin typeface="Times New Roman" panose="02020603050405020304" pitchFamily="18" charset="0"/>
                <a:ea typeface="Times New Roman" panose="02020603050405020304" pitchFamily="18" charset="0"/>
              </a:rPr>
              <a:t>Mandal</a:t>
            </a:r>
            <a:r>
              <a:rPr lang="en-US" sz="2200" b="1" dirty="0">
                <a:solidFill>
                  <a:schemeClr val="tx1"/>
                </a:solidFill>
                <a:latin typeface="Times New Roman" panose="02020603050405020304" pitchFamily="18" charset="0"/>
                <a:ea typeface="Times New Roman" panose="02020603050405020304" pitchFamily="18" charset="0"/>
              </a:rPr>
              <a:t>, </a:t>
            </a:r>
            <a:r>
              <a:rPr lang="en-US" sz="2200" b="1" dirty="0" err="1">
                <a:solidFill>
                  <a:schemeClr val="tx1"/>
                </a:solidFill>
                <a:latin typeface="Times New Roman" panose="02020603050405020304" pitchFamily="18" charset="0"/>
                <a:ea typeface="Times New Roman" panose="02020603050405020304" pitchFamily="18" charset="0"/>
              </a:rPr>
              <a:t>Nambur</a:t>
            </a:r>
            <a:r>
              <a:rPr lang="en-US" sz="2200" b="1" dirty="0">
                <a:solidFill>
                  <a:schemeClr val="tx1"/>
                </a:solidFill>
                <a:latin typeface="Times New Roman" panose="02020603050405020304" pitchFamily="18" charset="0"/>
                <a:ea typeface="Times New Roman" panose="02020603050405020304" pitchFamily="18" charset="0"/>
              </a:rPr>
              <a:t>, Guntur-522508</a:t>
            </a:r>
          </a:p>
          <a:p>
            <a:pPr marL="1591310" marR="1580515">
              <a:spcAft>
                <a:spcPts val="0"/>
              </a:spcAft>
            </a:pPr>
            <a:endParaRPr lang="en-US" sz="2200" b="1" baseline="-25000" dirty="0">
              <a:solidFill>
                <a:schemeClr val="tx1"/>
              </a:solidFill>
              <a:latin typeface="Times New Roman"/>
              <a:ea typeface="Times New Roman" panose="02020603050405020304" pitchFamily="18" charset="0"/>
              <a:cs typeface="Times New Roman"/>
            </a:endParaRPr>
          </a:p>
          <a:p>
            <a:pPr marL="1595120" marR="1577975">
              <a:lnSpc>
                <a:spcPct val="182000"/>
              </a:lnSpc>
            </a:pPr>
            <a:endParaRPr lang="en-IN" sz="2400" b="1" dirty="0">
              <a:solidFill>
                <a:schemeClr val="tx1"/>
              </a:solidFill>
              <a:effectLst/>
              <a:latin typeface="Times New Roman"/>
              <a:ea typeface="Times New Roman" panose="02020603050405020304" pitchFamily="18" charset="0"/>
              <a:cs typeface="Times New Roman"/>
            </a:endParaRPr>
          </a:p>
        </p:txBody>
      </p:sp>
      <p:pic>
        <p:nvPicPr>
          <p:cNvPr id="6" name="Picture 5"/>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614769"/>
            <a:ext cx="1368152" cy="1003063"/>
          </a:xfrm>
          <a:prstGeom prst="rect">
            <a:avLst/>
          </a:prstGeom>
          <a:noFill/>
          <a:ln>
            <a:noFill/>
          </a:ln>
        </p:spPr>
      </p:pic>
      <p:sp>
        <p:nvSpPr>
          <p:cNvPr id="7" name="Subtitle 2">
            <a:extLst>
              <a:ext uri="{FF2B5EF4-FFF2-40B4-BE49-F238E27FC236}">
                <a16:creationId xmlns:a16="http://schemas.microsoft.com/office/drawing/2014/main" xmlns="" id="{3E8A9CBA-C4A4-1015-12CA-BD99512A52C4}"/>
              </a:ext>
            </a:extLst>
          </p:cNvPr>
          <p:cNvSpPr txBox="1">
            <a:spLocks/>
          </p:cNvSpPr>
          <p:nvPr/>
        </p:nvSpPr>
        <p:spPr>
          <a:xfrm>
            <a:off x="251521" y="2617832"/>
            <a:ext cx="8561039" cy="1315224"/>
          </a:xfrm>
          <a:prstGeom prst="rect">
            <a:avLst/>
          </a:prstGeom>
        </p:spPr>
        <p:txBody>
          <a:bodyPr vert="horz" lIns="91440" tIns="45720" rIns="91440" bIns="45720" rtlCol="0" anchor="t">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1591310" marR="1580515">
              <a:spcAft>
                <a:spcPts val="0"/>
              </a:spcAft>
            </a:pPr>
            <a:r>
              <a:rPr lang="en-US" sz="2200" dirty="0">
                <a:solidFill>
                  <a:schemeClr val="tx1"/>
                </a:solidFill>
                <a:effectLst/>
                <a:latin typeface="Times New Roman" panose="02020603050405020304" pitchFamily="18" charset="0"/>
                <a:ea typeface="Times New Roman" panose="02020603050405020304" pitchFamily="18" charset="0"/>
              </a:rPr>
              <a:t>Under the Supervision of</a:t>
            </a:r>
            <a:endParaRPr lang="en-IN" sz="2200" dirty="0">
              <a:solidFill>
                <a:schemeClr val="tx1"/>
              </a:solidFill>
              <a:effectLst/>
              <a:latin typeface="Times New Roman" panose="02020603050405020304" pitchFamily="18" charset="0"/>
              <a:ea typeface="Times New Roman" panose="02020603050405020304" pitchFamily="18" charset="0"/>
            </a:endParaRPr>
          </a:p>
          <a:p>
            <a:pPr marL="1595120" marR="1577975">
              <a:spcBef>
                <a:spcPts val="0"/>
              </a:spcBef>
            </a:pPr>
            <a:r>
              <a:rPr lang="en-US" sz="2200" b="1" dirty="0">
                <a:solidFill>
                  <a:schemeClr val="tx1"/>
                </a:solidFill>
                <a:effectLst/>
                <a:latin typeface="Times New Roman"/>
                <a:ea typeface="Times New Roman" panose="02020603050405020304" pitchFamily="18" charset="0"/>
                <a:cs typeface="Times New Roman"/>
              </a:rPr>
              <a:t>Mr. </a:t>
            </a:r>
            <a:r>
              <a:rPr lang="en-US" sz="2200" b="1" dirty="0">
                <a:solidFill>
                  <a:schemeClr val="tx1"/>
                </a:solidFill>
                <a:latin typeface="Times New Roman"/>
                <a:ea typeface="Times New Roman" panose="02020603050405020304" pitchFamily="18" charset="0"/>
                <a:cs typeface="Times New Roman"/>
              </a:rPr>
              <a:t>B. Avinash</a:t>
            </a:r>
            <a:r>
              <a:rPr lang="en-US" sz="2200" b="1" dirty="0">
                <a:solidFill>
                  <a:schemeClr val="tx1"/>
                </a:solidFill>
                <a:effectLst/>
                <a:latin typeface="Times New Roman"/>
                <a:ea typeface="Times New Roman" panose="02020603050405020304" pitchFamily="18" charset="0"/>
                <a:cs typeface="Times New Roman"/>
              </a:rPr>
              <a:t> </a:t>
            </a:r>
            <a:r>
              <a:rPr lang="en-US" sz="2200" b="1" baseline="-25000" dirty="0">
                <a:solidFill>
                  <a:schemeClr val="tx1"/>
                </a:solidFill>
                <a:latin typeface="Times New Roman"/>
                <a:ea typeface="Times New Roman" panose="02020603050405020304" pitchFamily="18" charset="0"/>
                <a:cs typeface="Times New Roman"/>
              </a:rPr>
              <a:t>M. Tech(</a:t>
            </a:r>
            <a:r>
              <a:rPr lang="en-US" sz="2200" b="1" baseline="-25000" dirty="0">
                <a:solidFill>
                  <a:schemeClr val="tx1"/>
                </a:solidFill>
                <a:effectLst/>
                <a:latin typeface="Times New Roman"/>
                <a:ea typeface="Times New Roman" panose="02020603050405020304" pitchFamily="18" charset="0"/>
                <a:cs typeface="Times New Roman"/>
              </a:rPr>
              <a:t>Ph. D</a:t>
            </a:r>
            <a:r>
              <a:rPr lang="en-US" sz="2200" b="1" baseline="-25000" dirty="0">
                <a:solidFill>
                  <a:schemeClr val="tx1"/>
                </a:solidFill>
                <a:latin typeface="Times New Roman"/>
                <a:ea typeface="Times New Roman" panose="02020603050405020304" pitchFamily="18" charset="0"/>
                <a:cs typeface="Times New Roman"/>
              </a:rPr>
              <a:t>);</a:t>
            </a:r>
            <a:r>
              <a:rPr lang="en-US" sz="2200" b="1" dirty="0">
                <a:solidFill>
                  <a:schemeClr val="tx1"/>
                </a:solidFill>
                <a:latin typeface="Times New Roman"/>
                <a:ea typeface="Times New Roman" panose="02020603050405020304" pitchFamily="18" charset="0"/>
                <a:cs typeface="Times New Roman"/>
              </a:rPr>
              <a:t> </a:t>
            </a:r>
          </a:p>
          <a:p>
            <a:pPr marL="1595120" marR="1577975">
              <a:spcBef>
                <a:spcPts val="0"/>
              </a:spcBef>
            </a:pPr>
            <a:r>
              <a:rPr lang="en-US" sz="2200" b="1" dirty="0">
                <a:solidFill>
                  <a:schemeClr val="tx1"/>
                </a:solidFill>
                <a:latin typeface="Times New Roman"/>
                <a:ea typeface="Times New Roman" panose="02020603050405020304" pitchFamily="18" charset="0"/>
                <a:cs typeface="Times New Roman"/>
              </a:rPr>
              <a:t>Assistant Professor</a:t>
            </a:r>
            <a:endParaRPr lang="en-US" sz="2200" b="1" baseline="-25000" dirty="0">
              <a:solidFill>
                <a:schemeClr val="tx1"/>
              </a:solidFill>
              <a:latin typeface="Times New Roman"/>
              <a:ea typeface="Times New Roman" panose="02020603050405020304" pitchFamily="18" charset="0"/>
              <a:cs typeface="Times New Roman"/>
            </a:endParaRPr>
          </a:p>
          <a:p>
            <a:pPr marL="1595120" marR="1577975">
              <a:lnSpc>
                <a:spcPct val="182000"/>
              </a:lnSpc>
            </a:pPr>
            <a:endParaRPr lang="en-IN" sz="2400" dirty="0">
              <a:solidFill>
                <a:schemeClr val="tx1"/>
              </a:solidFill>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068620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D01761-757A-A663-011B-2D6A7B86A929}"/>
              </a:ext>
            </a:extLst>
          </p:cNvPr>
          <p:cNvSpPr>
            <a:spLocks noGrp="1"/>
          </p:cNvSpPr>
          <p:nvPr>
            <p:ph type="title"/>
          </p:nvPr>
        </p:nvSpPr>
        <p:spPr>
          <a:xfrm>
            <a:off x="457200" y="116632"/>
            <a:ext cx="8229600" cy="576064"/>
          </a:xfrm>
        </p:spPr>
        <p:txBody>
          <a:bodyPr>
            <a:normAutofit/>
          </a:bodyPr>
          <a:lstStyle/>
          <a:p>
            <a:r>
              <a:rPr lang="en-IN" sz="2800" b="1" dirty="0">
                <a:latin typeface="Times New Roman" panose="02020603050405020304" pitchFamily="18" charset="0"/>
                <a:cs typeface="Times New Roman" panose="02020603050405020304" pitchFamily="18" charset="0"/>
              </a:rPr>
              <a:t>DATA FLOW DIAGRAMS</a:t>
            </a:r>
          </a:p>
        </p:txBody>
      </p:sp>
      <p:pic>
        <p:nvPicPr>
          <p:cNvPr id="6" name="Content Placeholder 5">
            <a:extLst>
              <a:ext uri="{FF2B5EF4-FFF2-40B4-BE49-F238E27FC236}">
                <a16:creationId xmlns:a16="http://schemas.microsoft.com/office/drawing/2014/main" xmlns="" id="{E2228739-7B0A-BC4B-5ADE-AC260A24CF8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663" t="14951" r="48210" b="64366"/>
          <a:stretch/>
        </p:blipFill>
        <p:spPr>
          <a:xfrm>
            <a:off x="611559" y="1772816"/>
            <a:ext cx="8072559" cy="1200329"/>
          </a:xfrm>
        </p:spPr>
      </p:pic>
      <p:sp>
        <p:nvSpPr>
          <p:cNvPr id="4" name="Slide Number Placeholder 3">
            <a:extLst>
              <a:ext uri="{FF2B5EF4-FFF2-40B4-BE49-F238E27FC236}">
                <a16:creationId xmlns:a16="http://schemas.microsoft.com/office/drawing/2014/main" xmlns="" id="{6A316DDC-8DEC-7481-87CA-61E328AD014C}"/>
              </a:ext>
            </a:extLst>
          </p:cNvPr>
          <p:cNvSpPr>
            <a:spLocks noGrp="1"/>
          </p:cNvSpPr>
          <p:nvPr>
            <p:ph type="sldNum" sz="quarter" idx="12"/>
          </p:nvPr>
        </p:nvSpPr>
        <p:spPr>
          <a:xfrm>
            <a:off x="8266844" y="6356350"/>
            <a:ext cx="419955" cy="365125"/>
          </a:xfrm>
        </p:spPr>
        <p:txBody>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10</a:t>
            </a:r>
            <a:endParaRPr lang="en-US" sz="1400" dirty="0">
              <a:solidFill>
                <a:prstClr val="black">
                  <a:tint val="75000"/>
                </a:prstClr>
              </a:solidFill>
            </a:endParaRPr>
          </a:p>
        </p:txBody>
      </p:sp>
      <p:pic>
        <p:nvPicPr>
          <p:cNvPr id="3" name="Content Placeholder 8">
            <a:extLst>
              <a:ext uri="{FF2B5EF4-FFF2-40B4-BE49-F238E27FC236}">
                <a16:creationId xmlns:a16="http://schemas.microsoft.com/office/drawing/2014/main" xmlns="" id="{A8306748-12C3-F154-FEFA-83C8F887783D}"/>
              </a:ext>
            </a:extLst>
          </p:cNvPr>
          <p:cNvPicPr>
            <a:picLocks noChangeAspect="1"/>
          </p:cNvPicPr>
          <p:nvPr/>
        </p:nvPicPr>
        <p:blipFill rotWithShape="1">
          <a:blip r:embed="rId2">
            <a:extLst>
              <a:ext uri="{28A0092B-C50C-407E-A947-70E740481C1C}">
                <a14:useLocalDpi xmlns:a14="http://schemas.microsoft.com/office/drawing/2010/main" val="0"/>
              </a:ext>
            </a:extLst>
          </a:blip>
          <a:srcRect l="778" t="45180" r="37471" b="6098"/>
          <a:stretch/>
        </p:blipFill>
        <p:spPr>
          <a:xfrm>
            <a:off x="683568" y="4221328"/>
            <a:ext cx="7704856" cy="2160000"/>
          </a:xfrm>
          <a:prstGeom prst="rect">
            <a:avLst/>
          </a:prstGeom>
        </p:spPr>
      </p:pic>
      <p:sp>
        <p:nvSpPr>
          <p:cNvPr id="9" name="TextBox 8">
            <a:extLst>
              <a:ext uri="{FF2B5EF4-FFF2-40B4-BE49-F238E27FC236}">
                <a16:creationId xmlns:a16="http://schemas.microsoft.com/office/drawing/2014/main" xmlns="" id="{A838AA14-CE64-08A5-5E78-AAAA61D9AB89}"/>
              </a:ext>
            </a:extLst>
          </p:cNvPr>
          <p:cNvSpPr txBox="1"/>
          <p:nvPr/>
        </p:nvSpPr>
        <p:spPr>
          <a:xfrm flipH="1">
            <a:off x="2843808" y="2721331"/>
            <a:ext cx="358737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3:</a:t>
            </a:r>
            <a:r>
              <a:rPr lang="en-IN" dirty="0">
                <a:latin typeface="Times New Roman" panose="02020603050405020304" pitchFamily="18" charset="0"/>
                <a:cs typeface="Times New Roman" panose="02020603050405020304" pitchFamily="18" charset="0"/>
              </a:rPr>
              <a:t> DFD Diagram Level 0</a:t>
            </a:r>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7D481C6F-F3C5-8726-F511-F183BE5E3C25}"/>
              </a:ext>
            </a:extLst>
          </p:cNvPr>
          <p:cNvSpPr txBox="1"/>
          <p:nvPr/>
        </p:nvSpPr>
        <p:spPr>
          <a:xfrm flipH="1">
            <a:off x="395536" y="856285"/>
            <a:ext cx="8288583" cy="1060547"/>
          </a:xfrm>
          <a:prstGeom prst="rect">
            <a:avLst/>
          </a:prstGeom>
          <a:noFill/>
        </p:spPr>
        <p:txBody>
          <a:bodyPr wrap="square" rtlCol="0">
            <a:spAutoFit/>
          </a:bodyPr>
          <a:lstStyle/>
          <a:p>
            <a:pPr marL="285750" indent="-285750" algn="just">
              <a:lnSpc>
                <a:spcPct val="12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a:t>
            </a:r>
            <a:r>
              <a:rPr lang="en-US" sz="1800" dirty="0">
                <a:latin typeface="Times New Roman" panose="02020603050405020304" pitchFamily="18" charset="0"/>
                <a:cs typeface="Times New Roman" panose="02020603050405020304" pitchFamily="18" charset="0"/>
              </a:rPr>
              <a:t> Level 0</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DFD </a:t>
            </a:r>
            <a:r>
              <a:rPr lang="en-US" sz="1800" dirty="0">
                <a:latin typeface="Times New Roman" panose="02020603050405020304" pitchFamily="18" charset="0"/>
                <a:cs typeface="Times New Roman" panose="02020603050405020304" pitchFamily="18" charset="0"/>
              </a:rPr>
              <a:t>provides a high-level overview of a system by illustrating how external entities interact with the system through processes, how data flows between them, and where data is stored.</a:t>
            </a:r>
          </a:p>
        </p:txBody>
      </p:sp>
      <p:sp>
        <p:nvSpPr>
          <p:cNvPr id="11" name="TextBox 10">
            <a:extLst>
              <a:ext uri="{FF2B5EF4-FFF2-40B4-BE49-F238E27FC236}">
                <a16:creationId xmlns:a16="http://schemas.microsoft.com/office/drawing/2014/main" xmlns="" id="{A991F17A-005B-80B3-E4A1-7C6AC17F08B0}"/>
              </a:ext>
            </a:extLst>
          </p:cNvPr>
          <p:cNvSpPr txBox="1"/>
          <p:nvPr/>
        </p:nvSpPr>
        <p:spPr>
          <a:xfrm>
            <a:off x="395536" y="3140968"/>
            <a:ext cx="8298311" cy="120032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Level 1 Data Flow Diagram (DFD) offers detailed insights into the system's functionality by breaking down Level 0 DFD processes into sub-processes and providing additional data flow details. It serves to enhance the granularity and understanding of the system's data processing and interactions.</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xmlns="" id="{EB6FBA65-DAD3-EF87-9242-5A5D532A69D8}"/>
              </a:ext>
            </a:extLst>
          </p:cNvPr>
          <p:cNvSpPr txBox="1"/>
          <p:nvPr/>
        </p:nvSpPr>
        <p:spPr>
          <a:xfrm flipH="1">
            <a:off x="2915815" y="6333892"/>
            <a:ext cx="3845523" cy="36705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4: </a:t>
            </a:r>
            <a:r>
              <a:rPr lang="en-IN" dirty="0">
                <a:latin typeface="Times New Roman" panose="02020603050405020304" pitchFamily="18" charset="0"/>
                <a:cs typeface="Times New Roman" panose="02020603050405020304" pitchFamily="18" charset="0"/>
              </a:rPr>
              <a:t>DFD Diagram Level 1</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540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05DFB4-EC43-A998-436D-5829CD8B4A19}"/>
              </a:ext>
            </a:extLst>
          </p:cNvPr>
          <p:cNvSpPr>
            <a:spLocks noGrp="1"/>
          </p:cNvSpPr>
          <p:nvPr>
            <p:ph type="title"/>
          </p:nvPr>
        </p:nvSpPr>
        <p:spPr>
          <a:xfrm>
            <a:off x="302840" y="175712"/>
            <a:ext cx="8229600" cy="509969"/>
          </a:xfrm>
        </p:spPr>
        <p:txBody>
          <a:bodyPr>
            <a:normAutofit fontScale="90000"/>
          </a:bodyPr>
          <a:lstStyle/>
          <a:p>
            <a:r>
              <a:rPr lang="en-IN" sz="2800" b="1" dirty="0">
                <a:latin typeface="Times New Roman" panose="02020603050405020304" pitchFamily="18" charset="0"/>
                <a:cs typeface="Times New Roman" panose="02020603050405020304" pitchFamily="18" charset="0"/>
              </a:rPr>
              <a:t>DATA FLOW DIAGRAMS</a:t>
            </a:r>
            <a:endParaRPr lang="en-IN" sz="2800" dirty="0"/>
          </a:p>
        </p:txBody>
      </p:sp>
      <p:pic>
        <p:nvPicPr>
          <p:cNvPr id="5" name="Content Placeholder 4">
            <a:extLst>
              <a:ext uri="{FF2B5EF4-FFF2-40B4-BE49-F238E27FC236}">
                <a16:creationId xmlns:a16="http://schemas.microsoft.com/office/drawing/2014/main" xmlns="" id="{99DE59C6-B991-DDA0-773A-E07C39E2E413}"/>
              </a:ext>
            </a:extLst>
          </p:cNvPr>
          <p:cNvPicPr>
            <a:picLocks noGrp="1" noChangeAspect="1"/>
          </p:cNvPicPr>
          <p:nvPr>
            <p:ph idx="1"/>
          </p:nvPr>
        </p:nvPicPr>
        <p:blipFill>
          <a:blip r:embed="rId2"/>
          <a:stretch>
            <a:fillRect/>
          </a:stretch>
        </p:blipFill>
        <p:spPr>
          <a:xfrm>
            <a:off x="302840" y="2852936"/>
            <a:ext cx="8458716" cy="2791546"/>
          </a:xfrm>
          <a:prstGeom prst="rect">
            <a:avLst/>
          </a:prstGeom>
        </p:spPr>
      </p:pic>
      <p:sp>
        <p:nvSpPr>
          <p:cNvPr id="4" name="Slide Number Placeholder 3">
            <a:extLst>
              <a:ext uri="{FF2B5EF4-FFF2-40B4-BE49-F238E27FC236}">
                <a16:creationId xmlns:a16="http://schemas.microsoft.com/office/drawing/2014/main" xmlns="" id="{A3FEB128-AF3A-3AA2-5531-A4DE86B91CA7}"/>
              </a:ext>
            </a:extLst>
          </p:cNvPr>
          <p:cNvSpPr>
            <a:spLocks noGrp="1"/>
          </p:cNvSpPr>
          <p:nvPr>
            <p:ph type="sldNum" sz="quarter" idx="12"/>
          </p:nvPr>
        </p:nvSpPr>
        <p:spPr>
          <a:xfrm>
            <a:off x="8378080" y="6356350"/>
            <a:ext cx="370384" cy="365125"/>
          </a:xfrm>
        </p:spPr>
        <p:txBody>
          <a:bodyPr/>
          <a:lstStyle/>
          <a:p>
            <a:r>
              <a:rPr lang="en-US" sz="1400" dirty="0">
                <a:solidFill>
                  <a:schemeClr val="tx1"/>
                </a:solidFill>
                <a:latin typeface="Times New Roman" panose="02020603050405020304" pitchFamily="18" charset="0"/>
                <a:cs typeface="Times New Roman" panose="02020603050405020304" pitchFamily="18" charset="0"/>
              </a:rPr>
              <a:t>11</a:t>
            </a:r>
          </a:p>
        </p:txBody>
      </p:sp>
      <p:sp>
        <p:nvSpPr>
          <p:cNvPr id="7" name="TextBox 6">
            <a:extLst>
              <a:ext uri="{FF2B5EF4-FFF2-40B4-BE49-F238E27FC236}">
                <a16:creationId xmlns:a16="http://schemas.microsoft.com/office/drawing/2014/main" xmlns="" id="{E241B4A3-B23E-3BA3-E543-67CA04865E12}"/>
              </a:ext>
            </a:extLst>
          </p:cNvPr>
          <p:cNvSpPr txBox="1"/>
          <p:nvPr/>
        </p:nvSpPr>
        <p:spPr>
          <a:xfrm>
            <a:off x="387940" y="1067976"/>
            <a:ext cx="8373616" cy="1704569"/>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In a DFD Level 2 for the Image Caption Generator, it further details the system's processes. It includes "Uploads Image" as the initial user step, "CNN Model" for feature extraction, and "LSTM Model" for caption generation, enhancing understanding of the system's data flow and processing.</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C78EAD24-E184-B57D-3A5D-7885E2765F06}"/>
              </a:ext>
            </a:extLst>
          </p:cNvPr>
          <p:cNvSpPr txBox="1"/>
          <p:nvPr/>
        </p:nvSpPr>
        <p:spPr>
          <a:xfrm flipH="1">
            <a:off x="3131840" y="5805264"/>
            <a:ext cx="3516335" cy="367055"/>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5:</a:t>
            </a:r>
            <a:r>
              <a:rPr lang="en-IN" dirty="0">
                <a:latin typeface="Times New Roman" panose="02020603050405020304" pitchFamily="18" charset="0"/>
                <a:cs typeface="Times New Roman" panose="02020603050405020304" pitchFamily="18" charset="0"/>
              </a:rPr>
              <a:t> DFD Diagram Level 2</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162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839867-8191-4463-0C69-37217D356AB5}"/>
              </a:ext>
            </a:extLst>
          </p:cNvPr>
          <p:cNvSpPr>
            <a:spLocks noGrp="1"/>
          </p:cNvSpPr>
          <p:nvPr>
            <p:ph type="title"/>
          </p:nvPr>
        </p:nvSpPr>
        <p:spPr>
          <a:xfrm>
            <a:off x="86816" y="260648"/>
            <a:ext cx="8229600" cy="648072"/>
          </a:xfrm>
        </p:spPr>
        <p:txBody>
          <a:bodyPr>
            <a:noAutofit/>
          </a:bodyPr>
          <a:lstStyle/>
          <a:p>
            <a:r>
              <a:rPr lang="en-IN" sz="2400" b="1" dirty="0">
                <a:latin typeface="Times New Roman" panose="02020603050405020304" pitchFamily="18" charset="0"/>
                <a:cs typeface="Times New Roman" panose="02020603050405020304" pitchFamily="18" charset="0"/>
              </a:rPr>
              <a:t>USE-CASE DIAGRAM OF IMAGE CAPTION GENERATOR</a:t>
            </a:r>
            <a:endParaRPr lang="en-IN" sz="2400" dirty="0"/>
          </a:p>
        </p:txBody>
      </p:sp>
      <p:sp>
        <p:nvSpPr>
          <p:cNvPr id="4" name="Slide Number Placeholder 3">
            <a:extLst>
              <a:ext uri="{FF2B5EF4-FFF2-40B4-BE49-F238E27FC236}">
                <a16:creationId xmlns:a16="http://schemas.microsoft.com/office/drawing/2014/main" xmlns="" id="{3DBB1B3B-D0CC-F152-640C-AB2FD7DF3E74}"/>
              </a:ext>
            </a:extLst>
          </p:cNvPr>
          <p:cNvSpPr>
            <a:spLocks noGrp="1"/>
          </p:cNvSpPr>
          <p:nvPr>
            <p:ph type="sldNum" sz="quarter" idx="12"/>
          </p:nvPr>
        </p:nvSpPr>
        <p:spPr>
          <a:xfrm>
            <a:off x="6553200" y="6356350"/>
            <a:ext cx="2133600" cy="365125"/>
          </a:xfrm>
        </p:spPr>
        <p:txBody>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12</a:t>
            </a:r>
          </a:p>
          <a:p>
            <a:endParaRPr lang="en-US" sz="1400" dirty="0">
              <a:solidFill>
                <a:prstClr val="black">
                  <a:tint val="75000"/>
                </a:prstClr>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3648" y="2033435"/>
            <a:ext cx="6627383" cy="4491909"/>
          </a:xfrm>
        </p:spPr>
      </p:pic>
      <p:sp>
        <p:nvSpPr>
          <p:cNvPr id="3" name="TextBox 2">
            <a:extLst>
              <a:ext uri="{FF2B5EF4-FFF2-40B4-BE49-F238E27FC236}">
                <a16:creationId xmlns:a16="http://schemas.microsoft.com/office/drawing/2014/main" xmlns="" id="{C4C797DF-8E8F-F5BA-5AAC-23A94E1FD30A}"/>
              </a:ext>
            </a:extLst>
          </p:cNvPr>
          <p:cNvSpPr txBox="1"/>
          <p:nvPr/>
        </p:nvSpPr>
        <p:spPr>
          <a:xfrm flipH="1">
            <a:off x="323528" y="897502"/>
            <a:ext cx="8352928" cy="113877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Use-case diagram highlights actors "User" and "Text-to-Speech Engine" with 3 core use cases: "Upload Image," "Generate Caption," and "Read Caption Aloud." This provides a clear overview of system functionality and interactions, facilitating requirements analysis and communication.</a:t>
            </a:r>
          </a:p>
        </p:txBody>
      </p:sp>
      <p:sp>
        <p:nvSpPr>
          <p:cNvPr id="5" name="TextBox 4">
            <a:extLst>
              <a:ext uri="{FF2B5EF4-FFF2-40B4-BE49-F238E27FC236}">
                <a16:creationId xmlns:a16="http://schemas.microsoft.com/office/drawing/2014/main" xmlns="" id="{0A8498FA-7611-A7C8-CB47-94C17B28DE03}"/>
              </a:ext>
            </a:extLst>
          </p:cNvPr>
          <p:cNvSpPr txBox="1"/>
          <p:nvPr/>
        </p:nvSpPr>
        <p:spPr>
          <a:xfrm flipH="1">
            <a:off x="1403648" y="6333892"/>
            <a:ext cx="633670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6: </a:t>
            </a:r>
            <a:r>
              <a:rPr lang="en-IN" dirty="0">
                <a:latin typeface="Times New Roman" panose="02020603050405020304" pitchFamily="18" charset="0"/>
                <a:cs typeface="Times New Roman" panose="02020603050405020304" pitchFamily="18" charset="0"/>
              </a:rPr>
              <a:t>Use-Case Diagram of Image Caption Generator</a:t>
            </a:r>
          </a:p>
        </p:txBody>
      </p:sp>
    </p:spTree>
    <p:extLst>
      <p:ext uri="{BB962C8B-B14F-4D97-AF65-F5344CB8AC3E}">
        <p14:creationId xmlns:p14="http://schemas.microsoft.com/office/powerpoint/2010/main" val="21332040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11CE0D-2AB6-A290-86AE-0B2A222F9E30}"/>
              </a:ext>
            </a:extLst>
          </p:cNvPr>
          <p:cNvSpPr>
            <a:spLocks noGrp="1"/>
          </p:cNvSpPr>
          <p:nvPr>
            <p:ph type="title"/>
          </p:nvPr>
        </p:nvSpPr>
        <p:spPr>
          <a:xfrm>
            <a:off x="86816" y="227687"/>
            <a:ext cx="8229600" cy="823604"/>
          </a:xfrm>
        </p:spPr>
        <p:txBody>
          <a:bodyPr>
            <a:noAutofit/>
          </a:bodyPr>
          <a:lstStyle/>
          <a:p>
            <a:r>
              <a:rPr lang="en-IN" sz="2600" b="1" dirty="0">
                <a:latin typeface="Times New Roman" panose="02020603050405020304" pitchFamily="18" charset="0"/>
                <a:cs typeface="Times New Roman" panose="02020603050405020304" pitchFamily="18" charset="0"/>
              </a:rPr>
              <a:t>CLASS DIAGRAM OF IMAGE CAPTION GENERATOR</a:t>
            </a:r>
            <a:endParaRPr lang="en-IN" sz="2600" dirty="0"/>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1833" y="2144258"/>
            <a:ext cx="6619773" cy="4196120"/>
          </a:xfrm>
        </p:spPr>
      </p:pic>
      <p:sp>
        <p:nvSpPr>
          <p:cNvPr id="11" name="TextBox 10"/>
          <p:cNvSpPr txBox="1"/>
          <p:nvPr/>
        </p:nvSpPr>
        <p:spPr>
          <a:xfrm>
            <a:off x="8342705" y="6381328"/>
            <a:ext cx="549775"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13</a:t>
            </a:r>
            <a:endParaRPr lang="en-IN" sz="140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xmlns="" id="{11FD8918-53C0-2889-5A0B-30A90BE3F9D3}"/>
              </a:ext>
            </a:extLst>
          </p:cNvPr>
          <p:cNvSpPr txBox="1"/>
          <p:nvPr/>
        </p:nvSpPr>
        <p:spPr>
          <a:xfrm>
            <a:off x="467544" y="1028262"/>
            <a:ext cx="8141435" cy="113877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Class diagram presents essential classes like "Image-Processor," "Caption-Generator," "Text-To-Speech," and "User," depicting their relationships for object-oriented design. It guides developers in creating a structured system for image captioning and auditory feedback, ensuring a cohesive architecture.</a:t>
            </a:r>
          </a:p>
        </p:txBody>
      </p:sp>
      <p:sp>
        <p:nvSpPr>
          <p:cNvPr id="3" name="TextBox 2">
            <a:extLst>
              <a:ext uri="{FF2B5EF4-FFF2-40B4-BE49-F238E27FC236}">
                <a16:creationId xmlns:a16="http://schemas.microsoft.com/office/drawing/2014/main" xmlns="" id="{D5AE98AE-E948-8C09-6E19-8C1F4B95BC41}"/>
              </a:ext>
            </a:extLst>
          </p:cNvPr>
          <p:cNvSpPr txBox="1"/>
          <p:nvPr/>
        </p:nvSpPr>
        <p:spPr>
          <a:xfrm flipH="1">
            <a:off x="1976610" y="6370530"/>
            <a:ext cx="602914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7:</a:t>
            </a:r>
            <a:r>
              <a:rPr lang="en-IN" dirty="0">
                <a:latin typeface="Times New Roman" panose="02020603050405020304" pitchFamily="18" charset="0"/>
                <a:cs typeface="Times New Roman" panose="02020603050405020304" pitchFamily="18" charset="0"/>
              </a:rPr>
              <a:t> Class Diagram of Image Caption Generator</a:t>
            </a:r>
          </a:p>
        </p:txBody>
      </p:sp>
      <p:sp>
        <p:nvSpPr>
          <p:cNvPr id="4" name="TextBox 3">
            <a:extLst>
              <a:ext uri="{FF2B5EF4-FFF2-40B4-BE49-F238E27FC236}">
                <a16:creationId xmlns:a16="http://schemas.microsoft.com/office/drawing/2014/main" xmlns="" id="{5517D5E9-08A7-972C-B57E-73FB5EC7081C}"/>
              </a:ext>
            </a:extLst>
          </p:cNvPr>
          <p:cNvSpPr txBox="1"/>
          <p:nvPr/>
        </p:nvSpPr>
        <p:spPr>
          <a:xfrm>
            <a:off x="1691680" y="4403131"/>
            <a:ext cx="175025" cy="261610"/>
          </a:xfrm>
          <a:prstGeom prst="rect">
            <a:avLst/>
          </a:prstGeom>
          <a:noFill/>
        </p:spPr>
        <p:txBody>
          <a:bodyPr wrap="square" rtlCol="0">
            <a:spAutoFit/>
          </a:bodyPr>
          <a:lstStyle/>
          <a:p>
            <a:r>
              <a:rPr lang="en-IN" sz="1100" dirty="0"/>
              <a:t>1</a:t>
            </a:r>
          </a:p>
        </p:txBody>
      </p:sp>
      <p:sp>
        <p:nvSpPr>
          <p:cNvPr id="5" name="TextBox 4">
            <a:extLst>
              <a:ext uri="{FF2B5EF4-FFF2-40B4-BE49-F238E27FC236}">
                <a16:creationId xmlns:a16="http://schemas.microsoft.com/office/drawing/2014/main" xmlns="" id="{F02F5F59-FA7D-4D5A-3FBB-6C2E778326EC}"/>
              </a:ext>
            </a:extLst>
          </p:cNvPr>
          <p:cNvSpPr txBox="1"/>
          <p:nvPr/>
        </p:nvSpPr>
        <p:spPr>
          <a:xfrm>
            <a:off x="4201616" y="2564904"/>
            <a:ext cx="175025" cy="261610"/>
          </a:xfrm>
          <a:prstGeom prst="rect">
            <a:avLst/>
          </a:prstGeom>
          <a:noFill/>
        </p:spPr>
        <p:txBody>
          <a:bodyPr wrap="square" rtlCol="0">
            <a:spAutoFit/>
          </a:bodyPr>
          <a:lstStyle/>
          <a:p>
            <a:r>
              <a:rPr lang="en-IN" sz="1100" dirty="0"/>
              <a:t>1</a:t>
            </a:r>
          </a:p>
        </p:txBody>
      </p:sp>
      <p:sp>
        <p:nvSpPr>
          <p:cNvPr id="16" name="TextBox 15">
            <a:extLst>
              <a:ext uri="{FF2B5EF4-FFF2-40B4-BE49-F238E27FC236}">
                <a16:creationId xmlns:a16="http://schemas.microsoft.com/office/drawing/2014/main" xmlns="" id="{29DCD70D-EF87-782C-25AB-552130DD84CF}"/>
              </a:ext>
            </a:extLst>
          </p:cNvPr>
          <p:cNvSpPr txBox="1"/>
          <p:nvPr/>
        </p:nvSpPr>
        <p:spPr>
          <a:xfrm rot="10337139" flipV="1">
            <a:off x="2721330" y="3434581"/>
            <a:ext cx="1072161" cy="261610"/>
          </a:xfrm>
          <a:prstGeom prst="rect">
            <a:avLst/>
          </a:prstGeom>
          <a:noFill/>
        </p:spPr>
        <p:txBody>
          <a:bodyPr wrap="square" rtlCol="0">
            <a:spAutoFit/>
          </a:bodyPr>
          <a:lstStyle/>
          <a:p>
            <a:r>
              <a:rPr lang="en-IN" sz="1100" dirty="0"/>
              <a:t>1</a:t>
            </a:r>
          </a:p>
        </p:txBody>
      </p:sp>
      <p:sp>
        <p:nvSpPr>
          <p:cNvPr id="17" name="TextBox 16">
            <a:extLst>
              <a:ext uri="{FF2B5EF4-FFF2-40B4-BE49-F238E27FC236}">
                <a16:creationId xmlns:a16="http://schemas.microsoft.com/office/drawing/2014/main" xmlns="" id="{534C3EB6-99C5-8244-7D9D-7FE4395D0420}"/>
              </a:ext>
            </a:extLst>
          </p:cNvPr>
          <p:cNvSpPr txBox="1"/>
          <p:nvPr/>
        </p:nvSpPr>
        <p:spPr>
          <a:xfrm>
            <a:off x="4201616" y="2905947"/>
            <a:ext cx="175025" cy="261610"/>
          </a:xfrm>
          <a:prstGeom prst="rect">
            <a:avLst/>
          </a:prstGeom>
          <a:noFill/>
        </p:spPr>
        <p:txBody>
          <a:bodyPr wrap="square" rtlCol="0">
            <a:spAutoFit/>
          </a:bodyPr>
          <a:lstStyle/>
          <a:p>
            <a:r>
              <a:rPr lang="en-IN" sz="1100" dirty="0"/>
              <a:t>1</a:t>
            </a:r>
          </a:p>
        </p:txBody>
      </p:sp>
      <p:sp>
        <p:nvSpPr>
          <p:cNvPr id="20" name="TextBox 19">
            <a:extLst>
              <a:ext uri="{FF2B5EF4-FFF2-40B4-BE49-F238E27FC236}">
                <a16:creationId xmlns:a16="http://schemas.microsoft.com/office/drawing/2014/main" xmlns="" id="{5F40FE17-03BF-0401-6923-EA4940ECE07E}"/>
              </a:ext>
            </a:extLst>
          </p:cNvPr>
          <p:cNvSpPr txBox="1"/>
          <p:nvPr/>
        </p:nvSpPr>
        <p:spPr>
          <a:xfrm>
            <a:off x="2339752" y="4429356"/>
            <a:ext cx="175025" cy="261610"/>
          </a:xfrm>
          <a:prstGeom prst="rect">
            <a:avLst/>
          </a:prstGeom>
          <a:noFill/>
        </p:spPr>
        <p:txBody>
          <a:bodyPr wrap="square" rtlCol="0">
            <a:spAutoFit/>
          </a:bodyPr>
          <a:lstStyle/>
          <a:p>
            <a:r>
              <a:rPr lang="en-IN" sz="1100" dirty="0"/>
              <a:t>1</a:t>
            </a:r>
          </a:p>
        </p:txBody>
      </p:sp>
      <p:sp>
        <p:nvSpPr>
          <p:cNvPr id="23" name="TextBox 22">
            <a:extLst>
              <a:ext uri="{FF2B5EF4-FFF2-40B4-BE49-F238E27FC236}">
                <a16:creationId xmlns:a16="http://schemas.microsoft.com/office/drawing/2014/main" xmlns="" id="{55D321AF-17D4-9D2E-FDEC-8C15F14CB4A4}"/>
              </a:ext>
            </a:extLst>
          </p:cNvPr>
          <p:cNvSpPr txBox="1"/>
          <p:nvPr/>
        </p:nvSpPr>
        <p:spPr>
          <a:xfrm>
            <a:off x="2621110" y="4119204"/>
            <a:ext cx="175025" cy="261610"/>
          </a:xfrm>
          <a:prstGeom prst="rect">
            <a:avLst/>
          </a:prstGeom>
          <a:noFill/>
        </p:spPr>
        <p:txBody>
          <a:bodyPr wrap="square" rtlCol="0">
            <a:spAutoFit/>
          </a:bodyPr>
          <a:lstStyle/>
          <a:p>
            <a:r>
              <a:rPr lang="en-IN" sz="1100" dirty="0"/>
              <a:t>1</a:t>
            </a:r>
          </a:p>
        </p:txBody>
      </p:sp>
      <p:sp>
        <p:nvSpPr>
          <p:cNvPr id="24" name="TextBox 23">
            <a:extLst>
              <a:ext uri="{FF2B5EF4-FFF2-40B4-BE49-F238E27FC236}">
                <a16:creationId xmlns:a16="http://schemas.microsoft.com/office/drawing/2014/main" xmlns="" id="{4AD449B7-4B70-6104-8E24-15CCF389DE9C}"/>
              </a:ext>
            </a:extLst>
          </p:cNvPr>
          <p:cNvSpPr txBox="1"/>
          <p:nvPr/>
        </p:nvSpPr>
        <p:spPr>
          <a:xfrm>
            <a:off x="3169897" y="4167746"/>
            <a:ext cx="175025" cy="261610"/>
          </a:xfrm>
          <a:prstGeom prst="rect">
            <a:avLst/>
          </a:prstGeom>
          <a:noFill/>
        </p:spPr>
        <p:txBody>
          <a:bodyPr wrap="square" rtlCol="0">
            <a:spAutoFit/>
          </a:bodyPr>
          <a:lstStyle/>
          <a:p>
            <a:r>
              <a:rPr lang="en-IN" sz="1100" dirty="0"/>
              <a:t>1</a:t>
            </a:r>
          </a:p>
        </p:txBody>
      </p:sp>
      <p:sp>
        <p:nvSpPr>
          <p:cNvPr id="29" name="TextBox 28">
            <a:extLst>
              <a:ext uri="{FF2B5EF4-FFF2-40B4-BE49-F238E27FC236}">
                <a16:creationId xmlns:a16="http://schemas.microsoft.com/office/drawing/2014/main" xmlns="" id="{0ADD431D-9AFB-E531-A48D-78C25279ACFD}"/>
              </a:ext>
            </a:extLst>
          </p:cNvPr>
          <p:cNvSpPr txBox="1"/>
          <p:nvPr/>
        </p:nvSpPr>
        <p:spPr>
          <a:xfrm>
            <a:off x="4237823" y="4690966"/>
            <a:ext cx="175025" cy="261610"/>
          </a:xfrm>
          <a:prstGeom prst="rect">
            <a:avLst/>
          </a:prstGeom>
          <a:noFill/>
        </p:spPr>
        <p:txBody>
          <a:bodyPr wrap="square" rtlCol="0">
            <a:spAutoFit/>
          </a:bodyPr>
          <a:lstStyle/>
          <a:p>
            <a:r>
              <a:rPr lang="en-IN" sz="1100" dirty="0"/>
              <a:t>1</a:t>
            </a:r>
          </a:p>
        </p:txBody>
      </p:sp>
      <p:sp>
        <p:nvSpPr>
          <p:cNvPr id="30" name="TextBox 29">
            <a:extLst>
              <a:ext uri="{FF2B5EF4-FFF2-40B4-BE49-F238E27FC236}">
                <a16:creationId xmlns:a16="http://schemas.microsoft.com/office/drawing/2014/main" xmlns="" id="{6B12AA91-CC33-5BDC-74D5-F8CA1D10E357}"/>
              </a:ext>
            </a:extLst>
          </p:cNvPr>
          <p:cNvSpPr txBox="1"/>
          <p:nvPr/>
        </p:nvSpPr>
        <p:spPr>
          <a:xfrm>
            <a:off x="2821282" y="5085184"/>
            <a:ext cx="175025" cy="261610"/>
          </a:xfrm>
          <a:prstGeom prst="rect">
            <a:avLst/>
          </a:prstGeom>
          <a:noFill/>
        </p:spPr>
        <p:txBody>
          <a:bodyPr wrap="square" rtlCol="0">
            <a:spAutoFit/>
          </a:bodyPr>
          <a:lstStyle/>
          <a:p>
            <a:r>
              <a:rPr lang="en-IN" sz="1100" dirty="0"/>
              <a:t>1</a:t>
            </a:r>
          </a:p>
        </p:txBody>
      </p:sp>
      <p:sp>
        <p:nvSpPr>
          <p:cNvPr id="36" name="TextBox 35">
            <a:extLst>
              <a:ext uri="{FF2B5EF4-FFF2-40B4-BE49-F238E27FC236}">
                <a16:creationId xmlns:a16="http://schemas.microsoft.com/office/drawing/2014/main" xmlns="" id="{C8428BF9-1FCF-25CF-9D8F-9CB416B8754A}"/>
              </a:ext>
            </a:extLst>
          </p:cNvPr>
          <p:cNvSpPr txBox="1"/>
          <p:nvPr/>
        </p:nvSpPr>
        <p:spPr>
          <a:xfrm>
            <a:off x="6676674" y="4143376"/>
            <a:ext cx="175025" cy="261610"/>
          </a:xfrm>
          <a:prstGeom prst="rect">
            <a:avLst/>
          </a:prstGeom>
          <a:noFill/>
        </p:spPr>
        <p:txBody>
          <a:bodyPr wrap="square" rtlCol="0">
            <a:spAutoFit/>
          </a:bodyPr>
          <a:lstStyle/>
          <a:p>
            <a:r>
              <a:rPr lang="en-IN" sz="1100" dirty="0"/>
              <a:t>1</a:t>
            </a:r>
          </a:p>
        </p:txBody>
      </p:sp>
      <p:sp>
        <p:nvSpPr>
          <p:cNvPr id="37" name="TextBox 36">
            <a:extLst>
              <a:ext uri="{FF2B5EF4-FFF2-40B4-BE49-F238E27FC236}">
                <a16:creationId xmlns:a16="http://schemas.microsoft.com/office/drawing/2014/main" xmlns="" id="{5DA14563-BC43-502B-78B1-F665234C7995}"/>
              </a:ext>
            </a:extLst>
          </p:cNvPr>
          <p:cNvSpPr txBox="1"/>
          <p:nvPr/>
        </p:nvSpPr>
        <p:spPr>
          <a:xfrm>
            <a:off x="2796135" y="4560161"/>
            <a:ext cx="175025" cy="261610"/>
          </a:xfrm>
          <a:prstGeom prst="rect">
            <a:avLst/>
          </a:prstGeom>
          <a:noFill/>
        </p:spPr>
        <p:txBody>
          <a:bodyPr wrap="square" rtlCol="0">
            <a:spAutoFit/>
          </a:bodyPr>
          <a:lstStyle/>
          <a:p>
            <a:r>
              <a:rPr lang="en-IN" sz="1100" dirty="0"/>
              <a:t>1</a:t>
            </a:r>
          </a:p>
        </p:txBody>
      </p:sp>
      <p:sp>
        <p:nvSpPr>
          <p:cNvPr id="38" name="TextBox 37">
            <a:extLst>
              <a:ext uri="{FF2B5EF4-FFF2-40B4-BE49-F238E27FC236}">
                <a16:creationId xmlns:a16="http://schemas.microsoft.com/office/drawing/2014/main" xmlns="" id="{7FA3A8D6-50B2-35CF-A525-AC7E41274D7B}"/>
              </a:ext>
            </a:extLst>
          </p:cNvPr>
          <p:cNvSpPr txBox="1"/>
          <p:nvPr/>
        </p:nvSpPr>
        <p:spPr>
          <a:xfrm>
            <a:off x="3990596" y="5346794"/>
            <a:ext cx="175025" cy="261610"/>
          </a:xfrm>
          <a:prstGeom prst="rect">
            <a:avLst/>
          </a:prstGeom>
          <a:noFill/>
        </p:spPr>
        <p:txBody>
          <a:bodyPr wrap="square" rtlCol="0">
            <a:spAutoFit/>
          </a:bodyPr>
          <a:lstStyle/>
          <a:p>
            <a:r>
              <a:rPr lang="en-IN" sz="1100" dirty="0"/>
              <a:t>1</a:t>
            </a:r>
          </a:p>
        </p:txBody>
      </p:sp>
      <p:sp>
        <p:nvSpPr>
          <p:cNvPr id="39" name="TextBox 38">
            <a:extLst>
              <a:ext uri="{FF2B5EF4-FFF2-40B4-BE49-F238E27FC236}">
                <a16:creationId xmlns:a16="http://schemas.microsoft.com/office/drawing/2014/main" xmlns="" id="{E54C9D2D-737F-76D4-12BE-067BC1C23D5E}"/>
              </a:ext>
            </a:extLst>
          </p:cNvPr>
          <p:cNvSpPr txBox="1"/>
          <p:nvPr/>
        </p:nvSpPr>
        <p:spPr>
          <a:xfrm>
            <a:off x="5351358" y="4151393"/>
            <a:ext cx="175025" cy="261610"/>
          </a:xfrm>
          <a:prstGeom prst="rect">
            <a:avLst/>
          </a:prstGeom>
          <a:noFill/>
        </p:spPr>
        <p:txBody>
          <a:bodyPr wrap="square" rtlCol="0">
            <a:spAutoFit/>
          </a:bodyPr>
          <a:lstStyle/>
          <a:p>
            <a:r>
              <a:rPr lang="en-IN" sz="1100" dirty="0"/>
              <a:t>1</a:t>
            </a:r>
          </a:p>
        </p:txBody>
      </p:sp>
      <p:sp>
        <p:nvSpPr>
          <p:cNvPr id="40" name="TextBox 39">
            <a:extLst>
              <a:ext uri="{FF2B5EF4-FFF2-40B4-BE49-F238E27FC236}">
                <a16:creationId xmlns:a16="http://schemas.microsoft.com/office/drawing/2014/main" xmlns="" id="{A5E5B5E8-92D3-9324-5551-74A6E8B78424}"/>
              </a:ext>
            </a:extLst>
          </p:cNvPr>
          <p:cNvSpPr txBox="1"/>
          <p:nvPr/>
        </p:nvSpPr>
        <p:spPr>
          <a:xfrm>
            <a:off x="5351358" y="4785184"/>
            <a:ext cx="175025" cy="261610"/>
          </a:xfrm>
          <a:prstGeom prst="rect">
            <a:avLst/>
          </a:prstGeom>
          <a:noFill/>
        </p:spPr>
        <p:txBody>
          <a:bodyPr wrap="square" rtlCol="0">
            <a:spAutoFit/>
          </a:bodyPr>
          <a:lstStyle/>
          <a:p>
            <a:r>
              <a:rPr lang="en-IN" sz="1100" dirty="0"/>
              <a:t>1</a:t>
            </a:r>
          </a:p>
        </p:txBody>
      </p:sp>
      <p:sp>
        <p:nvSpPr>
          <p:cNvPr id="41" name="TextBox 40">
            <a:extLst>
              <a:ext uri="{FF2B5EF4-FFF2-40B4-BE49-F238E27FC236}">
                <a16:creationId xmlns:a16="http://schemas.microsoft.com/office/drawing/2014/main" xmlns="" id="{8FAB6485-4003-7A25-7F4C-613BFD093B4B}"/>
              </a:ext>
            </a:extLst>
          </p:cNvPr>
          <p:cNvSpPr txBox="1"/>
          <p:nvPr/>
        </p:nvSpPr>
        <p:spPr>
          <a:xfrm>
            <a:off x="4771719" y="3423209"/>
            <a:ext cx="175025" cy="261610"/>
          </a:xfrm>
          <a:prstGeom prst="rect">
            <a:avLst/>
          </a:prstGeom>
          <a:noFill/>
        </p:spPr>
        <p:txBody>
          <a:bodyPr wrap="square" rtlCol="0">
            <a:spAutoFit/>
          </a:bodyPr>
          <a:lstStyle/>
          <a:p>
            <a:r>
              <a:rPr lang="en-IN" sz="1100" dirty="0"/>
              <a:t>1</a:t>
            </a:r>
          </a:p>
        </p:txBody>
      </p:sp>
      <p:sp>
        <p:nvSpPr>
          <p:cNvPr id="42" name="TextBox 41">
            <a:extLst>
              <a:ext uri="{FF2B5EF4-FFF2-40B4-BE49-F238E27FC236}">
                <a16:creationId xmlns:a16="http://schemas.microsoft.com/office/drawing/2014/main" xmlns="" id="{EB2EC4B6-3A30-7A52-1E37-921D31640FC6}"/>
              </a:ext>
            </a:extLst>
          </p:cNvPr>
          <p:cNvSpPr txBox="1"/>
          <p:nvPr/>
        </p:nvSpPr>
        <p:spPr>
          <a:xfrm>
            <a:off x="5176333" y="3023473"/>
            <a:ext cx="175025" cy="261610"/>
          </a:xfrm>
          <a:prstGeom prst="rect">
            <a:avLst/>
          </a:prstGeom>
          <a:noFill/>
        </p:spPr>
        <p:txBody>
          <a:bodyPr wrap="square" rtlCol="0">
            <a:spAutoFit/>
          </a:bodyPr>
          <a:lstStyle/>
          <a:p>
            <a:r>
              <a:rPr lang="en-IN" sz="1100" dirty="0"/>
              <a:t>1</a:t>
            </a:r>
          </a:p>
        </p:txBody>
      </p:sp>
      <p:sp>
        <p:nvSpPr>
          <p:cNvPr id="43" name="TextBox 42">
            <a:extLst>
              <a:ext uri="{FF2B5EF4-FFF2-40B4-BE49-F238E27FC236}">
                <a16:creationId xmlns:a16="http://schemas.microsoft.com/office/drawing/2014/main" xmlns="" id="{D0436196-7062-B3D4-9F10-1886175EE744}"/>
              </a:ext>
            </a:extLst>
          </p:cNvPr>
          <p:cNvSpPr txBox="1"/>
          <p:nvPr/>
        </p:nvSpPr>
        <p:spPr>
          <a:xfrm>
            <a:off x="6122153" y="3048126"/>
            <a:ext cx="175025" cy="261610"/>
          </a:xfrm>
          <a:prstGeom prst="rect">
            <a:avLst/>
          </a:prstGeom>
          <a:noFill/>
        </p:spPr>
        <p:txBody>
          <a:bodyPr wrap="square" rtlCol="0">
            <a:spAutoFit/>
          </a:bodyPr>
          <a:lstStyle/>
          <a:p>
            <a:r>
              <a:rPr lang="en-IN" sz="1100" dirty="0"/>
              <a:t>1</a:t>
            </a:r>
          </a:p>
        </p:txBody>
      </p:sp>
      <p:sp>
        <p:nvSpPr>
          <p:cNvPr id="46" name="TextBox 45">
            <a:extLst>
              <a:ext uri="{FF2B5EF4-FFF2-40B4-BE49-F238E27FC236}">
                <a16:creationId xmlns:a16="http://schemas.microsoft.com/office/drawing/2014/main" xmlns="" id="{861624EF-5E6D-C92B-821C-7A77AD201F4D}"/>
              </a:ext>
            </a:extLst>
          </p:cNvPr>
          <p:cNvSpPr txBox="1"/>
          <p:nvPr/>
        </p:nvSpPr>
        <p:spPr>
          <a:xfrm>
            <a:off x="6501649" y="3495304"/>
            <a:ext cx="175025" cy="261610"/>
          </a:xfrm>
          <a:prstGeom prst="rect">
            <a:avLst/>
          </a:prstGeom>
          <a:noFill/>
        </p:spPr>
        <p:txBody>
          <a:bodyPr wrap="square" rtlCol="0">
            <a:spAutoFit/>
          </a:bodyPr>
          <a:lstStyle/>
          <a:p>
            <a:r>
              <a:rPr lang="en-IN" sz="1100" dirty="0"/>
              <a:t>1</a:t>
            </a:r>
          </a:p>
        </p:txBody>
      </p:sp>
    </p:spTree>
    <p:extLst>
      <p:ext uri="{BB962C8B-B14F-4D97-AF65-F5344CB8AC3E}">
        <p14:creationId xmlns:p14="http://schemas.microsoft.com/office/powerpoint/2010/main" val="4119594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44380E9-23F8-11F1-EF90-B9347BAB8E9F}"/>
              </a:ext>
            </a:extLst>
          </p:cNvPr>
          <p:cNvSpPr>
            <a:spLocks noGrp="1"/>
          </p:cNvSpPr>
          <p:nvPr>
            <p:ph type="title"/>
          </p:nvPr>
        </p:nvSpPr>
        <p:spPr>
          <a:xfrm>
            <a:off x="134583" y="214595"/>
            <a:ext cx="8181833" cy="838141"/>
          </a:xfrm>
        </p:spPr>
        <p:txBody>
          <a:bodyPr>
            <a:normAutofit fontScale="90000"/>
          </a:bodyPr>
          <a:lstStyle/>
          <a:p>
            <a:r>
              <a:rPr lang="en-IN" sz="2900" b="1" dirty="0">
                <a:latin typeface="Times New Roman" panose="02020603050405020304" pitchFamily="18" charset="0"/>
                <a:cs typeface="Times New Roman" panose="02020603050405020304" pitchFamily="18" charset="0"/>
              </a:rPr>
              <a:t>ACTIVITY DIAGRAM OF IMAGE CAPTION GENERATOR</a:t>
            </a:r>
            <a:endParaRPr lang="en-IN" sz="2900" dirty="0"/>
          </a:p>
        </p:txBody>
      </p:sp>
      <p:sp>
        <p:nvSpPr>
          <p:cNvPr id="4" name="Slide Number Placeholder 3">
            <a:extLst>
              <a:ext uri="{FF2B5EF4-FFF2-40B4-BE49-F238E27FC236}">
                <a16:creationId xmlns:a16="http://schemas.microsoft.com/office/drawing/2014/main" xmlns="" id="{53150A68-0430-7109-A95B-616E4269DA17}"/>
              </a:ext>
            </a:extLst>
          </p:cNvPr>
          <p:cNvSpPr>
            <a:spLocks noGrp="1"/>
          </p:cNvSpPr>
          <p:nvPr>
            <p:ph type="sldNum" sz="quarter" idx="12"/>
          </p:nvPr>
        </p:nvSpPr>
        <p:spPr>
          <a:xfrm>
            <a:off x="8316416" y="6356350"/>
            <a:ext cx="370384" cy="365125"/>
          </a:xfrm>
        </p:spPr>
        <p:txBody>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14</a:t>
            </a:r>
          </a:p>
        </p:txBody>
      </p:sp>
      <p:pic>
        <p:nvPicPr>
          <p:cNvPr id="7" name="Content Placeholder 6">
            <a:extLst>
              <a:ext uri="{FF2B5EF4-FFF2-40B4-BE49-F238E27FC236}">
                <a16:creationId xmlns:a16="http://schemas.microsoft.com/office/drawing/2014/main" xmlns="" id="{FCFB4D56-5E31-0EE3-9892-692D16AC28E7}"/>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32493" b="10232"/>
          <a:stretch/>
        </p:blipFill>
        <p:spPr>
          <a:xfrm>
            <a:off x="3563888" y="2060848"/>
            <a:ext cx="2542179" cy="4464496"/>
          </a:xfrm>
        </p:spPr>
      </p:pic>
      <p:sp>
        <p:nvSpPr>
          <p:cNvPr id="3" name="TextBox 2">
            <a:extLst>
              <a:ext uri="{FF2B5EF4-FFF2-40B4-BE49-F238E27FC236}">
                <a16:creationId xmlns:a16="http://schemas.microsoft.com/office/drawing/2014/main" xmlns="" id="{5EA0C6E7-6857-30A3-7829-C8E1501ADA73}"/>
              </a:ext>
            </a:extLst>
          </p:cNvPr>
          <p:cNvSpPr txBox="1"/>
          <p:nvPr/>
        </p:nvSpPr>
        <p:spPr>
          <a:xfrm>
            <a:off x="554476" y="1052736"/>
            <a:ext cx="8132323" cy="122251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activity diagram illustrates the sequential system processes, starting with image upload, process the image then caption generation using CNN and LSTM. Finally, it portrays text-to-speech conversion for spoken caption.</a:t>
            </a:r>
          </a:p>
        </p:txBody>
      </p:sp>
      <p:sp>
        <p:nvSpPr>
          <p:cNvPr id="5" name="TextBox 4">
            <a:extLst>
              <a:ext uri="{FF2B5EF4-FFF2-40B4-BE49-F238E27FC236}">
                <a16:creationId xmlns:a16="http://schemas.microsoft.com/office/drawing/2014/main" xmlns="" id="{FA497355-0144-CF63-21C3-28CA5535815F}"/>
              </a:ext>
            </a:extLst>
          </p:cNvPr>
          <p:cNvSpPr txBox="1"/>
          <p:nvPr/>
        </p:nvSpPr>
        <p:spPr>
          <a:xfrm flipH="1">
            <a:off x="1979712" y="6340678"/>
            <a:ext cx="633670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8:</a:t>
            </a:r>
            <a:r>
              <a:rPr lang="en-IN" dirty="0">
                <a:latin typeface="Times New Roman" panose="02020603050405020304" pitchFamily="18" charset="0"/>
                <a:cs typeface="Times New Roman" panose="02020603050405020304" pitchFamily="18" charset="0"/>
              </a:rPr>
              <a:t> Activity Diagram of Image Caption Generator</a:t>
            </a:r>
          </a:p>
        </p:txBody>
      </p:sp>
    </p:spTree>
    <p:extLst>
      <p:ext uri="{BB962C8B-B14F-4D97-AF65-F5344CB8AC3E}">
        <p14:creationId xmlns:p14="http://schemas.microsoft.com/office/powerpoint/2010/main" val="174232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6CB41D-B2D2-1AF0-A864-A472B5DE44CB}"/>
              </a:ext>
            </a:extLst>
          </p:cNvPr>
          <p:cNvSpPr>
            <a:spLocks noGrp="1"/>
          </p:cNvSpPr>
          <p:nvPr>
            <p:ph type="title"/>
          </p:nvPr>
        </p:nvSpPr>
        <p:spPr>
          <a:xfrm>
            <a:off x="107504" y="274638"/>
            <a:ext cx="8229600" cy="778098"/>
          </a:xfrm>
        </p:spPr>
        <p:txBody>
          <a:bodyPr>
            <a:noAutofit/>
          </a:bodyPr>
          <a:lstStyle/>
          <a:p>
            <a:r>
              <a:rPr lang="en-IN" sz="2400" b="1" dirty="0">
                <a:latin typeface="Times New Roman" panose="02020603050405020304" pitchFamily="18" charset="0"/>
                <a:cs typeface="Times New Roman" panose="02020603050405020304" pitchFamily="18" charset="0"/>
              </a:rPr>
              <a:t>SEQUENCE DIAGRAM OF IMAGE CAPTION GENERATOR</a:t>
            </a:r>
            <a:endParaRPr lang="en-IN" sz="2400" dirty="0"/>
          </a:p>
        </p:txBody>
      </p:sp>
      <p:pic>
        <p:nvPicPr>
          <p:cNvPr id="12" name="Content Placeholder 11">
            <a:extLst>
              <a:ext uri="{FF2B5EF4-FFF2-40B4-BE49-F238E27FC236}">
                <a16:creationId xmlns:a16="http://schemas.microsoft.com/office/drawing/2014/main" xmlns="" id="{C56E3DF1-84DF-B867-0E80-D50F86DDA10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1560" y="2073915"/>
            <a:ext cx="7920880" cy="4235405"/>
          </a:xfrm>
        </p:spPr>
      </p:pic>
      <p:sp>
        <p:nvSpPr>
          <p:cNvPr id="13" name="TextBox 12">
            <a:extLst>
              <a:ext uri="{FF2B5EF4-FFF2-40B4-BE49-F238E27FC236}">
                <a16:creationId xmlns:a16="http://schemas.microsoft.com/office/drawing/2014/main" xmlns="" id="{8B3C5885-2A78-3CA9-654B-165B500EDFCF}"/>
              </a:ext>
            </a:extLst>
          </p:cNvPr>
          <p:cNvSpPr txBox="1"/>
          <p:nvPr/>
        </p:nvSpPr>
        <p:spPr>
          <a:xfrm flipH="1">
            <a:off x="8352418" y="6361583"/>
            <a:ext cx="468054" cy="307777"/>
          </a:xfrm>
          <a:prstGeom prst="rect">
            <a:avLst/>
          </a:prstGeom>
          <a:noFill/>
        </p:spPr>
        <p:txBody>
          <a:bodyPr wrap="square" rtlCol="0">
            <a:spAutoFit/>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15</a:t>
            </a:r>
          </a:p>
        </p:txBody>
      </p:sp>
      <p:sp>
        <p:nvSpPr>
          <p:cNvPr id="14" name="TextBox 13">
            <a:extLst>
              <a:ext uri="{FF2B5EF4-FFF2-40B4-BE49-F238E27FC236}">
                <a16:creationId xmlns:a16="http://schemas.microsoft.com/office/drawing/2014/main" xmlns="" id="{7070AE2D-3ABB-3ECA-9042-8CE0C6CBD3E3}"/>
              </a:ext>
            </a:extLst>
          </p:cNvPr>
          <p:cNvSpPr txBox="1"/>
          <p:nvPr/>
        </p:nvSpPr>
        <p:spPr>
          <a:xfrm>
            <a:off x="282102" y="1124744"/>
            <a:ext cx="8472792" cy="877163"/>
          </a:xfrm>
          <a:prstGeom prst="rect">
            <a:avLst/>
          </a:prstGeom>
          <a:noFill/>
        </p:spPr>
        <p:txBody>
          <a:bodyPr wrap="square" rtlCol="0">
            <a:spAutoFit/>
          </a:bodyPr>
          <a:lstStyle/>
          <a:p>
            <a:pPr marL="285750" indent="-285750" algn="just">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The sequence diagram visually depicts the chronological flow of interactions, initiated by the "User" uploading an image. It illustrates the process, including image processing, caption generation, and the reading of the caption by the Text-to-Speech Engine.</a:t>
            </a:r>
            <a:endParaRPr lang="en-IN" sz="17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1DF67AE2-4E31-C9E8-331D-E00D08E64818}"/>
              </a:ext>
            </a:extLst>
          </p:cNvPr>
          <p:cNvSpPr txBox="1"/>
          <p:nvPr/>
        </p:nvSpPr>
        <p:spPr>
          <a:xfrm flipH="1">
            <a:off x="2000400" y="6309320"/>
            <a:ext cx="6336704"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9:</a:t>
            </a:r>
            <a:r>
              <a:rPr lang="en-IN" dirty="0">
                <a:latin typeface="Times New Roman" panose="02020603050405020304" pitchFamily="18" charset="0"/>
                <a:cs typeface="Times New Roman" panose="02020603050405020304" pitchFamily="18" charset="0"/>
              </a:rPr>
              <a:t> Sequence Diagram of Image Caption Generator</a:t>
            </a:r>
          </a:p>
        </p:txBody>
      </p:sp>
    </p:spTree>
    <p:extLst>
      <p:ext uri="{BB962C8B-B14F-4D97-AF65-F5344CB8AC3E}">
        <p14:creationId xmlns:p14="http://schemas.microsoft.com/office/powerpoint/2010/main" val="3860426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AB542D-E8D1-881A-C44F-C22FE10C9883}"/>
              </a:ext>
            </a:extLst>
          </p:cNvPr>
          <p:cNvSpPr>
            <a:spLocks noGrp="1"/>
          </p:cNvSpPr>
          <p:nvPr>
            <p:ph type="title"/>
          </p:nvPr>
        </p:nvSpPr>
        <p:spPr>
          <a:xfrm>
            <a:off x="457200" y="150688"/>
            <a:ext cx="8229600" cy="830040"/>
          </a:xfrm>
        </p:spPr>
        <p:txBody>
          <a:bodyPr/>
          <a:lstStyle/>
          <a:p>
            <a:r>
              <a:rPr lang="en-US" b="1" dirty="0">
                <a:latin typeface="Times New Roman" panose="02020603050405020304" pitchFamily="18" charset="0"/>
                <a:cs typeface="Times New Roman" panose="02020603050405020304" pitchFamily="18" charset="0"/>
              </a:rPr>
              <a:t>MODULES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05F48609-3895-47A2-CDD3-534F1881E150}"/>
              </a:ext>
            </a:extLst>
          </p:cNvPr>
          <p:cNvSpPr>
            <a:spLocks noGrp="1"/>
          </p:cNvSpPr>
          <p:nvPr>
            <p:ph idx="1"/>
          </p:nvPr>
        </p:nvSpPr>
        <p:spPr>
          <a:xfrm>
            <a:off x="457200" y="980728"/>
            <a:ext cx="8229600" cy="5544616"/>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The modules used in this Image Caption generator are as follows</a:t>
            </a:r>
            <a:r>
              <a:rPr lang="en-IN" sz="2400" dirty="0">
                <a:latin typeface="Times New Roman" panose="02020603050405020304" pitchFamily="18" charset="0"/>
                <a:cs typeface="Times New Roman" panose="02020603050405020304" pitchFamily="18" charset="0"/>
              </a:rPr>
              <a:t>:</a:t>
            </a:r>
          </a:p>
          <a:p>
            <a:r>
              <a:rPr lang="en-IN" sz="2400" dirty="0">
                <a:latin typeface="Times New Roman" panose="02020603050405020304" pitchFamily="18" charset="0"/>
                <a:cs typeface="Times New Roman" panose="02020603050405020304" pitchFamily="18" charset="0"/>
              </a:rPr>
              <a:t>string   : To perform string operations on captions</a:t>
            </a:r>
          </a:p>
          <a:p>
            <a:r>
              <a:rPr lang="en-IN" sz="2400" dirty="0" err="1">
                <a:latin typeface="Times New Roman" panose="02020603050405020304" pitchFamily="18" charset="0"/>
                <a:cs typeface="Times New Roman" panose="02020603050405020304" pitchFamily="18" charset="0"/>
              </a:rPr>
              <a:t>numpy</a:t>
            </a:r>
            <a:r>
              <a:rPr lang="en-IN" sz="2400" dirty="0">
                <a:latin typeface="Times New Roman" panose="02020603050405020304" pitchFamily="18" charset="0"/>
                <a:cs typeface="Times New Roman" panose="02020603050405020304" pitchFamily="18" charset="0"/>
              </a:rPr>
              <a:t> : To perform numerical operations</a:t>
            </a:r>
          </a:p>
          <a:p>
            <a:r>
              <a:rPr lang="en-IN" sz="2400" dirty="0">
                <a:latin typeface="Times New Roman" panose="02020603050405020304" pitchFamily="18" charset="0"/>
                <a:cs typeface="Times New Roman" panose="02020603050405020304" pitchFamily="18" charset="0"/>
              </a:rPr>
              <a:t>Pickle   : To serialize and deserialize objects.</a:t>
            </a:r>
          </a:p>
          <a:p>
            <a:r>
              <a:rPr lang="en-IN" sz="2400" dirty="0" err="1">
                <a:latin typeface="Times New Roman" panose="02020603050405020304" pitchFamily="18" charset="0"/>
                <a:cs typeface="Times New Roman" panose="02020603050405020304" pitchFamily="18" charset="0"/>
              </a:rPr>
              <a:t>keras</a:t>
            </a:r>
            <a:r>
              <a:rPr lang="en-IN" sz="2400" dirty="0">
                <a:latin typeface="Times New Roman" panose="02020603050405020304" pitchFamily="18" charset="0"/>
                <a:cs typeface="Times New Roman" panose="02020603050405020304" pitchFamily="18" charset="0"/>
              </a:rPr>
              <a:t>    :To implement Neural networks.</a:t>
            </a:r>
          </a:p>
          <a:p>
            <a:r>
              <a:rPr lang="en-IN" sz="2400" dirty="0">
                <a:latin typeface="Times New Roman" panose="02020603050405020304" pitchFamily="18" charset="0"/>
                <a:cs typeface="Times New Roman" panose="02020603050405020304" pitchFamily="18" charset="0"/>
              </a:rPr>
              <a:t>PIL       :Provides the interpreter with Image Editing Capabilities.</a:t>
            </a:r>
          </a:p>
          <a:p>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To create dataflow graph that describes how data moves through a graph.</a:t>
            </a:r>
          </a:p>
          <a:p>
            <a:r>
              <a:rPr lang="en-IN" sz="2400" dirty="0">
                <a:latin typeface="Times New Roman" panose="02020603050405020304" pitchFamily="18" charset="0"/>
                <a:cs typeface="Times New Roman" panose="02020603050405020304" pitchFamily="18" charset="0"/>
              </a:rPr>
              <a:t>matplotlib : For creating static and interactive visualizations.</a:t>
            </a:r>
          </a:p>
          <a:p>
            <a:endParaRPr lang="en-IN" dirty="0"/>
          </a:p>
        </p:txBody>
      </p:sp>
      <p:sp>
        <p:nvSpPr>
          <p:cNvPr id="4" name="Slide Number Placeholder 3">
            <a:extLst>
              <a:ext uri="{FF2B5EF4-FFF2-40B4-BE49-F238E27FC236}">
                <a16:creationId xmlns:a16="http://schemas.microsoft.com/office/drawing/2014/main" xmlns="" id="{E60F6739-8BEB-F4F4-77A7-51336E4C62AC}"/>
              </a:ext>
            </a:extLst>
          </p:cNvPr>
          <p:cNvSpPr>
            <a:spLocks noGrp="1"/>
          </p:cNvSpPr>
          <p:nvPr>
            <p:ph type="sldNum" sz="quarter" idx="12"/>
          </p:nvPr>
        </p:nvSpPr>
        <p:spPr>
          <a:xfrm>
            <a:off x="8316416" y="6356350"/>
            <a:ext cx="370384"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16</a:t>
            </a:fld>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6877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EEFAAFD-BD3B-8490-0C3B-5B8B0CCF2937}"/>
              </a:ext>
            </a:extLst>
          </p:cNvPr>
          <p:cNvSpPr>
            <a:spLocks noGrp="1"/>
          </p:cNvSpPr>
          <p:nvPr>
            <p:ph type="title"/>
          </p:nvPr>
        </p:nvSpPr>
        <p:spPr>
          <a:xfrm>
            <a:off x="457200" y="188640"/>
            <a:ext cx="8229600" cy="580234"/>
          </a:xfrm>
        </p:spPr>
        <p:txBody>
          <a:bodyPr>
            <a:normAutofit fontScale="90000"/>
          </a:bodyPr>
          <a:lstStyle/>
          <a:p>
            <a:r>
              <a:rPr lang="en-US" b="1" dirty="0">
                <a:latin typeface="Times New Roman" panose="02020603050405020304" pitchFamily="18" charset="0"/>
                <a:cs typeface="Times New Roman" panose="02020603050405020304" pitchFamily="18" charset="0"/>
              </a:rPr>
              <a:t>UNIT TESTING</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A8F78E63-B064-8328-886A-698819E4B23C}"/>
              </a:ext>
            </a:extLst>
          </p:cNvPr>
          <p:cNvSpPr>
            <a:spLocks noGrp="1"/>
          </p:cNvSpPr>
          <p:nvPr>
            <p:ph type="sldNum" sz="quarter" idx="12"/>
          </p:nvPr>
        </p:nvSpPr>
        <p:spPr>
          <a:xfrm>
            <a:off x="8244408" y="6356350"/>
            <a:ext cx="442392"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17</a:t>
            </a:fld>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xmlns="" id="{46A3C1C0-6FCC-281B-7D90-4D955FD0551B}"/>
              </a:ext>
            </a:extLst>
          </p:cNvPr>
          <p:cNvSpPr txBox="1"/>
          <p:nvPr/>
        </p:nvSpPr>
        <p:spPr>
          <a:xfrm>
            <a:off x="314159" y="692696"/>
            <a:ext cx="4273587" cy="5847755"/>
          </a:xfrm>
          <a:prstGeom prst="rect">
            <a:avLst/>
          </a:prstGeom>
          <a:noFill/>
        </p:spPr>
        <p:txBody>
          <a:bodyPr wrap="square">
            <a:spAutoFit/>
          </a:bodyPr>
          <a:lstStyle/>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Unit testing for a captioning model involves verifying its components, including image input processing, feature extraction, caption generation, and vocabulary handling.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It also tests loss functions, hyperparameter tuning, and low-level components such as RNN layers.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Edge cases are considered, and mock data or dependencies may be used for testing. </a:t>
            </a:r>
          </a:p>
          <a:p>
            <a:pPr marL="342900" indent="-342900" algn="just">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 goal is to ensure the model's internal logic and functionality are sound before integration into the broader system.</a:t>
            </a:r>
          </a:p>
        </p:txBody>
      </p:sp>
      <p:sp>
        <p:nvSpPr>
          <p:cNvPr id="7" name="TextBox 6">
            <a:extLst>
              <a:ext uri="{FF2B5EF4-FFF2-40B4-BE49-F238E27FC236}">
                <a16:creationId xmlns:a16="http://schemas.microsoft.com/office/drawing/2014/main" xmlns="" id="{990A7537-6DD2-FA0B-5B1D-6A26A6723C7B}"/>
              </a:ext>
            </a:extLst>
          </p:cNvPr>
          <p:cNvSpPr txBox="1"/>
          <p:nvPr/>
        </p:nvSpPr>
        <p:spPr>
          <a:xfrm flipH="1">
            <a:off x="4932040" y="5949280"/>
            <a:ext cx="5328592" cy="353943"/>
          </a:xfrm>
          <a:prstGeom prst="rect">
            <a:avLst/>
          </a:prstGeom>
          <a:noFill/>
        </p:spPr>
        <p:txBody>
          <a:bodyPr wrap="square" rtlCol="0">
            <a:spAutoFit/>
          </a:bodyPr>
          <a:lstStyle/>
          <a:p>
            <a:r>
              <a:rPr lang="en-IN" sz="1700" b="1" dirty="0">
                <a:latin typeface="Times New Roman" panose="02020603050405020304" pitchFamily="18" charset="0"/>
                <a:cs typeface="Times New Roman" panose="02020603050405020304" pitchFamily="18" charset="0"/>
              </a:rPr>
              <a:t>Figure 10: </a:t>
            </a:r>
            <a:r>
              <a:rPr lang="en-IN" sz="1700" dirty="0">
                <a:latin typeface="Times New Roman" panose="02020603050405020304" pitchFamily="18" charset="0"/>
                <a:cs typeface="Times New Roman" panose="02020603050405020304" pitchFamily="18" charset="0"/>
              </a:rPr>
              <a:t>Performing Unit Testing </a:t>
            </a:r>
          </a:p>
        </p:txBody>
      </p:sp>
      <p:pic>
        <p:nvPicPr>
          <p:cNvPr id="14" name="Content Placeholder 13">
            <a:extLst>
              <a:ext uri="{FF2B5EF4-FFF2-40B4-BE49-F238E27FC236}">
                <a16:creationId xmlns:a16="http://schemas.microsoft.com/office/drawing/2014/main" xmlns="" id="{796A3049-BF48-75C1-3DBE-A71154B3ECD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22374" t="28227" r="30194" b="31858"/>
          <a:stretch/>
        </p:blipFill>
        <p:spPr>
          <a:xfrm>
            <a:off x="4659639" y="800419"/>
            <a:ext cx="3955268" cy="5095734"/>
          </a:xfrm>
        </p:spPr>
      </p:pic>
    </p:spTree>
    <p:extLst>
      <p:ext uri="{BB962C8B-B14F-4D97-AF65-F5344CB8AC3E}">
        <p14:creationId xmlns:p14="http://schemas.microsoft.com/office/powerpoint/2010/main" val="23230509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84B5B70-8402-E415-0191-AABA5FC0A778}"/>
              </a:ext>
            </a:extLst>
          </p:cNvPr>
          <p:cNvSpPr>
            <a:spLocks noGrp="1"/>
          </p:cNvSpPr>
          <p:nvPr>
            <p:ph type="title"/>
          </p:nvPr>
        </p:nvSpPr>
        <p:spPr>
          <a:xfrm>
            <a:off x="457200" y="274638"/>
            <a:ext cx="8229600" cy="639761"/>
          </a:xfrm>
        </p:spPr>
        <p:txBody>
          <a:bodyPr>
            <a:normAutofit fontScale="90000"/>
          </a:bodyPr>
          <a:lstStyle/>
          <a:p>
            <a:r>
              <a:rPr lang="en-US" b="1" dirty="0">
                <a:latin typeface="Times New Roman" panose="02020603050405020304" pitchFamily="18" charset="0"/>
                <a:cs typeface="Times New Roman" panose="02020603050405020304" pitchFamily="18" charset="0"/>
              </a:rPr>
              <a:t>SYSTEM TESTING</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B5287611-1A2F-113D-0870-BD030F80A7D5}"/>
              </a:ext>
            </a:extLst>
          </p:cNvPr>
          <p:cNvSpPr>
            <a:spLocks noGrp="1"/>
          </p:cNvSpPr>
          <p:nvPr>
            <p:ph idx="1"/>
          </p:nvPr>
        </p:nvSpPr>
        <p:spPr>
          <a:xfrm>
            <a:off x="395536" y="1154584"/>
            <a:ext cx="8229600" cy="4938712"/>
          </a:xfrm>
        </p:spPr>
        <p:txBody>
          <a:bodyPr>
            <a:noAutofit/>
          </a:bodyPr>
          <a:lstStyle/>
          <a:p>
            <a:pPr algn="just">
              <a:lnSpc>
                <a:spcPct val="150000"/>
              </a:lnSpc>
            </a:pPr>
            <a:r>
              <a:rPr lang="en-US" sz="2100" dirty="0">
                <a:latin typeface="Times New Roman" panose="02020603050405020304" pitchFamily="18" charset="0"/>
                <a:cs typeface="Times New Roman" panose="02020603050405020304" pitchFamily="18" charset="0"/>
              </a:rPr>
              <a:t>System testing for an image caption generator project involves end-to-end evaluation, usability and performance checks, and ensuring security, compatibility, and scalability. It also includes user acceptance testing, accessibility validation, and adherence to regulations, while ensuring data integrity and error handling. The goal is to verify the system's functionality, usability, and reliability in a real-world context.</a:t>
            </a:r>
          </a:p>
          <a:p>
            <a:pPr algn="just">
              <a:lnSpc>
                <a:spcPct val="150000"/>
              </a:lnSpc>
            </a:pPr>
            <a:r>
              <a:rPr lang="en-US" sz="2100" dirty="0">
                <a:latin typeface="Times New Roman" panose="02020603050405020304" pitchFamily="18" charset="0"/>
                <a:cs typeface="Times New Roman" panose="02020603050405020304" pitchFamily="18" charset="0"/>
              </a:rPr>
              <a:t>User acceptance testing is conducted to validate the system against user expectations, while regression testing ensures new changes don't introduce issues. Deployment and rollback procedures are also tested to ensure smooth updates and potential issue recovery.</a:t>
            </a:r>
            <a:endParaRPr lang="en-IN" sz="21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4C1E26B-8800-C6F6-DF87-4D7D6AB37BE1}"/>
              </a:ext>
            </a:extLst>
          </p:cNvPr>
          <p:cNvSpPr>
            <a:spLocks noGrp="1"/>
          </p:cNvSpPr>
          <p:nvPr>
            <p:ph type="sldNum" sz="quarter" idx="12"/>
          </p:nvPr>
        </p:nvSpPr>
        <p:spPr>
          <a:xfrm>
            <a:off x="8316416" y="6356350"/>
            <a:ext cx="370384"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18</a:t>
            </a:fld>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9479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45FE3F-9D7D-21EF-3183-1E53F450F7FC}"/>
              </a:ext>
            </a:extLst>
          </p:cNvPr>
          <p:cNvSpPr>
            <a:spLocks noGrp="1"/>
          </p:cNvSpPr>
          <p:nvPr>
            <p:ph type="title"/>
          </p:nvPr>
        </p:nvSpPr>
        <p:spPr>
          <a:xfrm>
            <a:off x="457200" y="274638"/>
            <a:ext cx="8229600" cy="556223"/>
          </a:xfrm>
        </p:spPr>
        <p:txBody>
          <a:bodyPr>
            <a:normAutofit fontScale="90000"/>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9A68CDA3-8FE2-5E8B-74BA-0A8F8D806D74}"/>
              </a:ext>
            </a:extLst>
          </p:cNvPr>
          <p:cNvSpPr>
            <a:spLocks noGrp="1"/>
          </p:cNvSpPr>
          <p:nvPr>
            <p:ph type="sldNum" sz="quarter" idx="12"/>
          </p:nvPr>
        </p:nvSpPr>
        <p:spPr>
          <a:xfrm>
            <a:off x="8316416" y="6356350"/>
            <a:ext cx="370384"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19</a:t>
            </a:fld>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xmlns="" id="{2668BBB5-EBEF-4F2F-A7DE-4A48661CA204}"/>
              </a:ext>
            </a:extLst>
          </p:cNvPr>
          <p:cNvSpPr txBox="1"/>
          <p:nvPr/>
        </p:nvSpPr>
        <p:spPr>
          <a:xfrm>
            <a:off x="457200" y="5816374"/>
            <a:ext cx="7680852" cy="769441"/>
          </a:xfrm>
          <a:prstGeom prst="rect">
            <a:avLst/>
          </a:prstGeom>
          <a:noFill/>
        </p:spPr>
        <p:txBody>
          <a:bodyPr wrap="square">
            <a:spAutoFit/>
          </a:bodyPr>
          <a:lstStyle/>
          <a:p>
            <a:pPr marL="342900" indent="-342900">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Caption for the uploaded image will be Generated as show in Figure 11.</a:t>
            </a:r>
          </a:p>
        </p:txBody>
      </p:sp>
      <p:sp>
        <p:nvSpPr>
          <p:cNvPr id="3" name="TextBox 2">
            <a:extLst>
              <a:ext uri="{FF2B5EF4-FFF2-40B4-BE49-F238E27FC236}">
                <a16:creationId xmlns:a16="http://schemas.microsoft.com/office/drawing/2014/main" xmlns="" id="{E769A27E-A86A-B8A3-F618-1A11057C2B4E}"/>
              </a:ext>
            </a:extLst>
          </p:cNvPr>
          <p:cNvSpPr txBox="1"/>
          <p:nvPr/>
        </p:nvSpPr>
        <p:spPr>
          <a:xfrm flipH="1">
            <a:off x="3167844" y="5447042"/>
            <a:ext cx="3204356"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11: </a:t>
            </a:r>
            <a:r>
              <a:rPr lang="en-IN" dirty="0">
                <a:latin typeface="Times New Roman" panose="02020603050405020304" pitchFamily="18" charset="0"/>
                <a:cs typeface="Times New Roman" panose="02020603050405020304" pitchFamily="18" charset="0"/>
              </a:rPr>
              <a:t>Caption Generation</a:t>
            </a:r>
          </a:p>
        </p:txBody>
      </p:sp>
      <p:pic>
        <p:nvPicPr>
          <p:cNvPr id="8" name="Picture 7">
            <a:extLst>
              <a:ext uri="{FF2B5EF4-FFF2-40B4-BE49-F238E27FC236}">
                <a16:creationId xmlns:a16="http://schemas.microsoft.com/office/drawing/2014/main" xmlns="" id="{6CC8C0AC-890D-7D62-6F45-C53A1E292A9F}"/>
              </a:ext>
            </a:extLst>
          </p:cNvPr>
          <p:cNvPicPr>
            <a:picLocks noChangeAspect="1"/>
          </p:cNvPicPr>
          <p:nvPr/>
        </p:nvPicPr>
        <p:blipFill rotWithShape="1">
          <a:blip r:embed="rId7">
            <a:extLst>
              <a:ext uri="{28A0092B-C50C-407E-A947-70E740481C1C}">
                <a14:useLocalDpi xmlns:a14="http://schemas.microsoft.com/office/drawing/2010/main" val="0"/>
              </a:ext>
            </a:extLst>
          </a:blip>
          <a:srcRect l="10626" t="32149" r="47637" b="17709"/>
          <a:stretch/>
        </p:blipFill>
        <p:spPr>
          <a:xfrm>
            <a:off x="5076056" y="1062764"/>
            <a:ext cx="3816424" cy="3244392"/>
          </a:xfrm>
          <a:prstGeom prst="rect">
            <a:avLst/>
          </a:prstGeom>
        </p:spPr>
      </p:pic>
      <p:pic>
        <p:nvPicPr>
          <p:cNvPr id="13" name="Picture 12">
            <a:extLst>
              <a:ext uri="{FF2B5EF4-FFF2-40B4-BE49-F238E27FC236}">
                <a16:creationId xmlns:a16="http://schemas.microsoft.com/office/drawing/2014/main" xmlns="" id="{4EB03B07-9D48-D995-8AF8-97EE980AA5AA}"/>
              </a:ext>
            </a:extLst>
          </p:cNvPr>
          <p:cNvPicPr>
            <a:picLocks noChangeAspect="1"/>
          </p:cNvPicPr>
          <p:nvPr/>
        </p:nvPicPr>
        <p:blipFill rotWithShape="1">
          <a:blip r:embed="rId8">
            <a:extLst>
              <a:ext uri="{28A0092B-C50C-407E-A947-70E740481C1C}">
                <a14:useLocalDpi xmlns:a14="http://schemas.microsoft.com/office/drawing/2010/main" val="0"/>
              </a:ext>
            </a:extLst>
          </a:blip>
          <a:srcRect l="8263" t="26201" r="46850" b="19200"/>
          <a:stretch/>
        </p:blipFill>
        <p:spPr>
          <a:xfrm>
            <a:off x="665566" y="1041626"/>
            <a:ext cx="4104456" cy="3395486"/>
          </a:xfrm>
          <a:prstGeom prst="rect">
            <a:avLst/>
          </a:prstGeom>
        </p:spPr>
      </p:pic>
      <p:pic>
        <p:nvPicPr>
          <p:cNvPr id="14" name="voice0080">
            <a:hlinkClick r:id="" action="ppaction://media"/>
            <a:extLst>
              <a:ext uri="{FF2B5EF4-FFF2-40B4-BE49-F238E27FC236}">
                <a16:creationId xmlns:a16="http://schemas.microsoft.com/office/drawing/2014/main" xmlns="" id="{0C0795CE-8920-AAB2-CD89-850F6F53EB73}"/>
              </a:ext>
            </a:extLst>
          </p:cNvPr>
          <p:cNvPicPr>
            <a:picLocks noChangeAspect="1"/>
          </p:cNvPicPr>
          <p:nvPr>
            <a:audioFile r:link="rId2"/>
            <p:extLst>
              <p:ext uri="{DAA4B4D4-6D71-4841-9C94-3DE7FCFB9230}">
                <p14:media xmlns:p14="http://schemas.microsoft.com/office/powerpoint/2010/main" r:embed="rId1"/>
              </p:ext>
            </p:extLst>
          </p:nvPr>
        </p:nvPicPr>
        <p:blipFill>
          <a:blip r:embed="rId9"/>
          <a:stretch>
            <a:fillRect/>
          </a:stretch>
        </p:blipFill>
        <p:spPr>
          <a:xfrm>
            <a:off x="6787949" y="4597821"/>
            <a:ext cx="392638" cy="487363"/>
          </a:xfrm>
          <a:prstGeom prst="rect">
            <a:avLst/>
          </a:prstGeom>
        </p:spPr>
      </p:pic>
      <p:pic>
        <p:nvPicPr>
          <p:cNvPr id="15" name="voice0081">
            <a:hlinkClick r:id="" action="ppaction://media"/>
            <a:extLst>
              <a:ext uri="{FF2B5EF4-FFF2-40B4-BE49-F238E27FC236}">
                <a16:creationId xmlns:a16="http://schemas.microsoft.com/office/drawing/2014/main" xmlns="" id="{48549D17-C022-AE59-260A-B7F819646C49}"/>
              </a:ext>
            </a:extLst>
          </p:cNvPr>
          <p:cNvPicPr>
            <a:picLocks noChangeAspect="1"/>
          </p:cNvPicPr>
          <p:nvPr>
            <a:audioFile r:link="rId4"/>
            <p:extLst>
              <p:ext uri="{DAA4B4D4-6D71-4841-9C94-3DE7FCFB9230}">
                <p14:media xmlns:p14="http://schemas.microsoft.com/office/powerpoint/2010/main" r:embed="rId3"/>
              </p:ext>
            </p:extLst>
          </p:nvPr>
        </p:nvPicPr>
        <p:blipFill>
          <a:blip r:embed="rId9"/>
          <a:stretch>
            <a:fillRect/>
          </a:stretch>
        </p:blipFill>
        <p:spPr>
          <a:xfrm>
            <a:off x="2924162" y="4562762"/>
            <a:ext cx="487363" cy="487363"/>
          </a:xfrm>
          <a:prstGeom prst="rect">
            <a:avLst/>
          </a:prstGeom>
        </p:spPr>
      </p:pic>
    </p:spTree>
    <p:extLst>
      <p:ext uri="{BB962C8B-B14F-4D97-AF65-F5344CB8AC3E}">
        <p14:creationId xmlns:p14="http://schemas.microsoft.com/office/powerpoint/2010/main" val="305810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632" fill="hold"/>
                                        <p:tgtEl>
                                          <p:spTgt spid="1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3720" fill="hold"/>
                                        <p:tgtEl>
                                          <p:spTgt spid="1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11" fill="hold" display="0">
                  <p:stCondLst>
                    <p:cond delay="indefinite"/>
                  </p:stCondLst>
                  <p:endCondLst>
                    <p:cond evt="onStopAudio" delay="0">
                      <p:tgtEl>
                        <p:sldTgt/>
                      </p:tgtEl>
                    </p:cond>
                  </p:endCondLst>
                </p:cTn>
                <p:tgtEl>
                  <p:spTgt spid="14"/>
                </p:tgtEl>
              </p:cMediaNode>
            </p:audio>
            <p:audio>
              <p:cMediaNode vol="80000">
                <p:cTn id="12" fill="hold" display="0">
                  <p:stCondLst>
                    <p:cond delay="indefinite"/>
                  </p:stCondLst>
                  <p:endCondLst>
                    <p:cond evt="onStopAudio" delay="0">
                      <p:tgtEl>
                        <p:sldTgt/>
                      </p:tgtEl>
                    </p:cond>
                  </p:endCondLst>
                </p:cTn>
                <p:tgtEl>
                  <p:spTgt spid="15"/>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BC021B-F642-F502-6DFC-B2345542415D}"/>
              </a:ext>
            </a:extLst>
          </p:cNvPr>
          <p:cNvSpPr>
            <a:spLocks noGrp="1"/>
          </p:cNvSpPr>
          <p:nvPr>
            <p:ph type="title"/>
          </p:nvPr>
        </p:nvSpPr>
        <p:spPr>
          <a:xfrm>
            <a:off x="628650" y="212722"/>
            <a:ext cx="7886700" cy="468315"/>
          </a:xfrm>
        </p:spPr>
        <p:txBody>
          <a:bodyPr>
            <a:noAutofit/>
          </a:bodyPr>
          <a:lstStyle/>
          <a:p>
            <a:pPr algn="ctr"/>
            <a:r>
              <a:rPr lang="en-US" sz="3400" b="1" dirty="0">
                <a:latin typeface="Times New Roman" panose="02020603050405020304" pitchFamily="18" charset="0"/>
                <a:cs typeface="Times New Roman" panose="02020603050405020304" pitchFamily="18" charset="0"/>
              </a:rPr>
              <a:t>Contents Outline</a:t>
            </a:r>
            <a:endParaRPr lang="en-IN" sz="3400" b="1"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xmlns="" id="{9FEE4CD7-1583-D411-E042-8993946FCC65}"/>
              </a:ext>
            </a:extLst>
          </p:cNvPr>
          <p:cNvSpPr>
            <a:spLocks noGrp="1"/>
          </p:cNvSpPr>
          <p:nvPr>
            <p:ph idx="1"/>
          </p:nvPr>
        </p:nvSpPr>
        <p:spPr>
          <a:xfrm>
            <a:off x="323528" y="597158"/>
            <a:ext cx="9937104" cy="6124317"/>
          </a:xfrm>
        </p:spPr>
        <p:txBody>
          <a:bodyPr>
            <a:normAutofit fontScale="92500" lnSpcReduction="10000"/>
          </a:bodyPr>
          <a:lstStyle/>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Abstract</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Introduction and Literature Survey</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Existing System with Architecture</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Proposed System Architecture with Advantages</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Objectives of Proposed System</a:t>
            </a:r>
          </a:p>
          <a:p>
            <a:pPr marL="342900" indent="-342900">
              <a:buFont typeface="+mj-lt"/>
              <a:buAutoNum type="arabicPeriod"/>
            </a:pPr>
            <a:r>
              <a:rPr lang="en-IN" sz="2400" dirty="0">
                <a:latin typeface="Times New Roman" panose="02020603050405020304" pitchFamily="18" charset="0"/>
                <a:cs typeface="Times New Roman" panose="02020603050405020304" pitchFamily="18" charset="0"/>
              </a:rPr>
              <a:t>System Requirements</a:t>
            </a:r>
          </a:p>
          <a:p>
            <a:pPr marL="0" indent="0">
              <a:buNone/>
            </a:pPr>
            <a:r>
              <a:rPr lang="en-IN" sz="2400" dirty="0">
                <a:latin typeface="Times New Roman" panose="02020603050405020304" pitchFamily="18" charset="0"/>
                <a:cs typeface="Times New Roman" panose="02020603050405020304" pitchFamily="18" charset="0"/>
              </a:rPr>
              <a:t>        a. Software Requirements</a:t>
            </a:r>
          </a:p>
          <a:p>
            <a:pPr marL="0" indent="0">
              <a:buNone/>
            </a:pPr>
            <a:r>
              <a:rPr lang="en-IN" sz="2400" dirty="0">
                <a:latin typeface="Times New Roman" panose="02020603050405020304" pitchFamily="18" charset="0"/>
                <a:cs typeface="Times New Roman" panose="02020603050405020304" pitchFamily="18" charset="0"/>
              </a:rPr>
              <a:t>        b. Hardware Requirements</a:t>
            </a:r>
          </a:p>
          <a:p>
            <a:pPr marL="0" indent="0">
              <a:buNone/>
            </a:pPr>
            <a:r>
              <a:rPr lang="en-IN" sz="2400" dirty="0">
                <a:latin typeface="Times New Roman" panose="02020603050405020304" pitchFamily="18" charset="0"/>
                <a:cs typeface="Times New Roman" panose="02020603050405020304" pitchFamily="18" charset="0"/>
              </a:rPr>
              <a:t>7.  Proposed System Design and Implementation</a:t>
            </a:r>
          </a:p>
          <a:p>
            <a:pPr marL="0" indent="0">
              <a:buNone/>
            </a:pPr>
            <a:r>
              <a:rPr lang="en-IN" sz="2400" dirty="0">
                <a:latin typeface="Times New Roman" panose="02020603050405020304" pitchFamily="18" charset="0"/>
                <a:cs typeface="Times New Roman" panose="02020603050405020304" pitchFamily="18" charset="0"/>
              </a:rPr>
              <a:t>        a. </a:t>
            </a:r>
            <a:r>
              <a:rPr lang="en-IN" sz="2400" dirty="0" err="1">
                <a:latin typeface="Times New Roman" panose="02020603050405020304" pitchFamily="18" charset="0"/>
                <a:cs typeface="Times New Roman" panose="02020603050405020304" pitchFamily="18" charset="0"/>
              </a:rPr>
              <a:t>DataFlow</a:t>
            </a:r>
            <a:r>
              <a:rPr lang="en-IN" sz="2400" dirty="0">
                <a:latin typeface="Times New Roman" panose="02020603050405020304" pitchFamily="18" charset="0"/>
                <a:cs typeface="Times New Roman" panose="02020603050405020304" pitchFamily="18" charset="0"/>
              </a:rPr>
              <a:t> Diagrams, UML Diagrams</a:t>
            </a:r>
          </a:p>
          <a:p>
            <a:pPr marL="0" indent="0">
              <a:buNone/>
            </a:pPr>
            <a:r>
              <a:rPr lang="en-IN" sz="2400" dirty="0">
                <a:latin typeface="Times New Roman" panose="02020603050405020304" pitchFamily="18" charset="0"/>
                <a:cs typeface="Times New Roman" panose="02020603050405020304" pitchFamily="18" charset="0"/>
              </a:rPr>
              <a:t>        b. Modules</a:t>
            </a:r>
          </a:p>
          <a:p>
            <a:pPr marL="0" indent="0">
              <a:buNone/>
            </a:pPr>
            <a:r>
              <a:rPr lang="en-IN" sz="2400" dirty="0">
                <a:latin typeface="Times New Roman" panose="02020603050405020304" pitchFamily="18" charset="0"/>
                <a:cs typeface="Times New Roman" panose="02020603050405020304" pitchFamily="18" charset="0"/>
              </a:rPr>
              <a:t>8.   Unit Testing and System Testing</a:t>
            </a:r>
          </a:p>
          <a:p>
            <a:pPr marL="0" indent="0">
              <a:buNone/>
            </a:pPr>
            <a:r>
              <a:rPr lang="en-IN" sz="2400" dirty="0">
                <a:latin typeface="Times New Roman" panose="02020603050405020304" pitchFamily="18" charset="0"/>
                <a:cs typeface="Times New Roman" panose="02020603050405020304" pitchFamily="18" charset="0"/>
              </a:rPr>
              <a:t>9.   Results</a:t>
            </a:r>
          </a:p>
          <a:p>
            <a:pPr marL="0" indent="0">
              <a:buNone/>
            </a:pPr>
            <a:r>
              <a:rPr lang="en-IN" sz="2400" dirty="0">
                <a:latin typeface="Times New Roman" panose="02020603050405020304" pitchFamily="18" charset="0"/>
                <a:cs typeface="Times New Roman" panose="02020603050405020304" pitchFamily="18" charset="0"/>
              </a:rPr>
              <a:t>10. Conclusion</a:t>
            </a:r>
          </a:p>
          <a:p>
            <a:pPr marL="0" indent="0">
              <a:buNone/>
            </a:pPr>
            <a:r>
              <a:rPr lang="en-IN" sz="2400" dirty="0">
                <a:latin typeface="Times New Roman" panose="02020603050405020304" pitchFamily="18" charset="0"/>
                <a:cs typeface="Times New Roman" panose="02020603050405020304" pitchFamily="18" charset="0"/>
              </a:rPr>
              <a:t>11. Future Enhancement</a:t>
            </a:r>
          </a:p>
          <a:p>
            <a:pPr marL="0" indent="0">
              <a:buNone/>
            </a:pPr>
            <a:r>
              <a:rPr lang="en-IN" sz="2400" dirty="0">
                <a:latin typeface="Times New Roman" panose="02020603050405020304" pitchFamily="18" charset="0"/>
                <a:cs typeface="Times New Roman" panose="02020603050405020304" pitchFamily="18" charset="0"/>
              </a:rPr>
              <a:t>12. References</a:t>
            </a:r>
          </a:p>
        </p:txBody>
      </p:sp>
      <p:sp>
        <p:nvSpPr>
          <p:cNvPr id="3" name="Slide Number Placeholder 2">
            <a:extLst>
              <a:ext uri="{FF2B5EF4-FFF2-40B4-BE49-F238E27FC236}">
                <a16:creationId xmlns:a16="http://schemas.microsoft.com/office/drawing/2014/main" xmlns="" id="{79827520-20B2-DDDF-9907-318CBF0BE7D6}"/>
              </a:ext>
            </a:extLst>
          </p:cNvPr>
          <p:cNvSpPr>
            <a:spLocks noGrp="1"/>
          </p:cNvSpPr>
          <p:nvPr>
            <p:ph type="sldNum" sz="quarter" idx="12"/>
          </p:nvPr>
        </p:nvSpPr>
        <p:spPr/>
        <p:txBody>
          <a:bodyPr/>
          <a:lstStyle/>
          <a:p>
            <a:fld id="{31958867-1DDC-4412-8EC2-97F2AFA60749}" type="slidenum">
              <a:rPr lang="en-IN" smtClean="0"/>
              <a:t>2</a:t>
            </a:fld>
            <a:endParaRPr lang="en-IN"/>
          </a:p>
        </p:txBody>
      </p:sp>
    </p:spTree>
    <p:extLst>
      <p:ext uri="{BB962C8B-B14F-4D97-AF65-F5344CB8AC3E}">
        <p14:creationId xmlns:p14="http://schemas.microsoft.com/office/powerpoint/2010/main" val="1496778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3F9D977-B7B4-638C-D337-1FA3F990E148}"/>
              </a:ext>
            </a:extLst>
          </p:cNvPr>
          <p:cNvSpPr>
            <a:spLocks noGrp="1"/>
          </p:cNvSpPr>
          <p:nvPr>
            <p:ph type="title"/>
          </p:nvPr>
        </p:nvSpPr>
        <p:spPr>
          <a:xfrm>
            <a:off x="457200" y="274638"/>
            <a:ext cx="8229600" cy="369332"/>
          </a:xfrm>
        </p:spPr>
        <p:txBody>
          <a:bodyPr>
            <a:normAutofit fontScale="90000"/>
          </a:bodyPr>
          <a:lstStyle/>
          <a:p>
            <a:r>
              <a:rPr lang="en-US" b="1" dirty="0">
                <a:latin typeface="Times New Roman" panose="02020603050405020304" pitchFamily="18" charset="0"/>
                <a:cs typeface="Times New Roman" panose="02020603050405020304" pitchFamily="18" charset="0"/>
              </a:rPr>
              <a:t>OUTPUT</a:t>
            </a:r>
            <a:endParaRPr lang="en-IN"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xmlns="" id="{795E1FE4-8F86-BBB0-31A6-9647425FED67}"/>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7043" r="19572"/>
          <a:stretch/>
        </p:blipFill>
        <p:spPr>
          <a:xfrm>
            <a:off x="457200" y="1000426"/>
            <a:ext cx="3497226" cy="3652710"/>
          </a:xfrm>
        </p:spPr>
      </p:pic>
      <p:sp>
        <p:nvSpPr>
          <p:cNvPr id="4" name="Slide Number Placeholder 3">
            <a:extLst>
              <a:ext uri="{FF2B5EF4-FFF2-40B4-BE49-F238E27FC236}">
                <a16:creationId xmlns:a16="http://schemas.microsoft.com/office/drawing/2014/main" xmlns="" id="{E07F3BD4-0F29-BDE6-BA4E-C7E39223BE2F}"/>
              </a:ext>
            </a:extLst>
          </p:cNvPr>
          <p:cNvSpPr>
            <a:spLocks noGrp="1"/>
          </p:cNvSpPr>
          <p:nvPr>
            <p:ph type="sldNum" sz="quarter" idx="12"/>
          </p:nvPr>
        </p:nvSpPr>
        <p:spPr>
          <a:xfrm>
            <a:off x="8316416" y="6356350"/>
            <a:ext cx="370384"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20</a:t>
            </a:fld>
            <a:endParaRPr lang="en-US" sz="1400" dirty="0">
              <a:solidFill>
                <a:schemeClr val="tx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E4684F38-36B5-971C-11EB-77BB230256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36806" y="1052736"/>
            <a:ext cx="4480000" cy="3600400"/>
          </a:xfrm>
          <a:prstGeom prst="rect">
            <a:avLst/>
          </a:prstGeom>
        </p:spPr>
      </p:pic>
      <p:sp>
        <p:nvSpPr>
          <p:cNvPr id="10" name="TextBox 9">
            <a:extLst>
              <a:ext uri="{FF2B5EF4-FFF2-40B4-BE49-F238E27FC236}">
                <a16:creationId xmlns:a16="http://schemas.microsoft.com/office/drawing/2014/main" xmlns="" id="{02A16216-F473-9F7D-E3A7-213A77821B4F}"/>
              </a:ext>
            </a:extLst>
          </p:cNvPr>
          <p:cNvSpPr txBox="1"/>
          <p:nvPr/>
        </p:nvSpPr>
        <p:spPr>
          <a:xfrm>
            <a:off x="354694" y="5648680"/>
            <a:ext cx="7961722" cy="769441"/>
          </a:xfrm>
          <a:prstGeom prst="rect">
            <a:avLst/>
          </a:prstGeom>
          <a:noFill/>
        </p:spPr>
        <p:txBody>
          <a:bodyPr wrap="square">
            <a:spAutoFit/>
          </a:bodyPr>
          <a:lstStyle/>
          <a:p>
            <a:pPr algn="just"/>
            <a:r>
              <a:rPr lang="en-US" sz="2200" dirty="0">
                <a:latin typeface="Times New Roman" panose="02020603050405020304" pitchFamily="18" charset="0"/>
                <a:cs typeface="Times New Roman" panose="02020603050405020304" pitchFamily="18" charset="0"/>
              </a:rPr>
              <a:t>The audio file will be generated which contains the audio form of generated caption as show in Figure 12 &amp; Figure 13.</a:t>
            </a:r>
            <a:endParaRPr lang="en-IN" sz="2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xmlns="" id="{3EBC5879-5D58-EDDF-89E5-183A81B9FA1D}"/>
              </a:ext>
            </a:extLst>
          </p:cNvPr>
          <p:cNvSpPr txBox="1"/>
          <p:nvPr/>
        </p:nvSpPr>
        <p:spPr>
          <a:xfrm flipH="1">
            <a:off x="251520" y="5196467"/>
            <a:ext cx="4287169"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12: </a:t>
            </a:r>
            <a:r>
              <a:rPr lang="en-IN" dirty="0">
                <a:latin typeface="Times New Roman" panose="02020603050405020304" pitchFamily="18" charset="0"/>
                <a:cs typeface="Times New Roman" panose="02020603050405020304" pitchFamily="18" charset="0"/>
              </a:rPr>
              <a:t>Audio file of Generated Caption</a:t>
            </a:r>
          </a:p>
        </p:txBody>
      </p:sp>
      <p:sp>
        <p:nvSpPr>
          <p:cNvPr id="5" name="TextBox 4">
            <a:extLst>
              <a:ext uri="{FF2B5EF4-FFF2-40B4-BE49-F238E27FC236}">
                <a16:creationId xmlns:a16="http://schemas.microsoft.com/office/drawing/2014/main" xmlns="" id="{0B2D63C4-29DB-2155-695D-F9E1FE33B1B9}"/>
              </a:ext>
            </a:extLst>
          </p:cNvPr>
          <p:cNvSpPr txBox="1"/>
          <p:nvPr/>
        </p:nvSpPr>
        <p:spPr>
          <a:xfrm flipH="1">
            <a:off x="5292080" y="5219908"/>
            <a:ext cx="263038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13: </a:t>
            </a:r>
            <a:r>
              <a:rPr lang="en-IN" dirty="0">
                <a:latin typeface="Times New Roman" panose="02020603050405020304" pitchFamily="18" charset="0"/>
                <a:cs typeface="Times New Roman" panose="02020603050405020304" pitchFamily="18" charset="0"/>
              </a:rPr>
              <a:t>Playing Audio</a:t>
            </a:r>
          </a:p>
        </p:txBody>
      </p:sp>
    </p:spTree>
    <p:extLst>
      <p:ext uri="{BB962C8B-B14F-4D97-AF65-F5344CB8AC3E}">
        <p14:creationId xmlns:p14="http://schemas.microsoft.com/office/powerpoint/2010/main" val="20771701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3CA0F1-C710-222A-803B-F69924FA89E9}"/>
              </a:ext>
            </a:extLst>
          </p:cNvPr>
          <p:cNvSpPr>
            <a:spLocks noGrp="1"/>
          </p:cNvSpPr>
          <p:nvPr>
            <p:ph type="title"/>
          </p:nvPr>
        </p:nvSpPr>
        <p:spPr>
          <a:xfrm>
            <a:off x="457200" y="274638"/>
            <a:ext cx="8229600" cy="562074"/>
          </a:xfrm>
        </p:spPr>
        <p:txBody>
          <a:bodyPr>
            <a:normAutofit fontScale="90000"/>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xmlns="" id="{35AA62AE-889C-5274-0CB3-80B1E1D544B6}"/>
              </a:ext>
            </a:extLst>
          </p:cNvPr>
          <p:cNvSpPr>
            <a:spLocks noGrp="1"/>
          </p:cNvSpPr>
          <p:nvPr>
            <p:ph idx="1"/>
          </p:nvPr>
        </p:nvSpPr>
        <p:spPr>
          <a:xfrm>
            <a:off x="323528" y="1050587"/>
            <a:ext cx="8424936" cy="5402749"/>
          </a:xfrm>
        </p:spPr>
        <p:txBody>
          <a:bodyPr>
            <a:noAutofit/>
          </a:bodyPr>
          <a:lstStyle/>
          <a:p>
            <a:r>
              <a:rPr lang="en-US" sz="2300" dirty="0">
                <a:latin typeface="Times New Roman" panose="02020603050405020304" pitchFamily="18" charset="0"/>
                <a:cs typeface="Times New Roman" panose="02020603050405020304" pitchFamily="18" charset="0"/>
              </a:rPr>
              <a:t>In this project, We developed a Image Caption Generator System that uses CNN for image feature extraction and LSTM for natural language production has proven to be an effective method for creating image captions. This integration enables the model to comprehend an image's content and describe it in human-readable words.</a:t>
            </a:r>
          </a:p>
          <a:p>
            <a:r>
              <a:rPr lang="en-US" sz="2300" dirty="0">
                <a:latin typeface="Times New Roman" panose="02020603050405020304" pitchFamily="18" charset="0"/>
                <a:cs typeface="Times New Roman" panose="02020603050405020304" pitchFamily="18" charset="0"/>
              </a:rPr>
              <a:t>By including speech synthesis into the Image Caption Generator, the user experience is enhanced by giving not just written but also auditory descriptions of images. This is especially useful for people who have visual impairments or in situations when reading text is impossible.</a:t>
            </a:r>
          </a:p>
          <a:p>
            <a:r>
              <a:rPr lang="en-US" sz="2300" dirty="0">
                <a:latin typeface="Times New Roman" panose="02020603050405020304" pitchFamily="18" charset="0"/>
                <a:cs typeface="Times New Roman" panose="02020603050405020304" pitchFamily="18" charset="0"/>
              </a:rPr>
              <a:t>This technology has numerous potential uses, ranging from assisting the visually impaired in understanding their surroundings to assisting in content development and accessibility in domains such as education, healthcare, and entertainment.</a:t>
            </a:r>
            <a:endParaRPr lang="en-IN" sz="23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3CAEB471-FA0F-DEED-3DCB-CD1D54505122}"/>
              </a:ext>
            </a:extLst>
          </p:cNvPr>
          <p:cNvSpPr>
            <a:spLocks noGrp="1"/>
          </p:cNvSpPr>
          <p:nvPr>
            <p:ph type="sldNum" sz="quarter" idx="12"/>
          </p:nvPr>
        </p:nvSpPr>
        <p:spPr>
          <a:xfrm>
            <a:off x="8244408" y="6356350"/>
            <a:ext cx="442392"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21</a:t>
            </a:fld>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894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CB6C930-7618-80AD-5870-132E710FC867}"/>
              </a:ext>
            </a:extLst>
          </p:cNvPr>
          <p:cNvSpPr>
            <a:spLocks noGrp="1"/>
          </p:cNvSpPr>
          <p:nvPr>
            <p:ph type="title"/>
          </p:nvPr>
        </p:nvSpPr>
        <p:spPr>
          <a:xfrm>
            <a:off x="323528" y="260648"/>
            <a:ext cx="8229600" cy="634082"/>
          </a:xfrm>
        </p:spPr>
        <p:txBody>
          <a:bodyPr>
            <a:normAutofit fontScale="90000"/>
          </a:bodyPr>
          <a:lstStyle/>
          <a:p>
            <a:r>
              <a:rPr lang="en-IN" sz="3600" b="1" dirty="0">
                <a:latin typeface="Times New Roman" panose="02020603050405020304" pitchFamily="18" charset="0"/>
                <a:cs typeface="Times New Roman" panose="02020603050405020304" pitchFamily="18" charset="0"/>
              </a:rPr>
              <a:t>FUTURE ENHANCEMENT</a:t>
            </a:r>
          </a:p>
        </p:txBody>
      </p:sp>
      <p:sp>
        <p:nvSpPr>
          <p:cNvPr id="3" name="Content Placeholder 2">
            <a:extLst>
              <a:ext uri="{FF2B5EF4-FFF2-40B4-BE49-F238E27FC236}">
                <a16:creationId xmlns:a16="http://schemas.microsoft.com/office/drawing/2014/main" xmlns="" id="{A6FF563F-C026-F6FA-832F-524EB231C17A}"/>
              </a:ext>
            </a:extLst>
          </p:cNvPr>
          <p:cNvSpPr>
            <a:spLocks noGrp="1"/>
          </p:cNvSpPr>
          <p:nvPr>
            <p:ph idx="1"/>
          </p:nvPr>
        </p:nvSpPr>
        <p:spPr>
          <a:xfrm>
            <a:off x="323528" y="1196752"/>
            <a:ext cx="8363272" cy="4929411"/>
          </a:xfrm>
        </p:spPr>
        <p:txBody>
          <a:bodyPr>
            <a:normAutofit fontScale="92500"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Adding multilingual support to the Image Caption Generator with speech synthesis would dramatically boost its global accessibility and usability. </a:t>
            </a:r>
          </a:p>
          <a:p>
            <a:pPr algn="just">
              <a:lnSpc>
                <a:spcPct val="150000"/>
              </a:lnSpc>
            </a:pPr>
            <a:r>
              <a:rPr lang="en-US" sz="2400" dirty="0">
                <a:latin typeface="Times New Roman" panose="02020603050405020304" pitchFamily="18" charset="0"/>
                <a:cs typeface="Times New Roman" panose="02020603050405020304" pitchFamily="18" charset="0"/>
              </a:rPr>
              <a:t>It can be especially useful for applications such as international content generation, translation services, and multilingual accessibility in a variety of disciplines.</a:t>
            </a:r>
          </a:p>
          <a:p>
            <a:pPr algn="just">
              <a:lnSpc>
                <a:spcPct val="150000"/>
              </a:lnSpc>
            </a:pPr>
            <a:r>
              <a:rPr lang="en-US" sz="2400" dirty="0">
                <a:latin typeface="Times New Roman" panose="02020603050405020304" pitchFamily="18" charset="0"/>
                <a:cs typeface="Times New Roman" panose="02020603050405020304" pitchFamily="18" charset="0"/>
              </a:rPr>
              <a:t>Extending and diversifying the training dataset can assist the model in becoming more adaptable and capable of dealing with a greater range of images and settings and also dealing with real-time live video captioning.</a:t>
            </a:r>
            <a:endParaRPr lang="en-IN"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25702E7-3D89-0904-EA7A-75C207A1FDDE}"/>
              </a:ext>
            </a:extLst>
          </p:cNvPr>
          <p:cNvSpPr>
            <a:spLocks noGrp="1"/>
          </p:cNvSpPr>
          <p:nvPr>
            <p:ph type="sldNum" sz="quarter" idx="12"/>
          </p:nvPr>
        </p:nvSpPr>
        <p:spPr>
          <a:xfrm>
            <a:off x="8244408" y="6356350"/>
            <a:ext cx="442392"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22</a:t>
            </a:fld>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95049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4D8FF02-3613-FB81-AF40-9B5709F72552}"/>
              </a:ext>
            </a:extLst>
          </p:cNvPr>
          <p:cNvSpPr>
            <a:spLocks noGrp="1"/>
          </p:cNvSpPr>
          <p:nvPr>
            <p:ph type="title"/>
          </p:nvPr>
        </p:nvSpPr>
        <p:spPr>
          <a:xfrm>
            <a:off x="457200" y="188640"/>
            <a:ext cx="8229600" cy="634082"/>
          </a:xfrm>
        </p:spPr>
        <p:txBody>
          <a:bodyPr>
            <a:normAutofit fontScale="90000"/>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EC4CB943-8A84-4310-27FD-4D87E69E776D}"/>
              </a:ext>
            </a:extLst>
          </p:cNvPr>
          <p:cNvSpPr>
            <a:spLocks noGrp="1"/>
          </p:cNvSpPr>
          <p:nvPr>
            <p:ph idx="1"/>
          </p:nvPr>
        </p:nvSpPr>
        <p:spPr>
          <a:xfrm>
            <a:off x="323528" y="908720"/>
            <a:ext cx="8425078" cy="5695563"/>
          </a:xfrm>
        </p:spPr>
        <p:txBody>
          <a:bodyPr>
            <a:noAutofit/>
          </a:bodyPr>
          <a:lstStyle/>
          <a:p>
            <a:pPr marL="0" indent="0">
              <a:lnSpc>
                <a:spcPct val="150000"/>
              </a:lnSpc>
              <a:buNone/>
            </a:pPr>
            <a:r>
              <a:rPr lang="en-IN" sz="1700" b="1" dirty="0">
                <a:latin typeface="Times New Roman" panose="02020603050405020304" pitchFamily="18" charset="0"/>
                <a:cs typeface="Times New Roman" panose="02020603050405020304" pitchFamily="18" charset="0"/>
              </a:rPr>
              <a:t>[1]</a:t>
            </a:r>
            <a:r>
              <a:rPr lang="en-IN" sz="1700" dirty="0">
                <a:latin typeface="Times New Roman" panose="02020603050405020304" pitchFamily="18" charset="0"/>
                <a:cs typeface="Times New Roman" panose="02020603050405020304" pitchFamily="18" charset="0"/>
              </a:rPr>
              <a:t> M. Pranay Kumar, V. </a:t>
            </a:r>
            <a:r>
              <a:rPr lang="en-IN" sz="1700" dirty="0" err="1">
                <a:latin typeface="Times New Roman" panose="02020603050405020304" pitchFamily="18" charset="0"/>
                <a:cs typeface="Times New Roman" panose="02020603050405020304" pitchFamily="18" charset="0"/>
              </a:rPr>
              <a:t>Snigdha</a:t>
            </a:r>
            <a:r>
              <a:rPr lang="en-IN" sz="1700" dirty="0">
                <a:latin typeface="Times New Roman" panose="02020603050405020304" pitchFamily="18" charset="0"/>
                <a:cs typeface="Times New Roman" panose="02020603050405020304" pitchFamily="18" charset="0"/>
              </a:rPr>
              <a:t>, R. Nandini and </a:t>
            </a:r>
            <a:r>
              <a:rPr lang="en-IN" sz="1700" dirty="0" err="1">
                <a:latin typeface="Times New Roman" panose="02020603050405020304" pitchFamily="18" charset="0"/>
                <a:cs typeface="Times New Roman" panose="02020603050405020304" pitchFamily="18" charset="0"/>
              </a:rPr>
              <a:t>Dr.</a:t>
            </a:r>
            <a:r>
              <a:rPr lang="en-IN" sz="1700" dirty="0">
                <a:latin typeface="Times New Roman" panose="02020603050405020304" pitchFamily="18" charset="0"/>
                <a:cs typeface="Times New Roman" panose="02020603050405020304" pitchFamily="18" charset="0"/>
              </a:rPr>
              <a:t> B. Indira Reddy, “</a:t>
            </a:r>
            <a:r>
              <a:rPr lang="en-US" sz="1700" dirty="0">
                <a:latin typeface="Times New Roman" panose="02020603050405020304" pitchFamily="18" charset="0"/>
                <a:cs typeface="Times New Roman" panose="02020603050405020304" pitchFamily="18" charset="0"/>
              </a:rPr>
              <a:t>Image Captioning Generator Using CNN and LSTM </a:t>
            </a:r>
            <a:r>
              <a:rPr lang="en-IN" sz="1700" dirty="0">
                <a:latin typeface="Times New Roman" panose="02020603050405020304" pitchFamily="18" charset="0"/>
                <a:cs typeface="Times New Roman" panose="02020603050405020304" pitchFamily="18" charset="0"/>
              </a:rPr>
              <a:t>”, Volume – 1Issue – VI (June 2022)(Available at </a:t>
            </a:r>
            <a:r>
              <a:rPr lang="en-IN" sz="1700" dirty="0">
                <a:latin typeface="Times New Roman" panose="02020603050405020304" pitchFamily="18" charset="0"/>
                <a:cs typeface="Times New Roman" panose="02020603050405020304" pitchFamily="18" charset="0"/>
                <a:hlinkClick r:id="rId2"/>
              </a:rPr>
              <a:t>www.ijraset.com</a:t>
            </a:r>
            <a:r>
              <a:rPr lang="en-IN" sz="1700" dirty="0">
                <a:latin typeface="Times New Roman" panose="02020603050405020304" pitchFamily="18" charset="0"/>
                <a:cs typeface="Times New Roman" panose="02020603050405020304" pitchFamily="18" charset="0"/>
              </a:rPr>
              <a:t>) https://doi.org/10.22214/ijraset.2022.44502.</a:t>
            </a:r>
          </a:p>
          <a:p>
            <a:pPr marL="0" indent="0">
              <a:lnSpc>
                <a:spcPct val="150000"/>
              </a:lnSpc>
              <a:buNone/>
            </a:pPr>
            <a:r>
              <a:rPr lang="en-IN" sz="1700" b="1" dirty="0">
                <a:latin typeface="Times New Roman" panose="02020603050405020304" pitchFamily="18" charset="0"/>
                <a:cs typeface="Times New Roman" panose="02020603050405020304" pitchFamily="18" charset="0"/>
              </a:rPr>
              <a:t>[2]</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Julu</a:t>
            </a:r>
            <a:r>
              <a:rPr lang="en-IN" sz="1700" dirty="0">
                <a:latin typeface="Times New Roman" panose="02020603050405020304" pitchFamily="18" charset="0"/>
                <a:cs typeface="Times New Roman" panose="02020603050405020304" pitchFamily="18" charset="0"/>
              </a:rPr>
              <a:t> Basnet, Supriya Kumari, Mohit Rathore, </a:t>
            </a:r>
            <a:r>
              <a:rPr lang="en-IN" sz="1700" dirty="0" err="1">
                <a:latin typeface="Times New Roman" panose="02020603050405020304" pitchFamily="18" charset="0"/>
                <a:cs typeface="Times New Roman" panose="02020603050405020304" pitchFamily="18" charset="0"/>
              </a:rPr>
              <a:t>Dipanshu</a:t>
            </a:r>
            <a:r>
              <a:rPr lang="en-IN"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Image caption generator using CNN and LSTM</a:t>
            </a:r>
            <a:r>
              <a:rPr lang="en-IN"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  Volume - 8, Issue 2 - V8I2-1280  (Available online at: </a:t>
            </a:r>
            <a:r>
              <a:rPr lang="en-US" sz="1700" dirty="0">
                <a:latin typeface="Times New Roman" panose="02020603050405020304" pitchFamily="18" charset="0"/>
                <a:cs typeface="Times New Roman" panose="02020603050405020304" pitchFamily="18" charset="0"/>
                <a:hlinkClick r:id="rId3"/>
              </a:rPr>
              <a:t>https://www.ijariit.com), 2022</a:t>
            </a:r>
            <a:r>
              <a:rPr lang="en-US" sz="1700" dirty="0">
                <a:latin typeface="Times New Roman" panose="02020603050405020304" pitchFamily="18" charset="0"/>
                <a:cs typeface="Times New Roman" panose="02020603050405020304" pitchFamily="18" charset="0"/>
              </a:rPr>
              <a:t>.</a:t>
            </a:r>
          </a:p>
          <a:p>
            <a:pPr marL="0" indent="0">
              <a:lnSpc>
                <a:spcPct val="150000"/>
              </a:lnSpc>
              <a:buNone/>
            </a:pPr>
            <a:r>
              <a:rPr lang="en-US" sz="1700" b="1" dirty="0">
                <a:latin typeface="Times New Roman" panose="02020603050405020304" pitchFamily="18" charset="0"/>
                <a:cs typeface="Times New Roman" panose="02020603050405020304" pitchFamily="18" charset="0"/>
              </a:rPr>
              <a:t>[3]</a:t>
            </a:r>
            <a:r>
              <a:rPr lang="en-US"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Swarnim</a:t>
            </a:r>
            <a:r>
              <a:rPr lang="en-IN" sz="1700" dirty="0">
                <a:latin typeface="Times New Roman" panose="02020603050405020304" pitchFamily="18" charset="0"/>
                <a:cs typeface="Times New Roman" panose="02020603050405020304" pitchFamily="18" charset="0"/>
              </a:rPr>
              <a:t> Tripathi , Ravi Sharma, “</a:t>
            </a:r>
            <a:r>
              <a:rPr lang="en-US" sz="1700" dirty="0">
                <a:latin typeface="Times New Roman" panose="02020603050405020304" pitchFamily="18" charset="0"/>
                <a:cs typeface="Times New Roman" panose="02020603050405020304" pitchFamily="18" charset="0"/>
              </a:rPr>
              <a:t>Image Caption Generator Using CNN </a:t>
            </a:r>
            <a:r>
              <a:rPr lang="en-IN" sz="1700" dirty="0">
                <a:latin typeface="Times New Roman" panose="02020603050405020304" pitchFamily="18" charset="0"/>
                <a:cs typeface="Times New Roman" panose="02020603050405020304" pitchFamily="18" charset="0"/>
              </a:rPr>
              <a:t>0, </a:t>
            </a:r>
            <a:r>
              <a:rPr lang="en-US" sz="1700" dirty="0">
                <a:latin typeface="Times New Roman" panose="02020603050405020304" pitchFamily="18" charset="0"/>
                <a:cs typeface="Times New Roman" panose="02020603050405020304" pitchFamily="18" charset="0"/>
              </a:rPr>
              <a:t>and LSTM</a:t>
            </a:r>
            <a:r>
              <a:rPr lang="en-IN" sz="1700" dirty="0">
                <a:latin typeface="Times New Roman" panose="02020603050405020304" pitchFamily="18" charset="0"/>
                <a:cs typeface="Times New Roman" panose="02020603050405020304" pitchFamily="18" charset="0"/>
              </a:rPr>
              <a:t>”, Volume – 9, 2018, Available at http://www.ijert.org.</a:t>
            </a:r>
          </a:p>
          <a:p>
            <a:pPr marL="0" indent="0">
              <a:lnSpc>
                <a:spcPct val="150000"/>
              </a:lnSpc>
              <a:buNone/>
            </a:pPr>
            <a:r>
              <a:rPr lang="en-IN" sz="1700" b="1" dirty="0">
                <a:latin typeface="Times New Roman" panose="02020603050405020304" pitchFamily="18" charset="0"/>
                <a:cs typeface="Times New Roman" panose="02020603050405020304" pitchFamily="18" charset="0"/>
              </a:rPr>
              <a:t>[4] </a:t>
            </a:r>
            <a:r>
              <a:rPr lang="en-IN" sz="1700" dirty="0">
                <a:latin typeface="Times New Roman" panose="02020603050405020304" pitchFamily="18" charset="0"/>
                <a:cs typeface="Times New Roman" panose="02020603050405020304" pitchFamily="18" charset="0"/>
              </a:rPr>
              <a:t>Janvi </a:t>
            </a:r>
            <a:r>
              <a:rPr lang="en-IN" sz="1700" dirty="0" err="1">
                <a:latin typeface="Times New Roman" panose="02020603050405020304" pitchFamily="18" charset="0"/>
                <a:cs typeface="Times New Roman" panose="02020603050405020304" pitchFamily="18" charset="0"/>
              </a:rPr>
              <a:t>Jambhale</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Shreeya</a:t>
            </a:r>
            <a:r>
              <a:rPr lang="en-IN" sz="1700" dirty="0">
                <a:latin typeface="Times New Roman" panose="02020603050405020304" pitchFamily="18" charset="0"/>
                <a:cs typeface="Times New Roman" panose="02020603050405020304" pitchFamily="18" charset="0"/>
              </a:rPr>
              <a:t> </a:t>
            </a:r>
            <a:r>
              <a:rPr lang="en-IN" sz="1700" dirty="0" err="1">
                <a:latin typeface="Times New Roman" panose="02020603050405020304" pitchFamily="18" charset="0"/>
                <a:cs typeface="Times New Roman" panose="02020603050405020304" pitchFamily="18" charset="0"/>
              </a:rPr>
              <a:t>Sangale</a:t>
            </a:r>
            <a:r>
              <a:rPr lang="en-IN" sz="1700" dirty="0">
                <a:latin typeface="Times New Roman" panose="02020603050405020304" pitchFamily="18" charset="0"/>
                <a:cs typeface="Times New Roman" panose="02020603050405020304" pitchFamily="18" charset="0"/>
              </a:rPr>
              <a:t>, Aarti </a:t>
            </a:r>
            <a:r>
              <a:rPr lang="en-IN" sz="1700" dirty="0" err="1">
                <a:latin typeface="Times New Roman" panose="02020603050405020304" pitchFamily="18" charset="0"/>
                <a:cs typeface="Times New Roman" panose="02020603050405020304" pitchFamily="18" charset="0"/>
              </a:rPr>
              <a:t>Avhad</a:t>
            </a:r>
            <a:r>
              <a:rPr lang="en-IN" sz="1700" dirty="0">
                <a:latin typeface="Times New Roman" panose="02020603050405020304" pitchFamily="18" charset="0"/>
                <a:cs typeface="Times New Roman" panose="02020603050405020304" pitchFamily="18" charset="0"/>
              </a:rPr>
              <a:t>, Payal </a:t>
            </a:r>
            <a:r>
              <a:rPr lang="en-IN" sz="1700" dirty="0" err="1">
                <a:latin typeface="Times New Roman" panose="02020603050405020304" pitchFamily="18" charset="0"/>
                <a:cs typeface="Times New Roman" panose="02020603050405020304" pitchFamily="18" charset="0"/>
              </a:rPr>
              <a:t>Vairagade</a:t>
            </a:r>
            <a:r>
              <a:rPr lang="en-IN" sz="1700" dirty="0">
                <a:latin typeface="Times New Roman" panose="02020603050405020304" pitchFamily="18" charset="0"/>
                <a:cs typeface="Times New Roman" panose="02020603050405020304" pitchFamily="18" charset="0"/>
              </a:rPr>
              <a:t>, Jameer Kotwal, “</a:t>
            </a:r>
            <a:r>
              <a:rPr lang="en-US" sz="1700" dirty="0">
                <a:latin typeface="Times New Roman" panose="02020603050405020304" pitchFamily="18" charset="0"/>
                <a:cs typeface="Times New Roman" panose="02020603050405020304" pitchFamily="18" charset="0"/>
              </a:rPr>
              <a:t>IMAGE CAPTION GENERATOR USING CONVOLUTIONAL NEURAL NETWORKS AND LONG SHORT-TERM MEMORY</a:t>
            </a:r>
            <a:r>
              <a:rPr lang="en-IN" sz="1700" dirty="0">
                <a:latin typeface="Times New Roman" panose="02020603050405020304" pitchFamily="18" charset="0"/>
                <a:cs typeface="Times New Roman" panose="02020603050405020304" pitchFamily="18" charset="0"/>
              </a:rPr>
              <a:t>”, </a:t>
            </a:r>
            <a:r>
              <a:rPr lang="en-US" sz="1700" dirty="0">
                <a:latin typeface="Times New Roman" panose="02020603050405020304" pitchFamily="18" charset="0"/>
                <a:cs typeface="Times New Roman" panose="02020603050405020304" pitchFamily="18" charset="0"/>
              </a:rPr>
              <a:t>Volume – 04, Issue – 05</a:t>
            </a:r>
            <a:r>
              <a:rPr lang="en-US" sz="1700" baseline="30000" dirty="0">
                <a:latin typeface="Times New Roman" panose="02020603050405020304" pitchFamily="18" charset="0"/>
                <a:cs typeface="Times New Roman" panose="02020603050405020304" pitchFamily="18" charset="0"/>
              </a:rPr>
              <a:t>th</a:t>
            </a:r>
            <a:r>
              <a:rPr lang="en-US" sz="1700" dirty="0">
                <a:latin typeface="Times New Roman" panose="02020603050405020304" pitchFamily="18" charset="0"/>
                <a:cs typeface="Times New Roman" panose="02020603050405020304" pitchFamily="18" charset="0"/>
              </a:rPr>
              <a:t> May-2022, Available at </a:t>
            </a:r>
            <a:r>
              <a:rPr lang="en-US" sz="1700" dirty="0">
                <a:latin typeface="Times New Roman" panose="02020603050405020304" pitchFamily="18" charset="0"/>
                <a:cs typeface="Times New Roman" panose="02020603050405020304" pitchFamily="18" charset="0"/>
                <a:hlinkClick r:id="rId4"/>
              </a:rPr>
              <a:t>www.ijrmets.com</a:t>
            </a:r>
            <a:r>
              <a:rPr lang="en-US" sz="1700" dirty="0">
                <a:latin typeface="Times New Roman" panose="02020603050405020304" pitchFamily="18" charset="0"/>
                <a:cs typeface="Times New Roman" panose="02020603050405020304" pitchFamily="18" charset="0"/>
              </a:rPr>
              <a:t>.</a:t>
            </a:r>
          </a:p>
          <a:p>
            <a:pPr marL="0" indent="0">
              <a:lnSpc>
                <a:spcPct val="150000"/>
              </a:lnSpc>
              <a:buNone/>
            </a:pPr>
            <a:r>
              <a:rPr lang="en-US" sz="1700" b="1" dirty="0">
                <a:latin typeface="Times New Roman" panose="02020603050405020304" pitchFamily="18" charset="0"/>
                <a:cs typeface="Times New Roman" panose="02020603050405020304" pitchFamily="18" charset="0"/>
              </a:rPr>
              <a:t>[5]</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Parth Kotak</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Prem Kotak</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Image Caption Generator</a:t>
            </a:r>
            <a:r>
              <a:rPr lang="en-US" sz="1700" dirty="0">
                <a:latin typeface="Times New Roman" panose="02020603050405020304" pitchFamily="18" charset="0"/>
                <a:cs typeface="Times New Roman" panose="02020603050405020304" pitchFamily="18" charset="0"/>
              </a:rPr>
              <a:t>”, </a:t>
            </a:r>
            <a:r>
              <a:rPr lang="en-IN" sz="1700" dirty="0">
                <a:latin typeface="Times New Roman" panose="02020603050405020304" pitchFamily="18" charset="0"/>
                <a:cs typeface="Times New Roman" panose="02020603050405020304" pitchFamily="18" charset="0"/>
              </a:rPr>
              <a:t>Volume – 10, Issue - 11, November-2021, Available at </a:t>
            </a:r>
            <a:r>
              <a:rPr lang="en-IN" sz="1700" dirty="0">
                <a:latin typeface="Times New Roman" panose="02020603050405020304" pitchFamily="18" charset="0"/>
                <a:cs typeface="Times New Roman" panose="02020603050405020304" pitchFamily="18" charset="0"/>
                <a:hlinkClick r:id="rId5"/>
              </a:rPr>
              <a:t>http://www.ijert.org</a:t>
            </a:r>
            <a:r>
              <a:rPr lang="en-IN" sz="1700" dirty="0">
                <a:latin typeface="Times New Roman" panose="02020603050405020304" pitchFamily="18" charset="0"/>
                <a:cs typeface="Times New Roman" panose="02020603050405020304" pitchFamily="18" charset="0"/>
              </a:rPr>
              <a:t>.</a:t>
            </a:r>
          </a:p>
          <a:p>
            <a:pPr marL="0" indent="0">
              <a:lnSpc>
                <a:spcPct val="150000"/>
              </a:lnSpc>
              <a:buNone/>
            </a:pPr>
            <a:endParaRPr lang="en-US" sz="1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F36F64F6-F2D7-68B6-4AC2-EEACCEBB0EF4}"/>
              </a:ext>
            </a:extLst>
          </p:cNvPr>
          <p:cNvSpPr>
            <a:spLocks noGrp="1"/>
          </p:cNvSpPr>
          <p:nvPr>
            <p:ph type="sldNum" sz="quarter" idx="12"/>
          </p:nvPr>
        </p:nvSpPr>
        <p:spPr>
          <a:xfrm>
            <a:off x="8244408" y="6356350"/>
            <a:ext cx="442392"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23</a:t>
            </a:fld>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5977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xmlns="" id="{36330232-E656-0A38-9CF3-2FED8D969D7B}"/>
              </a:ext>
            </a:extLst>
          </p:cNvPr>
          <p:cNvSpPr>
            <a:spLocks noGrp="1"/>
          </p:cNvSpPr>
          <p:nvPr>
            <p:ph type="title"/>
          </p:nvPr>
        </p:nvSpPr>
        <p:spPr>
          <a:xfrm>
            <a:off x="591240" y="1196752"/>
            <a:ext cx="8249920" cy="1224136"/>
          </a:xfrm>
        </p:spPr>
        <p:txBody>
          <a:bodyPr>
            <a:normAutofit/>
          </a:bodyPr>
          <a:lstStyle/>
          <a:p>
            <a:r>
              <a:rPr lang="en-IN" dirty="0">
                <a:latin typeface="Times New Roman" panose="02020603050405020304" pitchFamily="18" charset="0"/>
                <a:cs typeface="Times New Roman" panose="02020603050405020304" pitchFamily="18" charset="0"/>
              </a:rPr>
              <a:t>Thank You for your Attention…..</a:t>
            </a:r>
          </a:p>
        </p:txBody>
      </p:sp>
      <p:sp>
        <p:nvSpPr>
          <p:cNvPr id="9" name="Content Placeholder 2">
            <a:extLst>
              <a:ext uri="{FF2B5EF4-FFF2-40B4-BE49-F238E27FC236}">
                <a16:creationId xmlns:a16="http://schemas.microsoft.com/office/drawing/2014/main" xmlns="" id="{91E05968-927D-A4B5-7D34-078C3617FB45}"/>
              </a:ext>
            </a:extLst>
          </p:cNvPr>
          <p:cNvSpPr>
            <a:spLocks noGrp="1"/>
          </p:cNvSpPr>
          <p:nvPr>
            <p:ph idx="1"/>
          </p:nvPr>
        </p:nvSpPr>
        <p:spPr>
          <a:xfrm>
            <a:off x="1115616" y="2420888"/>
            <a:ext cx="8249920" cy="1728192"/>
          </a:xfrm>
        </p:spPr>
        <p:txBody>
          <a:bodyPr>
            <a:noAutofit/>
          </a:bodyPr>
          <a:lstStyle/>
          <a:p>
            <a:pPr marL="0" indent="0">
              <a:buNone/>
            </a:pPr>
            <a:r>
              <a:rPr lang="en-IN" sz="8000" b="1" dirty="0">
                <a:latin typeface="Times New Roman" panose="02020603050405020304" pitchFamily="18" charset="0"/>
                <a:cs typeface="Times New Roman" panose="02020603050405020304" pitchFamily="18" charset="0"/>
              </a:rPr>
              <a:t>     </a:t>
            </a:r>
            <a:r>
              <a:rPr lang="en-IN" sz="6000" b="1" dirty="0">
                <a:latin typeface="Times New Roman" panose="02020603050405020304" pitchFamily="18" charset="0"/>
                <a:cs typeface="Times New Roman" panose="02020603050405020304" pitchFamily="18" charset="0"/>
              </a:rPr>
              <a:t>Any Queries?</a:t>
            </a:r>
          </a:p>
        </p:txBody>
      </p:sp>
      <p:sp>
        <p:nvSpPr>
          <p:cNvPr id="10" name="Slide Number Placeholder 3">
            <a:extLst>
              <a:ext uri="{FF2B5EF4-FFF2-40B4-BE49-F238E27FC236}">
                <a16:creationId xmlns:a16="http://schemas.microsoft.com/office/drawing/2014/main" xmlns="" id="{F6A1BE30-B05C-52E6-245B-D9A51FAFC133}"/>
              </a:ext>
            </a:extLst>
          </p:cNvPr>
          <p:cNvSpPr txBox="1">
            <a:spLocks/>
          </p:cNvSpPr>
          <p:nvPr/>
        </p:nvSpPr>
        <p:spPr>
          <a:xfrm>
            <a:off x="8316416" y="6237312"/>
            <a:ext cx="432048"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24</a:t>
            </a:r>
          </a:p>
        </p:txBody>
      </p:sp>
    </p:spTree>
    <p:extLst>
      <p:ext uri="{BB962C8B-B14F-4D97-AF65-F5344CB8AC3E}">
        <p14:creationId xmlns:p14="http://schemas.microsoft.com/office/powerpoint/2010/main" val="414511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91292531-18A3-6723-98FB-54276B5300CA}"/>
              </a:ext>
            </a:extLst>
          </p:cNvPr>
          <p:cNvSpPr>
            <a:spLocks noGrp="1"/>
          </p:cNvSpPr>
          <p:nvPr>
            <p:ph type="title"/>
          </p:nvPr>
        </p:nvSpPr>
        <p:spPr>
          <a:xfrm>
            <a:off x="2915816" y="188639"/>
            <a:ext cx="2736304" cy="792089"/>
          </a:xfrm>
        </p:spPr>
        <p:txBody>
          <a:bodyPr>
            <a:normAutofit/>
          </a:bodyPr>
          <a:lstStyle/>
          <a:p>
            <a:pPr algn="l"/>
            <a:r>
              <a:rPr lang="en-US" sz="3600" b="1" dirty="0">
                <a:latin typeface="Times New Roman"/>
                <a:cs typeface="Times New Roman"/>
              </a:rPr>
              <a:t>ABSTRACT</a:t>
            </a:r>
          </a:p>
        </p:txBody>
      </p:sp>
      <p:sp>
        <p:nvSpPr>
          <p:cNvPr id="6" name="Content Placeholder 5">
            <a:extLst>
              <a:ext uri="{FF2B5EF4-FFF2-40B4-BE49-F238E27FC236}">
                <a16:creationId xmlns:a16="http://schemas.microsoft.com/office/drawing/2014/main" xmlns="" id="{0BCC1F88-ED8D-D9A2-658C-FC457DBCCACC}"/>
              </a:ext>
            </a:extLst>
          </p:cNvPr>
          <p:cNvSpPr>
            <a:spLocks noGrp="1"/>
          </p:cNvSpPr>
          <p:nvPr>
            <p:ph idx="1"/>
          </p:nvPr>
        </p:nvSpPr>
        <p:spPr>
          <a:xfrm>
            <a:off x="251520" y="908720"/>
            <a:ext cx="8496944" cy="5596731"/>
          </a:xfrm>
        </p:spPr>
        <p:txBody>
          <a:bodyPr vert="horz" lIns="91440" tIns="45720" rIns="91440" bIns="45720" rtlCol="0" anchor="t">
            <a:normAutofit fontScale="92500"/>
          </a:bodyPr>
          <a:lstStyle/>
          <a:p>
            <a:pPr algn="just"/>
            <a:r>
              <a:rPr lang="en-US" sz="2400" dirty="0">
                <a:latin typeface="Times New Roman" panose="02020603050405020304" pitchFamily="18" charset="0"/>
                <a:cs typeface="Times New Roman" panose="02020603050405020304" pitchFamily="18" charset="0"/>
              </a:rPr>
              <a:t>In recent years, image caption generators have made significant strides in utilizing Deep Learning techniques to automatically generate descriptive captions for images.</a:t>
            </a:r>
          </a:p>
          <a:p>
            <a:pPr algn="just"/>
            <a:r>
              <a:rPr lang="en-US" sz="2400" dirty="0">
                <a:latin typeface="Times New Roman" panose="02020603050405020304" pitchFamily="18" charset="0"/>
                <a:cs typeface="Times New Roman" panose="02020603050405020304" pitchFamily="18" charset="0"/>
              </a:rPr>
              <a:t>However, these systems are limited in their reliance on textual outputs, which can be challenging for users with visual impairments or in situations where reading is impractical.</a:t>
            </a:r>
          </a:p>
          <a:p>
            <a:pPr algn="just"/>
            <a:r>
              <a:rPr lang="en-US" sz="2400" dirty="0">
                <a:latin typeface="Times New Roman" panose="02020603050405020304" pitchFamily="18" charset="0"/>
                <a:cs typeface="Times New Roman" panose="02020603050405020304" pitchFamily="18" charset="0"/>
              </a:rPr>
              <a:t>To address this limitation, we propose an innovative extension to the existing image caption generator.</a:t>
            </a:r>
          </a:p>
          <a:p>
            <a:pPr algn="just"/>
            <a:r>
              <a:rPr lang="en-US" sz="2400" dirty="0">
                <a:latin typeface="Times New Roman" panose="02020603050405020304" pitchFamily="18" charset="0"/>
                <a:cs typeface="Times New Roman" panose="02020603050405020304" pitchFamily="18" charset="0"/>
              </a:rPr>
              <a:t>Our project integrates a verbal description mechanism to read out the generated captions, enhancing accessibility and user experience.</a:t>
            </a:r>
          </a:p>
          <a:p>
            <a:pPr algn="just"/>
            <a:r>
              <a:rPr lang="en-US" sz="2400" dirty="0">
                <a:latin typeface="Times New Roman" panose="02020603050405020304" pitchFamily="18" charset="0"/>
                <a:cs typeface="Times New Roman" panose="02020603050405020304" pitchFamily="18" charset="0"/>
              </a:rPr>
              <a:t>This concise integration empowers users to interact with visual content audibly, making the system more inclusive and user-friendly in various contexts.</a:t>
            </a:r>
          </a:p>
          <a:p>
            <a:pPr algn="just"/>
            <a:r>
              <a:rPr lang="en-US" sz="2400" dirty="0">
                <a:latin typeface="Times New Roman" panose="02020603050405020304" pitchFamily="18" charset="0"/>
                <a:cs typeface="Times New Roman" panose="02020603050405020304" pitchFamily="18" charset="0"/>
              </a:rPr>
              <a:t>This extension opens-up new possibilities for applications in assistive technologies, multimedia presentations, and content consumption.</a:t>
            </a:r>
          </a:p>
        </p:txBody>
      </p:sp>
      <p:sp>
        <p:nvSpPr>
          <p:cNvPr id="4" name="Slide Number Placeholder 3"/>
          <p:cNvSpPr>
            <a:spLocks noGrp="1"/>
          </p:cNvSpPr>
          <p:nvPr>
            <p:ph type="sldNum" sz="quarter" idx="12"/>
          </p:nvPr>
        </p:nvSpPr>
        <p:spPr/>
        <p:txBody>
          <a:bodyPr/>
          <a:lstStyle/>
          <a:p>
            <a:r>
              <a:rPr lang="en-US" sz="1400" dirty="0">
                <a:solidFill>
                  <a:schemeClr val="tx1">
                    <a:lumMod val="95000"/>
                    <a:lumOff val="5000"/>
                  </a:schemeClr>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2216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8003A8F6-F5F4-7915-051D-320C00E950B2}"/>
              </a:ext>
            </a:extLst>
          </p:cNvPr>
          <p:cNvSpPr>
            <a:spLocks noGrp="1"/>
          </p:cNvSpPr>
          <p:nvPr>
            <p:ph type="title"/>
          </p:nvPr>
        </p:nvSpPr>
        <p:spPr>
          <a:xfrm>
            <a:off x="2479928" y="264160"/>
            <a:ext cx="3964280" cy="933520"/>
          </a:xfrm>
        </p:spPr>
        <p:txBody>
          <a:bodyPr>
            <a:noAutofit/>
          </a:bodyPr>
          <a:lstStyle/>
          <a:p>
            <a:pPr algn="l"/>
            <a:r>
              <a:rPr lang="en-US" sz="3600" b="1" dirty="0">
                <a:latin typeface="Times New Roman"/>
                <a:cs typeface="Times New Roman"/>
              </a:rPr>
              <a:t>INTRODUCTION</a:t>
            </a:r>
            <a:endParaRPr lang="en-US" sz="3600" b="1" dirty="0">
              <a:latin typeface="Times New Roman"/>
              <a:ea typeface="Calibri"/>
              <a:cs typeface="Times New Roman"/>
            </a:endParaRPr>
          </a:p>
        </p:txBody>
      </p:sp>
      <p:sp>
        <p:nvSpPr>
          <p:cNvPr id="11" name="Content Placeholder 10">
            <a:extLst>
              <a:ext uri="{FF2B5EF4-FFF2-40B4-BE49-F238E27FC236}">
                <a16:creationId xmlns:a16="http://schemas.microsoft.com/office/drawing/2014/main" xmlns="" id="{ED139877-820B-2916-BCAA-0A877E570843}"/>
              </a:ext>
            </a:extLst>
          </p:cNvPr>
          <p:cNvSpPr>
            <a:spLocks noGrp="1"/>
          </p:cNvSpPr>
          <p:nvPr>
            <p:ph idx="1"/>
          </p:nvPr>
        </p:nvSpPr>
        <p:spPr>
          <a:xfrm>
            <a:off x="331718" y="1097280"/>
            <a:ext cx="8488754" cy="5624195"/>
          </a:xfrm>
        </p:spPr>
        <p:txBody>
          <a:bodyPr vert="horz" lIns="91440" tIns="45720" rIns="91440" bIns="45720" rtlCol="0" anchor="t">
            <a:noAutofit/>
          </a:bodyPr>
          <a:lstStyle/>
          <a:p>
            <a:pPr algn="just"/>
            <a:r>
              <a:rPr lang="en-US" sz="2200" dirty="0">
                <a:latin typeface="Times New Roman" panose="02020603050405020304" pitchFamily="18" charset="0"/>
                <a:cs typeface="Times New Roman" panose="02020603050405020304" pitchFamily="18" charset="0"/>
              </a:rPr>
              <a:t>Image caption generation is a powerful technology at the intersection of computer vision and natural language processing.</a:t>
            </a:r>
          </a:p>
          <a:p>
            <a:pPr algn="just"/>
            <a:r>
              <a:rPr lang="en-US" sz="2200" dirty="0">
                <a:latin typeface="Times New Roman" panose="02020603050405020304" pitchFamily="18" charset="0"/>
                <a:cs typeface="Times New Roman" panose="02020603050405020304" pitchFamily="18" charset="0"/>
              </a:rPr>
              <a:t>The Image caption generator is a task that involves computer vision and NLP(natural language processing) Concepts to recognize the context of an image and describe them in a natural language like English.</a:t>
            </a:r>
          </a:p>
          <a:p>
            <a:pPr algn="just"/>
            <a:r>
              <a:rPr lang="en-US" sz="2200" dirty="0">
                <a:latin typeface="Times New Roman" panose="02020603050405020304" pitchFamily="18" charset="0"/>
                <a:cs typeface="Times New Roman" panose="02020603050405020304" pitchFamily="18" charset="0"/>
              </a:rPr>
              <a:t>In this Image caption generator, basis on our provided or uploaded image file, it will generate the caption from a trained model which is trained using algorithms and on a large dataset.</a:t>
            </a:r>
          </a:p>
          <a:p>
            <a:pPr algn="just"/>
            <a:r>
              <a:rPr lang="en-US" sz="2200" dirty="0">
                <a:latin typeface="Times New Roman" panose="02020603050405020304" pitchFamily="18" charset="0"/>
                <a:cs typeface="Times New Roman" panose="02020603050405020304" pitchFamily="18" charset="0"/>
              </a:rPr>
              <a:t>The main idea behind our project is that users will get automated captions when we use or implement it on social media or on any applications.</a:t>
            </a:r>
          </a:p>
          <a:p>
            <a:pPr algn="just"/>
            <a:r>
              <a:rPr lang="en-US" sz="2200" dirty="0">
                <a:latin typeface="Times New Roman" panose="02020603050405020304" pitchFamily="18" charset="0"/>
                <a:cs typeface="Times New Roman" panose="02020603050405020304" pitchFamily="18" charset="0"/>
              </a:rPr>
              <a:t>The ultimate purpose of Image caption generator is to make user’s experience better by generating automated captions.</a:t>
            </a:r>
          </a:p>
          <a:p>
            <a:pPr algn="just">
              <a:buFont typeface="Wingdings" panose="05000000000000000000" pitchFamily="2" charset="2"/>
              <a:buChar char="§"/>
            </a:pPr>
            <a:endParaRPr lang="en-US" sz="2400" dirty="0">
              <a:latin typeface="Times New Roman"/>
              <a:cs typeface="Times New Roman"/>
            </a:endParaRPr>
          </a:p>
          <a:p>
            <a:pPr algn="just">
              <a:buFont typeface="Wingdings" panose="05000000000000000000" pitchFamily="2" charset="2"/>
              <a:buChar char="§"/>
            </a:pPr>
            <a:endParaRPr lang="en-US" sz="2400" dirty="0">
              <a:latin typeface="Times New Roman"/>
              <a:cs typeface="Times New Roman"/>
            </a:endParaRP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9FF00B85-E731-41BC-A6EB-B0123EBE7C90}" type="slidenum">
              <a:rPr lang="en-US" sz="1400" smtClean="0">
                <a:solidFill>
                  <a:schemeClr val="tx1">
                    <a:lumMod val="95000"/>
                    <a:lumOff val="5000"/>
                  </a:schemeClr>
                </a:solidFill>
                <a:latin typeface="Times New Roman" panose="02020603050405020304" pitchFamily="18" charset="0"/>
                <a:cs typeface="Times New Roman" panose="02020603050405020304" pitchFamily="18" charset="0"/>
              </a:rPr>
              <a:pPr/>
              <a:t>4</a:t>
            </a:fld>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761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05EDBC-0D63-E542-3859-94AD15DCE28E}"/>
              </a:ext>
            </a:extLst>
          </p:cNvPr>
          <p:cNvSpPr>
            <a:spLocks noGrp="1"/>
          </p:cNvSpPr>
          <p:nvPr>
            <p:ph type="title"/>
          </p:nvPr>
        </p:nvSpPr>
        <p:spPr>
          <a:xfrm>
            <a:off x="323528" y="260648"/>
            <a:ext cx="8229600" cy="576064"/>
          </a:xfrm>
        </p:spPr>
        <p:txBody>
          <a:bodyPr>
            <a:normAutofit fontScale="90000"/>
          </a:body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37332695"/>
              </p:ext>
            </p:extLst>
          </p:nvPr>
        </p:nvGraphicFramePr>
        <p:xfrm>
          <a:off x="251520" y="980728"/>
          <a:ext cx="8568954" cy="5654072"/>
        </p:xfrm>
        <a:graphic>
          <a:graphicData uri="http://schemas.openxmlformats.org/drawingml/2006/table">
            <a:tbl>
              <a:tblPr firstRow="1" bandRow="1">
                <a:tableStyleId>{7DF18680-E054-41AD-8BC1-D1AEF772440D}</a:tableStyleId>
              </a:tblPr>
              <a:tblGrid>
                <a:gridCol w="576064">
                  <a:extLst>
                    <a:ext uri="{9D8B030D-6E8A-4147-A177-3AD203B41FA5}">
                      <a16:colId xmlns:a16="http://schemas.microsoft.com/office/drawing/2014/main" xmlns="" val="20000"/>
                    </a:ext>
                  </a:extLst>
                </a:gridCol>
                <a:gridCol w="1872208">
                  <a:extLst>
                    <a:ext uri="{9D8B030D-6E8A-4147-A177-3AD203B41FA5}">
                      <a16:colId xmlns:a16="http://schemas.microsoft.com/office/drawing/2014/main" xmlns="" val="20001"/>
                    </a:ext>
                  </a:extLst>
                </a:gridCol>
                <a:gridCol w="1836205">
                  <a:extLst>
                    <a:ext uri="{9D8B030D-6E8A-4147-A177-3AD203B41FA5}">
                      <a16:colId xmlns:a16="http://schemas.microsoft.com/office/drawing/2014/main" xmlns="" val="20002"/>
                    </a:ext>
                  </a:extLst>
                </a:gridCol>
                <a:gridCol w="1428159">
                  <a:extLst>
                    <a:ext uri="{9D8B030D-6E8A-4147-A177-3AD203B41FA5}">
                      <a16:colId xmlns:a16="http://schemas.microsoft.com/office/drawing/2014/main" xmlns="" val="20003"/>
                    </a:ext>
                  </a:extLst>
                </a:gridCol>
                <a:gridCol w="1428159">
                  <a:extLst>
                    <a:ext uri="{9D8B030D-6E8A-4147-A177-3AD203B41FA5}">
                      <a16:colId xmlns:a16="http://schemas.microsoft.com/office/drawing/2014/main" xmlns="" val="20004"/>
                    </a:ext>
                  </a:extLst>
                </a:gridCol>
                <a:gridCol w="1428159">
                  <a:extLst>
                    <a:ext uri="{9D8B030D-6E8A-4147-A177-3AD203B41FA5}">
                      <a16:colId xmlns:a16="http://schemas.microsoft.com/office/drawing/2014/main" xmlns="" val="20005"/>
                    </a:ext>
                  </a:extLst>
                </a:gridCol>
              </a:tblGrid>
              <a:tr h="576064">
                <a:tc>
                  <a:txBody>
                    <a:bodyPr/>
                    <a:lstStyle/>
                    <a:p>
                      <a:endParaRPr lang="en-US" dirty="0">
                        <a:solidFill>
                          <a:schemeClr val="tx1"/>
                        </a:solidFill>
                        <a:latin typeface="+mn-lt"/>
                        <a:cs typeface="+mn-cs"/>
                      </a:endParaRPr>
                    </a:p>
                    <a:p>
                      <a:r>
                        <a:rPr lang="en-US" sz="1300" dirty="0">
                          <a:solidFill>
                            <a:schemeClr val="tx1"/>
                          </a:solidFill>
                          <a:latin typeface="Times New Roman" panose="02020603050405020304" pitchFamily="18" charset="0"/>
                          <a:cs typeface="Times New Roman" panose="02020603050405020304" pitchFamily="18" charset="0"/>
                        </a:rPr>
                        <a:t>S.NO</a:t>
                      </a:r>
                      <a:endParaRPr lang="en-IN" sz="13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500" dirty="0">
                        <a:solidFill>
                          <a:schemeClr val="tx1"/>
                        </a:solidFill>
                        <a:latin typeface="Times New Roman" panose="02020603050405020304" pitchFamily="18" charset="0"/>
                        <a:cs typeface="Times New Roman" panose="02020603050405020304" pitchFamily="18" charset="0"/>
                      </a:endParaRPr>
                    </a:p>
                    <a:p>
                      <a:r>
                        <a:rPr lang="en-US" sz="1500" baseline="0" dirty="0">
                          <a:solidFill>
                            <a:schemeClr val="tx1"/>
                          </a:solidFill>
                          <a:latin typeface="Times New Roman" panose="02020603050405020304" pitchFamily="18" charset="0"/>
                          <a:cs typeface="Times New Roman" panose="02020603050405020304" pitchFamily="18" charset="0"/>
                        </a:rPr>
                        <a:t> </a:t>
                      </a:r>
                      <a:r>
                        <a:rPr lang="en-US" sz="1500" dirty="0">
                          <a:solidFill>
                            <a:schemeClr val="tx1"/>
                          </a:solidFill>
                          <a:latin typeface="Times New Roman" panose="02020603050405020304" pitchFamily="18" charset="0"/>
                          <a:cs typeface="Times New Roman" panose="02020603050405020304" pitchFamily="18" charset="0"/>
                        </a:rPr>
                        <a:t>Author</a:t>
                      </a:r>
                      <a:r>
                        <a:rPr lang="en-US" sz="1500" baseline="0" dirty="0">
                          <a:solidFill>
                            <a:schemeClr val="tx1"/>
                          </a:solidFill>
                          <a:latin typeface="Times New Roman" panose="02020603050405020304" pitchFamily="18" charset="0"/>
                          <a:cs typeface="Times New Roman" panose="02020603050405020304" pitchFamily="18" charset="0"/>
                        </a:rPr>
                        <a:t> &amp; Members</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solidFill>
                            <a:schemeClr val="tx1"/>
                          </a:solidFill>
                        </a:rPr>
                        <a:t>   </a:t>
                      </a:r>
                      <a:r>
                        <a:rPr lang="en-US" baseline="0" dirty="0">
                          <a:solidFill>
                            <a:schemeClr val="tx1"/>
                          </a:solidFill>
                        </a:rPr>
                        <a:t>   </a:t>
                      </a:r>
                    </a:p>
                    <a:p>
                      <a:r>
                        <a:rPr lang="en-US" baseline="0" dirty="0">
                          <a:solidFill>
                            <a:schemeClr val="tx1"/>
                          </a:solidFill>
                        </a:rPr>
                        <a:t>        </a:t>
                      </a:r>
                      <a:r>
                        <a:rPr lang="en-US" sz="1500" dirty="0">
                          <a:solidFill>
                            <a:schemeClr val="tx1"/>
                          </a:solidFill>
                          <a:latin typeface="Times New Roman" panose="02020603050405020304" pitchFamily="18" charset="0"/>
                          <a:cs typeface="Times New Roman" panose="02020603050405020304" pitchFamily="18" charset="0"/>
                        </a:rPr>
                        <a:t>Concept</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Methods Used</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   Advantages</a:t>
                      </a:r>
                      <a:endParaRPr lang="en-IN" sz="1500" dirty="0">
                        <a:solidFill>
                          <a:schemeClr val="tx1"/>
                        </a:solidFill>
                        <a:latin typeface="Times New Roman" panose="02020603050405020304" pitchFamily="18" charset="0"/>
                        <a:cs typeface="Times New Roman" panose="02020603050405020304" pitchFamily="18" charset="0"/>
                      </a:endParaRPr>
                    </a:p>
                  </a:txBody>
                  <a:tcPr/>
                </a:tc>
                <a:tc>
                  <a:txBody>
                    <a:bodyPr/>
                    <a:lstStyle/>
                    <a:p>
                      <a:endParaRPr lang="en-US" sz="1500" dirty="0">
                        <a:solidFill>
                          <a:schemeClr val="tx1"/>
                        </a:solidFill>
                        <a:latin typeface="Times New Roman" panose="02020603050405020304" pitchFamily="18" charset="0"/>
                        <a:cs typeface="Times New Roman" panose="02020603050405020304" pitchFamily="18" charset="0"/>
                      </a:endParaRPr>
                    </a:p>
                    <a:p>
                      <a:r>
                        <a:rPr lang="en-US" sz="1500" dirty="0">
                          <a:solidFill>
                            <a:schemeClr val="tx1"/>
                          </a:solidFill>
                          <a:latin typeface="Times New Roman" panose="02020603050405020304" pitchFamily="18" charset="0"/>
                          <a:cs typeface="Times New Roman" panose="02020603050405020304" pitchFamily="18" charset="0"/>
                        </a:rPr>
                        <a:t>Disadvantages</a:t>
                      </a:r>
                      <a:endParaRPr lang="en-IN" sz="15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0"/>
                  </a:ext>
                </a:extLst>
              </a:tr>
              <a:tr h="883936">
                <a:tc>
                  <a:txBody>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M. </a:t>
                      </a:r>
                      <a:r>
                        <a:rPr lang="en-IN" sz="1300" dirty="0" err="1">
                          <a:latin typeface="Times New Roman" panose="02020603050405020304" pitchFamily="18" charset="0"/>
                          <a:cs typeface="Times New Roman" panose="02020603050405020304" pitchFamily="18" charset="0"/>
                        </a:rPr>
                        <a:t>Pranay</a:t>
                      </a:r>
                      <a:r>
                        <a:rPr lang="en-IN" sz="1300" dirty="0">
                          <a:latin typeface="Times New Roman" panose="02020603050405020304" pitchFamily="18" charset="0"/>
                          <a:cs typeface="Times New Roman" panose="02020603050405020304" pitchFamily="18" charset="0"/>
                        </a:rPr>
                        <a:t> Kumar,</a:t>
                      </a:r>
                    </a:p>
                    <a:p>
                      <a:r>
                        <a:rPr lang="it-IT" sz="1300" dirty="0">
                          <a:latin typeface="Times New Roman" panose="02020603050405020304" pitchFamily="18" charset="0"/>
                          <a:cs typeface="Times New Roman" panose="02020603050405020304" pitchFamily="18" charset="0"/>
                        </a:rPr>
                        <a:t>V. Snigdha,</a:t>
                      </a:r>
                    </a:p>
                    <a:p>
                      <a:r>
                        <a:rPr lang="it-IT" sz="1300" dirty="0">
                          <a:latin typeface="Times New Roman" panose="02020603050405020304" pitchFamily="18" charset="0"/>
                          <a:cs typeface="Times New Roman" panose="02020603050405020304" pitchFamily="18" charset="0"/>
                        </a:rPr>
                        <a:t> R. Nandini,</a:t>
                      </a:r>
                    </a:p>
                    <a:p>
                      <a:r>
                        <a:rPr lang="it-IT" sz="1300" dirty="0">
                          <a:latin typeface="Times New Roman" panose="02020603050405020304" pitchFamily="18" charset="0"/>
                          <a:cs typeface="Times New Roman" panose="02020603050405020304" pitchFamily="18" charset="0"/>
                        </a:rPr>
                        <a:t>Dr. B. Indira Reddy</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Image caption generator using CNN and LSTM.</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CNN for image features, LSTM for captions.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Wide applicability, combining computer vision and NLP.</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Doesn't discuss implementation challenges or potential limitations.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1"/>
                  </a:ext>
                </a:extLst>
              </a:tr>
              <a:tr h="8839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300" dirty="0" err="1">
                          <a:latin typeface="Times New Roman" panose="02020603050405020304" pitchFamily="18" charset="0"/>
                          <a:cs typeface="Times New Roman" panose="02020603050405020304" pitchFamily="18" charset="0"/>
                        </a:rPr>
                        <a:t>Julu</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Basnet</a:t>
                      </a:r>
                      <a:r>
                        <a:rPr lang="en-IN" sz="1300" dirty="0">
                          <a:latin typeface="Times New Roman" panose="02020603050405020304" pitchFamily="18" charset="0"/>
                          <a:cs typeface="Times New Roman" panose="02020603050405020304" pitchFamily="18" charset="0"/>
                        </a:rPr>
                        <a:t>,</a:t>
                      </a:r>
                    </a:p>
                    <a:p>
                      <a:r>
                        <a:rPr lang="en-IN" sz="1300" dirty="0" err="1">
                          <a:latin typeface="Times New Roman" panose="02020603050405020304" pitchFamily="18" charset="0"/>
                          <a:cs typeface="Times New Roman" panose="02020603050405020304" pitchFamily="18" charset="0"/>
                        </a:rPr>
                        <a:t>Supriya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Kumari</a:t>
                      </a:r>
                      <a:r>
                        <a:rPr lang="en-IN" sz="1300" dirty="0">
                          <a:latin typeface="Times New Roman" panose="02020603050405020304" pitchFamily="18" charset="0"/>
                          <a:cs typeface="Times New Roman" panose="02020603050405020304" pitchFamily="18" charset="0"/>
                        </a:rPr>
                        <a:t>, </a:t>
                      </a:r>
                    </a:p>
                    <a:p>
                      <a:r>
                        <a:rPr lang="en-IN" sz="1300" dirty="0" err="1">
                          <a:latin typeface="Times New Roman" panose="02020603050405020304" pitchFamily="18" charset="0"/>
                          <a:cs typeface="Times New Roman" panose="02020603050405020304" pitchFamily="18" charset="0"/>
                        </a:rPr>
                        <a:t>Mohit</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Rathore</a:t>
                      </a:r>
                      <a:r>
                        <a:rPr lang="en-IN" sz="1300" dirty="0">
                          <a:latin typeface="Times New Roman" panose="02020603050405020304" pitchFamily="18" charset="0"/>
                          <a:cs typeface="Times New Roman" panose="02020603050405020304" pitchFamily="18" charset="0"/>
                        </a:rPr>
                        <a:t>, </a:t>
                      </a:r>
                    </a:p>
                    <a:p>
                      <a:r>
                        <a:rPr lang="en-IN" sz="1300" dirty="0" err="1">
                          <a:latin typeface="Times New Roman" panose="02020603050405020304" pitchFamily="18" charset="0"/>
                          <a:cs typeface="Times New Roman" panose="02020603050405020304" pitchFamily="18" charset="0"/>
                        </a:rPr>
                        <a:t>Dipanshu</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Image captioning using CNN-LSTM for the visually impaired.</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IN" sz="1300" dirty="0">
                          <a:latin typeface="Times New Roman" panose="02020603050405020304" pitchFamily="18" charset="0"/>
                          <a:cs typeface="Times New Roman" panose="02020603050405020304" pitchFamily="18" charset="0"/>
                        </a:rPr>
                        <a:t>CNN-LSTM, Flickr-8k dataset.</a:t>
                      </a:r>
                    </a:p>
                  </a:txBody>
                  <a:tcPr/>
                </a:tc>
                <a:tc>
                  <a:txBody>
                    <a:bodyPr/>
                    <a:lstStyle/>
                    <a:p>
                      <a:r>
                        <a:rPr lang="en-US" sz="1300" dirty="0">
                          <a:latin typeface="Times New Roman" panose="02020603050405020304" pitchFamily="18" charset="0"/>
                          <a:cs typeface="Times New Roman" panose="02020603050405020304" pitchFamily="18" charset="0"/>
                        </a:rPr>
                        <a:t>Acknowledges benefits for accessibility, </a:t>
                      </a:r>
                      <a:r>
                        <a:rPr lang="en-US" sz="1300" dirty="0" err="1">
                          <a:latin typeface="Times New Roman" panose="02020603050405020304" pitchFamily="18" charset="0"/>
                          <a:cs typeface="Times New Roman" panose="02020603050405020304" pitchFamily="18" charset="0"/>
                        </a:rPr>
                        <a:t>overfitting</a:t>
                      </a:r>
                      <a:r>
                        <a:rPr lang="en-US" sz="1300" dirty="0">
                          <a:latin typeface="Times New Roman" panose="02020603050405020304" pitchFamily="18" charset="0"/>
                          <a:cs typeface="Times New Roman" panose="02020603050405020304" pitchFamily="18" charset="0"/>
                        </a:rPr>
                        <a:t> challenges.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Offers limited technical details about the implementation.</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2"/>
                  </a:ext>
                </a:extLst>
              </a:tr>
              <a:tr h="8839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300" dirty="0" err="1">
                          <a:latin typeface="Times New Roman" panose="02020603050405020304" pitchFamily="18" charset="0"/>
                          <a:cs typeface="Times New Roman" panose="02020603050405020304" pitchFamily="18" charset="0"/>
                        </a:rPr>
                        <a:t>Swarnim</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Tripathi</a:t>
                      </a:r>
                      <a:r>
                        <a:rPr lang="en-IN" sz="1300" dirty="0">
                          <a:latin typeface="Times New Roman" panose="02020603050405020304" pitchFamily="18" charset="0"/>
                          <a:cs typeface="Times New Roman" panose="02020603050405020304" pitchFamily="18" charset="0"/>
                        </a:rPr>
                        <a:t>,</a:t>
                      </a:r>
                    </a:p>
                    <a:p>
                      <a:r>
                        <a:rPr lang="en-IN" sz="1300" dirty="0">
                          <a:latin typeface="Times New Roman" panose="02020603050405020304" pitchFamily="18" charset="0"/>
                          <a:cs typeface="Times New Roman" panose="02020603050405020304" pitchFamily="18" charset="0"/>
                        </a:rPr>
                        <a:t>Ravi Sharma</a:t>
                      </a:r>
                    </a:p>
                  </a:txBody>
                  <a:tcPr/>
                </a:tc>
                <a:tc>
                  <a:txBody>
                    <a:bodyPr/>
                    <a:lstStyle/>
                    <a:p>
                      <a:r>
                        <a:rPr lang="en-IN" sz="1300" dirty="0">
                          <a:latin typeface="Times New Roman" panose="02020603050405020304" pitchFamily="18" charset="0"/>
                          <a:cs typeface="Times New Roman" panose="02020603050405020304" pitchFamily="18" charset="0"/>
                        </a:rPr>
                        <a:t>Image captioning's importance for various applications.</a:t>
                      </a:r>
                    </a:p>
                  </a:txBody>
                  <a:tcPr/>
                </a:tc>
                <a:tc>
                  <a:txBody>
                    <a:bodyPr/>
                    <a:lstStyle/>
                    <a:p>
                      <a:r>
                        <a:rPr lang="en-US" sz="1300" dirty="0">
                          <a:latin typeface="Times New Roman" panose="02020603050405020304" pitchFamily="18" charset="0"/>
                          <a:cs typeface="Times New Roman" panose="02020603050405020304" pitchFamily="18" charset="0"/>
                        </a:rPr>
                        <a:t>General discussion, potential text-to-speech applications.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Recognizes image accessibility, real-time feedback potential.</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Lacks specific technical details and in-depth analysis.</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3"/>
                  </a:ext>
                </a:extLst>
              </a:tr>
              <a:tr h="8839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300" dirty="0" err="1">
                          <a:latin typeface="Times New Roman" panose="02020603050405020304" pitchFamily="18" charset="0"/>
                          <a:cs typeface="Times New Roman" panose="02020603050405020304" pitchFamily="18" charset="0"/>
                        </a:rPr>
                        <a:t>Janvi</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Jambhale</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Shreeya</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Sangale</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Aarti</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Avhad</a:t>
                      </a:r>
                      <a:r>
                        <a:rPr lang="en-IN" sz="1300" dirty="0">
                          <a:latin typeface="Times New Roman" panose="02020603050405020304" pitchFamily="18" charset="0"/>
                          <a:cs typeface="Times New Roman" panose="02020603050405020304" pitchFamily="18" charset="0"/>
                        </a:rPr>
                        <a:t>, </a:t>
                      </a:r>
                    </a:p>
                    <a:p>
                      <a:r>
                        <a:rPr lang="en-IN" sz="1300" dirty="0" err="1">
                          <a:latin typeface="Times New Roman" panose="02020603050405020304" pitchFamily="18" charset="0"/>
                          <a:cs typeface="Times New Roman" panose="02020603050405020304" pitchFamily="18" charset="0"/>
                        </a:rPr>
                        <a:t>Payal</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Vairagade</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Jameer</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Kotwal</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Automatic image caption generation and its practicality.</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Deep learning, BLEU metric, </a:t>
                      </a:r>
                      <a:r>
                        <a:rPr lang="en-US" sz="1300" dirty="0" err="1">
                          <a:latin typeface="Times New Roman" panose="02020603050405020304" pitchFamily="18" charset="0"/>
                          <a:cs typeface="Times New Roman" panose="02020603050405020304" pitchFamily="18" charset="0"/>
                        </a:rPr>
                        <a:t>overfitting</a:t>
                      </a:r>
                      <a:r>
                        <a:rPr lang="en-US" sz="1300" dirty="0">
                          <a:latin typeface="Times New Roman" panose="02020603050405020304" pitchFamily="18" charset="0"/>
                          <a:cs typeface="Times New Roman" panose="02020603050405020304" pitchFamily="18" charset="0"/>
                        </a:rPr>
                        <a:t> challenges.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Highlights accessibility and automation potential.</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Doesn't provide extensive information about the model used.</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4"/>
                  </a:ext>
                </a:extLst>
              </a:tr>
              <a:tr h="8839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Times New Roman" panose="02020603050405020304" pitchFamily="18" charset="0"/>
                          <a:cs typeface="Times New Roman" panose="02020603050405020304" pitchFamily="18" charset="0"/>
                        </a:rPr>
                        <a:t> 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IN" sz="1300" dirty="0" err="1">
                          <a:latin typeface="Times New Roman" panose="02020603050405020304" pitchFamily="18" charset="0"/>
                          <a:cs typeface="Times New Roman" panose="02020603050405020304" pitchFamily="18" charset="0"/>
                        </a:rPr>
                        <a:t>Parth</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Kotak</a:t>
                      </a:r>
                      <a:r>
                        <a:rPr lang="en-IN" sz="1300" dirty="0">
                          <a:latin typeface="Times New Roman" panose="02020603050405020304" pitchFamily="18" charset="0"/>
                          <a:cs typeface="Times New Roman" panose="02020603050405020304" pitchFamily="18" charset="0"/>
                        </a:rPr>
                        <a:t>, </a:t>
                      </a:r>
                    </a:p>
                    <a:p>
                      <a:r>
                        <a:rPr lang="en-IN" sz="1300" dirty="0" err="1">
                          <a:latin typeface="Times New Roman" panose="02020603050405020304" pitchFamily="18" charset="0"/>
                          <a:cs typeface="Times New Roman" panose="02020603050405020304" pitchFamily="18" charset="0"/>
                        </a:rPr>
                        <a:t>Prem</a:t>
                      </a:r>
                      <a:r>
                        <a:rPr lang="en-IN" sz="1300" dirty="0">
                          <a:latin typeface="Times New Roman" panose="02020603050405020304" pitchFamily="18" charset="0"/>
                          <a:cs typeface="Times New Roman" panose="02020603050405020304" pitchFamily="18" charset="0"/>
                        </a:rPr>
                        <a:t> </a:t>
                      </a:r>
                      <a:r>
                        <a:rPr lang="en-IN" sz="1300" dirty="0" err="1">
                          <a:latin typeface="Times New Roman" panose="02020603050405020304" pitchFamily="18" charset="0"/>
                          <a:cs typeface="Times New Roman" panose="02020603050405020304" pitchFamily="18" charset="0"/>
                        </a:rPr>
                        <a:t>Kotak</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Progress in image captioning using CNNs and LSTMs.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CNNs, LSTMs, applications in news, medicine, and more.</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Recognizes the value of image captioning for various fields.</a:t>
                      </a:r>
                      <a:endParaRPr lang="en-IN" sz="1300" dirty="0">
                        <a:latin typeface="Times New Roman" panose="02020603050405020304" pitchFamily="18" charset="0"/>
                        <a:cs typeface="Times New Roman" panose="02020603050405020304" pitchFamily="18" charset="0"/>
                      </a:endParaRPr>
                    </a:p>
                  </a:txBody>
                  <a:tcPr/>
                </a:tc>
                <a:tc>
                  <a:txBody>
                    <a:bodyPr/>
                    <a:lstStyle/>
                    <a:p>
                      <a:r>
                        <a:rPr lang="en-US" sz="1300" dirty="0">
                          <a:latin typeface="Times New Roman" panose="02020603050405020304" pitchFamily="18" charset="0"/>
                          <a:cs typeface="Times New Roman" panose="02020603050405020304" pitchFamily="18" charset="0"/>
                        </a:rPr>
                        <a:t>Limited technical details about the implementation.</a:t>
                      </a:r>
                      <a:endParaRPr lang="en-IN" sz="13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10005"/>
                  </a:ext>
                </a:extLst>
              </a:tr>
            </a:tbl>
          </a:graphicData>
        </a:graphic>
      </p:graphicFrame>
      <p:sp>
        <p:nvSpPr>
          <p:cNvPr id="4" name="Slide Number Placeholder 3">
            <a:extLst>
              <a:ext uri="{FF2B5EF4-FFF2-40B4-BE49-F238E27FC236}">
                <a16:creationId xmlns:a16="http://schemas.microsoft.com/office/drawing/2014/main" xmlns="" id="{DFDDD1A0-CA32-A760-5D90-9568DB00A6B6}"/>
              </a:ext>
            </a:extLst>
          </p:cNvPr>
          <p:cNvSpPr>
            <a:spLocks noGrp="1"/>
          </p:cNvSpPr>
          <p:nvPr>
            <p:ph type="sldNum" sz="quarter" idx="12"/>
          </p:nvPr>
        </p:nvSpPr>
        <p:spPr>
          <a:xfrm>
            <a:off x="8594104" y="6381328"/>
            <a:ext cx="226368" cy="357066"/>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5</a:t>
            </a:fld>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0092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687F1C40-B876-5BA4-6A15-8FB655E2F2E1}"/>
              </a:ext>
            </a:extLst>
          </p:cNvPr>
          <p:cNvSpPr>
            <a:spLocks noGrp="1"/>
          </p:cNvSpPr>
          <p:nvPr>
            <p:ph idx="1"/>
          </p:nvPr>
        </p:nvSpPr>
        <p:spPr>
          <a:xfrm>
            <a:off x="252919" y="879404"/>
            <a:ext cx="4103057" cy="5717948"/>
          </a:xfrm>
        </p:spPr>
        <p:txBody>
          <a:bodyPr>
            <a:noAutofit/>
          </a:bodyPr>
          <a:lstStyle/>
          <a:p>
            <a:pPr algn="just"/>
            <a:r>
              <a:rPr lang="en-US" sz="2400" dirty="0">
                <a:latin typeface="Times New Roman" panose="02020603050405020304" pitchFamily="18" charset="0"/>
                <a:cs typeface="Times New Roman" panose="02020603050405020304" pitchFamily="18" charset="0"/>
              </a:rPr>
              <a:t>The existing system involves a software application or algorithm that takes an input image as its primary data source. This image is then processed using advanced computer vision techniques and deep learning models. </a:t>
            </a:r>
          </a:p>
          <a:p>
            <a:pPr algn="just"/>
            <a:r>
              <a:rPr lang="en-US" sz="2400" dirty="0">
                <a:latin typeface="Times New Roman" panose="02020603050405020304" pitchFamily="18" charset="0"/>
                <a:cs typeface="Times New Roman" panose="02020603050405020304" pitchFamily="18" charset="0"/>
              </a:rPr>
              <a:t>The model has been trained on a large dataset of images paired with corresponding captions to learn how to generate accurate and informative descriptions.</a:t>
            </a:r>
          </a:p>
        </p:txBody>
      </p:sp>
      <p:sp>
        <p:nvSpPr>
          <p:cNvPr id="4" name="Slide Number Placeholder 3">
            <a:extLst>
              <a:ext uri="{FF2B5EF4-FFF2-40B4-BE49-F238E27FC236}">
                <a16:creationId xmlns:a16="http://schemas.microsoft.com/office/drawing/2014/main" xmlns="" id="{90BAC3FD-4406-8879-E887-323DC5685898}"/>
              </a:ext>
            </a:extLst>
          </p:cNvPr>
          <p:cNvSpPr>
            <a:spLocks noGrp="1"/>
          </p:cNvSpPr>
          <p:nvPr>
            <p:ph type="sldNum" sz="quarter" idx="12"/>
          </p:nvPr>
        </p:nvSpPr>
        <p:spPr>
          <a:xfrm>
            <a:off x="8388424" y="6449158"/>
            <a:ext cx="352804" cy="364218"/>
          </a:xfrm>
        </p:spPr>
        <p:txBody>
          <a:bodyPr/>
          <a:lstStyle/>
          <a:p>
            <a:fld id="{9FF00B85-E731-41BC-A6EB-B0123EBE7C90}" type="slidenum">
              <a:rPr lang="en-US" sz="1400" smtClean="0">
                <a:solidFill>
                  <a:schemeClr val="tx1">
                    <a:lumMod val="95000"/>
                    <a:lumOff val="5000"/>
                  </a:schemeClr>
                </a:solidFill>
                <a:latin typeface="Times New Roman" panose="02020603050405020304" pitchFamily="18" charset="0"/>
                <a:cs typeface="Times New Roman" panose="02020603050405020304" pitchFamily="18" charset="0"/>
              </a:rPr>
              <a:pPr/>
              <a:t>6</a:t>
            </a:fld>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392A095E-4591-F9FE-9952-196825254767}"/>
              </a:ext>
            </a:extLst>
          </p:cNvPr>
          <p:cNvSpPr txBox="1">
            <a:spLocks/>
          </p:cNvSpPr>
          <p:nvPr/>
        </p:nvSpPr>
        <p:spPr>
          <a:xfrm>
            <a:off x="226029" y="116632"/>
            <a:ext cx="8594443" cy="64807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800" b="1" dirty="0">
                <a:latin typeface="Times New Roman"/>
                <a:cs typeface="Times New Roman"/>
              </a:rPr>
              <a:t>EXISTING SYSTEM WITH ARCHITECTURE</a:t>
            </a:r>
          </a:p>
        </p:txBody>
      </p:sp>
      <p:pic>
        <p:nvPicPr>
          <p:cNvPr id="8" name="Content Placeholder 13">
            <a:extLst>
              <a:ext uri="{FF2B5EF4-FFF2-40B4-BE49-F238E27FC236}">
                <a16:creationId xmlns:a16="http://schemas.microsoft.com/office/drawing/2014/main" xmlns="" id="{C5E921A1-A507-C3D0-1E90-15F0AEB34C2A}"/>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contrast="20000"/>
                    </a14:imgEffect>
                  </a14:imgLayer>
                </a14:imgProps>
              </a:ext>
            </a:extLst>
          </a:blip>
          <a:stretch>
            <a:fillRect/>
          </a:stretch>
        </p:blipFill>
        <p:spPr>
          <a:xfrm>
            <a:off x="4427984" y="620688"/>
            <a:ext cx="4385253" cy="5544216"/>
          </a:xfrm>
          <a:prstGeom prst="rect">
            <a:avLst/>
          </a:prstGeom>
        </p:spPr>
      </p:pic>
      <p:sp>
        <p:nvSpPr>
          <p:cNvPr id="5" name="TextBox 4">
            <a:extLst>
              <a:ext uri="{FF2B5EF4-FFF2-40B4-BE49-F238E27FC236}">
                <a16:creationId xmlns:a16="http://schemas.microsoft.com/office/drawing/2014/main" xmlns="" id="{3CF3EA5F-B8AF-9FBA-2EEE-D8107F91CEA8}"/>
              </a:ext>
            </a:extLst>
          </p:cNvPr>
          <p:cNvSpPr txBox="1"/>
          <p:nvPr/>
        </p:nvSpPr>
        <p:spPr>
          <a:xfrm flipH="1">
            <a:off x="2467620" y="6167045"/>
            <a:ext cx="6424860"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1:</a:t>
            </a:r>
            <a:r>
              <a:rPr lang="en-IN" dirty="0">
                <a:latin typeface="Times New Roman" panose="02020603050405020304" pitchFamily="18" charset="0"/>
                <a:cs typeface="Times New Roman" panose="02020603050405020304" pitchFamily="18" charset="0"/>
              </a:rPr>
              <a:t> Existing System Architecture of Image Caption Generator</a:t>
            </a:r>
          </a:p>
        </p:txBody>
      </p:sp>
    </p:spTree>
    <p:extLst>
      <p:ext uri="{BB962C8B-B14F-4D97-AF65-F5344CB8AC3E}">
        <p14:creationId xmlns:p14="http://schemas.microsoft.com/office/powerpoint/2010/main" val="3792478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CBF920D-98CA-6188-9E05-406F1B337109}"/>
              </a:ext>
            </a:extLst>
          </p:cNvPr>
          <p:cNvSpPr>
            <a:spLocks noGrp="1"/>
          </p:cNvSpPr>
          <p:nvPr>
            <p:ph idx="1"/>
          </p:nvPr>
        </p:nvSpPr>
        <p:spPr>
          <a:xfrm>
            <a:off x="251520" y="908720"/>
            <a:ext cx="8568952" cy="2412225"/>
          </a:xfrm>
        </p:spPr>
        <p:txBody>
          <a:bodyPr>
            <a:normAutofit/>
          </a:bodyPr>
          <a:lstStyle/>
          <a:p>
            <a:pPr algn="just"/>
            <a:r>
              <a:rPr lang="en-US" sz="2000" dirty="0">
                <a:latin typeface="Times New Roman" panose="02020603050405020304" pitchFamily="18" charset="0"/>
                <a:cs typeface="Times New Roman" panose="02020603050405020304" pitchFamily="18" charset="0"/>
              </a:rPr>
              <a:t>The Proposed methodology consists of object detection, Convolution Neural Network (CNN) for feature extraction and for scene classification using deep learning with voice synthesis. So, to make our image caption generator model, we will be merging these architectures. It is also called a CNN-RNN model. </a:t>
            </a:r>
          </a:p>
          <a:p>
            <a:pPr algn="just"/>
            <a:r>
              <a:rPr lang="en-US" sz="2000" dirty="0">
                <a:latin typeface="Times New Roman" panose="02020603050405020304" pitchFamily="18" charset="0"/>
                <a:cs typeface="Times New Roman" panose="02020603050405020304" pitchFamily="18" charset="0"/>
              </a:rPr>
              <a:t>We will use the pre-trained model Exception. And LSTM will use the information from CNN to help generate a description of the image. Once the caption is generated, it will play it.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6660DF82-53D9-1CFC-76BB-614B15A96154}"/>
              </a:ext>
            </a:extLst>
          </p:cNvPr>
          <p:cNvSpPr>
            <a:spLocks noGrp="1"/>
          </p:cNvSpPr>
          <p:nvPr>
            <p:ph type="sldNum" sz="quarter" idx="12"/>
          </p:nvPr>
        </p:nvSpPr>
        <p:spPr>
          <a:xfrm>
            <a:off x="8378080" y="6356350"/>
            <a:ext cx="370384" cy="365125"/>
          </a:xfrm>
        </p:spPr>
        <p:txBody>
          <a:bodyPr/>
          <a:lstStyle/>
          <a:p>
            <a:fld id="{9FF00B85-E731-41BC-A6EB-B0123EBE7C90}" type="slidenum">
              <a:rPr lang="en-US" sz="1400" smtClean="0">
                <a:solidFill>
                  <a:schemeClr val="tx1">
                    <a:lumMod val="95000"/>
                    <a:lumOff val="5000"/>
                  </a:schemeClr>
                </a:solidFill>
                <a:latin typeface="Times New Roman" panose="02020603050405020304" pitchFamily="18" charset="0"/>
                <a:cs typeface="Times New Roman" panose="02020603050405020304" pitchFamily="18" charset="0"/>
              </a:rPr>
              <a:pPr/>
              <a:t>7</a:t>
            </a:fld>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xmlns="" id="{CB0BD55A-9619-4DBC-6592-BF94CE87A19E}"/>
              </a:ext>
            </a:extLst>
          </p:cNvPr>
          <p:cNvSpPr>
            <a:spLocks noGrp="1"/>
          </p:cNvSpPr>
          <p:nvPr>
            <p:ph type="title"/>
          </p:nvPr>
        </p:nvSpPr>
        <p:spPr>
          <a:xfrm>
            <a:off x="224519" y="184826"/>
            <a:ext cx="8379929" cy="671208"/>
          </a:xfrm>
        </p:spPr>
        <p:txBody>
          <a:bodyPr>
            <a:noAutofit/>
          </a:bodyPr>
          <a:lstStyle/>
          <a:p>
            <a:pPr algn="l"/>
            <a:r>
              <a:rPr lang="en-US" sz="2700" b="1" dirty="0">
                <a:latin typeface="Times New Roman" panose="02020603050405020304" pitchFamily="18" charset="0"/>
                <a:cs typeface="Times New Roman" panose="02020603050405020304" pitchFamily="18" charset="0"/>
              </a:rPr>
              <a:t> PROPOSED SYSTEM WITH ARCHITECTURE</a:t>
            </a:r>
            <a:endParaRPr lang="en-IN" sz="27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xmlns="" id="{2FC4F31E-D425-9ECC-7F1A-9471FB0CCB65}"/>
              </a:ext>
            </a:extLst>
          </p:cNvPr>
          <p:cNvPicPr>
            <a:picLocks noChangeAspect="1"/>
          </p:cNvPicPr>
          <p:nvPr/>
        </p:nvPicPr>
        <p:blipFill rotWithShape="1">
          <a:blip r:embed="rId2">
            <a:extLst>
              <a:ext uri="{28A0092B-C50C-407E-A947-70E740481C1C}">
                <a14:useLocalDpi xmlns:a14="http://schemas.microsoft.com/office/drawing/2010/main" val="0"/>
              </a:ext>
            </a:extLst>
          </a:blip>
          <a:srcRect l="26332" t="28619" r="39631" b="34071"/>
          <a:stretch/>
        </p:blipFill>
        <p:spPr>
          <a:xfrm>
            <a:off x="323528" y="3145667"/>
            <a:ext cx="6784160" cy="3307669"/>
          </a:xfrm>
          <a:prstGeom prst="rect">
            <a:avLst/>
          </a:prstGeom>
        </p:spPr>
      </p:pic>
      <p:pic>
        <p:nvPicPr>
          <p:cNvPr id="10" name="Picture 9">
            <a:extLst>
              <a:ext uri="{FF2B5EF4-FFF2-40B4-BE49-F238E27FC236}">
                <a16:creationId xmlns:a16="http://schemas.microsoft.com/office/drawing/2014/main" xmlns="" id="{6234FBDB-E4DC-0ADC-495C-6BEEDBA620A6}"/>
              </a:ext>
            </a:extLst>
          </p:cNvPr>
          <p:cNvPicPr>
            <a:picLocks noChangeAspect="1"/>
          </p:cNvPicPr>
          <p:nvPr/>
        </p:nvPicPr>
        <p:blipFill rotWithShape="1">
          <a:blip r:embed="rId3">
            <a:extLst>
              <a:ext uri="{28A0092B-C50C-407E-A947-70E740481C1C}">
                <a14:useLocalDpi xmlns:a14="http://schemas.microsoft.com/office/drawing/2010/main" val="0"/>
              </a:ext>
            </a:extLst>
          </a:blip>
          <a:srcRect l="66725" t="43747" r="26931" b="48931"/>
          <a:stretch/>
        </p:blipFill>
        <p:spPr>
          <a:xfrm>
            <a:off x="7800020" y="4196820"/>
            <a:ext cx="948444" cy="726324"/>
          </a:xfrm>
          <a:prstGeom prst="rect">
            <a:avLst/>
          </a:prstGeom>
        </p:spPr>
      </p:pic>
      <p:sp>
        <p:nvSpPr>
          <p:cNvPr id="11" name="Arrow: Down 10">
            <a:extLst>
              <a:ext uri="{FF2B5EF4-FFF2-40B4-BE49-F238E27FC236}">
                <a16:creationId xmlns:a16="http://schemas.microsoft.com/office/drawing/2014/main" xmlns="" id="{B4E7CEFB-C1D4-68D4-5B7D-A53771F81680}"/>
              </a:ext>
            </a:extLst>
          </p:cNvPr>
          <p:cNvSpPr/>
          <p:nvPr/>
        </p:nvSpPr>
        <p:spPr>
          <a:xfrm rot="16200000">
            <a:off x="7273834" y="4333899"/>
            <a:ext cx="360040" cy="458409"/>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ln w="0"/>
              <a:solidFill>
                <a:schemeClr val="tx1"/>
              </a:solidFill>
              <a:effectLst>
                <a:outerShdw blurRad="38100" dist="19050" dir="2700000" algn="tl" rotWithShape="0">
                  <a:schemeClr val="dk1">
                    <a:alpha val="40000"/>
                  </a:schemeClr>
                </a:outerShdw>
              </a:effectLst>
            </a:endParaRPr>
          </a:p>
        </p:txBody>
      </p:sp>
      <p:sp>
        <p:nvSpPr>
          <p:cNvPr id="6" name="TextBox 5">
            <a:extLst>
              <a:ext uri="{FF2B5EF4-FFF2-40B4-BE49-F238E27FC236}">
                <a16:creationId xmlns:a16="http://schemas.microsoft.com/office/drawing/2014/main" xmlns="" id="{ECEADA59-0CEB-1DB5-90EA-B9C6FA73453F}"/>
              </a:ext>
            </a:extLst>
          </p:cNvPr>
          <p:cNvSpPr txBox="1"/>
          <p:nvPr/>
        </p:nvSpPr>
        <p:spPr>
          <a:xfrm flipH="1">
            <a:off x="1403648" y="6351611"/>
            <a:ext cx="8129667" cy="369332"/>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Figure 2:</a:t>
            </a:r>
            <a:r>
              <a:rPr lang="en-IN" dirty="0">
                <a:latin typeface="Times New Roman" panose="02020603050405020304" pitchFamily="18" charset="0"/>
                <a:cs typeface="Times New Roman" panose="02020603050405020304" pitchFamily="18" charset="0"/>
              </a:rPr>
              <a:t> Proposed System Architecture of Image Caption Generator</a:t>
            </a:r>
          </a:p>
        </p:txBody>
      </p:sp>
    </p:spTree>
    <p:extLst>
      <p:ext uri="{BB962C8B-B14F-4D97-AF65-F5344CB8AC3E}">
        <p14:creationId xmlns:p14="http://schemas.microsoft.com/office/powerpoint/2010/main" val="974524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274638"/>
            <a:ext cx="7859216" cy="490066"/>
          </a:xfrm>
        </p:spPr>
        <p:txBody>
          <a:bodyPr>
            <a:noAutofit/>
          </a:bodyPr>
          <a:lstStyle/>
          <a:p>
            <a:r>
              <a:rPr lang="en-US" sz="3200" b="1" dirty="0">
                <a:latin typeface="Times New Roman" panose="02020603050405020304" pitchFamily="18" charset="0"/>
                <a:cs typeface="Times New Roman" panose="02020603050405020304" pitchFamily="18" charset="0"/>
              </a:rPr>
              <a:t>OBJECTIVES OF PROPOSED SYSTEM</a:t>
            </a:r>
            <a:endParaRPr lang="en-IN"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1520" y="1072629"/>
            <a:ext cx="8435280" cy="5596731"/>
          </a:xfrm>
        </p:spPr>
        <p:txBody>
          <a:bodyPr>
            <a:normAutofit fontScale="92500" lnSpcReduction="10000"/>
          </a:bodyPr>
          <a:lstStyle/>
          <a:p>
            <a:pPr algn="just"/>
            <a:r>
              <a:rPr lang="en-IN" sz="2400" b="1" dirty="0">
                <a:latin typeface="Times New Roman" panose="02020603050405020304" pitchFamily="18" charset="0"/>
                <a:cs typeface="Times New Roman" panose="02020603050405020304" pitchFamily="18" charset="0"/>
              </a:rPr>
              <a:t>Image Understanding: </a:t>
            </a:r>
            <a:r>
              <a:rPr lang="en-US" sz="2400" dirty="0">
                <a:latin typeface="Times New Roman" panose="02020603050405020304" pitchFamily="18" charset="0"/>
                <a:cs typeface="Times New Roman" panose="02020603050405020304" pitchFamily="18" charset="0"/>
              </a:rPr>
              <a:t>The primary goal of the system is to understand the content of an image and extract meaningful information from it. The CNN part of the model is responsible for extracting visual features from the image, capturing details at different levels of abstraction.</a:t>
            </a:r>
          </a:p>
          <a:p>
            <a:pPr algn="just"/>
            <a:r>
              <a:rPr lang="en-US" sz="2400" b="1" dirty="0">
                <a:latin typeface="Times New Roman" panose="02020603050405020304" pitchFamily="18" charset="0"/>
                <a:cs typeface="Times New Roman" panose="02020603050405020304" pitchFamily="18" charset="0"/>
              </a:rPr>
              <a:t>Text Generation:</a:t>
            </a:r>
            <a:r>
              <a:rPr lang="en-US" sz="2400" dirty="0">
                <a:latin typeface="Times New Roman" panose="02020603050405020304" pitchFamily="18" charset="0"/>
                <a:cs typeface="Times New Roman" panose="02020603050405020304" pitchFamily="18" charset="0"/>
              </a:rPr>
              <a:t> The LSTM part of the model takes the extracted image features as input and generates coherent and contextually relevant textual descriptions for the given image. The objective is to create accurate and semantically meaningful captions.</a:t>
            </a:r>
          </a:p>
          <a:p>
            <a:pPr algn="just"/>
            <a:r>
              <a:rPr lang="en-US" sz="2400" b="1" dirty="0">
                <a:latin typeface="Times New Roman" panose="02020603050405020304" pitchFamily="18" charset="0"/>
                <a:cs typeface="Times New Roman" panose="02020603050405020304" pitchFamily="18" charset="0"/>
              </a:rPr>
              <a:t>Natural Language Generation:</a:t>
            </a:r>
            <a:r>
              <a:rPr lang="en-US" sz="2400" dirty="0">
                <a:latin typeface="Times New Roman" panose="02020603050405020304" pitchFamily="18" charset="0"/>
                <a:cs typeface="Times New Roman" panose="02020603050405020304" pitchFamily="18" charset="0"/>
              </a:rPr>
              <a:t> The text output should read fluently and coherently, ensuring that the generated captions are grammatically correct, contextually relevant, and fluent.</a:t>
            </a:r>
          </a:p>
          <a:p>
            <a:pPr algn="just"/>
            <a:r>
              <a:rPr lang="en-US" sz="2400" b="1" dirty="0">
                <a:latin typeface="Times New Roman" panose="02020603050405020304" pitchFamily="18" charset="0"/>
                <a:cs typeface="Times New Roman" panose="02020603050405020304" pitchFamily="18" charset="0"/>
              </a:rPr>
              <a:t>Voice Synthesis:</a:t>
            </a:r>
            <a:r>
              <a:rPr lang="en-US" sz="2400" dirty="0">
                <a:latin typeface="Times New Roman" panose="02020603050405020304" pitchFamily="18" charset="0"/>
                <a:cs typeface="Times New Roman" panose="02020603050405020304" pitchFamily="18" charset="0"/>
              </a:rPr>
              <a:t> To provide voice output, the generated textual captions need to be converted into natural-sounding speech. This involves integrating a Google Text-to-Speech (</a:t>
            </a:r>
            <a:r>
              <a:rPr lang="en-US" sz="2400" dirty="0" err="1">
                <a:latin typeface="Times New Roman" panose="02020603050405020304" pitchFamily="18" charset="0"/>
                <a:cs typeface="Times New Roman" panose="02020603050405020304" pitchFamily="18" charset="0"/>
              </a:rPr>
              <a:t>gTTS</a:t>
            </a:r>
            <a:r>
              <a:rPr lang="en-US" sz="2400" dirty="0">
                <a:latin typeface="Times New Roman" panose="02020603050405020304" pitchFamily="18" charset="0"/>
                <a:cs typeface="Times New Roman" panose="02020603050405020304" pitchFamily="18" charset="0"/>
              </a:rPr>
              <a:t>) system that can convert the generated captions into spoken language.</a:t>
            </a:r>
          </a:p>
          <a:p>
            <a:pPr algn="just"/>
            <a:endParaRPr lang="en-IN"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8450088" y="6356350"/>
            <a:ext cx="298376" cy="365125"/>
          </a:xfrm>
        </p:spPr>
        <p:txBody>
          <a:bodyPr/>
          <a:lstStyle/>
          <a:p>
            <a:fld id="{9FF00B85-E731-41BC-A6EB-B0123EBE7C90}" type="slidenum">
              <a:rPr lang="en-US" sz="1400" smtClean="0">
                <a:solidFill>
                  <a:schemeClr val="tx1">
                    <a:lumMod val="95000"/>
                    <a:lumOff val="5000"/>
                  </a:schemeClr>
                </a:solidFill>
                <a:latin typeface="Times New Roman" panose="02020603050405020304" pitchFamily="18" charset="0"/>
                <a:cs typeface="Times New Roman" panose="02020603050405020304" pitchFamily="18" charset="0"/>
              </a:rPr>
              <a:pPr/>
              <a:t>8</a:t>
            </a:fld>
            <a:endParaRPr lang="en-US" sz="14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5345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393752F3-23DB-0A31-1B87-059BC6B1AB4D}"/>
              </a:ext>
            </a:extLst>
          </p:cNvPr>
          <p:cNvSpPr>
            <a:spLocks noGrp="1"/>
          </p:cNvSpPr>
          <p:nvPr>
            <p:ph type="sldNum" sz="quarter" idx="12"/>
          </p:nvPr>
        </p:nvSpPr>
        <p:spPr>
          <a:xfrm>
            <a:off x="8460432" y="6370059"/>
            <a:ext cx="298376" cy="365125"/>
          </a:xfrm>
        </p:spPr>
        <p:txBody>
          <a:bodyPr/>
          <a:lstStyle/>
          <a:p>
            <a:fld id="{9FF00B85-E731-41BC-A6EB-B0123EBE7C90}" type="slidenum">
              <a:rPr lang="en-US" sz="1400" smtClean="0">
                <a:solidFill>
                  <a:schemeClr val="tx1"/>
                </a:solidFill>
                <a:latin typeface="Times New Roman" panose="02020603050405020304" pitchFamily="18" charset="0"/>
                <a:cs typeface="Times New Roman" panose="02020603050405020304" pitchFamily="18" charset="0"/>
              </a:rPr>
              <a:pPr/>
              <a:t>9</a:t>
            </a:fld>
            <a:endParaRPr lang="en-US" sz="1400" dirty="0">
              <a:solidFill>
                <a:schemeClr val="tx1"/>
              </a:solidFill>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xmlns="" id="{5CA4C04D-B734-8C1D-B683-7231B0AC5787}"/>
              </a:ext>
            </a:extLst>
          </p:cNvPr>
          <p:cNvSpPr>
            <a:spLocks noGrp="1"/>
          </p:cNvSpPr>
          <p:nvPr>
            <p:ph type="title"/>
          </p:nvPr>
        </p:nvSpPr>
        <p:spPr>
          <a:xfrm>
            <a:off x="1619672" y="192963"/>
            <a:ext cx="5381994" cy="624602"/>
          </a:xfrm>
        </p:spPr>
        <p:txBody>
          <a:bodyPr>
            <a:normAutofit/>
          </a:bodyPr>
          <a:lstStyle/>
          <a:p>
            <a:pPr algn="l"/>
            <a:r>
              <a:rPr lang="en-IN" sz="3000" b="1" dirty="0">
                <a:latin typeface="Times New Roman"/>
                <a:ea typeface="Calibri"/>
                <a:cs typeface="Calibri"/>
              </a:rPr>
              <a:t>  SYSTEM REQUIREMENTS</a:t>
            </a:r>
            <a:endParaRPr lang="en-IN" sz="3000" dirty="0">
              <a:ea typeface="Calibri"/>
              <a:cs typeface="Calibri"/>
            </a:endParaRPr>
          </a:p>
        </p:txBody>
      </p:sp>
      <p:sp>
        <p:nvSpPr>
          <p:cNvPr id="8" name="Content Placeholder 2">
            <a:extLst>
              <a:ext uri="{FF2B5EF4-FFF2-40B4-BE49-F238E27FC236}">
                <a16:creationId xmlns:a16="http://schemas.microsoft.com/office/drawing/2014/main" xmlns="" id="{4C240547-0C76-C3C9-93F3-F92ACE5A4D4D}"/>
              </a:ext>
            </a:extLst>
          </p:cNvPr>
          <p:cNvSpPr>
            <a:spLocks noGrp="1"/>
          </p:cNvSpPr>
          <p:nvPr>
            <p:ph idx="1"/>
          </p:nvPr>
        </p:nvSpPr>
        <p:spPr>
          <a:xfrm>
            <a:off x="262646" y="1377546"/>
            <a:ext cx="8319047" cy="2587593"/>
          </a:xfrm>
        </p:spPr>
        <p:txBody>
          <a:bodyPr vert="horz" lIns="91440" tIns="45720" rIns="91440" bIns="45720" rtlCol="0" anchor="t">
            <a:normAutofit lnSpcReduction="10000"/>
          </a:bodyPr>
          <a:lstStyle/>
          <a:p>
            <a:pPr algn="just"/>
            <a:r>
              <a:rPr lang="en-US" sz="1800" b="1" dirty="0">
                <a:latin typeface="Times New Roman" panose="02020603050405020304" pitchFamily="18" charset="0"/>
                <a:cs typeface="Times New Roman" panose="02020603050405020304" pitchFamily="18" charset="0"/>
              </a:rPr>
              <a:t>Programming Languages : </a:t>
            </a:r>
            <a:r>
              <a:rPr lang="en-US" sz="1800" dirty="0">
                <a:latin typeface="Times New Roman" panose="02020603050405020304" pitchFamily="18" charset="0"/>
                <a:cs typeface="Times New Roman" panose="02020603050405020304" pitchFamily="18" charset="0"/>
              </a:rPr>
              <a:t>Python(for DL Algorithms,</a:t>
            </a:r>
          </a:p>
          <a:p>
            <a:pPr marL="0" indent="0" algn="just">
              <a:buNone/>
            </a:pPr>
            <a:r>
              <a:rPr lang="en-US" sz="1800" dirty="0">
                <a:latin typeface="Times New Roman" panose="02020603050405020304" pitchFamily="18" charset="0"/>
                <a:cs typeface="Times New Roman" panose="02020603050405020304" pitchFamily="18" charset="0"/>
              </a:rPr>
              <a:t>     NLP Processing, and UI development)</a:t>
            </a:r>
          </a:p>
          <a:p>
            <a:pPr algn="just"/>
            <a:r>
              <a:rPr lang="en-US" sz="1800" b="1" dirty="0">
                <a:latin typeface="Times New Roman" panose="02020603050405020304" pitchFamily="18" charset="0"/>
                <a:cs typeface="Times New Roman" panose="02020603050405020304" pitchFamily="18" charset="0"/>
              </a:rPr>
              <a:t>Libraries and Frameworks :</a:t>
            </a:r>
          </a:p>
          <a:p>
            <a:pPr marL="0" indent="0" algn="just">
              <a:buNone/>
            </a:pPr>
            <a:r>
              <a:rPr lang="en-IN" sz="1800" b="1" i="0" dirty="0">
                <a:effectLst/>
                <a:latin typeface="Söhne"/>
              </a:rPr>
              <a:t>    </a:t>
            </a:r>
            <a:r>
              <a:rPr lang="en-IN" sz="1800" b="1" dirty="0">
                <a:latin typeface="Söhne"/>
              </a:rPr>
              <a:t>   </a:t>
            </a:r>
            <a:r>
              <a:rPr lang="en-IN" sz="1800" b="1" i="0" dirty="0">
                <a:effectLst/>
                <a:latin typeface="Times New Roman" panose="02020603050405020304" pitchFamily="18" charset="0"/>
                <a:cs typeface="Times New Roman" panose="02020603050405020304" pitchFamily="18" charset="0"/>
              </a:rPr>
              <a:t>TensorFlow: </a:t>
            </a:r>
            <a:r>
              <a:rPr lang="en-US" sz="1800" dirty="0">
                <a:solidFill>
                  <a:schemeClr val="tx1">
                    <a:lumMod val="85000"/>
                    <a:lumOff val="15000"/>
                  </a:schemeClr>
                </a:solidFill>
                <a:latin typeface="Times New Roman" panose="02020603050405020304" pitchFamily="18" charset="0"/>
                <a:cs typeface="Times New Roman" panose="02020603050405020304" pitchFamily="18" charset="0"/>
              </a:rPr>
              <a:t>F</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or building and training CNN and LSTM.</a:t>
            </a:r>
          </a:p>
          <a:p>
            <a:pPr marL="447675" indent="-447675" algn="just">
              <a:buNone/>
            </a:pPr>
            <a:r>
              <a:rPr lang="en-IN" sz="1800" b="1" i="0" dirty="0">
                <a:effectLst/>
                <a:latin typeface="Times New Roman" panose="02020603050405020304" pitchFamily="18" charset="0"/>
                <a:cs typeface="Times New Roman" panose="02020603050405020304" pitchFamily="18" charset="0"/>
              </a:rPr>
              <a:t>       </a:t>
            </a:r>
            <a:r>
              <a:rPr lang="en-IN" sz="1800" b="1" i="0" dirty="0" err="1">
                <a:effectLst/>
                <a:latin typeface="Times New Roman" panose="02020603050405020304" pitchFamily="18" charset="0"/>
                <a:cs typeface="Times New Roman" panose="02020603050405020304" pitchFamily="18" charset="0"/>
              </a:rPr>
              <a:t>gTTS</a:t>
            </a:r>
            <a:r>
              <a:rPr lang="en-IN" sz="1800" b="1" i="0" dirty="0">
                <a:effectLst/>
                <a:latin typeface="Times New Roman" panose="02020603050405020304" pitchFamily="18" charset="0"/>
                <a:cs typeface="Times New Roman" panose="02020603050405020304" pitchFamily="18" charset="0"/>
              </a:rPr>
              <a:t> (Google Text-to-Speech): </a:t>
            </a:r>
            <a:r>
              <a:rPr lang="en-US" sz="1800" b="0" i="0" dirty="0">
                <a:solidFill>
                  <a:schemeClr val="tx1">
                    <a:lumMod val="85000"/>
                    <a:lumOff val="15000"/>
                  </a:schemeClr>
                </a:solidFill>
                <a:effectLst/>
                <a:latin typeface="Times New Roman" panose="02020603050405020304" pitchFamily="18" charset="0"/>
                <a:cs typeface="Times New Roman" panose="02020603050405020304" pitchFamily="18" charset="0"/>
              </a:rPr>
              <a:t>A Python library and CLI tool to interface with Google Text-to-Speech API.</a:t>
            </a:r>
            <a:endParaRPr lang="en-US" sz="1800" b="1" dirty="0">
              <a:solidFill>
                <a:schemeClr val="tx1">
                  <a:lumMod val="85000"/>
                  <a:lumOff val="15000"/>
                </a:schemeClr>
              </a:solidFill>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Integrated Development Environment(IDE) : </a:t>
            </a:r>
          </a:p>
          <a:p>
            <a:pPr marL="0" indent="0" algn="just">
              <a:buNone/>
            </a:pP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Anaconda </a:t>
            </a:r>
            <a:r>
              <a:rPr lang="en-US" sz="1800" dirty="0" err="1">
                <a:latin typeface="Times New Roman" panose="02020603050405020304" pitchFamily="18" charset="0"/>
                <a:cs typeface="Times New Roman" panose="02020603050405020304" pitchFamily="18" charset="0"/>
              </a:rPr>
              <a:t>Jupyter</a:t>
            </a:r>
            <a:r>
              <a:rPr lang="en-US" sz="1800" dirty="0">
                <a:latin typeface="Times New Roman" panose="02020603050405020304" pitchFamily="18" charset="0"/>
                <a:cs typeface="Times New Roman" panose="02020603050405020304" pitchFamily="18" charset="0"/>
              </a:rPr>
              <a:t> Notebook for coding and development.</a:t>
            </a:r>
          </a:p>
        </p:txBody>
      </p:sp>
      <p:sp>
        <p:nvSpPr>
          <p:cNvPr id="9" name="Title 1">
            <a:extLst>
              <a:ext uri="{FF2B5EF4-FFF2-40B4-BE49-F238E27FC236}">
                <a16:creationId xmlns:a16="http://schemas.microsoft.com/office/drawing/2014/main" xmlns="" id="{5D758058-A384-D970-F6D9-789FFF2DA2EA}"/>
              </a:ext>
            </a:extLst>
          </p:cNvPr>
          <p:cNvSpPr txBox="1">
            <a:spLocks/>
          </p:cNvSpPr>
          <p:nvPr/>
        </p:nvSpPr>
        <p:spPr>
          <a:xfrm>
            <a:off x="395537" y="3861048"/>
            <a:ext cx="6894333" cy="44284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a:ea typeface="Calibri"/>
                <a:cs typeface="Times New Roman"/>
              </a:rPr>
              <a:t>HARDWARE REQUIREMENTS</a:t>
            </a:r>
            <a:endParaRPr lang="en-IN" sz="2400" dirty="0">
              <a:latin typeface="Times New Roman"/>
              <a:ea typeface="Calibri"/>
              <a:cs typeface="Times New Roman"/>
            </a:endParaRPr>
          </a:p>
        </p:txBody>
      </p:sp>
      <p:sp>
        <p:nvSpPr>
          <p:cNvPr id="10" name="Content Placeholder 2">
            <a:extLst>
              <a:ext uri="{FF2B5EF4-FFF2-40B4-BE49-F238E27FC236}">
                <a16:creationId xmlns:a16="http://schemas.microsoft.com/office/drawing/2014/main" xmlns="" id="{B6FE2459-E1E4-88D3-430E-7FEAF0CA1AF8}"/>
              </a:ext>
            </a:extLst>
          </p:cNvPr>
          <p:cNvSpPr txBox="1">
            <a:spLocks/>
          </p:cNvSpPr>
          <p:nvPr/>
        </p:nvSpPr>
        <p:spPr>
          <a:xfrm>
            <a:off x="262646" y="4265680"/>
            <a:ext cx="8485817" cy="2455796"/>
          </a:xfrm>
          <a:prstGeom prst="rect">
            <a:avLst/>
          </a:prstGeom>
        </p:spPr>
        <p:txBody>
          <a:bodyPr vert="horz" lIns="91440" tIns="45720" rIns="91440" bIns="45720" rtlCol="0" anchor="t">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50000"/>
              </a:lnSpc>
            </a:pPr>
            <a:r>
              <a:rPr lang="en-US" sz="1800" b="1" dirty="0">
                <a:latin typeface="Times New Roman"/>
                <a:cs typeface="Times New Roman"/>
              </a:rPr>
              <a:t>Processor(CPU):</a:t>
            </a:r>
            <a:r>
              <a:rPr lang="en-US" sz="1800" dirty="0">
                <a:latin typeface="Times New Roman"/>
                <a:cs typeface="Times New Roman"/>
              </a:rPr>
              <a:t> </a:t>
            </a:r>
            <a:r>
              <a:rPr lang="en-US" sz="1800" dirty="0">
                <a:latin typeface="Times New Roman"/>
                <a:ea typeface="+mn-lt"/>
                <a:cs typeface="+mn-lt"/>
              </a:rPr>
              <a:t>A modern multi-core processor AMD Ryzen 5 5500U with Radeon Graphics with 2.10 GHz to handle the computational demands of machine learning and deep learning algorithms.</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b="1" dirty="0">
                <a:latin typeface="Times New Roman"/>
                <a:cs typeface="Times New Roman"/>
              </a:rPr>
              <a:t>Memory(RAM):</a:t>
            </a:r>
            <a:r>
              <a:rPr lang="en-US" sz="1800" dirty="0">
                <a:latin typeface="Times New Roman"/>
                <a:cs typeface="Times New Roman"/>
              </a:rPr>
              <a:t> 8 GB of RAM is used to efficiently process and manipulate data.</a:t>
            </a:r>
          </a:p>
          <a:p>
            <a:pPr>
              <a:lnSpc>
                <a:spcPct val="150000"/>
              </a:lnSpc>
            </a:pPr>
            <a:r>
              <a:rPr lang="en-US" sz="1800" b="1" dirty="0">
                <a:latin typeface="Times New Roman"/>
                <a:cs typeface="Times New Roman"/>
              </a:rPr>
              <a:t>Storage:</a:t>
            </a:r>
            <a:r>
              <a:rPr lang="en-US" sz="1800" dirty="0">
                <a:latin typeface="Times New Roman"/>
                <a:cs typeface="Times New Roman"/>
              </a:rPr>
              <a:t> To Handle the size of the dataset and models, we used 512GB SSD Storage.</a:t>
            </a:r>
          </a:p>
        </p:txBody>
      </p:sp>
      <p:sp>
        <p:nvSpPr>
          <p:cNvPr id="2" name="Title 1">
            <a:extLst>
              <a:ext uri="{FF2B5EF4-FFF2-40B4-BE49-F238E27FC236}">
                <a16:creationId xmlns:a16="http://schemas.microsoft.com/office/drawing/2014/main" xmlns="" id="{8544FCFE-B31F-3B85-978B-BAC5C1F2743E}"/>
              </a:ext>
            </a:extLst>
          </p:cNvPr>
          <p:cNvSpPr txBox="1">
            <a:spLocks/>
          </p:cNvSpPr>
          <p:nvPr/>
        </p:nvSpPr>
        <p:spPr>
          <a:xfrm>
            <a:off x="107504" y="847042"/>
            <a:ext cx="7038178" cy="62460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a:ea typeface="Calibri"/>
                <a:cs typeface="Calibri"/>
              </a:rPr>
              <a:t>  SOFTWARE REQUIREMENTS</a:t>
            </a:r>
            <a:endParaRPr lang="en-IN" sz="2400" dirty="0">
              <a:ea typeface="Calibri"/>
              <a:cs typeface="Calibri"/>
            </a:endParaRPr>
          </a:p>
        </p:txBody>
      </p:sp>
    </p:spTree>
    <p:extLst>
      <p:ext uri="{BB962C8B-B14F-4D97-AF65-F5344CB8AC3E}">
        <p14:creationId xmlns:p14="http://schemas.microsoft.com/office/powerpoint/2010/main" val="46049377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30889</TotalTime>
  <Words>2127</Words>
  <Application>Microsoft Office PowerPoint</Application>
  <PresentationFormat>On-screen Show (4:3)</PresentationFormat>
  <Paragraphs>232</Paragraphs>
  <Slides>24</Slides>
  <Notes>3</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Söhne</vt:lpstr>
      <vt:lpstr>Times New Roman</vt:lpstr>
      <vt:lpstr>Wingdings</vt:lpstr>
      <vt:lpstr>1_Office Theme</vt:lpstr>
      <vt:lpstr>ENHANCING VISUAL UNDERSTANDING THROUGH VERBAL IMAGE CAPTION GENERATOR USING ADVANCED DNN TECHNIQUES</vt:lpstr>
      <vt:lpstr>Contents Outline</vt:lpstr>
      <vt:lpstr>ABSTRACT</vt:lpstr>
      <vt:lpstr>INTRODUCTION</vt:lpstr>
      <vt:lpstr>LITERATURE SURVEY</vt:lpstr>
      <vt:lpstr>PowerPoint Presentation</vt:lpstr>
      <vt:lpstr> PROPOSED SYSTEM WITH ARCHITECTURE</vt:lpstr>
      <vt:lpstr>OBJECTIVES OF PROPOSED SYSTEM</vt:lpstr>
      <vt:lpstr>  SYSTEM REQUIREMENTS</vt:lpstr>
      <vt:lpstr>DATA FLOW DIAGRAMS</vt:lpstr>
      <vt:lpstr>DATA FLOW DIAGRAMS</vt:lpstr>
      <vt:lpstr>USE-CASE DIAGRAM OF IMAGE CAPTION GENERATOR</vt:lpstr>
      <vt:lpstr>CLASS DIAGRAM OF IMAGE CAPTION GENERATOR</vt:lpstr>
      <vt:lpstr>ACTIVITY DIAGRAM OF IMAGE CAPTION GENERATOR</vt:lpstr>
      <vt:lpstr>SEQUENCE DIAGRAM OF IMAGE CAPTION GENERATOR</vt:lpstr>
      <vt:lpstr>MODULES</vt:lpstr>
      <vt:lpstr>UNIT TESTING</vt:lpstr>
      <vt:lpstr>SYSTEM TESTING</vt:lpstr>
      <vt:lpstr>OUTPUT</vt:lpstr>
      <vt:lpstr>OUTPUT</vt:lpstr>
      <vt:lpstr>CONCLUSION</vt:lpstr>
      <vt:lpstr>FUTURE ENHANCEMENT</vt:lpstr>
      <vt:lpstr>REFERENCES</vt:lpstr>
      <vt:lpstr>Thank You for your Attention…..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Microsoft account</cp:lastModifiedBy>
  <cp:revision>1062</cp:revision>
  <dcterms:created xsi:type="dcterms:W3CDTF">2020-06-18T13:39:53Z</dcterms:created>
  <dcterms:modified xsi:type="dcterms:W3CDTF">2023-11-06T09:37:27Z</dcterms:modified>
</cp:coreProperties>
</file>