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
  </p:notesMasterIdLst>
  <p:sldIdLst>
    <p:sldId id="256" r:id="rId3"/>
    <p:sldId id="257" r:id="rId4"/>
    <p:sldId id="258" r:id="rId5"/>
    <p:sldId id="259" r:id="rId6"/>
  </p:sldIdLst>
  <p:sldSz cx="15119350"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61">
          <p15:clr>
            <a:srgbClr val="A4A3A4"/>
          </p15:clr>
        </p15:guide>
        <p15:guide id="2" orient="horz" pos="680">
          <p15:clr>
            <a:srgbClr val="A4A3A4"/>
          </p15:clr>
        </p15:guide>
        <p15:guide id="3" orient="horz" pos="6406">
          <p15:clr>
            <a:srgbClr val="A4A3A4"/>
          </p15:clr>
        </p15:guide>
        <p15:guide id="4" pos="100">
          <p15:clr>
            <a:srgbClr val="A4A3A4"/>
          </p15:clr>
        </p15:guide>
        <p15:guide id="5" pos="8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368" y="67"/>
      </p:cViewPr>
      <p:guideLst>
        <p:guide pos="661"/>
        <p:guide orient="horz" pos="680"/>
        <p:guide orient="horz" pos="6406"/>
        <p:guide pos="100"/>
        <p:guide pos="8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4455"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1pPr>
            <a:lvl2pPr marL="914400" marR="0" lvl="1"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2pPr>
            <a:lvl3pPr marL="1371600" marR="0" lvl="2"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3pPr>
            <a:lvl4pPr marL="1828800" marR="0" lvl="3"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4pPr>
            <a:lvl5pPr marL="2286000" marR="0" lvl="4"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6pPr>
            <a:lvl7pPr marL="3200400" marR="0" lvl="6"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7pPr>
            <a:lvl8pPr marL="3657600" marR="0" lvl="7"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8pPr>
            <a:lvl9pPr marL="4114800" marR="0" lvl="8" indent="-228600" algn="l" rtl="0">
              <a:spcBef>
                <a:spcPts val="0"/>
              </a:spcBef>
              <a:spcAft>
                <a:spcPts val="0"/>
              </a:spcAft>
              <a:buSzPts val="1400"/>
              <a:buNone/>
              <a:defRPr sz="18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4a0c0070_0_2:notes"/>
          <p:cNvSpPr>
            <a:spLocks noGrp="1" noRot="1" noChangeAspect="1"/>
          </p:cNvSpPr>
          <p:nvPr>
            <p:ph type="sldImg" idx="2"/>
          </p:nvPr>
        </p:nvSpPr>
        <p:spPr>
          <a:xfrm>
            <a:off x="1004455"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4a0c0070_0_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3fad37310_0_169: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3fad37310_0_1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d52e587f_0_0:notes"/>
          <p:cNvSpPr>
            <a:spLocks noGrp="1" noRot="1" noChangeAspect="1"/>
          </p:cNvSpPr>
          <p:nvPr>
            <p:ph type="sldImg" idx="2"/>
          </p:nvPr>
        </p:nvSpPr>
        <p:spPr>
          <a:xfrm>
            <a:off x="911184" y="586509"/>
            <a:ext cx="4398900" cy="293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d52e587f_0_0:notes"/>
          <p:cNvSpPr txBox="1">
            <a:spLocks noGrp="1"/>
          </p:cNvSpPr>
          <p:nvPr>
            <p:ph type="body" idx="1"/>
          </p:nvPr>
        </p:nvSpPr>
        <p:spPr>
          <a:xfrm>
            <a:off x="829491" y="3714558"/>
            <a:ext cx="45621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b67638e6_0_0:notes"/>
          <p:cNvSpPr>
            <a:spLocks noGrp="1" noRot="1" noChangeAspect="1"/>
          </p:cNvSpPr>
          <p:nvPr>
            <p:ph type="sldImg" idx="2"/>
          </p:nvPr>
        </p:nvSpPr>
        <p:spPr>
          <a:xfrm>
            <a:off x="1036638" y="585788"/>
            <a:ext cx="414813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b67638e6_0_0:notes"/>
          <p:cNvSpPr txBox="1">
            <a:spLocks noGrp="1"/>
          </p:cNvSpPr>
          <p:nvPr>
            <p:ph type="body" idx="1"/>
          </p:nvPr>
        </p:nvSpPr>
        <p:spPr>
          <a:xfrm>
            <a:off x="829491" y="3714558"/>
            <a:ext cx="45621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dia"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1680000" y="3788113"/>
            <a:ext cx="12390000" cy="2291700"/>
          </a:xfrm>
          <a:prstGeom prst="rect">
            <a:avLst/>
          </a:prstGeom>
          <a:noFill/>
          <a:ln>
            <a:noFill/>
          </a:ln>
        </p:spPr>
        <p:txBody>
          <a:bodyPr spcFirstLastPara="1" wrap="square" lIns="148300" tIns="148300" rIns="148300" bIns="148300" anchor="b"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10" name="Google Shape;10;p2"/>
          <p:cNvSpPr txBox="1">
            <a:spLocks noGrp="1"/>
          </p:cNvSpPr>
          <p:nvPr>
            <p:ph type="body" idx="1"/>
          </p:nvPr>
        </p:nvSpPr>
        <p:spPr>
          <a:xfrm>
            <a:off x="1680000" y="5940000"/>
            <a:ext cx="12390000" cy="3806100"/>
          </a:xfrm>
          <a:prstGeom prst="rect">
            <a:avLst/>
          </a:prstGeom>
          <a:noFill/>
          <a:ln>
            <a:noFill/>
          </a:ln>
        </p:spPr>
        <p:txBody>
          <a:bodyPr spcFirstLastPara="1" wrap="square" lIns="148300" tIns="148300" rIns="148300" bIns="148300" anchor="t" anchorCtr="0">
            <a:noAutofit/>
          </a:bodyPr>
          <a:lstStyle>
            <a:lvl1pPr marL="457200" marR="0" lvl="0"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1pPr>
            <a:lvl2pPr marL="914400" marR="0" lvl="1"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2pPr>
            <a:lvl3pPr marL="1371600" marR="0" lvl="2"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3pPr>
            <a:lvl4pPr marL="1828800" marR="0" lvl="3"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4pPr>
            <a:lvl5pPr marL="2286000" marR="0" lvl="4" indent="-228600" algn="l" rtl="0">
              <a:lnSpc>
                <a:spcPct val="100000"/>
              </a:lnSpc>
              <a:spcBef>
                <a:spcPts val="1000"/>
              </a:spcBef>
              <a:spcAft>
                <a:spcPts val="0"/>
              </a:spcAft>
              <a:buClr>
                <a:srgbClr val="888888"/>
              </a:buClr>
              <a:buSzPts val="1600"/>
              <a:buFont typeface="Arial"/>
              <a:buNone/>
              <a:defRPr sz="3400" b="0" i="0" u="none" strike="noStrike" cap="none">
                <a:solidFill>
                  <a:srgbClr val="888888"/>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pic>
        <p:nvPicPr>
          <p:cNvPr id="11" name="Google Shape;11;p2" descr="Shape 731"/>
          <p:cNvPicPr preferRelativeResize="0"/>
          <p:nvPr/>
        </p:nvPicPr>
        <p:blipFill rotWithShape="1">
          <a:blip r:embed="rId2">
            <a:alphaModFix/>
          </a:blip>
          <a:srcRect/>
          <a:stretch/>
        </p:blipFill>
        <p:spPr>
          <a:xfrm>
            <a:off x="988923" y="2020534"/>
            <a:ext cx="4283700" cy="2399100"/>
          </a:xfrm>
          <a:prstGeom prst="rect">
            <a:avLst/>
          </a:prstGeom>
          <a:noFill/>
          <a:ln>
            <a:noFill/>
          </a:ln>
        </p:spPr>
      </p:pic>
      <p:sp>
        <p:nvSpPr>
          <p:cNvPr id="12" name="Google Shape;12;p2"/>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eeg Logo">
  <p:cSld name="Leeg Logo">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
        <p:nvSpPr>
          <p:cNvPr id="69" name="Google Shape;69;p12"/>
          <p:cNvSpPr txBox="1"/>
          <p:nvPr/>
        </p:nvSpPr>
        <p:spPr>
          <a:xfrm>
            <a:off x="9418814" y="3998115"/>
            <a:ext cx="2656500" cy="29175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Channels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0" name="Google Shape;70;p12"/>
          <p:cNvSpPr txBox="1"/>
          <p:nvPr/>
        </p:nvSpPr>
        <p:spPr>
          <a:xfrm>
            <a:off x="1367298" y="9056727"/>
            <a:ext cx="3268500" cy="855900"/>
          </a:xfrm>
          <a:prstGeom prst="rect">
            <a:avLst/>
          </a:prstGeom>
          <a:noFill/>
          <a:ln>
            <a:noFill/>
          </a:ln>
        </p:spPr>
        <p:txBody>
          <a:bodyPr spcFirstLastPara="1" wrap="square" lIns="129300" tIns="129300" rIns="129300" bIns="129300" anchor="t" anchorCtr="0">
            <a:noAutofit/>
          </a:bodyPr>
          <a:lstStyle/>
          <a:p>
            <a:pPr marL="0" lvl="0" indent="0" algn="l" rtl="0">
              <a:lnSpc>
                <a:spcPct val="150000"/>
              </a:lnSpc>
              <a:spcBef>
                <a:spcPts val="0"/>
              </a:spcBef>
              <a:spcAft>
                <a:spcPts val="0"/>
              </a:spcAft>
              <a:buNone/>
            </a:pPr>
            <a:r>
              <a:rPr lang="en-US" sz="1400" b="1">
                <a:solidFill>
                  <a:srgbClr val="232323"/>
                </a:solidFill>
                <a:latin typeface="Open Sans"/>
                <a:ea typeface="Open Sans"/>
                <a:cs typeface="Open Sans"/>
                <a:sym typeface="Open Sans"/>
              </a:rPr>
              <a:t>Negative Social Impact</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1" name="Google Shape;71;p12"/>
          <p:cNvSpPr txBox="1"/>
          <p:nvPr/>
        </p:nvSpPr>
        <p:spPr>
          <a:xfrm>
            <a:off x="7930328" y="6983920"/>
            <a:ext cx="6805200" cy="2041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Revenue Streams (Financial)</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2" name="Google Shape;72;p12"/>
          <p:cNvSpPr txBox="1"/>
          <p:nvPr/>
        </p:nvSpPr>
        <p:spPr>
          <a:xfrm>
            <a:off x="12078999"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Customer Segments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3" name="Google Shape;73;p12"/>
          <p:cNvSpPr txBox="1"/>
          <p:nvPr/>
        </p:nvSpPr>
        <p:spPr>
          <a:xfrm>
            <a:off x="1367298"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Key Partnerships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b="1">
              <a:solidFill>
                <a:srgbClr val="232323"/>
              </a:solidFill>
              <a:latin typeface="Open Sans"/>
              <a:ea typeface="Open Sans"/>
              <a:cs typeface="Open Sans"/>
              <a:sym typeface="Open Sans"/>
            </a:endParaRPr>
          </a:p>
          <a:p>
            <a:pPr marL="0" lvl="0" indent="0" algn="l" rtl="0">
              <a:spcBef>
                <a:spcPts val="0"/>
              </a:spcBef>
              <a:spcAft>
                <a:spcPts val="0"/>
              </a:spcAft>
              <a:buNone/>
            </a:pPr>
            <a:endParaRPr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4" name="Google Shape;74;p12"/>
          <p:cNvSpPr txBox="1"/>
          <p:nvPr/>
        </p:nvSpPr>
        <p:spPr>
          <a:xfrm>
            <a:off x="4036914" y="963730"/>
            <a:ext cx="2656500" cy="29175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Key Activities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5" name="Google Shape;75;p12"/>
          <p:cNvSpPr txBox="1"/>
          <p:nvPr/>
        </p:nvSpPr>
        <p:spPr>
          <a:xfrm>
            <a:off x="4036914" y="3998115"/>
            <a:ext cx="2656500" cy="29175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Key Resources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6" name="Google Shape;76;p12"/>
          <p:cNvSpPr txBox="1"/>
          <p:nvPr/>
        </p:nvSpPr>
        <p:spPr>
          <a:xfrm>
            <a:off x="6723150"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Value Propositions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7" name="Google Shape;77;p12"/>
          <p:cNvSpPr txBox="1"/>
          <p:nvPr/>
        </p:nvSpPr>
        <p:spPr>
          <a:xfrm>
            <a:off x="9418814" y="963730"/>
            <a:ext cx="2656500" cy="29175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Customer </a:t>
            </a:r>
            <a:br>
              <a:rPr lang="en-US" sz="1400" b="1">
                <a:solidFill>
                  <a:srgbClr val="232323"/>
                </a:solidFill>
                <a:latin typeface="Open Sans"/>
                <a:ea typeface="Open Sans"/>
                <a:cs typeface="Open Sans"/>
                <a:sym typeface="Open Sans"/>
              </a:rPr>
            </a:br>
            <a:r>
              <a:rPr lang="en-US" sz="1400" b="1">
                <a:solidFill>
                  <a:srgbClr val="232323"/>
                </a:solidFill>
                <a:latin typeface="Open Sans"/>
                <a:ea typeface="Open Sans"/>
                <a:cs typeface="Open Sans"/>
                <a:sym typeface="Open Sans"/>
              </a:rPr>
              <a:t>Relationships</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8" name="Google Shape;78;p12"/>
          <p:cNvSpPr txBox="1"/>
          <p:nvPr/>
        </p:nvSpPr>
        <p:spPr>
          <a:xfrm>
            <a:off x="1367298" y="6983920"/>
            <a:ext cx="6563100" cy="2041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1400" b="1">
                <a:solidFill>
                  <a:srgbClr val="232323"/>
                </a:solidFill>
                <a:latin typeface="Open Sans"/>
                <a:ea typeface="Open Sans"/>
                <a:cs typeface="Open Sans"/>
                <a:sym typeface="Open Sans"/>
              </a:rPr>
              <a:t>Cost Structure (Financial)</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79" name="Google Shape;79;p12"/>
          <p:cNvSpPr txBox="1"/>
          <p:nvPr/>
        </p:nvSpPr>
        <p:spPr>
          <a:xfrm>
            <a:off x="4635662" y="9056727"/>
            <a:ext cx="3268500" cy="855900"/>
          </a:xfrm>
          <a:prstGeom prst="rect">
            <a:avLst/>
          </a:prstGeom>
          <a:noFill/>
          <a:ln>
            <a:noFill/>
          </a:ln>
        </p:spPr>
        <p:txBody>
          <a:bodyPr spcFirstLastPara="1" wrap="square" lIns="129300" tIns="129300" rIns="129300" bIns="129300" anchor="t" anchorCtr="0">
            <a:noAutofit/>
          </a:bodyPr>
          <a:lstStyle/>
          <a:p>
            <a:pPr marL="0" lvl="0" indent="0" algn="l" rtl="0">
              <a:lnSpc>
                <a:spcPct val="150000"/>
              </a:lnSpc>
              <a:spcBef>
                <a:spcPts val="0"/>
              </a:spcBef>
              <a:spcAft>
                <a:spcPts val="0"/>
              </a:spcAft>
              <a:buNone/>
            </a:pPr>
            <a:r>
              <a:rPr lang="en-US" sz="1400" b="1">
                <a:solidFill>
                  <a:srgbClr val="232323"/>
                </a:solidFill>
                <a:latin typeface="Open Sans"/>
                <a:ea typeface="Open Sans"/>
                <a:cs typeface="Open Sans"/>
                <a:sym typeface="Open Sans"/>
              </a:rPr>
              <a:t>Negative Ecological Impact</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80" name="Google Shape;80;p12"/>
          <p:cNvSpPr txBox="1"/>
          <p:nvPr/>
        </p:nvSpPr>
        <p:spPr>
          <a:xfrm>
            <a:off x="7930328" y="9056727"/>
            <a:ext cx="3398700" cy="855900"/>
          </a:xfrm>
          <a:prstGeom prst="rect">
            <a:avLst/>
          </a:prstGeom>
          <a:noFill/>
          <a:ln>
            <a:noFill/>
          </a:ln>
        </p:spPr>
        <p:txBody>
          <a:bodyPr spcFirstLastPara="1" wrap="square" lIns="129300" tIns="129300" rIns="129300" bIns="129300" anchor="t" anchorCtr="0">
            <a:noAutofit/>
          </a:bodyPr>
          <a:lstStyle/>
          <a:p>
            <a:pPr marL="0" lvl="0" indent="0" algn="l" rtl="0">
              <a:lnSpc>
                <a:spcPct val="150000"/>
              </a:lnSpc>
              <a:spcBef>
                <a:spcPts val="0"/>
              </a:spcBef>
              <a:spcAft>
                <a:spcPts val="0"/>
              </a:spcAft>
              <a:buNone/>
            </a:pPr>
            <a:r>
              <a:rPr lang="en-US" sz="1400" b="1">
                <a:solidFill>
                  <a:srgbClr val="232323"/>
                </a:solidFill>
                <a:latin typeface="Open Sans"/>
                <a:ea typeface="Open Sans"/>
                <a:cs typeface="Open Sans"/>
                <a:sym typeface="Open Sans"/>
              </a:rPr>
              <a:t>Positive Social Impact</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81" name="Google Shape;81;p12"/>
          <p:cNvSpPr txBox="1"/>
          <p:nvPr/>
        </p:nvSpPr>
        <p:spPr>
          <a:xfrm>
            <a:off x="11328934" y="9056727"/>
            <a:ext cx="3398700" cy="855900"/>
          </a:xfrm>
          <a:prstGeom prst="rect">
            <a:avLst/>
          </a:prstGeom>
          <a:noFill/>
          <a:ln>
            <a:noFill/>
          </a:ln>
        </p:spPr>
        <p:txBody>
          <a:bodyPr spcFirstLastPara="1" wrap="square" lIns="129300" tIns="129300" rIns="129300" bIns="129300" anchor="t" anchorCtr="0">
            <a:noAutofit/>
          </a:bodyPr>
          <a:lstStyle/>
          <a:p>
            <a:pPr marL="0" lvl="0" indent="0" algn="l" rtl="0">
              <a:lnSpc>
                <a:spcPct val="150000"/>
              </a:lnSpc>
              <a:spcBef>
                <a:spcPts val="0"/>
              </a:spcBef>
              <a:spcAft>
                <a:spcPts val="0"/>
              </a:spcAft>
              <a:buNone/>
            </a:pPr>
            <a:r>
              <a:rPr lang="en-US" sz="1400" b="1">
                <a:solidFill>
                  <a:srgbClr val="232323"/>
                </a:solidFill>
                <a:latin typeface="Open Sans"/>
                <a:ea typeface="Open Sans"/>
                <a:cs typeface="Open Sans"/>
                <a:sym typeface="Open Sans"/>
              </a:rPr>
              <a:t>Positive Ecological Impact</a:t>
            </a:r>
            <a:endParaRPr sz="1400" b="1">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82" name="Google Shape;82;p12"/>
          <p:cNvSpPr txBox="1"/>
          <p:nvPr/>
        </p:nvSpPr>
        <p:spPr>
          <a:xfrm rot="-5400000">
            <a:off x="-4180907" y="4262598"/>
            <a:ext cx="9787500" cy="9087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r>
              <a:rPr lang="en-US" sz="3000" b="1">
                <a:solidFill>
                  <a:srgbClr val="232323"/>
                </a:solidFill>
                <a:latin typeface="Open Sans"/>
                <a:ea typeface="Open Sans"/>
                <a:cs typeface="Open Sans"/>
                <a:sym typeface="Open Sans"/>
              </a:rPr>
              <a:t>Business Model Canvas</a:t>
            </a:r>
            <a:endParaRPr sz="3000" b="1">
              <a:solidFill>
                <a:srgbClr val="232323"/>
              </a:solidFill>
              <a:latin typeface="Open Sans"/>
              <a:ea typeface="Open Sans"/>
              <a:cs typeface="Open Sans"/>
              <a:sym typeface="Open Sans"/>
            </a:endParaRPr>
          </a:p>
        </p:txBody>
      </p:sp>
      <p:sp>
        <p:nvSpPr>
          <p:cNvPr id="83" name="Google Shape;83;p12"/>
          <p:cNvSpPr txBox="1"/>
          <p:nvPr/>
        </p:nvSpPr>
        <p:spPr>
          <a:xfrm rot="-5400000">
            <a:off x="875953" y="3666749"/>
            <a:ext cx="644100" cy="396600"/>
          </a:xfrm>
          <a:prstGeom prst="rect">
            <a:avLst/>
          </a:prstGeom>
          <a:noFill/>
          <a:ln>
            <a:noFill/>
          </a:ln>
        </p:spPr>
        <p:txBody>
          <a:bodyPr spcFirstLastPara="1" wrap="square" lIns="129300" tIns="129300" rIns="129300" bIns="129300" anchor="t" anchorCtr="0">
            <a:noAutofit/>
          </a:bodyPr>
          <a:lstStyle/>
          <a:p>
            <a:pPr marL="0" lvl="0" indent="0" algn="ctr" rtl="0">
              <a:spcBef>
                <a:spcPts val="0"/>
              </a:spcBef>
              <a:spcAft>
                <a:spcPts val="0"/>
              </a:spcAft>
              <a:buNone/>
            </a:pPr>
            <a:r>
              <a:rPr lang="en-US" sz="1400" b="1">
                <a:solidFill>
                  <a:srgbClr val="232323"/>
                </a:solidFill>
                <a:latin typeface="Open Sans"/>
                <a:ea typeface="Open Sans"/>
                <a:cs typeface="Open Sans"/>
                <a:sym typeface="Open Sans"/>
              </a:rPr>
              <a:t>OUT</a:t>
            </a:r>
            <a:endParaRPr sz="1100">
              <a:solidFill>
                <a:srgbClr val="232323"/>
              </a:solidFill>
              <a:latin typeface="Open Sans"/>
              <a:ea typeface="Open Sans"/>
              <a:cs typeface="Open Sans"/>
              <a:sym typeface="Open Sans"/>
            </a:endParaRPr>
          </a:p>
        </p:txBody>
      </p:sp>
      <p:sp>
        <p:nvSpPr>
          <p:cNvPr id="84" name="Google Shape;84;p12"/>
          <p:cNvSpPr txBox="1"/>
          <p:nvPr/>
        </p:nvSpPr>
        <p:spPr>
          <a:xfrm rot="-5400000">
            <a:off x="14215196" y="3666749"/>
            <a:ext cx="644100" cy="396600"/>
          </a:xfrm>
          <a:prstGeom prst="rect">
            <a:avLst/>
          </a:prstGeom>
          <a:noFill/>
          <a:ln>
            <a:noFill/>
          </a:ln>
        </p:spPr>
        <p:txBody>
          <a:bodyPr spcFirstLastPara="1" wrap="square" lIns="129300" tIns="129300" rIns="129300" bIns="129300" anchor="t" anchorCtr="0">
            <a:noAutofit/>
          </a:bodyPr>
          <a:lstStyle/>
          <a:p>
            <a:pPr marL="0" lvl="0" indent="0" algn="ctr" rtl="0">
              <a:spcBef>
                <a:spcPts val="0"/>
              </a:spcBef>
              <a:spcAft>
                <a:spcPts val="0"/>
              </a:spcAft>
              <a:buNone/>
            </a:pPr>
            <a:r>
              <a:rPr lang="en-US" sz="1400" b="1">
                <a:solidFill>
                  <a:srgbClr val="232323"/>
                </a:solidFill>
                <a:latin typeface="Open Sans"/>
                <a:ea typeface="Open Sans"/>
                <a:cs typeface="Open Sans"/>
                <a:sym typeface="Open Sans"/>
              </a:rPr>
              <a:t>IN</a:t>
            </a:r>
            <a:endParaRPr sz="1100">
              <a:solidFill>
                <a:srgbClr val="232323"/>
              </a:solidFill>
              <a:latin typeface="Open Sans"/>
              <a:ea typeface="Open Sans"/>
              <a:cs typeface="Open Sans"/>
              <a:sym typeface="Open Sans"/>
            </a:endParaRPr>
          </a:p>
        </p:txBody>
      </p:sp>
      <p:sp>
        <p:nvSpPr>
          <p:cNvPr id="85" name="Google Shape;85;p12"/>
          <p:cNvSpPr txBox="1"/>
          <p:nvPr/>
        </p:nvSpPr>
        <p:spPr>
          <a:xfrm>
            <a:off x="838515" y="10096484"/>
            <a:ext cx="12417300" cy="503700"/>
          </a:xfrm>
          <a:prstGeom prst="rect">
            <a:avLst/>
          </a:prstGeom>
          <a:noFill/>
          <a:ln>
            <a:noFill/>
          </a:ln>
        </p:spPr>
        <p:txBody>
          <a:bodyPr spcFirstLastPara="1" wrap="square" lIns="129300" tIns="129300" rIns="129300" bIns="129300" anchor="ctr" anchorCtr="0">
            <a:noAutofit/>
          </a:bodyPr>
          <a:lstStyle/>
          <a:p>
            <a:pPr marL="0" lvl="0" indent="0" algn="r" rtl="0">
              <a:spcBef>
                <a:spcPts val="0"/>
              </a:spcBef>
              <a:spcAft>
                <a:spcPts val="0"/>
              </a:spcAft>
              <a:buNone/>
            </a:pPr>
            <a:r>
              <a:rPr lang="en-US" sz="800">
                <a:solidFill>
                  <a:srgbClr val="888888"/>
                </a:solidFill>
                <a:latin typeface="Open Sans"/>
                <a:ea typeface="Open Sans"/>
                <a:cs typeface="Open Sans"/>
                <a:sym typeface="Open Sans"/>
              </a:rPr>
              <a:t>Adapted version of the Business Model Canvas from Strategyzer.com by Noorderwind </a:t>
            </a:r>
            <a:endParaRPr sz="800">
              <a:solidFill>
                <a:srgbClr val="888888"/>
              </a:solidFill>
              <a:latin typeface="Open Sans"/>
              <a:ea typeface="Open Sans"/>
              <a:cs typeface="Open Sans"/>
              <a:sym typeface="Open Sans"/>
            </a:endParaRPr>
          </a:p>
          <a:p>
            <a:pPr marL="0" lvl="0" indent="0" algn="r" rtl="0">
              <a:spcBef>
                <a:spcPts val="0"/>
              </a:spcBef>
              <a:spcAft>
                <a:spcPts val="0"/>
              </a:spcAft>
              <a:buNone/>
            </a:pPr>
            <a:r>
              <a:rPr lang="en-US" sz="800">
                <a:solidFill>
                  <a:srgbClr val="888888"/>
                </a:solidFill>
                <a:latin typeface="Open Sans"/>
                <a:ea typeface="Open Sans"/>
                <a:cs typeface="Open Sans"/>
                <a:sym typeface="Open Sans"/>
              </a:rPr>
              <a:t>This work is licensed under the Creative Commons Attribution-Share Alike 3.0 Unported License</a:t>
            </a:r>
            <a:endParaRPr sz="800">
              <a:solidFill>
                <a:srgbClr val="888888"/>
              </a:solidFill>
              <a:latin typeface="Open Sans"/>
              <a:ea typeface="Open Sans"/>
              <a:cs typeface="Open Sans"/>
              <a:sym typeface="Open Sans"/>
            </a:endParaRPr>
          </a:p>
        </p:txBody>
      </p:sp>
      <p:pic>
        <p:nvPicPr>
          <p:cNvPr id="86" name="Google Shape;86;p12" descr="Noorderwind_logo.png"/>
          <p:cNvPicPr preferRelativeResize="0"/>
          <p:nvPr/>
        </p:nvPicPr>
        <p:blipFill>
          <a:blip r:embed="rId2">
            <a:alphaModFix/>
          </a:blip>
          <a:stretch>
            <a:fillRect/>
          </a:stretch>
        </p:blipFill>
        <p:spPr>
          <a:xfrm rot="-5400000">
            <a:off x="158825" y="9770275"/>
            <a:ext cx="751773" cy="75177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eldia copy">
  <p:cSld name="Titeldia copy">
    <p:bg>
      <p:bgPr>
        <a:noFill/>
        <a:effectLst/>
      </p:bgPr>
    </p:bg>
    <p:spTree>
      <p:nvGrpSpPr>
        <p:cNvPr id="1" name="Shape 87"/>
        <p:cNvGrpSpPr/>
        <p:nvPr/>
      </p:nvGrpSpPr>
      <p:grpSpPr>
        <a:xfrm>
          <a:off x="0" y="0"/>
          <a:ext cx="0" cy="0"/>
          <a:chOff x="0" y="0"/>
          <a:chExt cx="0" cy="0"/>
        </a:xfrm>
      </p:grpSpPr>
      <p:pic>
        <p:nvPicPr>
          <p:cNvPr id="88" name="Google Shape;88;p13" descr="Shape 731"/>
          <p:cNvPicPr preferRelativeResize="0"/>
          <p:nvPr/>
        </p:nvPicPr>
        <p:blipFill rotWithShape="1">
          <a:blip r:embed="rId2">
            <a:alphaModFix/>
          </a:blip>
          <a:srcRect/>
          <a:stretch/>
        </p:blipFill>
        <p:spPr>
          <a:xfrm>
            <a:off x="988923" y="2020534"/>
            <a:ext cx="4283700" cy="2398800"/>
          </a:xfrm>
          <a:prstGeom prst="rect">
            <a:avLst/>
          </a:prstGeom>
          <a:noFill/>
          <a:ln>
            <a:noFill/>
          </a:ln>
        </p:spPr>
      </p:pic>
      <p:sp>
        <p:nvSpPr>
          <p:cNvPr id="89" name="Google Shape;89;p13"/>
          <p:cNvSpPr txBox="1">
            <a:spLocks noGrp="1"/>
          </p:cNvSpPr>
          <p:nvPr>
            <p:ph type="body" idx="1"/>
          </p:nvPr>
        </p:nvSpPr>
        <p:spPr>
          <a:xfrm>
            <a:off x="8190000" y="6678250"/>
            <a:ext cx="5880000" cy="2732400"/>
          </a:xfrm>
          <a:prstGeom prst="rect">
            <a:avLst/>
          </a:prstGeom>
          <a:noFill/>
          <a:ln>
            <a:noFill/>
          </a:ln>
        </p:spPr>
        <p:txBody>
          <a:bodyPr spcFirstLastPara="1" wrap="square" lIns="148325" tIns="148325" rIns="148325" bIns="148325"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90" name="Google Shape;90;p13"/>
          <p:cNvSpPr txBox="1">
            <a:spLocks noGrp="1"/>
          </p:cNvSpPr>
          <p:nvPr>
            <p:ph type="body" idx="2"/>
          </p:nvPr>
        </p:nvSpPr>
        <p:spPr>
          <a:xfrm>
            <a:off x="1680000" y="4421050"/>
            <a:ext cx="12390000" cy="1980000"/>
          </a:xfrm>
          <a:prstGeom prst="rect">
            <a:avLst/>
          </a:prstGeom>
          <a:noFill/>
          <a:ln>
            <a:noFill/>
          </a:ln>
        </p:spPr>
        <p:txBody>
          <a:bodyPr spcFirstLastPara="1" wrap="square" lIns="148325" tIns="148325" rIns="148325" bIns="148325"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91" name="Google Shape;91;p13"/>
          <p:cNvSpPr txBox="1">
            <a:spLocks noGrp="1"/>
          </p:cNvSpPr>
          <p:nvPr>
            <p:ph type="body" idx="3"/>
          </p:nvPr>
        </p:nvSpPr>
        <p:spPr>
          <a:xfrm>
            <a:off x="1680000" y="6678250"/>
            <a:ext cx="5880000" cy="2732400"/>
          </a:xfrm>
          <a:prstGeom prst="rect">
            <a:avLst/>
          </a:prstGeom>
          <a:noFill/>
          <a:ln>
            <a:noFill/>
          </a:ln>
        </p:spPr>
        <p:txBody>
          <a:bodyPr spcFirstLastPara="1" wrap="square" lIns="148325" tIns="148325" rIns="148325" bIns="148325"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92" name="Google Shape;92;p13"/>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30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ekop"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680000" y="1861200"/>
            <a:ext cx="12390000" cy="2376000"/>
          </a:xfrm>
          <a:prstGeom prst="rect">
            <a:avLst/>
          </a:prstGeom>
          <a:noFill/>
          <a:ln>
            <a:noFill/>
          </a:ln>
        </p:spPr>
        <p:txBody>
          <a:bodyPr spcFirstLastPara="1" wrap="square" lIns="148300" tIns="148300" rIns="148300" bIns="148300" anchor="b"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15" name="Google Shape;15;p3"/>
          <p:cNvSpPr txBox="1">
            <a:spLocks noGrp="1"/>
          </p:cNvSpPr>
          <p:nvPr>
            <p:ph type="body" idx="1"/>
          </p:nvPr>
        </p:nvSpPr>
        <p:spPr>
          <a:xfrm>
            <a:off x="1680000" y="4443033"/>
            <a:ext cx="5880000" cy="4752000"/>
          </a:xfrm>
          <a:prstGeom prst="rect">
            <a:avLst/>
          </a:prstGeom>
          <a:noFill/>
          <a:ln>
            <a:noFill/>
          </a:ln>
        </p:spPr>
        <p:txBody>
          <a:bodyPr spcFirstLastPara="1" wrap="square" lIns="148300" tIns="148300" rIns="148300" bIns="148300" anchor="t" anchorCtr="0">
            <a:noAutofit/>
          </a:bodyPr>
          <a:lstStyle>
            <a:lvl1pPr marL="457200" marR="0" lvl="0"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1pPr>
            <a:lvl2pPr marL="914400" marR="0" lvl="1"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2pPr>
            <a:lvl3pPr marL="1371600" marR="0" lvl="2"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3pPr>
            <a:lvl4pPr marL="1828800" marR="0" lvl="3"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4pPr>
            <a:lvl5pPr marL="2286000" marR="0" lvl="4"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16" name="Google Shape;16;p3"/>
          <p:cNvSpPr txBox="1">
            <a:spLocks noGrp="1"/>
          </p:cNvSpPr>
          <p:nvPr>
            <p:ph type="body" idx="2"/>
          </p:nvPr>
        </p:nvSpPr>
        <p:spPr>
          <a:xfrm>
            <a:off x="8190000" y="4443033"/>
            <a:ext cx="5880000" cy="4752000"/>
          </a:xfrm>
          <a:prstGeom prst="rect">
            <a:avLst/>
          </a:prstGeom>
          <a:noFill/>
          <a:ln>
            <a:noFill/>
          </a:ln>
        </p:spPr>
        <p:txBody>
          <a:bodyPr spcFirstLastPara="1" wrap="square" lIns="148300" tIns="148300" rIns="148300" bIns="148300" anchor="t" anchorCtr="0">
            <a:noAutofit/>
          </a:bodyPr>
          <a:lstStyle>
            <a:lvl1pPr marL="457200" marR="0" lvl="0"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1pPr>
            <a:lvl2pPr marL="914400" marR="0" lvl="1"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2pPr>
            <a:lvl3pPr marL="1371600" marR="0" lvl="2"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3pPr>
            <a:lvl4pPr marL="1828800" marR="0" lvl="3"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4pPr>
            <a:lvl5pPr marL="2286000" marR="0" lvl="4" indent="-228600" algn="l" rtl="0">
              <a:lnSpc>
                <a:spcPct val="100000"/>
              </a:lnSpc>
              <a:spcBef>
                <a:spcPts val="1600"/>
              </a:spcBef>
              <a:spcAft>
                <a:spcPts val="0"/>
              </a:spcAft>
              <a:buClr>
                <a:srgbClr val="000000"/>
              </a:buClr>
              <a:buSzPts val="1600"/>
              <a:buFont typeface="Arial"/>
              <a:buNone/>
              <a:defRPr sz="1800" b="0" i="0" u="none" strike="noStrike" cap="none">
                <a:solidFill>
                  <a:srgbClr val="000000"/>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fbeelding Links">
  <p:cSld name="Afbeelding Link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680000" y="181825"/>
            <a:ext cx="12390000" cy="1273500"/>
          </a:xfrm>
          <a:prstGeom prst="rect">
            <a:avLst/>
          </a:prstGeom>
          <a:noFill/>
          <a:ln>
            <a:noFill/>
          </a:ln>
        </p:spPr>
        <p:txBody>
          <a:bodyPr spcFirstLastPara="1" wrap="square" lIns="148300" tIns="148300" rIns="148300" bIns="148300" anchor="ctr"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20" name="Google Shape;20;p4"/>
          <p:cNvSpPr txBox="1">
            <a:spLocks noGrp="1"/>
          </p:cNvSpPr>
          <p:nvPr>
            <p:ph type="body" idx="1"/>
          </p:nvPr>
        </p:nvSpPr>
        <p:spPr>
          <a:xfrm>
            <a:off x="8190000" y="1900800"/>
            <a:ext cx="5880000" cy="7056300"/>
          </a:xfrm>
          <a:prstGeom prst="rect">
            <a:avLst/>
          </a:prstGeom>
          <a:noFill/>
          <a:ln>
            <a:noFill/>
          </a:ln>
        </p:spPr>
        <p:txBody>
          <a:bodyPr spcFirstLastPara="1" wrap="square" lIns="148300" tIns="148300" rIns="148300" bIns="148300" anchor="t" anchorCtr="0">
            <a:noAutofit/>
          </a:bodyPr>
          <a:lstStyle>
            <a:lvl1pPr marL="457200" marR="0" lvl="0"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1pPr>
            <a:lvl2pPr marL="914400" marR="0" lvl="1"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2pPr>
            <a:lvl3pPr marL="1371600" marR="0" lvl="2"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3pPr>
            <a:lvl4pPr marL="1828800" marR="0" lvl="3"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4pPr>
            <a:lvl5pPr marL="2286000" marR="0" lvl="4" indent="-342900" algn="l" rtl="0">
              <a:lnSpc>
                <a:spcPct val="100000"/>
              </a:lnSpc>
              <a:spcBef>
                <a:spcPts val="800"/>
              </a:spcBef>
              <a:spcAft>
                <a:spcPts val="0"/>
              </a:spcAft>
              <a:buClr>
                <a:srgbClr val="232323"/>
              </a:buClr>
              <a:buSzPts val="1800"/>
              <a:buFont typeface="Arial"/>
              <a:buChar char="»"/>
              <a:defRPr sz="18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21" name="Google Shape;21;p4"/>
          <p:cNvSpPr>
            <a:spLocks noGrp="1"/>
          </p:cNvSpPr>
          <p:nvPr>
            <p:ph type="pic" idx="2"/>
          </p:nvPr>
        </p:nvSpPr>
        <p:spPr>
          <a:xfrm rot="-56657">
            <a:off x="2185283" y="1783944"/>
            <a:ext cx="3986641" cy="7981065"/>
          </a:xfrm>
          <a:prstGeom prst="rect">
            <a:avLst/>
          </a:prstGeom>
          <a:noFill/>
          <a:ln>
            <a:noFill/>
          </a:ln>
        </p:spPr>
        <p:txBody>
          <a:bodyPr spcFirstLastPara="1" wrap="square" lIns="148300" tIns="148300" rIns="148300" bIns="148300" anchor="t" anchorCtr="0">
            <a:noAutofit/>
          </a:bodyPr>
          <a:lstStyle>
            <a:lvl1pPr marL="558800" marR="0" lvl="0" indent="-2286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1231900" marR="0" lvl="1" indent="-203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892300" marR="0" lvl="2" indent="-1651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2692400" marR="0" lvl="3" indent="-2540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3441700" marR="0" lvl="4" indent="-2667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4000500" marR="0" lvl="5" indent="-889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4737100" marR="0" lvl="6" indent="-76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5473700" marR="0" lvl="7" indent="-76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6223000" marR="0" lvl="8" indent="-889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22" name="Google Shape;22;p4"/>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Leeg">
  <p:cSld name="Leeg">
    <p:bg>
      <p:bgPr>
        <a:no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el en object">
  <p:cSld name="Titel en objec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680000" y="181825"/>
            <a:ext cx="12390000" cy="1273500"/>
          </a:xfrm>
          <a:prstGeom prst="rect">
            <a:avLst/>
          </a:prstGeom>
          <a:noFill/>
          <a:ln>
            <a:noFill/>
          </a:ln>
        </p:spPr>
        <p:txBody>
          <a:bodyPr spcFirstLastPara="1" wrap="square" lIns="148300" tIns="148300" rIns="148300" bIns="148300" anchor="ctr"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27" name="Google Shape;27;p6"/>
          <p:cNvSpPr txBox="1">
            <a:spLocks noGrp="1"/>
          </p:cNvSpPr>
          <p:nvPr>
            <p:ph type="body" idx="1"/>
          </p:nvPr>
        </p:nvSpPr>
        <p:spPr>
          <a:xfrm>
            <a:off x="1680000" y="1789833"/>
            <a:ext cx="12390000" cy="80697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28" name="Google Shape;28;p6"/>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eg Logo">
  <p:cSld name="Leeg Logo">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
        <p:nvSpPr>
          <p:cNvPr id="31" name="Google Shape;31;p7"/>
          <p:cNvSpPr txBox="1"/>
          <p:nvPr/>
        </p:nvSpPr>
        <p:spPr>
          <a:xfrm>
            <a:off x="956525" y="2567050"/>
            <a:ext cx="3683700" cy="519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sz="1100" b="1">
                <a:solidFill>
                  <a:srgbClr val="232323"/>
                </a:solidFill>
                <a:latin typeface="Open Sans"/>
                <a:ea typeface="Open Sans"/>
                <a:cs typeface="Open Sans"/>
                <a:sym typeface="Open Sans"/>
              </a:rPr>
              <a:t>Value Propositions</a:t>
            </a:r>
            <a:endParaRPr sz="1100" b="1">
              <a:solidFill>
                <a:srgbClr val="232323"/>
              </a:solidFill>
              <a:latin typeface="Open Sans"/>
              <a:ea typeface="Open Sans"/>
              <a:cs typeface="Open Sans"/>
              <a:sym typeface="Open Sans"/>
            </a:endParaRPr>
          </a:p>
          <a:p>
            <a:pPr marL="0" marR="0" lvl="0" indent="0" algn="ctr" rtl="0">
              <a:lnSpc>
                <a:spcPct val="115000"/>
              </a:lnSpc>
              <a:spcBef>
                <a:spcPts val="0"/>
              </a:spcBef>
              <a:spcAft>
                <a:spcPts val="0"/>
              </a:spcAft>
              <a:buNone/>
            </a:pPr>
            <a:r>
              <a:rPr lang="en-US" sz="1100">
                <a:solidFill>
                  <a:srgbClr val="232323"/>
                </a:solidFill>
                <a:latin typeface="Open Sans"/>
                <a:ea typeface="Open Sans"/>
                <a:cs typeface="Open Sans"/>
                <a:sym typeface="Open Sans"/>
              </a:rPr>
              <a:t>for Customers, Partners &amp; Team members</a:t>
            </a:r>
            <a:endParaRPr sz="1100">
              <a:solidFill>
                <a:srgbClr val="232323"/>
              </a:solidFill>
              <a:latin typeface="Open Sans"/>
              <a:ea typeface="Open Sans"/>
              <a:cs typeface="Open Sans"/>
              <a:sym typeface="Open Sans"/>
            </a:endParaRPr>
          </a:p>
        </p:txBody>
      </p:sp>
      <p:sp>
        <p:nvSpPr>
          <p:cNvPr id="32" name="Google Shape;32;p7"/>
          <p:cNvSpPr txBox="1"/>
          <p:nvPr/>
        </p:nvSpPr>
        <p:spPr>
          <a:xfrm>
            <a:off x="5788125" y="2567050"/>
            <a:ext cx="3683700" cy="519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sz="1100" b="1">
                <a:solidFill>
                  <a:srgbClr val="232323"/>
                </a:solidFill>
                <a:latin typeface="Open Sans"/>
                <a:ea typeface="Open Sans"/>
                <a:cs typeface="Open Sans"/>
                <a:sym typeface="Open Sans"/>
              </a:rPr>
              <a:t>Customer Segments</a:t>
            </a:r>
            <a:endParaRPr sz="1100" b="1">
              <a:solidFill>
                <a:srgbClr val="232323"/>
              </a:solidFill>
              <a:latin typeface="Open Sans"/>
              <a:ea typeface="Open Sans"/>
              <a:cs typeface="Open Sans"/>
              <a:sym typeface="Open Sans"/>
            </a:endParaRPr>
          </a:p>
          <a:p>
            <a:pPr marL="0" marR="0" lvl="0" indent="0" algn="ctr" rtl="0">
              <a:lnSpc>
                <a:spcPct val="115000"/>
              </a:lnSpc>
              <a:spcBef>
                <a:spcPts val="0"/>
              </a:spcBef>
              <a:spcAft>
                <a:spcPts val="0"/>
              </a:spcAft>
              <a:buNone/>
            </a:pPr>
            <a:r>
              <a:rPr lang="en-US" sz="1100">
                <a:solidFill>
                  <a:srgbClr val="232323"/>
                </a:solidFill>
                <a:latin typeface="Open Sans"/>
                <a:ea typeface="Open Sans"/>
                <a:cs typeface="Open Sans"/>
                <a:sym typeface="Open Sans"/>
              </a:rPr>
              <a:t>&amp; Partners, Team members</a:t>
            </a:r>
            <a:endParaRPr sz="1100">
              <a:solidFill>
                <a:srgbClr val="232323"/>
              </a:solidFill>
              <a:latin typeface="Open Sans"/>
              <a:ea typeface="Open Sans"/>
              <a:cs typeface="Open Sans"/>
              <a:sym typeface="Open Sans"/>
            </a:endParaRPr>
          </a:p>
        </p:txBody>
      </p:sp>
      <p:sp>
        <p:nvSpPr>
          <p:cNvPr id="33" name="Google Shape;33;p7"/>
          <p:cNvSpPr txBox="1"/>
          <p:nvPr/>
        </p:nvSpPr>
        <p:spPr>
          <a:xfrm>
            <a:off x="10619725" y="2567050"/>
            <a:ext cx="3683700" cy="519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sz="1100" b="1">
                <a:solidFill>
                  <a:srgbClr val="232323"/>
                </a:solidFill>
                <a:latin typeface="Open Sans"/>
                <a:ea typeface="Open Sans"/>
                <a:cs typeface="Open Sans"/>
                <a:sym typeface="Open Sans"/>
              </a:rPr>
              <a:t>Revenue Streams</a:t>
            </a:r>
            <a:endParaRPr sz="1100" b="1">
              <a:solidFill>
                <a:srgbClr val="232323"/>
              </a:solidFill>
              <a:latin typeface="Open Sans"/>
              <a:ea typeface="Open Sans"/>
              <a:cs typeface="Open Sans"/>
              <a:sym typeface="Open Sans"/>
            </a:endParaRPr>
          </a:p>
          <a:p>
            <a:pPr marL="0" marR="0" lvl="0" indent="0" algn="ctr" rtl="0">
              <a:lnSpc>
                <a:spcPct val="115000"/>
              </a:lnSpc>
              <a:spcBef>
                <a:spcPts val="0"/>
              </a:spcBef>
              <a:spcAft>
                <a:spcPts val="0"/>
              </a:spcAft>
              <a:buNone/>
            </a:pPr>
            <a:r>
              <a:rPr lang="en-US" sz="1100">
                <a:solidFill>
                  <a:srgbClr val="232323"/>
                </a:solidFill>
                <a:latin typeface="Open Sans"/>
                <a:ea typeface="Open Sans"/>
                <a:cs typeface="Open Sans"/>
                <a:sym typeface="Open Sans"/>
              </a:rPr>
              <a:t>for People, Planet &amp; Profit</a:t>
            </a:r>
            <a:endParaRPr sz="1100">
              <a:solidFill>
                <a:srgbClr val="232323"/>
              </a:solidFill>
              <a:latin typeface="Open Sans"/>
              <a:ea typeface="Open Sans"/>
              <a:cs typeface="Open Sans"/>
              <a:sym typeface="Open Sans"/>
            </a:endParaRPr>
          </a:p>
        </p:txBody>
      </p:sp>
      <p:sp>
        <p:nvSpPr>
          <p:cNvPr id="34" name="Google Shape;34;p7"/>
          <p:cNvSpPr txBox="1"/>
          <p:nvPr/>
        </p:nvSpPr>
        <p:spPr>
          <a:xfrm>
            <a:off x="2185502" y="5483400"/>
            <a:ext cx="1199700" cy="4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a:solidFill>
                  <a:srgbClr val="232323"/>
                </a:solidFill>
                <a:latin typeface="Open Sans ExtraBold"/>
                <a:ea typeface="Open Sans ExtraBold"/>
                <a:cs typeface="Open Sans ExtraBold"/>
                <a:sym typeface="Open Sans ExtraBold"/>
              </a:rPr>
              <a:t>WHAT?</a:t>
            </a:r>
            <a:endParaRPr sz="2100">
              <a:solidFill>
                <a:srgbClr val="232323"/>
              </a:solidFill>
              <a:latin typeface="Open Sans ExtraBold"/>
              <a:ea typeface="Open Sans ExtraBold"/>
              <a:cs typeface="Open Sans ExtraBold"/>
              <a:sym typeface="Open Sans ExtraBold"/>
            </a:endParaRPr>
          </a:p>
        </p:txBody>
      </p:sp>
      <p:sp>
        <p:nvSpPr>
          <p:cNvPr id="35" name="Google Shape;35;p7"/>
          <p:cNvSpPr txBox="1"/>
          <p:nvPr/>
        </p:nvSpPr>
        <p:spPr>
          <a:xfrm>
            <a:off x="7277548" y="5535493"/>
            <a:ext cx="1199700" cy="44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a:solidFill>
                  <a:srgbClr val="232323"/>
                </a:solidFill>
                <a:latin typeface="Open Sans ExtraBold"/>
                <a:ea typeface="Open Sans ExtraBold"/>
                <a:cs typeface="Open Sans ExtraBold"/>
                <a:sym typeface="Open Sans ExtraBold"/>
              </a:rPr>
              <a:t>WHO?</a:t>
            </a:r>
            <a:endParaRPr sz="2100">
              <a:solidFill>
                <a:srgbClr val="232323"/>
              </a:solidFill>
              <a:latin typeface="Open Sans ExtraBold"/>
              <a:ea typeface="Open Sans ExtraBold"/>
              <a:cs typeface="Open Sans ExtraBold"/>
              <a:sym typeface="Open Sans ExtraBold"/>
            </a:endParaRPr>
          </a:p>
        </p:txBody>
      </p:sp>
      <p:sp>
        <p:nvSpPr>
          <p:cNvPr id="36" name="Google Shape;36;p7"/>
          <p:cNvSpPr txBox="1"/>
          <p:nvPr/>
        </p:nvSpPr>
        <p:spPr>
          <a:xfrm>
            <a:off x="11783548" y="6171669"/>
            <a:ext cx="1199700" cy="4422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a:solidFill>
                  <a:srgbClr val="232323"/>
                </a:solidFill>
                <a:latin typeface="Open Sans ExtraBold"/>
                <a:ea typeface="Open Sans ExtraBold"/>
                <a:cs typeface="Open Sans ExtraBold"/>
                <a:sym typeface="Open Sans ExtraBold"/>
              </a:rPr>
              <a:t>HOW?</a:t>
            </a:r>
            <a:endParaRPr sz="2100">
              <a:solidFill>
                <a:srgbClr val="232323"/>
              </a:solidFill>
              <a:latin typeface="Open Sans ExtraBold"/>
              <a:ea typeface="Open Sans ExtraBold"/>
              <a:cs typeface="Open Sans ExtraBold"/>
              <a:sym typeface="Open Sans ExtraBold"/>
            </a:endParaRPr>
          </a:p>
        </p:txBody>
      </p:sp>
      <p:sp>
        <p:nvSpPr>
          <p:cNvPr id="37" name="Google Shape;37;p7"/>
          <p:cNvSpPr txBox="1"/>
          <p:nvPr/>
        </p:nvSpPr>
        <p:spPr>
          <a:xfrm>
            <a:off x="6601150" y="4663575"/>
            <a:ext cx="3138300" cy="77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highlight>
                <a:srgbClr val="FFFFFF"/>
              </a:highlight>
              <a:latin typeface="Open Sans"/>
              <a:ea typeface="Open Sans"/>
              <a:cs typeface="Open Sans"/>
              <a:sym typeface="Open Sans"/>
            </a:endParaRPr>
          </a:p>
        </p:txBody>
      </p:sp>
      <p:sp>
        <p:nvSpPr>
          <p:cNvPr id="38" name="Google Shape;38;p7"/>
          <p:cNvSpPr txBox="1"/>
          <p:nvPr/>
        </p:nvSpPr>
        <p:spPr>
          <a:xfrm>
            <a:off x="4561700" y="10049400"/>
            <a:ext cx="8780700" cy="6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800">
                <a:solidFill>
                  <a:srgbClr val="888888"/>
                </a:solidFill>
                <a:latin typeface="Lato"/>
                <a:ea typeface="Lato"/>
                <a:cs typeface="Lato"/>
                <a:sym typeface="Lato"/>
              </a:rPr>
              <a:t>Adapted version of the Value Proposition Canvas from Strategyzer.com by Noorderwind </a:t>
            </a:r>
            <a:endParaRPr sz="800">
              <a:solidFill>
                <a:srgbClr val="888888"/>
              </a:solidFill>
              <a:latin typeface="Lato"/>
              <a:ea typeface="Lato"/>
              <a:cs typeface="Lato"/>
              <a:sym typeface="Lato"/>
            </a:endParaRPr>
          </a:p>
          <a:p>
            <a:pPr marL="0" lvl="0" indent="0" algn="r" rtl="0">
              <a:spcBef>
                <a:spcPts val="0"/>
              </a:spcBef>
              <a:spcAft>
                <a:spcPts val="0"/>
              </a:spcAft>
              <a:buNone/>
            </a:pPr>
            <a:r>
              <a:rPr lang="en-US" sz="800">
                <a:solidFill>
                  <a:srgbClr val="888888"/>
                </a:solidFill>
                <a:latin typeface="Lato"/>
                <a:ea typeface="Lato"/>
                <a:cs typeface="Lato"/>
                <a:sym typeface="Lato"/>
              </a:rPr>
              <a:t>This work is licensed under the Creative Commons Attribution-Share Alike 3.0 Unported License</a:t>
            </a:r>
            <a:endParaRPr sz="800">
              <a:solidFill>
                <a:srgbClr val="888888"/>
              </a:solidFill>
              <a:latin typeface="Lato"/>
              <a:ea typeface="Lato"/>
              <a:cs typeface="Lato"/>
              <a:sym typeface="Lato"/>
            </a:endParaRPr>
          </a:p>
        </p:txBody>
      </p:sp>
      <p:sp>
        <p:nvSpPr>
          <p:cNvPr id="39" name="Google Shape;39;p7"/>
          <p:cNvSpPr txBox="1"/>
          <p:nvPr/>
        </p:nvSpPr>
        <p:spPr>
          <a:xfrm>
            <a:off x="587791" y="4233825"/>
            <a:ext cx="43368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highlight>
                <a:srgbClr val="FFFFFF"/>
              </a:highlight>
              <a:latin typeface="Open Sans"/>
              <a:ea typeface="Open Sans"/>
              <a:cs typeface="Open Sans"/>
              <a:sym typeface="Open Sans"/>
            </a:endParaRPr>
          </a:p>
        </p:txBody>
      </p:sp>
      <p:sp>
        <p:nvSpPr>
          <p:cNvPr id="40" name="Google Shape;40;p7"/>
          <p:cNvSpPr txBox="1"/>
          <p:nvPr/>
        </p:nvSpPr>
        <p:spPr>
          <a:xfrm>
            <a:off x="3504969" y="6079939"/>
            <a:ext cx="14196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1" name="Google Shape;41;p7"/>
          <p:cNvSpPr txBox="1"/>
          <p:nvPr/>
        </p:nvSpPr>
        <p:spPr>
          <a:xfrm>
            <a:off x="10806050" y="4505398"/>
            <a:ext cx="3232800" cy="519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2" name="Google Shape;42;p7"/>
          <p:cNvSpPr txBox="1"/>
          <p:nvPr/>
        </p:nvSpPr>
        <p:spPr>
          <a:xfrm>
            <a:off x="12489925" y="5760175"/>
            <a:ext cx="2142900" cy="519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3" name="Google Shape;43;p7"/>
          <p:cNvSpPr txBox="1"/>
          <p:nvPr/>
        </p:nvSpPr>
        <p:spPr>
          <a:xfrm>
            <a:off x="10525550" y="7898375"/>
            <a:ext cx="2142900" cy="8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highlight>
                <a:srgbClr val="FFFFFF"/>
              </a:highlight>
              <a:latin typeface="Open Sans"/>
              <a:ea typeface="Open Sans"/>
              <a:cs typeface="Open Sans"/>
              <a:sym typeface="Open Sans"/>
            </a:endParaRPr>
          </a:p>
        </p:txBody>
      </p:sp>
      <p:sp>
        <p:nvSpPr>
          <p:cNvPr id="44" name="Google Shape;44;p7"/>
          <p:cNvSpPr txBox="1"/>
          <p:nvPr/>
        </p:nvSpPr>
        <p:spPr>
          <a:xfrm>
            <a:off x="10176800" y="5572200"/>
            <a:ext cx="2142900" cy="642600"/>
          </a:xfrm>
          <a:prstGeom prst="rect">
            <a:avLst/>
          </a:prstGeom>
          <a:solidFill>
            <a:srgbClr val="FFFFFF"/>
          </a:solid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5" name="Google Shape;45;p7"/>
          <p:cNvSpPr txBox="1"/>
          <p:nvPr/>
        </p:nvSpPr>
        <p:spPr>
          <a:xfrm>
            <a:off x="587800" y="6471800"/>
            <a:ext cx="20226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i="1">
              <a:solidFill>
                <a:srgbClr val="232323"/>
              </a:solidFill>
              <a:latin typeface="Open Sans"/>
              <a:ea typeface="Open Sans"/>
              <a:cs typeface="Open Sans"/>
              <a:sym typeface="Open Sans"/>
            </a:endParaRPr>
          </a:p>
        </p:txBody>
      </p:sp>
      <p:sp>
        <p:nvSpPr>
          <p:cNvPr id="46" name="Google Shape;46;p7"/>
          <p:cNvSpPr txBox="1"/>
          <p:nvPr/>
        </p:nvSpPr>
        <p:spPr>
          <a:xfrm>
            <a:off x="1049725" y="192625"/>
            <a:ext cx="6920400" cy="6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rgbClr val="232323"/>
                </a:solidFill>
                <a:latin typeface="Open Sans"/>
                <a:ea typeface="Open Sans"/>
                <a:cs typeface="Open Sans"/>
                <a:sym typeface="Open Sans"/>
              </a:rPr>
              <a:t>Business Model Ideation Canvas</a:t>
            </a:r>
            <a:endParaRPr sz="3000" b="1">
              <a:solidFill>
                <a:srgbClr val="232323"/>
              </a:solidFill>
              <a:latin typeface="Open Sans"/>
              <a:ea typeface="Open Sans"/>
              <a:cs typeface="Open Sans"/>
              <a:sym typeface="Open Sans"/>
            </a:endParaRPr>
          </a:p>
        </p:txBody>
      </p:sp>
      <p:pic>
        <p:nvPicPr>
          <p:cNvPr id="47" name="Google Shape;47;p7" descr="Noorderwind_logo.png"/>
          <p:cNvPicPr preferRelativeResize="0"/>
          <p:nvPr/>
        </p:nvPicPr>
        <p:blipFill>
          <a:blip r:embed="rId2">
            <a:alphaModFix/>
          </a:blip>
          <a:stretch>
            <a:fillRect/>
          </a:stretch>
        </p:blipFill>
        <p:spPr>
          <a:xfrm>
            <a:off x="158825" y="157875"/>
            <a:ext cx="751773" cy="75177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eldia copy">
  <p:cSld name="Titeldia copy">
    <p:bg>
      <p:bgPr>
        <a:noFill/>
        <a:effectLst/>
      </p:bgPr>
    </p:bg>
    <p:spTree>
      <p:nvGrpSpPr>
        <p:cNvPr id="1" name="Shape 48"/>
        <p:cNvGrpSpPr/>
        <p:nvPr/>
      </p:nvGrpSpPr>
      <p:grpSpPr>
        <a:xfrm>
          <a:off x="0" y="0"/>
          <a:ext cx="0" cy="0"/>
          <a:chOff x="0" y="0"/>
          <a:chExt cx="0" cy="0"/>
        </a:xfrm>
      </p:grpSpPr>
      <p:pic>
        <p:nvPicPr>
          <p:cNvPr id="49" name="Google Shape;49;p8" descr="Shape 731"/>
          <p:cNvPicPr preferRelativeResize="0"/>
          <p:nvPr/>
        </p:nvPicPr>
        <p:blipFill rotWithShape="1">
          <a:blip r:embed="rId2">
            <a:alphaModFix/>
          </a:blip>
          <a:srcRect/>
          <a:stretch/>
        </p:blipFill>
        <p:spPr>
          <a:xfrm>
            <a:off x="988923" y="2020534"/>
            <a:ext cx="4283700" cy="2399100"/>
          </a:xfrm>
          <a:prstGeom prst="rect">
            <a:avLst/>
          </a:prstGeom>
          <a:noFill/>
          <a:ln>
            <a:noFill/>
          </a:ln>
        </p:spPr>
      </p:pic>
      <p:sp>
        <p:nvSpPr>
          <p:cNvPr id="50" name="Google Shape;50;p8"/>
          <p:cNvSpPr txBox="1">
            <a:spLocks noGrp="1"/>
          </p:cNvSpPr>
          <p:nvPr>
            <p:ph type="body" idx="1"/>
          </p:nvPr>
        </p:nvSpPr>
        <p:spPr>
          <a:xfrm>
            <a:off x="8190000" y="6678250"/>
            <a:ext cx="5880000" cy="27324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1" name="Google Shape;51;p8"/>
          <p:cNvSpPr txBox="1">
            <a:spLocks noGrp="1"/>
          </p:cNvSpPr>
          <p:nvPr>
            <p:ph type="body" idx="2"/>
          </p:nvPr>
        </p:nvSpPr>
        <p:spPr>
          <a:xfrm>
            <a:off x="1680000" y="4421050"/>
            <a:ext cx="12390000" cy="19800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2" name="Google Shape;52;p8"/>
          <p:cNvSpPr txBox="1">
            <a:spLocks noGrp="1"/>
          </p:cNvSpPr>
          <p:nvPr>
            <p:ph type="body" idx="3"/>
          </p:nvPr>
        </p:nvSpPr>
        <p:spPr>
          <a:xfrm>
            <a:off x="1680000" y="6678250"/>
            <a:ext cx="5880000" cy="27324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3" name="Google Shape;53;p8"/>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van twee">
  <p:cSld name="Inhoud van twee">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680000" y="181825"/>
            <a:ext cx="12390000" cy="1273500"/>
          </a:xfrm>
          <a:prstGeom prst="rect">
            <a:avLst/>
          </a:prstGeom>
          <a:noFill/>
          <a:ln>
            <a:noFill/>
          </a:ln>
        </p:spPr>
        <p:txBody>
          <a:bodyPr spcFirstLastPara="1" wrap="square" lIns="148300" tIns="148300" rIns="148300" bIns="148300" anchor="ctr"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56" name="Google Shape;56;p9"/>
          <p:cNvSpPr txBox="1">
            <a:spLocks noGrp="1"/>
          </p:cNvSpPr>
          <p:nvPr>
            <p:ph type="body" idx="1"/>
          </p:nvPr>
        </p:nvSpPr>
        <p:spPr>
          <a:xfrm>
            <a:off x="1680000" y="1900800"/>
            <a:ext cx="5880000" cy="70563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8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7" name="Google Shape;57;p9"/>
          <p:cNvSpPr txBox="1">
            <a:spLocks noGrp="1"/>
          </p:cNvSpPr>
          <p:nvPr>
            <p:ph type="body" idx="2"/>
          </p:nvPr>
        </p:nvSpPr>
        <p:spPr>
          <a:xfrm>
            <a:off x="8190000" y="1900800"/>
            <a:ext cx="5880000" cy="70563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58" name="Google Shape;58;p9"/>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p:cSld name="Afbeelding met bijschrif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2963626" y="7484400"/>
            <a:ext cx="9072000" cy="883500"/>
          </a:xfrm>
          <a:prstGeom prst="rect">
            <a:avLst/>
          </a:prstGeom>
          <a:noFill/>
          <a:ln>
            <a:noFill/>
          </a:ln>
        </p:spPr>
        <p:txBody>
          <a:bodyPr spcFirstLastPara="1" wrap="square" lIns="148300" tIns="148300" rIns="148300" bIns="148300" anchor="b" anchorCtr="0">
            <a:noAutofit/>
          </a:bodyPr>
          <a:lstStyle>
            <a:lvl1pPr marL="0" marR="0" lvl="0" indent="0" algn="l" rtl="0">
              <a:lnSpc>
                <a:spcPct val="100000"/>
              </a:lnSpc>
              <a:spcBef>
                <a:spcPts val="0"/>
              </a:spcBef>
              <a:spcAft>
                <a:spcPts val="0"/>
              </a:spcAft>
              <a:buClr>
                <a:srgbClr val="232323"/>
              </a:buClr>
              <a:buSzPts val="2300"/>
              <a:buFont typeface="Lato"/>
              <a:buNone/>
              <a:defRPr sz="32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61" name="Google Shape;61;p10"/>
          <p:cNvSpPr>
            <a:spLocks noGrp="1"/>
          </p:cNvSpPr>
          <p:nvPr>
            <p:ph type="pic" idx="2"/>
          </p:nvPr>
        </p:nvSpPr>
        <p:spPr>
          <a:xfrm>
            <a:off x="2963626" y="955350"/>
            <a:ext cx="9072000" cy="6415200"/>
          </a:xfrm>
          <a:prstGeom prst="rect">
            <a:avLst/>
          </a:prstGeom>
          <a:noFill/>
          <a:ln>
            <a:noFill/>
          </a:ln>
        </p:spPr>
        <p:txBody>
          <a:bodyPr spcFirstLastPara="1" wrap="square" lIns="148300" tIns="148300" rIns="148300" bIns="148300" anchor="t" anchorCtr="0">
            <a:noAutofit/>
          </a:bodyPr>
          <a:lstStyle>
            <a:lvl1pPr marL="558800" marR="0" lvl="0" indent="-2286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1231900" marR="0" lvl="1" indent="-203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892300" marR="0" lvl="2" indent="-1651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2692400" marR="0" lvl="3" indent="-2540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3441700" marR="0" lvl="4" indent="-2667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4000500" marR="0" lvl="5" indent="-889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4737100" marR="0" lvl="6" indent="-76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5473700" marR="0" lvl="7" indent="-76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6223000" marR="0" lvl="8" indent="-889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62" name="Google Shape;62;p10"/>
          <p:cNvSpPr txBox="1">
            <a:spLocks noGrp="1"/>
          </p:cNvSpPr>
          <p:nvPr>
            <p:ph type="body" idx="1"/>
          </p:nvPr>
        </p:nvSpPr>
        <p:spPr>
          <a:xfrm>
            <a:off x="2963626" y="8367974"/>
            <a:ext cx="9072000" cy="1254900"/>
          </a:xfrm>
          <a:prstGeom prst="rect">
            <a:avLst/>
          </a:prstGeom>
          <a:noFill/>
          <a:ln>
            <a:noFill/>
          </a:ln>
        </p:spPr>
        <p:txBody>
          <a:bodyPr spcFirstLastPara="1" wrap="square" lIns="148300" tIns="148300" rIns="148300" bIns="148300" anchor="t" anchorCtr="0">
            <a:noAutofit/>
          </a:bodyPr>
          <a:lstStyle>
            <a:lvl1pPr marL="457200" marR="0" lvl="0"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1pPr>
            <a:lvl2pPr marL="914400" marR="0" lvl="1"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2pPr>
            <a:lvl3pPr marL="1371600" marR="0" lvl="2"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3pPr>
            <a:lvl4pPr marL="1828800" marR="0" lvl="3"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4pPr>
            <a:lvl5pPr marL="2286000" marR="0" lvl="4" indent="-228600" algn="l" rtl="0">
              <a:lnSpc>
                <a:spcPct val="100000"/>
              </a:lnSpc>
              <a:spcBef>
                <a:spcPts val="300"/>
              </a:spcBef>
              <a:spcAft>
                <a:spcPts val="0"/>
              </a:spcAft>
              <a:buClr>
                <a:srgbClr val="232323"/>
              </a:buClr>
              <a:buSzPts val="1600"/>
              <a:buFont typeface="Arial"/>
              <a:buNone/>
              <a:defRPr sz="23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
        <p:nvSpPr>
          <p:cNvPr id="63" name="Google Shape;63;p10"/>
          <p:cNvSpPr txBox="1">
            <a:spLocks noGrp="1"/>
          </p:cNvSpPr>
          <p:nvPr>
            <p:ph type="sldNum" idx="12"/>
          </p:nvPr>
        </p:nvSpPr>
        <p:spPr>
          <a:xfrm>
            <a:off x="10836000" y="9909900"/>
            <a:ext cx="568500" cy="558300"/>
          </a:xfrm>
          <a:prstGeom prst="rect">
            <a:avLst/>
          </a:prstGeom>
          <a:noFill/>
          <a:ln>
            <a:noFill/>
          </a:ln>
        </p:spPr>
        <p:txBody>
          <a:bodyPr spcFirstLastPara="1" wrap="square" lIns="74075" tIns="74075" rIns="74075" bIns="74075" anchor="t" anchorCtr="0">
            <a:noAutofit/>
          </a:bodyPr>
          <a:lstStyle>
            <a:lvl1pPr marL="0" marR="0" lvl="0"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29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‹nr.›</a:t>
            </a:fld>
            <a:endParaRPr sz="1400">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80000" y="181825"/>
            <a:ext cx="12390000" cy="1273500"/>
          </a:xfrm>
          <a:prstGeom prst="rect">
            <a:avLst/>
          </a:prstGeom>
          <a:noFill/>
          <a:ln>
            <a:noFill/>
          </a:ln>
        </p:spPr>
        <p:txBody>
          <a:bodyPr spcFirstLastPara="1" wrap="square" lIns="148300" tIns="148300" rIns="148300" bIns="148300" anchor="ctr" anchorCtr="0">
            <a:noAutofit/>
          </a:bodyPr>
          <a:lstStyle>
            <a:lvl1pPr marL="0" marR="0" lvl="0"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1680000" y="1789833"/>
            <a:ext cx="12390000" cy="8069700"/>
          </a:xfrm>
          <a:prstGeom prst="rect">
            <a:avLst/>
          </a:prstGeom>
          <a:noFill/>
          <a:ln>
            <a:noFill/>
          </a:ln>
        </p:spPr>
        <p:txBody>
          <a:bodyPr spcFirstLastPara="1" wrap="square" lIns="148300" tIns="148300" rIns="148300" bIns="148300"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921475" y="181825"/>
            <a:ext cx="12390000" cy="736800"/>
          </a:xfrm>
          <a:prstGeom prst="rect">
            <a:avLst/>
          </a:prstGeom>
          <a:noFill/>
          <a:ln>
            <a:noFill/>
          </a:ln>
        </p:spPr>
        <p:txBody>
          <a:bodyPr spcFirstLastPara="1" wrap="square" lIns="148325" tIns="148325" rIns="148325" bIns="148325" anchor="ctr" anchorCtr="0">
            <a:noAutofit/>
          </a:bodyPr>
          <a:lstStyle>
            <a:lvl1pPr marL="0" marR="0" lvl="0" indent="0" algn="l" rtl="0">
              <a:lnSpc>
                <a:spcPct val="100000"/>
              </a:lnSpc>
              <a:spcBef>
                <a:spcPts val="0"/>
              </a:spcBef>
              <a:spcAft>
                <a:spcPts val="0"/>
              </a:spcAft>
              <a:buClr>
                <a:srgbClr val="232323"/>
              </a:buClr>
              <a:buSzPts val="3000"/>
              <a:buFont typeface="Open Sans SemiBold"/>
              <a:buNone/>
              <a:defRPr sz="3000" i="0" u="none" strike="noStrike" cap="none">
                <a:solidFill>
                  <a:srgbClr val="232323"/>
                </a:solidFill>
                <a:latin typeface="Open Sans SemiBold"/>
                <a:ea typeface="Open Sans SemiBold"/>
                <a:cs typeface="Open Sans SemiBold"/>
                <a:sym typeface="Open Sans SemiBold"/>
              </a:defRPr>
            </a:lvl1pPr>
            <a:lvl2pPr marL="0" marR="0" lvl="1"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2pPr>
            <a:lvl3pPr marL="0" marR="0" lvl="2"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3pPr>
            <a:lvl4pPr marL="0" marR="0" lvl="3"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4pPr>
            <a:lvl5pPr marL="0" marR="0" lvl="4"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5pPr>
            <a:lvl6pPr marL="0" marR="0" lvl="5"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6pPr>
            <a:lvl7pPr marL="0" marR="0" lvl="6"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7pPr>
            <a:lvl8pPr marL="0" marR="0" lvl="7"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8pPr>
            <a:lvl9pPr marL="0" marR="0" lvl="8" indent="0" algn="l" rtl="0">
              <a:lnSpc>
                <a:spcPct val="100000"/>
              </a:lnSpc>
              <a:spcBef>
                <a:spcPts val="0"/>
              </a:spcBef>
              <a:spcAft>
                <a:spcPts val="0"/>
              </a:spcAft>
              <a:buClr>
                <a:srgbClr val="232323"/>
              </a:buClr>
              <a:buSzPts val="2300"/>
              <a:buFont typeface="Lato"/>
              <a:buNone/>
              <a:defRPr sz="4500" b="1" i="0" u="none" strike="noStrike" cap="none">
                <a:solidFill>
                  <a:srgbClr val="232323"/>
                </a:solidFill>
                <a:latin typeface="Lato"/>
                <a:ea typeface="Lato"/>
                <a:cs typeface="Lato"/>
                <a:sym typeface="Lato"/>
              </a:defRPr>
            </a:lvl9pPr>
          </a:lstStyle>
          <a:p>
            <a:endParaRPr/>
          </a:p>
        </p:txBody>
      </p:sp>
      <p:sp>
        <p:nvSpPr>
          <p:cNvPr id="66" name="Google Shape;66;p11"/>
          <p:cNvSpPr txBox="1">
            <a:spLocks noGrp="1"/>
          </p:cNvSpPr>
          <p:nvPr>
            <p:ph type="body" idx="1"/>
          </p:nvPr>
        </p:nvSpPr>
        <p:spPr>
          <a:xfrm>
            <a:off x="1680000" y="1789833"/>
            <a:ext cx="12390000" cy="8069400"/>
          </a:xfrm>
          <a:prstGeom prst="rect">
            <a:avLst/>
          </a:prstGeom>
          <a:noFill/>
          <a:ln>
            <a:noFill/>
          </a:ln>
        </p:spPr>
        <p:txBody>
          <a:bodyPr spcFirstLastPara="1" wrap="square" lIns="148325" tIns="148325" rIns="148325" bIns="148325" anchor="t" anchorCtr="0">
            <a:noAutofit/>
          </a:bodyPr>
          <a:lstStyle>
            <a:lvl1pPr marL="457200" marR="0" lvl="0"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1pPr>
            <a:lvl2pPr marL="914400" marR="0" lvl="1"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2pPr>
            <a:lvl3pPr marL="1371600" marR="0" lvl="2"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3pPr>
            <a:lvl4pPr marL="1828800" marR="0" lvl="3"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4pPr>
            <a:lvl5pPr marL="2286000" marR="0" lvl="4"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5pPr>
            <a:lvl6pPr marL="2743200" marR="0" lvl="5"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6pPr>
            <a:lvl7pPr marL="3200400" marR="0" lvl="6"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7pPr>
            <a:lvl8pPr marL="3657600" marR="0" lvl="7"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8pPr>
            <a:lvl9pPr marL="4114800" marR="0" lvl="8" indent="-330200" algn="l" rtl="0">
              <a:lnSpc>
                <a:spcPct val="100000"/>
              </a:lnSpc>
              <a:spcBef>
                <a:spcPts val="1000"/>
              </a:spcBef>
              <a:spcAft>
                <a:spcPts val="0"/>
              </a:spcAft>
              <a:buClr>
                <a:srgbClr val="232323"/>
              </a:buClr>
              <a:buSzPts val="1600"/>
              <a:buFont typeface="Arial"/>
              <a:buChar char="•"/>
              <a:defRPr sz="1600" b="0" i="0" u="none" strike="noStrike" cap="none">
                <a:solidFill>
                  <a:srgbClr val="232323"/>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14"/>
          <p:cNvSpPr txBox="1"/>
          <p:nvPr/>
        </p:nvSpPr>
        <p:spPr>
          <a:xfrm>
            <a:off x="6601150" y="4663575"/>
            <a:ext cx="3138300" cy="77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For whom could we create value?</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What characterizes these customer segments?</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Who do we have a relationship with?</a:t>
            </a:r>
            <a:endParaRPr sz="1100" i="1">
              <a:solidFill>
                <a:srgbClr val="232323"/>
              </a:solidFill>
              <a:highlight>
                <a:srgbClr val="FFFFFF"/>
              </a:highlight>
              <a:latin typeface="Open Sans"/>
              <a:ea typeface="Open Sans"/>
              <a:cs typeface="Open Sans"/>
              <a:sym typeface="Open Sans"/>
            </a:endParaRPr>
          </a:p>
        </p:txBody>
      </p:sp>
      <p:sp>
        <p:nvSpPr>
          <p:cNvPr id="98" name="Google Shape;98;p14"/>
          <p:cNvSpPr txBox="1"/>
          <p:nvPr/>
        </p:nvSpPr>
        <p:spPr>
          <a:xfrm>
            <a:off x="587791" y="4233825"/>
            <a:ext cx="43368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Which applications could we develop?</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Which one of our customer’s problems are we helping to solve?</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How does this compare to what your competitors offer?</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What exactly are our customers paying for?</a:t>
            </a:r>
            <a:endParaRPr sz="1100" i="1">
              <a:solidFill>
                <a:srgbClr val="232323"/>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What value could we deliver to the customer?</a:t>
            </a:r>
            <a:endParaRPr sz="1100" i="1">
              <a:solidFill>
                <a:srgbClr val="232323"/>
              </a:solidFill>
              <a:highlight>
                <a:srgbClr val="FFFFFF"/>
              </a:highlight>
              <a:latin typeface="Open Sans"/>
              <a:ea typeface="Open Sans"/>
              <a:cs typeface="Open Sans"/>
              <a:sym typeface="Open Sans"/>
            </a:endParaRPr>
          </a:p>
        </p:txBody>
      </p:sp>
      <p:sp>
        <p:nvSpPr>
          <p:cNvPr id="99" name="Google Shape;99;p14"/>
          <p:cNvSpPr txBox="1"/>
          <p:nvPr/>
        </p:nvSpPr>
        <p:spPr>
          <a:xfrm>
            <a:off x="3504969" y="6079939"/>
            <a:ext cx="14196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latin typeface="Open Sans"/>
                <a:ea typeface="Open Sans"/>
                <a:cs typeface="Open Sans"/>
                <a:sym typeface="Open Sans"/>
              </a:rPr>
              <a:t>Which part of the value chain do you bring value to?</a:t>
            </a:r>
            <a:endParaRPr sz="1100" i="1">
              <a:solidFill>
                <a:srgbClr val="232323"/>
              </a:solidFill>
              <a:latin typeface="Open Sans"/>
              <a:ea typeface="Open Sans"/>
              <a:cs typeface="Open Sans"/>
              <a:sym typeface="Open Sans"/>
            </a:endParaRPr>
          </a:p>
        </p:txBody>
      </p:sp>
      <p:sp>
        <p:nvSpPr>
          <p:cNvPr id="100" name="Google Shape;100;p14"/>
          <p:cNvSpPr txBox="1"/>
          <p:nvPr/>
        </p:nvSpPr>
        <p:spPr>
          <a:xfrm>
            <a:off x="10806050" y="4505398"/>
            <a:ext cx="3232800" cy="519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100" i="1">
                <a:solidFill>
                  <a:srgbClr val="232323"/>
                </a:solidFill>
                <a:latin typeface="Open Sans"/>
                <a:ea typeface="Open Sans"/>
                <a:cs typeface="Open Sans"/>
                <a:sym typeface="Open Sans"/>
              </a:rPr>
              <a:t>How could you generate revenue streams?</a:t>
            </a:r>
            <a:endParaRPr sz="1100" i="1">
              <a:solidFill>
                <a:srgbClr val="232323"/>
              </a:solidFill>
              <a:latin typeface="Open Sans"/>
              <a:ea typeface="Open Sans"/>
              <a:cs typeface="Open Sans"/>
              <a:sym typeface="Open Sans"/>
            </a:endParaRPr>
          </a:p>
          <a:p>
            <a:pPr marL="0" lvl="0" indent="0" algn="ctr" rtl="0">
              <a:lnSpc>
                <a:spcPct val="115000"/>
              </a:lnSpc>
              <a:spcBef>
                <a:spcPts val="0"/>
              </a:spcBef>
              <a:spcAft>
                <a:spcPts val="0"/>
              </a:spcAft>
              <a:buNone/>
            </a:pPr>
            <a:r>
              <a:rPr lang="en-US" sz="1100" i="1">
                <a:solidFill>
                  <a:srgbClr val="232323"/>
                </a:solidFill>
                <a:latin typeface="Open Sans"/>
                <a:ea typeface="Open Sans"/>
                <a:cs typeface="Open Sans"/>
                <a:sym typeface="Open Sans"/>
              </a:rPr>
              <a:t>How do your competitors create revenues?</a:t>
            </a:r>
            <a:endParaRPr sz="1100" i="1">
              <a:solidFill>
                <a:srgbClr val="232323"/>
              </a:solidFill>
              <a:latin typeface="Open Sans"/>
              <a:ea typeface="Open Sans"/>
              <a:cs typeface="Open Sans"/>
              <a:sym typeface="Open Sans"/>
            </a:endParaRPr>
          </a:p>
        </p:txBody>
      </p:sp>
      <p:sp>
        <p:nvSpPr>
          <p:cNvPr id="101" name="Google Shape;101;p14"/>
          <p:cNvSpPr txBox="1"/>
          <p:nvPr/>
        </p:nvSpPr>
        <p:spPr>
          <a:xfrm>
            <a:off x="12489925" y="5760175"/>
            <a:ext cx="2142900" cy="519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latin typeface="Open Sans"/>
                <a:ea typeface="Open Sans"/>
                <a:cs typeface="Open Sans"/>
                <a:sym typeface="Open Sans"/>
              </a:rPr>
              <a:t>Are we talking about an investment or about cash flow?</a:t>
            </a:r>
            <a:endParaRPr sz="1100" i="1">
              <a:solidFill>
                <a:srgbClr val="232323"/>
              </a:solidFill>
              <a:latin typeface="Open Sans"/>
              <a:ea typeface="Open Sans"/>
              <a:cs typeface="Open Sans"/>
              <a:sym typeface="Open Sans"/>
            </a:endParaRPr>
          </a:p>
        </p:txBody>
      </p:sp>
      <p:sp>
        <p:nvSpPr>
          <p:cNvPr id="102" name="Google Shape;102;p14"/>
          <p:cNvSpPr txBox="1"/>
          <p:nvPr/>
        </p:nvSpPr>
        <p:spPr>
          <a:xfrm>
            <a:off x="12983250" y="6443750"/>
            <a:ext cx="1019700" cy="967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Direct sales</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In-kind</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Donation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Subscription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Licensing</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Advertising</a:t>
            </a:r>
            <a:endParaRPr sz="800">
              <a:solidFill>
                <a:srgbClr val="232323"/>
              </a:solidFill>
              <a:latin typeface="Open Sans"/>
              <a:ea typeface="Open Sans"/>
              <a:cs typeface="Open Sans"/>
              <a:sym typeface="Open Sans"/>
            </a:endParaRPr>
          </a:p>
        </p:txBody>
      </p:sp>
      <p:sp>
        <p:nvSpPr>
          <p:cNvPr id="103" name="Google Shape;103;p14"/>
          <p:cNvSpPr txBox="1"/>
          <p:nvPr/>
        </p:nvSpPr>
        <p:spPr>
          <a:xfrm>
            <a:off x="13933950" y="6443750"/>
            <a:ext cx="1019700" cy="11226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Selling data</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Success fee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Subsidy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Rent</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04" name="Google Shape;104;p14"/>
          <p:cNvSpPr txBox="1"/>
          <p:nvPr/>
        </p:nvSpPr>
        <p:spPr>
          <a:xfrm>
            <a:off x="12928850" y="6443750"/>
            <a:ext cx="18231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Revenue stream checklist:</a:t>
            </a:r>
            <a:endParaRPr sz="800">
              <a:solidFill>
                <a:srgbClr val="232323"/>
              </a:solidFill>
              <a:latin typeface="Open Sans"/>
              <a:ea typeface="Open Sans"/>
              <a:cs typeface="Open Sans"/>
              <a:sym typeface="Open Sans"/>
            </a:endParaRPr>
          </a:p>
        </p:txBody>
      </p:sp>
      <p:sp>
        <p:nvSpPr>
          <p:cNvPr id="105" name="Google Shape;105;p14"/>
          <p:cNvSpPr txBox="1"/>
          <p:nvPr/>
        </p:nvSpPr>
        <p:spPr>
          <a:xfrm>
            <a:off x="12722775" y="7683325"/>
            <a:ext cx="13443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Freemium</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One for one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Razorblade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No cure no pay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06" name="Google Shape;106;p14"/>
          <p:cNvSpPr txBox="1"/>
          <p:nvPr/>
        </p:nvSpPr>
        <p:spPr>
          <a:xfrm>
            <a:off x="12592175" y="7683325"/>
            <a:ext cx="15528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Strategies like:</a:t>
            </a:r>
            <a:endParaRPr sz="800">
              <a:solidFill>
                <a:srgbClr val="232323"/>
              </a:solidFill>
              <a:latin typeface="Open Sans"/>
              <a:ea typeface="Open Sans"/>
              <a:cs typeface="Open Sans"/>
              <a:sym typeface="Open Sans"/>
            </a:endParaRPr>
          </a:p>
        </p:txBody>
      </p:sp>
      <p:sp>
        <p:nvSpPr>
          <p:cNvPr id="107" name="Google Shape;107;p14"/>
          <p:cNvSpPr txBox="1"/>
          <p:nvPr/>
        </p:nvSpPr>
        <p:spPr>
          <a:xfrm>
            <a:off x="10525550" y="7898375"/>
            <a:ext cx="2142900" cy="8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highlight>
                  <a:srgbClr val="FFFFFF"/>
                </a:highlight>
                <a:latin typeface="Open Sans"/>
                <a:ea typeface="Open Sans"/>
                <a:cs typeface="Open Sans"/>
                <a:sym typeface="Open Sans"/>
              </a:rPr>
              <a:t>Which strategies can you use to maximize revenues or make them more continuous?</a:t>
            </a:r>
            <a:endParaRPr sz="1100" i="1">
              <a:solidFill>
                <a:srgbClr val="232323"/>
              </a:solidFill>
              <a:highlight>
                <a:srgbClr val="FFFFFF"/>
              </a:highlight>
              <a:latin typeface="Open Sans"/>
              <a:ea typeface="Open Sans"/>
              <a:cs typeface="Open Sans"/>
              <a:sym typeface="Open Sans"/>
            </a:endParaRPr>
          </a:p>
        </p:txBody>
      </p:sp>
      <p:sp>
        <p:nvSpPr>
          <p:cNvPr id="108" name="Google Shape;108;p14"/>
          <p:cNvSpPr txBox="1"/>
          <p:nvPr/>
        </p:nvSpPr>
        <p:spPr>
          <a:xfrm>
            <a:off x="10176800" y="5572200"/>
            <a:ext cx="2142900" cy="642600"/>
          </a:xfrm>
          <a:prstGeom prst="rect">
            <a:avLst/>
          </a:prstGeom>
          <a:solidFill>
            <a:srgbClr val="FFFFFF"/>
          </a:solid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100" i="1">
                <a:solidFill>
                  <a:srgbClr val="232323"/>
                </a:solidFill>
                <a:latin typeface="Open Sans"/>
                <a:ea typeface="Open Sans"/>
                <a:cs typeface="Open Sans"/>
                <a:sym typeface="Open Sans"/>
              </a:rPr>
              <a:t>What type of revenues are you aiming for? (money, customer access, data, time etc?)</a:t>
            </a:r>
            <a:endParaRPr sz="1100" i="1">
              <a:solidFill>
                <a:srgbClr val="232323"/>
              </a:solidFill>
              <a:latin typeface="Open Sans"/>
              <a:ea typeface="Open Sans"/>
              <a:cs typeface="Open Sans"/>
              <a:sym typeface="Open Sans"/>
            </a:endParaRPr>
          </a:p>
        </p:txBody>
      </p:sp>
      <p:sp>
        <p:nvSpPr>
          <p:cNvPr id="109" name="Google Shape;109;p14"/>
          <p:cNvSpPr txBox="1"/>
          <p:nvPr/>
        </p:nvSpPr>
        <p:spPr>
          <a:xfrm>
            <a:off x="7259575" y="6930875"/>
            <a:ext cx="15528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b="1" dirty="0">
                <a:solidFill>
                  <a:srgbClr val="232323"/>
                </a:solidFill>
                <a:latin typeface="Open Sans"/>
                <a:ea typeface="Open Sans"/>
                <a:cs typeface="Open Sans"/>
                <a:sym typeface="Open Sans"/>
              </a:rPr>
              <a:t>B2B</a:t>
            </a:r>
            <a:endParaRPr sz="800" b="1"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dirty="0">
                <a:solidFill>
                  <a:srgbClr val="232323"/>
                </a:solidFill>
                <a:latin typeface="Open Sans"/>
                <a:ea typeface="Open Sans"/>
                <a:cs typeface="Open Sans"/>
                <a:sym typeface="Open Sans"/>
              </a:rPr>
              <a:t>  ⧠ Sector</a:t>
            </a:r>
            <a:endParaRPr sz="8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dirty="0">
                <a:solidFill>
                  <a:srgbClr val="232323"/>
                </a:solidFill>
                <a:latin typeface="Open Sans"/>
                <a:ea typeface="Open Sans"/>
                <a:cs typeface="Open Sans"/>
                <a:sym typeface="Open Sans"/>
              </a:rPr>
              <a:t>  ⧠ Position in value chain</a:t>
            </a:r>
            <a:endParaRPr sz="8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dirty="0">
                <a:solidFill>
                  <a:srgbClr val="232323"/>
                </a:solidFill>
                <a:latin typeface="Open Sans"/>
                <a:ea typeface="Open Sans"/>
                <a:cs typeface="Open Sans"/>
                <a:sym typeface="Open Sans"/>
              </a:rPr>
              <a:t>  ⧠ Type of </a:t>
            </a:r>
            <a:r>
              <a:rPr lang="en-US" sz="800" dirty="0" err="1">
                <a:solidFill>
                  <a:srgbClr val="232323"/>
                </a:solidFill>
                <a:latin typeface="Open Sans"/>
                <a:ea typeface="Open Sans"/>
                <a:cs typeface="Open Sans"/>
                <a:sym typeface="Open Sans"/>
              </a:rPr>
              <a:t>organisation</a:t>
            </a:r>
            <a:endParaRPr sz="8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dirty="0">
                <a:solidFill>
                  <a:srgbClr val="232323"/>
                </a:solidFill>
                <a:latin typeface="Open Sans"/>
                <a:ea typeface="Open Sans"/>
                <a:cs typeface="Open Sans"/>
                <a:sym typeface="Open Sans"/>
              </a:rPr>
              <a:t>  ⧠ Location</a:t>
            </a:r>
            <a:endParaRPr sz="8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dirty="0">
                <a:solidFill>
                  <a:srgbClr val="232323"/>
                </a:solidFill>
                <a:latin typeface="Open Sans"/>
                <a:ea typeface="Open Sans"/>
                <a:cs typeface="Open Sans"/>
                <a:sym typeface="Open Sans"/>
              </a:rPr>
              <a:t>  ⧠ Country</a:t>
            </a:r>
            <a:endParaRPr sz="8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dirty="0">
                <a:solidFill>
                  <a:srgbClr val="232323"/>
                </a:solidFill>
                <a:latin typeface="Open Sans"/>
                <a:ea typeface="Open Sans"/>
                <a:cs typeface="Open Sans"/>
                <a:sym typeface="Open Sans"/>
              </a:rPr>
              <a:t>  ⧠ Customer base</a:t>
            </a:r>
            <a:endParaRPr sz="8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dirty="0">
                <a:solidFill>
                  <a:srgbClr val="232323"/>
                </a:solidFill>
                <a:latin typeface="Open Sans"/>
                <a:ea typeface="Open Sans"/>
                <a:cs typeface="Open Sans"/>
                <a:sym typeface="Open Sans"/>
              </a:rPr>
              <a:t>  ⧠ Organizational structure</a:t>
            </a:r>
            <a:endParaRPr sz="8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dirty="0">
                <a:solidFill>
                  <a:srgbClr val="232323"/>
                </a:solidFill>
                <a:latin typeface="Open Sans"/>
                <a:ea typeface="Open Sans"/>
                <a:cs typeface="Open Sans"/>
                <a:sym typeface="Open Sans"/>
              </a:rPr>
              <a:t>  ⧠ ...</a:t>
            </a:r>
            <a:endParaRPr sz="800" dirty="0">
              <a:solidFill>
                <a:srgbClr val="232323"/>
              </a:solidFill>
              <a:latin typeface="Open Sans"/>
              <a:ea typeface="Open Sans"/>
              <a:cs typeface="Open Sans"/>
              <a:sym typeface="Open Sans"/>
            </a:endParaRPr>
          </a:p>
        </p:txBody>
      </p:sp>
      <p:sp>
        <p:nvSpPr>
          <p:cNvPr id="110" name="Google Shape;110;p14"/>
          <p:cNvSpPr txBox="1"/>
          <p:nvPr/>
        </p:nvSpPr>
        <p:spPr>
          <a:xfrm>
            <a:off x="8603888" y="6930875"/>
            <a:ext cx="14196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B2C</a:t>
            </a:r>
            <a:endParaRPr sz="8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Demographics</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Generation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Behavior</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Sex</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Age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Lifestyle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Culture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11" name="Google Shape;111;p14"/>
          <p:cNvSpPr txBox="1"/>
          <p:nvPr/>
        </p:nvSpPr>
        <p:spPr>
          <a:xfrm>
            <a:off x="7475750" y="6853775"/>
            <a:ext cx="1823100" cy="44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Customer segment checklist:</a:t>
            </a:r>
            <a:endParaRPr sz="800">
              <a:solidFill>
                <a:srgbClr val="232323"/>
              </a:solidFill>
              <a:latin typeface="Open Sans"/>
              <a:ea typeface="Open Sans"/>
              <a:cs typeface="Open Sans"/>
              <a:sym typeface="Open Sans"/>
            </a:endParaRPr>
          </a:p>
        </p:txBody>
      </p:sp>
      <p:sp>
        <p:nvSpPr>
          <p:cNvPr id="112" name="Google Shape;112;p14"/>
          <p:cNvSpPr txBox="1"/>
          <p:nvPr/>
        </p:nvSpPr>
        <p:spPr>
          <a:xfrm>
            <a:off x="559150" y="5641150"/>
            <a:ext cx="10197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Product</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Service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Certification</a:t>
            </a:r>
            <a:endParaRPr sz="800">
              <a:solidFill>
                <a:srgbClr val="232323"/>
              </a:solidFill>
              <a:latin typeface="Open Sans"/>
              <a:ea typeface="Open Sans"/>
              <a:cs typeface="Open Sans"/>
              <a:sym typeface="Open Sans"/>
            </a:endParaRPr>
          </a:p>
        </p:txBody>
      </p:sp>
      <p:sp>
        <p:nvSpPr>
          <p:cNvPr id="113" name="Google Shape;113;p14"/>
          <p:cNvSpPr txBox="1"/>
          <p:nvPr/>
        </p:nvSpPr>
        <p:spPr>
          <a:xfrm>
            <a:off x="1509850" y="5641150"/>
            <a:ext cx="10197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Training</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Maintenance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14" name="Google Shape;114;p14"/>
          <p:cNvSpPr txBox="1"/>
          <p:nvPr/>
        </p:nvSpPr>
        <p:spPr>
          <a:xfrm>
            <a:off x="580950" y="5564950"/>
            <a:ext cx="15528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Applications:</a:t>
            </a:r>
            <a:endParaRPr sz="800">
              <a:solidFill>
                <a:srgbClr val="232323"/>
              </a:solidFill>
              <a:latin typeface="Open Sans"/>
              <a:ea typeface="Open Sans"/>
              <a:cs typeface="Open Sans"/>
              <a:sym typeface="Open Sans"/>
            </a:endParaRPr>
          </a:p>
        </p:txBody>
      </p:sp>
      <p:sp>
        <p:nvSpPr>
          <p:cNvPr id="115" name="Google Shape;115;p14"/>
          <p:cNvSpPr txBox="1"/>
          <p:nvPr/>
        </p:nvSpPr>
        <p:spPr>
          <a:xfrm>
            <a:off x="587800" y="6471800"/>
            <a:ext cx="2022600" cy="106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i="1">
                <a:solidFill>
                  <a:srgbClr val="232323"/>
                </a:solidFill>
                <a:latin typeface="Open Sans"/>
                <a:ea typeface="Open Sans"/>
                <a:cs typeface="Open Sans"/>
                <a:sym typeface="Open Sans"/>
              </a:rPr>
              <a:t>Which different qualitative and quantitative added values can you distinguish?</a:t>
            </a:r>
            <a:endParaRPr sz="1100" i="1">
              <a:solidFill>
                <a:srgbClr val="232323"/>
              </a:solidFill>
              <a:latin typeface="Open Sans"/>
              <a:ea typeface="Open Sans"/>
              <a:cs typeface="Open Sans"/>
              <a:sym typeface="Open Sans"/>
            </a:endParaRPr>
          </a:p>
        </p:txBody>
      </p:sp>
      <p:sp>
        <p:nvSpPr>
          <p:cNvPr id="116" name="Google Shape;116;p14"/>
          <p:cNvSpPr txBox="1"/>
          <p:nvPr/>
        </p:nvSpPr>
        <p:spPr>
          <a:xfrm>
            <a:off x="559150" y="7143575"/>
            <a:ext cx="11997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Newness</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Performance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Customization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Ease of use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Design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Brand/Status</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Price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Cost reduction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Risk reduction</a:t>
            </a:r>
            <a:endParaRPr sz="800">
              <a:solidFill>
                <a:srgbClr val="232323"/>
              </a:solidFill>
              <a:latin typeface="Open Sans"/>
              <a:ea typeface="Open Sans"/>
              <a:cs typeface="Open Sans"/>
              <a:sym typeface="Open Sans"/>
            </a:endParaRPr>
          </a:p>
        </p:txBody>
      </p:sp>
      <p:sp>
        <p:nvSpPr>
          <p:cNvPr id="117" name="Google Shape;117;p14"/>
          <p:cNvSpPr txBox="1"/>
          <p:nvPr/>
        </p:nvSpPr>
        <p:spPr>
          <a:xfrm>
            <a:off x="1719250" y="7143575"/>
            <a:ext cx="14196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Accessibility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Convenience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Profit maximization</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Functionality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Aesthetic appeal</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Emotional experience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Speed</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Sustainability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Trust</a:t>
            </a:r>
            <a:endParaRPr sz="800">
              <a:solidFill>
                <a:srgbClr val="232323"/>
              </a:solidFill>
              <a:latin typeface="Open Sans"/>
              <a:ea typeface="Open Sans"/>
              <a:cs typeface="Open Sans"/>
              <a:sym typeface="Open Sans"/>
            </a:endParaRPr>
          </a:p>
        </p:txBody>
      </p:sp>
      <p:sp>
        <p:nvSpPr>
          <p:cNvPr id="118" name="Google Shape;118;p14"/>
          <p:cNvSpPr txBox="1"/>
          <p:nvPr/>
        </p:nvSpPr>
        <p:spPr>
          <a:xfrm>
            <a:off x="580950" y="7067375"/>
            <a:ext cx="15528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Lato"/>
                <a:ea typeface="Lato"/>
                <a:cs typeface="Lato"/>
                <a:sym typeface="Lato"/>
              </a:rPr>
              <a:t>Added value checklist:</a:t>
            </a:r>
            <a:endParaRPr sz="800">
              <a:solidFill>
                <a:srgbClr val="232323"/>
              </a:solidFill>
              <a:latin typeface="Lato"/>
              <a:ea typeface="Lato"/>
              <a:cs typeface="Lato"/>
              <a:sym typeface="Lato"/>
            </a:endParaRPr>
          </a:p>
        </p:txBody>
      </p:sp>
      <p:sp>
        <p:nvSpPr>
          <p:cNvPr id="119" name="Google Shape;119;p14"/>
          <p:cNvSpPr txBox="1"/>
          <p:nvPr/>
        </p:nvSpPr>
        <p:spPr>
          <a:xfrm>
            <a:off x="2918825" y="7143575"/>
            <a:ext cx="10962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Simplicity</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Engagement</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15"/>
          <p:cNvSpPr txBox="1"/>
          <p:nvPr/>
        </p:nvSpPr>
        <p:spPr>
          <a:xfrm>
            <a:off x="6461052" y="4471075"/>
            <a:ext cx="3138300" cy="12891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Tx/>
              <a:buChar char="-"/>
            </a:pPr>
            <a:r>
              <a:rPr lang="en-US" sz="1100" dirty="0">
                <a:solidFill>
                  <a:srgbClr val="232323"/>
                </a:solidFill>
                <a:highlight>
                  <a:srgbClr val="FFFFFF"/>
                </a:highlight>
                <a:latin typeface="Open Sans"/>
                <a:ea typeface="Open Sans"/>
                <a:cs typeface="Open Sans"/>
                <a:sym typeface="Open Sans"/>
              </a:rPr>
              <a:t>How are we gone find our customers?</a:t>
            </a:r>
          </a:p>
          <a:p>
            <a:pPr marL="171450" lvl="0" indent="-171450" algn="l" rtl="0">
              <a:lnSpc>
                <a:spcPct val="115000"/>
              </a:lnSpc>
              <a:spcBef>
                <a:spcPts val="0"/>
              </a:spcBef>
              <a:spcAft>
                <a:spcPts val="0"/>
              </a:spcAft>
              <a:buFontTx/>
              <a:buChar char="-"/>
            </a:pPr>
            <a:r>
              <a:rPr lang="en-US" sz="1100" dirty="0">
                <a:solidFill>
                  <a:srgbClr val="232323"/>
                </a:solidFill>
                <a:highlight>
                  <a:srgbClr val="FFFFFF"/>
                </a:highlight>
                <a:latin typeface="Open Sans"/>
                <a:ea typeface="Open Sans"/>
                <a:cs typeface="Open Sans"/>
                <a:sym typeface="Open Sans"/>
              </a:rPr>
              <a:t>What do our customers need to use our product?</a:t>
            </a:r>
          </a:p>
          <a:p>
            <a:pPr marL="0" lvl="0" indent="0" algn="l" rtl="0">
              <a:lnSpc>
                <a:spcPct val="115000"/>
              </a:lnSpc>
              <a:spcBef>
                <a:spcPts val="0"/>
              </a:spcBef>
              <a:spcAft>
                <a:spcPts val="0"/>
              </a:spcAft>
              <a:buNone/>
            </a:pPr>
            <a:endParaRPr sz="1100" dirty="0">
              <a:solidFill>
                <a:srgbClr val="232323"/>
              </a:solidFill>
              <a:highlight>
                <a:srgbClr val="FFFFFF"/>
              </a:highlight>
              <a:latin typeface="Open Sans"/>
              <a:ea typeface="Open Sans"/>
              <a:cs typeface="Open Sans"/>
              <a:sym typeface="Open Sans"/>
            </a:endParaRPr>
          </a:p>
        </p:txBody>
      </p:sp>
      <p:sp>
        <p:nvSpPr>
          <p:cNvPr id="125" name="Google Shape;125;p15"/>
          <p:cNvSpPr txBox="1"/>
          <p:nvPr/>
        </p:nvSpPr>
        <p:spPr>
          <a:xfrm>
            <a:off x="587791" y="4233825"/>
            <a:ext cx="4336800" cy="10665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nl-NL" sz="1100" dirty="0" err="1">
                <a:solidFill>
                  <a:srgbClr val="232323"/>
                </a:solidFill>
                <a:highlight>
                  <a:srgbClr val="FFFFFF"/>
                </a:highlight>
                <a:latin typeface="Open Sans"/>
                <a:ea typeface="Open Sans"/>
                <a:cs typeface="Open Sans"/>
                <a:sym typeface="Open Sans"/>
              </a:rPr>
              <a:t>That</a:t>
            </a:r>
            <a:r>
              <a:rPr lang="nl-NL" sz="1100" dirty="0">
                <a:solidFill>
                  <a:srgbClr val="232323"/>
                </a:solidFill>
                <a:highlight>
                  <a:srgbClr val="FFFFFF"/>
                </a:highlight>
                <a:latin typeface="Open Sans"/>
                <a:ea typeface="Open Sans"/>
                <a:cs typeface="Open Sans"/>
                <a:sym typeface="Open Sans"/>
              </a:rPr>
              <a:t> </a:t>
            </a:r>
            <a:r>
              <a:rPr lang="nl-NL" sz="1100" dirty="0" err="1">
                <a:solidFill>
                  <a:srgbClr val="232323"/>
                </a:solidFill>
                <a:highlight>
                  <a:srgbClr val="FFFFFF"/>
                </a:highlight>
                <a:latin typeface="Open Sans"/>
                <a:ea typeface="Open Sans"/>
                <a:cs typeface="Open Sans"/>
                <a:sym typeface="Open Sans"/>
              </a:rPr>
              <a:t>the</a:t>
            </a:r>
            <a:r>
              <a:rPr lang="nl-NL" sz="1100" dirty="0">
                <a:solidFill>
                  <a:srgbClr val="232323"/>
                </a:solidFill>
                <a:highlight>
                  <a:srgbClr val="FFFFFF"/>
                </a:highlight>
                <a:latin typeface="Open Sans"/>
                <a:ea typeface="Open Sans"/>
                <a:cs typeface="Open Sans"/>
                <a:sym typeface="Open Sans"/>
              </a:rPr>
              <a:t> product </a:t>
            </a:r>
            <a:r>
              <a:rPr lang="nl-NL" sz="1100" dirty="0" err="1">
                <a:solidFill>
                  <a:srgbClr val="232323"/>
                </a:solidFill>
                <a:highlight>
                  <a:srgbClr val="FFFFFF"/>
                </a:highlight>
                <a:latin typeface="Open Sans"/>
                <a:ea typeface="Open Sans"/>
                <a:cs typeface="Open Sans"/>
                <a:sym typeface="Open Sans"/>
              </a:rPr>
              <a:t>can</a:t>
            </a:r>
            <a:r>
              <a:rPr lang="nl-NL" sz="1100" dirty="0">
                <a:solidFill>
                  <a:srgbClr val="232323"/>
                </a:solidFill>
                <a:highlight>
                  <a:srgbClr val="FFFFFF"/>
                </a:highlight>
                <a:latin typeface="Open Sans"/>
                <a:ea typeface="Open Sans"/>
                <a:cs typeface="Open Sans"/>
                <a:sym typeface="Open Sans"/>
              </a:rPr>
              <a:t> </a:t>
            </a:r>
            <a:r>
              <a:rPr lang="nl-NL" sz="1100" dirty="0" err="1">
                <a:solidFill>
                  <a:srgbClr val="232323"/>
                </a:solidFill>
                <a:highlight>
                  <a:srgbClr val="FFFFFF"/>
                </a:highlight>
                <a:latin typeface="Open Sans"/>
                <a:ea typeface="Open Sans"/>
                <a:cs typeface="Open Sans"/>
                <a:sym typeface="Open Sans"/>
              </a:rPr>
              <a:t>be</a:t>
            </a:r>
            <a:r>
              <a:rPr lang="nl-NL" sz="1100" dirty="0">
                <a:solidFill>
                  <a:srgbClr val="232323"/>
                </a:solidFill>
                <a:highlight>
                  <a:srgbClr val="FFFFFF"/>
                </a:highlight>
                <a:latin typeface="Open Sans"/>
                <a:ea typeface="Open Sans"/>
                <a:cs typeface="Open Sans"/>
                <a:sym typeface="Open Sans"/>
              </a:rPr>
              <a:t> take apart </a:t>
            </a:r>
            <a:r>
              <a:rPr lang="nl-NL" sz="1100" dirty="0" err="1">
                <a:solidFill>
                  <a:srgbClr val="232323"/>
                </a:solidFill>
                <a:highlight>
                  <a:srgbClr val="FFFFFF"/>
                </a:highlight>
                <a:latin typeface="Open Sans"/>
                <a:ea typeface="Open Sans"/>
                <a:cs typeface="Open Sans"/>
                <a:sym typeface="Open Sans"/>
              </a:rPr>
              <a:t>and</a:t>
            </a:r>
            <a:r>
              <a:rPr lang="nl-NL" sz="1100" dirty="0">
                <a:solidFill>
                  <a:srgbClr val="232323"/>
                </a:solidFill>
                <a:highlight>
                  <a:srgbClr val="FFFFFF"/>
                </a:highlight>
                <a:latin typeface="Open Sans"/>
                <a:ea typeface="Open Sans"/>
                <a:cs typeface="Open Sans"/>
                <a:sym typeface="Open Sans"/>
              </a:rPr>
              <a:t> get back in </a:t>
            </a:r>
            <a:r>
              <a:rPr lang="nl-NL" sz="1100" dirty="0" err="1">
                <a:solidFill>
                  <a:srgbClr val="232323"/>
                </a:solidFill>
                <a:highlight>
                  <a:srgbClr val="FFFFFF"/>
                </a:highlight>
                <a:latin typeface="Open Sans"/>
                <a:ea typeface="Open Sans"/>
                <a:cs typeface="Open Sans"/>
                <a:sym typeface="Open Sans"/>
              </a:rPr>
              <a:t>to</a:t>
            </a:r>
            <a:r>
              <a:rPr lang="nl-NL" sz="1100" dirty="0">
                <a:solidFill>
                  <a:srgbClr val="232323"/>
                </a:solidFill>
                <a:highlight>
                  <a:srgbClr val="FFFFFF"/>
                </a:highlight>
                <a:latin typeface="Open Sans"/>
                <a:ea typeface="Open Sans"/>
                <a:cs typeface="Open Sans"/>
                <a:sym typeface="Open Sans"/>
              </a:rPr>
              <a:t> </a:t>
            </a:r>
            <a:r>
              <a:rPr lang="nl-NL" sz="1100" dirty="0" err="1">
                <a:solidFill>
                  <a:srgbClr val="232323"/>
                </a:solidFill>
                <a:highlight>
                  <a:srgbClr val="FFFFFF"/>
                </a:highlight>
                <a:latin typeface="Open Sans"/>
                <a:ea typeface="Open Sans"/>
                <a:cs typeface="Open Sans"/>
                <a:sym typeface="Open Sans"/>
              </a:rPr>
              <a:t>eachother</a:t>
            </a:r>
            <a:r>
              <a:rPr lang="nl-NL" sz="1100" dirty="0">
                <a:solidFill>
                  <a:srgbClr val="232323"/>
                </a:solidFill>
                <a:highlight>
                  <a:srgbClr val="FFFFFF"/>
                </a:highlight>
                <a:latin typeface="Open Sans"/>
                <a:ea typeface="Open Sans"/>
                <a:cs typeface="Open Sans"/>
                <a:sym typeface="Open Sans"/>
              </a:rPr>
              <a:t> in different look. </a:t>
            </a:r>
            <a:r>
              <a:rPr lang="nl-NL" sz="1100" dirty="0" err="1">
                <a:solidFill>
                  <a:srgbClr val="232323"/>
                </a:solidFill>
                <a:highlight>
                  <a:srgbClr val="FFFFFF"/>
                </a:highlight>
                <a:latin typeface="Open Sans"/>
                <a:ea typeface="Open Sans"/>
                <a:cs typeface="Open Sans"/>
                <a:sym typeface="Open Sans"/>
              </a:rPr>
              <a:t>Not</a:t>
            </a:r>
            <a:r>
              <a:rPr lang="nl-NL" sz="1100" dirty="0">
                <a:solidFill>
                  <a:srgbClr val="232323"/>
                </a:solidFill>
                <a:highlight>
                  <a:srgbClr val="FFFFFF"/>
                </a:highlight>
                <a:latin typeface="Open Sans"/>
                <a:ea typeface="Open Sans"/>
                <a:cs typeface="Open Sans"/>
                <a:sym typeface="Open Sans"/>
              </a:rPr>
              <a:t> </a:t>
            </a:r>
            <a:r>
              <a:rPr lang="nl-NL" sz="1100" dirty="0" err="1">
                <a:solidFill>
                  <a:srgbClr val="232323"/>
                </a:solidFill>
                <a:highlight>
                  <a:srgbClr val="FFFFFF"/>
                </a:highlight>
                <a:latin typeface="Open Sans"/>
                <a:ea typeface="Open Sans"/>
                <a:cs typeface="Open Sans"/>
                <a:sym typeface="Open Sans"/>
              </a:rPr>
              <a:t>much</a:t>
            </a:r>
            <a:r>
              <a:rPr lang="nl-NL" sz="1100" dirty="0">
                <a:solidFill>
                  <a:srgbClr val="232323"/>
                </a:solidFill>
                <a:highlight>
                  <a:srgbClr val="FFFFFF"/>
                </a:highlight>
                <a:latin typeface="Open Sans"/>
                <a:ea typeface="Open Sans"/>
                <a:cs typeface="Open Sans"/>
                <a:sym typeface="Open Sans"/>
              </a:rPr>
              <a:t> </a:t>
            </a:r>
            <a:r>
              <a:rPr lang="nl-NL" sz="1100" dirty="0" err="1">
                <a:solidFill>
                  <a:srgbClr val="232323"/>
                </a:solidFill>
                <a:highlight>
                  <a:srgbClr val="FFFFFF"/>
                </a:highlight>
                <a:latin typeface="Open Sans"/>
                <a:ea typeface="Open Sans"/>
                <a:cs typeface="Open Sans"/>
                <a:sym typeface="Open Sans"/>
              </a:rPr>
              <a:t>other</a:t>
            </a:r>
            <a:r>
              <a:rPr lang="nl-NL" sz="1100" dirty="0">
                <a:solidFill>
                  <a:srgbClr val="232323"/>
                </a:solidFill>
                <a:highlight>
                  <a:srgbClr val="FFFFFF"/>
                </a:highlight>
                <a:latin typeface="Open Sans"/>
                <a:ea typeface="Open Sans"/>
                <a:cs typeface="Open Sans"/>
                <a:sym typeface="Open Sans"/>
              </a:rPr>
              <a:t> designers has </a:t>
            </a:r>
            <a:r>
              <a:rPr lang="nl-NL" sz="1100" dirty="0" err="1">
                <a:solidFill>
                  <a:srgbClr val="232323"/>
                </a:solidFill>
                <a:highlight>
                  <a:srgbClr val="FFFFFF"/>
                </a:highlight>
                <a:latin typeface="Open Sans"/>
                <a:ea typeface="Open Sans"/>
                <a:cs typeface="Open Sans"/>
                <a:sym typeface="Open Sans"/>
              </a:rPr>
              <a:t>something</a:t>
            </a:r>
            <a:r>
              <a:rPr lang="nl-NL" sz="1100" dirty="0">
                <a:solidFill>
                  <a:srgbClr val="232323"/>
                </a:solidFill>
                <a:highlight>
                  <a:srgbClr val="FFFFFF"/>
                </a:highlight>
                <a:latin typeface="Open Sans"/>
                <a:ea typeface="Open Sans"/>
                <a:cs typeface="Open Sans"/>
                <a:sym typeface="Open Sans"/>
              </a:rPr>
              <a:t> like </a:t>
            </a:r>
            <a:r>
              <a:rPr lang="nl-NL" sz="1100" dirty="0" err="1">
                <a:solidFill>
                  <a:srgbClr val="232323"/>
                </a:solidFill>
                <a:highlight>
                  <a:srgbClr val="FFFFFF"/>
                </a:highlight>
                <a:latin typeface="Open Sans"/>
                <a:ea typeface="Open Sans"/>
                <a:cs typeface="Open Sans"/>
                <a:sym typeface="Open Sans"/>
              </a:rPr>
              <a:t>this</a:t>
            </a:r>
            <a:r>
              <a:rPr lang="nl-NL" sz="1100" dirty="0">
                <a:solidFill>
                  <a:srgbClr val="232323"/>
                </a:solidFill>
                <a:highlight>
                  <a:srgbClr val="FFFFFF"/>
                </a:highlight>
                <a:latin typeface="Open Sans"/>
                <a:ea typeface="Open Sans"/>
                <a:cs typeface="Open Sans"/>
                <a:sym typeface="Open Sans"/>
              </a:rPr>
              <a:t> in </a:t>
            </a:r>
            <a:r>
              <a:rPr lang="nl-NL" sz="1100" dirty="0" err="1">
                <a:solidFill>
                  <a:srgbClr val="232323"/>
                </a:solidFill>
                <a:highlight>
                  <a:srgbClr val="FFFFFF"/>
                </a:highlight>
                <a:latin typeface="Open Sans"/>
                <a:ea typeface="Open Sans"/>
                <a:cs typeface="Open Sans"/>
                <a:sym typeface="Open Sans"/>
              </a:rPr>
              <a:t>the</a:t>
            </a:r>
            <a:r>
              <a:rPr lang="nl-NL" sz="1100" dirty="0">
                <a:solidFill>
                  <a:srgbClr val="232323"/>
                </a:solidFill>
                <a:highlight>
                  <a:srgbClr val="FFFFFF"/>
                </a:highlight>
                <a:latin typeface="Open Sans"/>
                <a:ea typeface="Open Sans"/>
                <a:cs typeface="Open Sans"/>
                <a:sym typeface="Open Sans"/>
              </a:rPr>
              <a:t> market. </a:t>
            </a:r>
          </a:p>
          <a:p>
            <a:pPr marL="0" lvl="0" indent="0" algn="l" rtl="0">
              <a:lnSpc>
                <a:spcPct val="115000"/>
              </a:lnSpc>
              <a:spcBef>
                <a:spcPts val="0"/>
              </a:spcBef>
              <a:spcAft>
                <a:spcPts val="0"/>
              </a:spcAft>
              <a:buNone/>
            </a:pPr>
            <a:r>
              <a:rPr lang="nl-NL" sz="1100" dirty="0">
                <a:solidFill>
                  <a:srgbClr val="232323"/>
                </a:solidFill>
                <a:highlight>
                  <a:srgbClr val="FFFFFF"/>
                </a:highlight>
                <a:latin typeface="Open Sans"/>
                <a:ea typeface="Open Sans"/>
                <a:cs typeface="Open Sans"/>
                <a:sym typeface="Open Sans"/>
              </a:rPr>
              <a:t>The customer </a:t>
            </a:r>
            <a:r>
              <a:rPr lang="nl-NL" sz="1100" dirty="0" err="1">
                <a:solidFill>
                  <a:srgbClr val="232323"/>
                </a:solidFill>
                <a:highlight>
                  <a:srgbClr val="FFFFFF"/>
                </a:highlight>
                <a:latin typeface="Open Sans"/>
                <a:ea typeface="Open Sans"/>
                <a:cs typeface="Open Sans"/>
                <a:sym typeface="Open Sans"/>
              </a:rPr>
              <a:t>pays</a:t>
            </a:r>
            <a:r>
              <a:rPr lang="nl-NL" sz="1100" dirty="0">
                <a:solidFill>
                  <a:srgbClr val="232323"/>
                </a:solidFill>
                <a:highlight>
                  <a:srgbClr val="FFFFFF"/>
                </a:highlight>
                <a:latin typeface="Open Sans"/>
                <a:ea typeface="Open Sans"/>
                <a:cs typeface="Open Sans"/>
                <a:sym typeface="Open Sans"/>
              </a:rPr>
              <a:t> </a:t>
            </a:r>
            <a:r>
              <a:rPr lang="nl-NL" sz="1100" dirty="0" err="1">
                <a:solidFill>
                  <a:srgbClr val="232323"/>
                </a:solidFill>
                <a:highlight>
                  <a:srgbClr val="FFFFFF"/>
                </a:highlight>
                <a:latin typeface="Open Sans"/>
                <a:ea typeface="Open Sans"/>
                <a:cs typeface="Open Sans"/>
                <a:sym typeface="Open Sans"/>
              </a:rPr>
              <a:t>for</a:t>
            </a:r>
            <a:r>
              <a:rPr lang="nl-NL" sz="1100" dirty="0">
                <a:solidFill>
                  <a:srgbClr val="232323"/>
                </a:solidFill>
                <a:highlight>
                  <a:srgbClr val="FFFFFF"/>
                </a:highlight>
                <a:latin typeface="Open Sans"/>
                <a:ea typeface="Open Sans"/>
                <a:cs typeface="Open Sans"/>
                <a:sym typeface="Open Sans"/>
              </a:rPr>
              <a:t> a lamp </a:t>
            </a:r>
            <a:r>
              <a:rPr lang="nl-NL" sz="1100" dirty="0" err="1">
                <a:solidFill>
                  <a:srgbClr val="232323"/>
                </a:solidFill>
                <a:highlight>
                  <a:srgbClr val="FFFFFF"/>
                </a:highlight>
                <a:latin typeface="Open Sans"/>
                <a:ea typeface="Open Sans"/>
                <a:cs typeface="Open Sans"/>
                <a:sym typeface="Open Sans"/>
              </a:rPr>
              <a:t>that</a:t>
            </a:r>
            <a:r>
              <a:rPr lang="nl-NL" sz="1100" dirty="0">
                <a:solidFill>
                  <a:srgbClr val="232323"/>
                </a:solidFill>
                <a:highlight>
                  <a:srgbClr val="FFFFFF"/>
                </a:highlight>
                <a:latin typeface="Open Sans"/>
                <a:ea typeface="Open Sans"/>
                <a:cs typeface="Open Sans"/>
                <a:sym typeface="Open Sans"/>
              </a:rPr>
              <a:t> </a:t>
            </a:r>
            <a:r>
              <a:rPr lang="nl-NL" sz="1100" dirty="0" err="1">
                <a:solidFill>
                  <a:srgbClr val="232323"/>
                </a:solidFill>
                <a:highlight>
                  <a:srgbClr val="FFFFFF"/>
                </a:highlight>
                <a:latin typeface="Open Sans"/>
                <a:ea typeface="Open Sans"/>
                <a:cs typeface="Open Sans"/>
                <a:sym typeface="Open Sans"/>
              </a:rPr>
              <a:t>can</a:t>
            </a:r>
            <a:r>
              <a:rPr lang="nl-NL" sz="1100" dirty="0">
                <a:solidFill>
                  <a:srgbClr val="232323"/>
                </a:solidFill>
                <a:highlight>
                  <a:srgbClr val="FFFFFF"/>
                </a:highlight>
                <a:latin typeface="Open Sans"/>
                <a:ea typeface="Open Sans"/>
                <a:cs typeface="Open Sans"/>
                <a:sym typeface="Open Sans"/>
              </a:rPr>
              <a:t> </a:t>
            </a:r>
            <a:r>
              <a:rPr lang="nl-NL" sz="1100" dirty="0" err="1">
                <a:solidFill>
                  <a:srgbClr val="232323"/>
                </a:solidFill>
                <a:highlight>
                  <a:srgbClr val="FFFFFF"/>
                </a:highlight>
                <a:latin typeface="Open Sans"/>
                <a:ea typeface="Open Sans"/>
                <a:cs typeface="Open Sans"/>
                <a:sym typeface="Open Sans"/>
              </a:rPr>
              <a:t>be</a:t>
            </a:r>
            <a:r>
              <a:rPr lang="nl-NL" sz="1100" dirty="0">
                <a:solidFill>
                  <a:srgbClr val="232323"/>
                </a:solidFill>
                <a:highlight>
                  <a:srgbClr val="FFFFFF"/>
                </a:highlight>
                <a:latin typeface="Open Sans"/>
                <a:ea typeface="Open Sans"/>
                <a:cs typeface="Open Sans"/>
                <a:sym typeface="Open Sans"/>
              </a:rPr>
              <a:t> </a:t>
            </a:r>
            <a:r>
              <a:rPr lang="nl-NL" sz="1100" dirty="0" err="1">
                <a:solidFill>
                  <a:srgbClr val="232323"/>
                </a:solidFill>
                <a:highlight>
                  <a:srgbClr val="FFFFFF"/>
                </a:highlight>
                <a:latin typeface="Open Sans"/>
                <a:ea typeface="Open Sans"/>
                <a:cs typeface="Open Sans"/>
                <a:sym typeface="Open Sans"/>
              </a:rPr>
              <a:t>use</a:t>
            </a:r>
            <a:r>
              <a:rPr lang="nl-NL" sz="1100" dirty="0">
                <a:solidFill>
                  <a:srgbClr val="232323"/>
                </a:solidFill>
                <a:highlight>
                  <a:srgbClr val="FFFFFF"/>
                </a:highlight>
                <a:latin typeface="Open Sans"/>
                <a:ea typeface="Open Sans"/>
                <a:cs typeface="Open Sans"/>
                <a:sym typeface="Open Sans"/>
              </a:rPr>
              <a:t> in different types. </a:t>
            </a:r>
          </a:p>
          <a:p>
            <a:pPr marL="0" lvl="0" indent="0" algn="l" rtl="0">
              <a:lnSpc>
                <a:spcPct val="115000"/>
              </a:lnSpc>
              <a:spcBef>
                <a:spcPts val="0"/>
              </a:spcBef>
              <a:spcAft>
                <a:spcPts val="0"/>
              </a:spcAft>
              <a:buNone/>
            </a:pPr>
            <a:endParaRPr sz="1100" dirty="0">
              <a:solidFill>
                <a:srgbClr val="232323"/>
              </a:solidFill>
              <a:highlight>
                <a:srgbClr val="FFFFFF"/>
              </a:highlight>
              <a:latin typeface="Open Sans"/>
              <a:ea typeface="Open Sans"/>
              <a:cs typeface="Open Sans"/>
              <a:sym typeface="Open Sans"/>
            </a:endParaRPr>
          </a:p>
        </p:txBody>
      </p:sp>
      <p:sp>
        <p:nvSpPr>
          <p:cNvPr id="126" name="Google Shape;126;p15"/>
          <p:cNvSpPr txBox="1"/>
          <p:nvPr/>
        </p:nvSpPr>
        <p:spPr>
          <a:xfrm>
            <a:off x="3504975" y="5760179"/>
            <a:ext cx="1419600" cy="13863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a:t>
            </a:r>
            <a:endParaRPr sz="1100">
              <a:solidFill>
                <a:srgbClr val="232323"/>
              </a:solidFill>
              <a:latin typeface="Open Sans"/>
              <a:ea typeface="Open Sans"/>
              <a:cs typeface="Open Sans"/>
              <a:sym typeface="Open Sans"/>
            </a:endParaRPr>
          </a:p>
        </p:txBody>
      </p:sp>
      <p:sp>
        <p:nvSpPr>
          <p:cNvPr id="127" name="Google Shape;127;p15"/>
          <p:cNvSpPr txBox="1"/>
          <p:nvPr/>
        </p:nvSpPr>
        <p:spPr>
          <a:xfrm>
            <a:off x="10806050" y="4312920"/>
            <a:ext cx="3232800" cy="711778"/>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nl-NL" sz="1100" dirty="0">
                <a:solidFill>
                  <a:srgbClr val="232323"/>
                </a:solidFill>
                <a:latin typeface="Open Sans"/>
                <a:ea typeface="Open Sans"/>
                <a:cs typeface="Open Sans"/>
                <a:sym typeface="Open Sans"/>
              </a:rPr>
              <a:t>Begin </a:t>
            </a:r>
            <a:r>
              <a:rPr lang="nl-NL" sz="1100" dirty="0" err="1">
                <a:solidFill>
                  <a:srgbClr val="232323"/>
                </a:solidFill>
                <a:latin typeface="Open Sans"/>
                <a:ea typeface="Open Sans"/>
                <a:cs typeface="Open Sans"/>
                <a:sym typeface="Open Sans"/>
              </a:rPr>
              <a:t>with</a:t>
            </a:r>
            <a:r>
              <a:rPr lang="nl-NL" sz="1100" dirty="0">
                <a:solidFill>
                  <a:srgbClr val="232323"/>
                </a:solidFill>
                <a:latin typeface="Open Sans"/>
                <a:ea typeface="Open Sans"/>
                <a:cs typeface="Open Sans"/>
                <a:sym typeface="Open Sans"/>
              </a:rPr>
              <a:t> advertisement </a:t>
            </a:r>
            <a:r>
              <a:rPr lang="nl-NL" sz="1100" dirty="0" err="1">
                <a:solidFill>
                  <a:srgbClr val="232323"/>
                </a:solidFill>
                <a:latin typeface="Open Sans"/>
                <a:ea typeface="Open Sans"/>
                <a:cs typeface="Open Sans"/>
                <a:sym typeface="Open Sans"/>
              </a:rPr>
              <a:t>and</a:t>
            </a:r>
            <a:r>
              <a:rPr lang="nl-NL" sz="1100" dirty="0">
                <a:solidFill>
                  <a:srgbClr val="232323"/>
                </a:solidFill>
                <a:latin typeface="Open Sans"/>
                <a:ea typeface="Open Sans"/>
                <a:cs typeface="Open Sans"/>
                <a:sym typeface="Open Sans"/>
              </a:rPr>
              <a:t> make </a:t>
            </a:r>
            <a:r>
              <a:rPr lang="nl-NL" sz="1100" dirty="0" err="1">
                <a:solidFill>
                  <a:srgbClr val="232323"/>
                </a:solidFill>
                <a:latin typeface="Open Sans"/>
                <a:ea typeface="Open Sans"/>
                <a:cs typeface="Open Sans"/>
                <a:sym typeface="Open Sans"/>
              </a:rPr>
              <a:t>every</a:t>
            </a:r>
            <a:r>
              <a:rPr lang="nl-NL" sz="1100" dirty="0">
                <a:solidFill>
                  <a:srgbClr val="232323"/>
                </a:solidFill>
                <a:latin typeface="Open Sans"/>
                <a:ea typeface="Open Sans"/>
                <a:cs typeface="Open Sans"/>
                <a:sym typeface="Open Sans"/>
              </a:rPr>
              <a:t> </a:t>
            </a:r>
            <a:r>
              <a:rPr lang="nl-NL" sz="1100" dirty="0" err="1">
                <a:solidFill>
                  <a:srgbClr val="232323"/>
                </a:solidFill>
                <a:latin typeface="Open Sans"/>
                <a:ea typeface="Open Sans"/>
                <a:cs typeface="Open Sans"/>
                <a:sym typeface="Open Sans"/>
              </a:rPr>
              <a:t>once</a:t>
            </a:r>
            <a:r>
              <a:rPr lang="nl-NL" sz="1100" dirty="0">
                <a:solidFill>
                  <a:srgbClr val="232323"/>
                </a:solidFill>
                <a:latin typeface="Open Sans"/>
                <a:ea typeface="Open Sans"/>
                <a:cs typeface="Open Sans"/>
                <a:sym typeface="Open Sans"/>
              </a:rPr>
              <a:t> in a </a:t>
            </a:r>
            <a:r>
              <a:rPr lang="nl-NL" sz="1100" dirty="0" err="1">
                <a:solidFill>
                  <a:srgbClr val="232323"/>
                </a:solidFill>
                <a:latin typeface="Open Sans"/>
                <a:ea typeface="Open Sans"/>
                <a:cs typeface="Open Sans"/>
                <a:sym typeface="Open Sans"/>
              </a:rPr>
              <a:t>while</a:t>
            </a:r>
            <a:r>
              <a:rPr lang="nl-NL" sz="1100" dirty="0">
                <a:solidFill>
                  <a:srgbClr val="232323"/>
                </a:solidFill>
                <a:latin typeface="Open Sans"/>
                <a:ea typeface="Open Sans"/>
                <a:cs typeface="Open Sans"/>
                <a:sym typeface="Open Sans"/>
              </a:rPr>
              <a:t> a new advertisement </a:t>
            </a:r>
            <a:r>
              <a:rPr lang="nl-NL" sz="1100" dirty="0" err="1">
                <a:solidFill>
                  <a:srgbClr val="232323"/>
                </a:solidFill>
                <a:latin typeface="Open Sans"/>
                <a:ea typeface="Open Sans"/>
                <a:cs typeface="Open Sans"/>
                <a:sym typeface="Open Sans"/>
              </a:rPr>
              <a:t>so</a:t>
            </a:r>
            <a:r>
              <a:rPr lang="nl-NL" sz="1100" dirty="0">
                <a:solidFill>
                  <a:srgbClr val="232323"/>
                </a:solidFill>
                <a:latin typeface="Open Sans"/>
                <a:ea typeface="Open Sans"/>
                <a:cs typeface="Open Sans"/>
                <a:sym typeface="Open Sans"/>
              </a:rPr>
              <a:t> </a:t>
            </a:r>
            <a:r>
              <a:rPr lang="nl-NL" sz="1100" dirty="0" err="1">
                <a:solidFill>
                  <a:srgbClr val="232323"/>
                </a:solidFill>
                <a:latin typeface="Open Sans"/>
                <a:ea typeface="Open Sans"/>
                <a:cs typeface="Open Sans"/>
                <a:sym typeface="Open Sans"/>
              </a:rPr>
              <a:t>the</a:t>
            </a:r>
            <a:r>
              <a:rPr lang="nl-NL" sz="1100" dirty="0">
                <a:solidFill>
                  <a:srgbClr val="232323"/>
                </a:solidFill>
                <a:latin typeface="Open Sans"/>
                <a:ea typeface="Open Sans"/>
                <a:cs typeface="Open Sans"/>
                <a:sym typeface="Open Sans"/>
              </a:rPr>
              <a:t> product </a:t>
            </a:r>
            <a:r>
              <a:rPr lang="nl-NL" sz="1100" dirty="0" err="1">
                <a:solidFill>
                  <a:srgbClr val="232323"/>
                </a:solidFill>
                <a:latin typeface="Open Sans"/>
                <a:ea typeface="Open Sans"/>
                <a:cs typeface="Open Sans"/>
                <a:sym typeface="Open Sans"/>
              </a:rPr>
              <a:t>stay</a:t>
            </a:r>
            <a:r>
              <a:rPr lang="nl-NL" sz="1100" dirty="0">
                <a:solidFill>
                  <a:srgbClr val="232323"/>
                </a:solidFill>
                <a:latin typeface="Open Sans"/>
                <a:ea typeface="Open Sans"/>
                <a:cs typeface="Open Sans"/>
                <a:sym typeface="Open Sans"/>
              </a:rPr>
              <a:t> in </a:t>
            </a:r>
            <a:r>
              <a:rPr lang="nl-NL" sz="1100" dirty="0" err="1">
                <a:solidFill>
                  <a:srgbClr val="232323"/>
                </a:solidFill>
                <a:latin typeface="Open Sans"/>
                <a:ea typeface="Open Sans"/>
                <a:cs typeface="Open Sans"/>
                <a:sym typeface="Open Sans"/>
              </a:rPr>
              <a:t>the</a:t>
            </a:r>
            <a:r>
              <a:rPr lang="nl-NL" sz="1100" dirty="0">
                <a:solidFill>
                  <a:srgbClr val="232323"/>
                </a:solidFill>
                <a:latin typeface="Open Sans"/>
                <a:ea typeface="Open Sans"/>
                <a:cs typeface="Open Sans"/>
                <a:sym typeface="Open Sans"/>
              </a:rPr>
              <a:t> picture of </a:t>
            </a:r>
            <a:r>
              <a:rPr lang="nl-NL" sz="1100" dirty="0" err="1">
                <a:solidFill>
                  <a:srgbClr val="232323"/>
                </a:solidFill>
                <a:latin typeface="Open Sans"/>
                <a:ea typeface="Open Sans"/>
                <a:cs typeface="Open Sans"/>
                <a:sym typeface="Open Sans"/>
              </a:rPr>
              <a:t>the</a:t>
            </a:r>
            <a:r>
              <a:rPr lang="nl-NL" sz="1100" dirty="0">
                <a:solidFill>
                  <a:srgbClr val="232323"/>
                </a:solidFill>
                <a:latin typeface="Open Sans"/>
                <a:ea typeface="Open Sans"/>
                <a:cs typeface="Open Sans"/>
                <a:sym typeface="Open Sans"/>
              </a:rPr>
              <a:t> client </a:t>
            </a:r>
            <a:r>
              <a:rPr lang="nl-NL" sz="1100" dirty="0" err="1">
                <a:solidFill>
                  <a:srgbClr val="232323"/>
                </a:solidFill>
                <a:latin typeface="Open Sans"/>
                <a:ea typeface="Open Sans"/>
                <a:cs typeface="Open Sans"/>
                <a:sym typeface="Open Sans"/>
              </a:rPr>
              <a:t>and</a:t>
            </a:r>
            <a:r>
              <a:rPr lang="nl-NL" sz="1100" dirty="0">
                <a:solidFill>
                  <a:srgbClr val="232323"/>
                </a:solidFill>
                <a:latin typeface="Open Sans"/>
                <a:ea typeface="Open Sans"/>
                <a:cs typeface="Open Sans"/>
                <a:sym typeface="Open Sans"/>
              </a:rPr>
              <a:t> new clients. </a:t>
            </a:r>
            <a:endParaRPr sz="1100" dirty="0">
              <a:solidFill>
                <a:srgbClr val="232323"/>
              </a:solidFill>
              <a:latin typeface="Open Sans"/>
              <a:ea typeface="Open Sans"/>
              <a:cs typeface="Open Sans"/>
              <a:sym typeface="Open Sans"/>
            </a:endParaRPr>
          </a:p>
        </p:txBody>
      </p:sp>
      <p:sp>
        <p:nvSpPr>
          <p:cNvPr id="128" name="Google Shape;128;p15"/>
          <p:cNvSpPr txBox="1"/>
          <p:nvPr/>
        </p:nvSpPr>
        <p:spPr>
          <a:xfrm>
            <a:off x="12538050" y="5312550"/>
            <a:ext cx="2142900" cy="90225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nl-NL" sz="1100" dirty="0">
                <a:solidFill>
                  <a:srgbClr val="232323"/>
                </a:solidFill>
                <a:latin typeface="Open Sans"/>
                <a:ea typeface="Open Sans"/>
                <a:cs typeface="Open Sans"/>
                <a:sym typeface="Open Sans"/>
              </a:rPr>
              <a:t>In </a:t>
            </a:r>
            <a:r>
              <a:rPr lang="nl-NL" sz="1100" dirty="0" err="1">
                <a:solidFill>
                  <a:srgbClr val="232323"/>
                </a:solidFill>
                <a:latin typeface="Open Sans"/>
                <a:ea typeface="Open Sans"/>
                <a:cs typeface="Open Sans"/>
                <a:sym typeface="Open Sans"/>
              </a:rPr>
              <a:t>the</a:t>
            </a:r>
            <a:r>
              <a:rPr lang="nl-NL" sz="1100" dirty="0">
                <a:solidFill>
                  <a:srgbClr val="232323"/>
                </a:solidFill>
                <a:latin typeface="Open Sans"/>
                <a:ea typeface="Open Sans"/>
                <a:cs typeface="Open Sans"/>
                <a:sym typeface="Open Sans"/>
              </a:rPr>
              <a:t> begin </a:t>
            </a:r>
            <a:r>
              <a:rPr lang="nl-NL" sz="1100" dirty="0" err="1">
                <a:solidFill>
                  <a:srgbClr val="232323"/>
                </a:solidFill>
                <a:latin typeface="Open Sans"/>
                <a:ea typeface="Open Sans"/>
                <a:cs typeface="Open Sans"/>
                <a:sym typeface="Open Sans"/>
              </a:rPr>
              <a:t>you</a:t>
            </a:r>
            <a:r>
              <a:rPr lang="nl-NL" sz="1100" dirty="0">
                <a:solidFill>
                  <a:srgbClr val="232323"/>
                </a:solidFill>
                <a:latin typeface="Open Sans"/>
                <a:ea typeface="Open Sans"/>
                <a:cs typeface="Open Sans"/>
                <a:sym typeface="Open Sans"/>
              </a:rPr>
              <a:t> </a:t>
            </a:r>
            <a:r>
              <a:rPr lang="nl-NL" sz="1100" dirty="0" err="1">
                <a:solidFill>
                  <a:srgbClr val="232323"/>
                </a:solidFill>
                <a:latin typeface="Open Sans"/>
                <a:ea typeface="Open Sans"/>
                <a:cs typeface="Open Sans"/>
                <a:sym typeface="Open Sans"/>
              </a:rPr>
              <a:t>need</a:t>
            </a:r>
            <a:r>
              <a:rPr lang="nl-NL" sz="1100" dirty="0">
                <a:solidFill>
                  <a:srgbClr val="232323"/>
                </a:solidFill>
                <a:latin typeface="Open Sans"/>
                <a:ea typeface="Open Sans"/>
                <a:cs typeface="Open Sans"/>
                <a:sym typeface="Open Sans"/>
              </a:rPr>
              <a:t> </a:t>
            </a:r>
            <a:r>
              <a:rPr lang="nl-NL" sz="1100" dirty="0" err="1">
                <a:solidFill>
                  <a:srgbClr val="232323"/>
                </a:solidFill>
                <a:latin typeface="Open Sans"/>
                <a:ea typeface="Open Sans"/>
                <a:cs typeface="Open Sans"/>
                <a:sym typeface="Open Sans"/>
              </a:rPr>
              <a:t>to</a:t>
            </a:r>
            <a:r>
              <a:rPr lang="nl-NL" sz="1100" dirty="0">
                <a:solidFill>
                  <a:srgbClr val="232323"/>
                </a:solidFill>
                <a:latin typeface="Open Sans"/>
                <a:ea typeface="Open Sans"/>
                <a:cs typeface="Open Sans"/>
                <a:sym typeface="Open Sans"/>
              </a:rPr>
              <a:t> put money in </a:t>
            </a:r>
            <a:r>
              <a:rPr lang="nl-NL" sz="1100" dirty="0" err="1">
                <a:solidFill>
                  <a:srgbClr val="232323"/>
                </a:solidFill>
                <a:latin typeface="Open Sans"/>
                <a:ea typeface="Open Sans"/>
                <a:cs typeface="Open Sans"/>
                <a:sym typeface="Open Sans"/>
              </a:rPr>
              <a:t>the</a:t>
            </a:r>
            <a:r>
              <a:rPr lang="nl-NL" sz="1100" dirty="0">
                <a:solidFill>
                  <a:srgbClr val="232323"/>
                </a:solidFill>
                <a:latin typeface="Open Sans"/>
                <a:ea typeface="Open Sans"/>
                <a:cs typeface="Open Sans"/>
                <a:sym typeface="Open Sans"/>
              </a:rPr>
              <a:t> business but later </a:t>
            </a:r>
            <a:r>
              <a:rPr lang="nl-NL" sz="1100" dirty="0" err="1">
                <a:solidFill>
                  <a:srgbClr val="232323"/>
                </a:solidFill>
                <a:latin typeface="Open Sans"/>
                <a:ea typeface="Open Sans"/>
                <a:cs typeface="Open Sans"/>
                <a:sym typeface="Open Sans"/>
              </a:rPr>
              <a:t>you</a:t>
            </a:r>
            <a:r>
              <a:rPr lang="nl-NL" sz="1100" dirty="0">
                <a:solidFill>
                  <a:srgbClr val="232323"/>
                </a:solidFill>
                <a:latin typeface="Open Sans"/>
                <a:ea typeface="Open Sans"/>
                <a:cs typeface="Open Sans"/>
                <a:sym typeface="Open Sans"/>
              </a:rPr>
              <a:t> </a:t>
            </a:r>
            <a:r>
              <a:rPr lang="nl-NL" sz="1100" dirty="0" err="1">
                <a:solidFill>
                  <a:srgbClr val="232323"/>
                </a:solidFill>
                <a:latin typeface="Open Sans"/>
                <a:ea typeface="Open Sans"/>
                <a:cs typeface="Open Sans"/>
                <a:sym typeface="Open Sans"/>
              </a:rPr>
              <a:t>need</a:t>
            </a:r>
            <a:r>
              <a:rPr lang="nl-NL" sz="1100" dirty="0">
                <a:solidFill>
                  <a:srgbClr val="232323"/>
                </a:solidFill>
                <a:latin typeface="Open Sans"/>
                <a:ea typeface="Open Sans"/>
                <a:cs typeface="Open Sans"/>
                <a:sym typeface="Open Sans"/>
              </a:rPr>
              <a:t> </a:t>
            </a:r>
            <a:r>
              <a:rPr lang="nl-NL" sz="1100" dirty="0" err="1">
                <a:solidFill>
                  <a:srgbClr val="232323"/>
                </a:solidFill>
                <a:latin typeface="Open Sans"/>
                <a:ea typeface="Open Sans"/>
                <a:cs typeface="Open Sans"/>
                <a:sym typeface="Open Sans"/>
              </a:rPr>
              <a:t>to</a:t>
            </a:r>
            <a:r>
              <a:rPr lang="nl-NL" sz="1100" dirty="0">
                <a:solidFill>
                  <a:srgbClr val="232323"/>
                </a:solidFill>
                <a:latin typeface="Open Sans"/>
                <a:ea typeface="Open Sans"/>
                <a:cs typeface="Open Sans"/>
                <a:sym typeface="Open Sans"/>
              </a:rPr>
              <a:t> make money </a:t>
            </a:r>
            <a:r>
              <a:rPr lang="nl-NL" sz="1100" dirty="0" err="1">
                <a:solidFill>
                  <a:srgbClr val="232323"/>
                </a:solidFill>
                <a:latin typeface="Open Sans"/>
                <a:ea typeface="Open Sans"/>
                <a:cs typeface="Open Sans"/>
                <a:sym typeface="Open Sans"/>
              </a:rPr>
              <a:t>to</a:t>
            </a:r>
            <a:r>
              <a:rPr lang="nl-NL" sz="1100" dirty="0">
                <a:solidFill>
                  <a:srgbClr val="232323"/>
                </a:solidFill>
                <a:latin typeface="Open Sans"/>
                <a:ea typeface="Open Sans"/>
                <a:cs typeface="Open Sans"/>
                <a:sym typeface="Open Sans"/>
              </a:rPr>
              <a:t> continue </a:t>
            </a:r>
            <a:r>
              <a:rPr lang="nl-NL" sz="1100" dirty="0" err="1">
                <a:solidFill>
                  <a:srgbClr val="232323"/>
                </a:solidFill>
                <a:latin typeface="Open Sans"/>
                <a:ea typeface="Open Sans"/>
                <a:cs typeface="Open Sans"/>
                <a:sym typeface="Open Sans"/>
              </a:rPr>
              <a:t>with</a:t>
            </a:r>
            <a:r>
              <a:rPr lang="nl-NL" sz="1100" dirty="0">
                <a:solidFill>
                  <a:srgbClr val="232323"/>
                </a:solidFill>
                <a:latin typeface="Open Sans"/>
                <a:ea typeface="Open Sans"/>
                <a:cs typeface="Open Sans"/>
                <a:sym typeface="Open Sans"/>
              </a:rPr>
              <a:t> </a:t>
            </a:r>
            <a:r>
              <a:rPr lang="nl-NL" sz="1100" dirty="0" err="1">
                <a:solidFill>
                  <a:srgbClr val="232323"/>
                </a:solidFill>
                <a:latin typeface="Open Sans"/>
                <a:ea typeface="Open Sans"/>
                <a:cs typeface="Open Sans"/>
                <a:sym typeface="Open Sans"/>
              </a:rPr>
              <a:t>the</a:t>
            </a:r>
            <a:r>
              <a:rPr lang="nl-NL" sz="1100" dirty="0">
                <a:solidFill>
                  <a:srgbClr val="232323"/>
                </a:solidFill>
                <a:latin typeface="Open Sans"/>
                <a:ea typeface="Open Sans"/>
                <a:cs typeface="Open Sans"/>
                <a:sym typeface="Open Sans"/>
              </a:rPr>
              <a:t> business.</a:t>
            </a:r>
            <a:endParaRPr sz="1100" dirty="0">
              <a:solidFill>
                <a:srgbClr val="232323"/>
              </a:solidFill>
              <a:latin typeface="Open Sans"/>
              <a:ea typeface="Open Sans"/>
              <a:cs typeface="Open Sans"/>
              <a:sym typeface="Open Sans"/>
            </a:endParaRPr>
          </a:p>
        </p:txBody>
      </p:sp>
      <p:sp>
        <p:nvSpPr>
          <p:cNvPr id="129" name="Google Shape;129;p15"/>
          <p:cNvSpPr txBox="1"/>
          <p:nvPr/>
        </p:nvSpPr>
        <p:spPr>
          <a:xfrm>
            <a:off x="12928850" y="6443750"/>
            <a:ext cx="1552800" cy="12891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Tx/>
              <a:buChar char="-"/>
            </a:pPr>
            <a:r>
              <a:rPr lang="en-US" sz="800" dirty="0">
                <a:solidFill>
                  <a:srgbClr val="232323"/>
                </a:solidFill>
                <a:latin typeface="Open Sans"/>
                <a:ea typeface="Open Sans"/>
                <a:cs typeface="Open Sans"/>
                <a:sym typeface="Open Sans"/>
              </a:rPr>
              <a:t>Advertising</a:t>
            </a:r>
          </a:p>
          <a:p>
            <a:pPr marL="171450" lvl="0" indent="-171450" algn="l" rtl="0">
              <a:lnSpc>
                <a:spcPct val="115000"/>
              </a:lnSpc>
              <a:spcBef>
                <a:spcPts val="0"/>
              </a:spcBef>
              <a:spcAft>
                <a:spcPts val="0"/>
              </a:spcAft>
              <a:buFontTx/>
              <a:buChar char="-"/>
            </a:pPr>
            <a:r>
              <a:rPr lang="en-US" sz="800" dirty="0">
                <a:solidFill>
                  <a:srgbClr val="232323"/>
                </a:solidFill>
                <a:latin typeface="Open Sans"/>
                <a:ea typeface="Open Sans"/>
                <a:cs typeface="Open Sans"/>
                <a:sym typeface="Open Sans"/>
              </a:rPr>
              <a:t>Use social media </a:t>
            </a:r>
          </a:p>
          <a:p>
            <a:pPr marL="171450" lvl="0" indent="-171450" algn="l" rtl="0">
              <a:lnSpc>
                <a:spcPct val="115000"/>
              </a:lnSpc>
              <a:spcBef>
                <a:spcPts val="0"/>
              </a:spcBef>
              <a:spcAft>
                <a:spcPts val="0"/>
              </a:spcAft>
              <a:buFontTx/>
              <a:buChar char="-"/>
            </a:pPr>
            <a:r>
              <a:rPr lang="en-US" sz="800" dirty="0">
                <a:solidFill>
                  <a:srgbClr val="232323"/>
                </a:solidFill>
                <a:latin typeface="Open Sans"/>
                <a:ea typeface="Open Sans"/>
                <a:cs typeface="Open Sans"/>
                <a:sym typeface="Open Sans"/>
              </a:rPr>
              <a:t>Talk in your area about the product  </a:t>
            </a:r>
          </a:p>
          <a:p>
            <a:pPr marL="171450" lvl="0" indent="-171450" algn="l" rtl="0">
              <a:lnSpc>
                <a:spcPct val="115000"/>
              </a:lnSpc>
              <a:spcBef>
                <a:spcPts val="0"/>
              </a:spcBef>
              <a:spcAft>
                <a:spcPts val="0"/>
              </a:spcAft>
              <a:buFontTx/>
              <a:buChar char="-"/>
            </a:pPr>
            <a:r>
              <a:rPr lang="en-US" sz="800" dirty="0">
                <a:solidFill>
                  <a:srgbClr val="232323"/>
                </a:solidFill>
                <a:latin typeface="Open Sans"/>
                <a:ea typeface="Open Sans"/>
                <a:cs typeface="Open Sans"/>
                <a:sym typeface="Open Sans"/>
              </a:rPr>
              <a:t>Report all your data so you can see what Is going well and what is going less. </a:t>
            </a:r>
          </a:p>
        </p:txBody>
      </p:sp>
      <p:sp>
        <p:nvSpPr>
          <p:cNvPr id="130" name="Google Shape;130;p15"/>
          <p:cNvSpPr txBox="1"/>
          <p:nvPr/>
        </p:nvSpPr>
        <p:spPr>
          <a:xfrm>
            <a:off x="11141600" y="7898450"/>
            <a:ext cx="2561700" cy="8244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dirty="0">
                <a:solidFill>
                  <a:srgbClr val="232323"/>
                </a:solidFill>
                <a:highlight>
                  <a:srgbClr val="FFFFFF"/>
                </a:highlight>
                <a:latin typeface="Open Sans"/>
                <a:ea typeface="Open Sans"/>
                <a:cs typeface="Open Sans"/>
                <a:sym typeface="Open Sans"/>
              </a:rPr>
              <a:t>Make enough advertisement and have enough products in your storage, not too much and not to less. </a:t>
            </a:r>
            <a:endParaRPr sz="1100" dirty="0">
              <a:solidFill>
                <a:srgbClr val="232323"/>
              </a:solidFill>
              <a:highlight>
                <a:srgbClr val="FFFFFF"/>
              </a:highlight>
              <a:latin typeface="Open Sans"/>
              <a:ea typeface="Open Sans"/>
              <a:cs typeface="Open Sans"/>
              <a:sym typeface="Open Sans"/>
            </a:endParaRPr>
          </a:p>
        </p:txBody>
      </p:sp>
      <p:sp>
        <p:nvSpPr>
          <p:cNvPr id="131" name="Google Shape;131;p15"/>
          <p:cNvSpPr txBox="1"/>
          <p:nvPr/>
        </p:nvSpPr>
        <p:spPr>
          <a:xfrm>
            <a:off x="10176800" y="5572200"/>
            <a:ext cx="2142900" cy="642600"/>
          </a:xfrm>
          <a:prstGeom prst="rect">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100" dirty="0">
                <a:solidFill>
                  <a:srgbClr val="232323"/>
                </a:solidFill>
                <a:latin typeface="Open Sans"/>
                <a:ea typeface="Open Sans"/>
                <a:cs typeface="Open Sans"/>
                <a:sym typeface="Open Sans"/>
              </a:rPr>
              <a:t>Money to make the products, customers to sell the products and time to make the products.</a:t>
            </a:r>
            <a:endParaRPr sz="1100" dirty="0">
              <a:solidFill>
                <a:srgbClr val="232323"/>
              </a:solidFill>
              <a:latin typeface="Open Sans"/>
              <a:ea typeface="Open Sans"/>
              <a:cs typeface="Open Sans"/>
              <a:sym typeface="Open Sans"/>
            </a:endParaRPr>
          </a:p>
        </p:txBody>
      </p:sp>
      <p:sp>
        <p:nvSpPr>
          <p:cNvPr id="132" name="Google Shape;132;p15"/>
          <p:cNvSpPr txBox="1"/>
          <p:nvPr/>
        </p:nvSpPr>
        <p:spPr>
          <a:xfrm>
            <a:off x="559150" y="5641150"/>
            <a:ext cx="1019700" cy="9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Product</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Service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Certification</a:t>
            </a:r>
            <a:endParaRPr sz="800">
              <a:solidFill>
                <a:srgbClr val="232323"/>
              </a:solidFill>
              <a:latin typeface="Open Sans"/>
              <a:ea typeface="Open Sans"/>
              <a:cs typeface="Open Sans"/>
              <a:sym typeface="Open Sans"/>
            </a:endParaRPr>
          </a:p>
        </p:txBody>
      </p:sp>
      <p:sp>
        <p:nvSpPr>
          <p:cNvPr id="133" name="Google Shape;133;p15"/>
          <p:cNvSpPr txBox="1"/>
          <p:nvPr/>
        </p:nvSpPr>
        <p:spPr>
          <a:xfrm>
            <a:off x="1509850" y="5641150"/>
            <a:ext cx="1019700" cy="11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Training</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Maintenance</a:t>
            </a:r>
            <a:endParaRPr sz="8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a:solidFill>
                  <a:srgbClr val="232323"/>
                </a:solidFill>
                <a:latin typeface="Open Sans"/>
                <a:ea typeface="Open Sans"/>
                <a:cs typeface="Open Sans"/>
                <a:sym typeface="Open Sans"/>
              </a:rPr>
              <a:t>  ⧠ ...</a:t>
            </a:r>
            <a:endParaRPr sz="800">
              <a:solidFill>
                <a:srgbClr val="232323"/>
              </a:solidFill>
              <a:latin typeface="Open Sans"/>
              <a:ea typeface="Open Sans"/>
              <a:cs typeface="Open Sans"/>
              <a:sym typeface="Open Sans"/>
            </a:endParaRPr>
          </a:p>
        </p:txBody>
      </p:sp>
      <p:sp>
        <p:nvSpPr>
          <p:cNvPr id="134" name="Google Shape;134;p15"/>
          <p:cNvSpPr txBox="1"/>
          <p:nvPr/>
        </p:nvSpPr>
        <p:spPr>
          <a:xfrm>
            <a:off x="580950" y="5564950"/>
            <a:ext cx="1552800" cy="36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a:solidFill>
                  <a:srgbClr val="232323"/>
                </a:solidFill>
                <a:latin typeface="Open Sans"/>
                <a:ea typeface="Open Sans"/>
                <a:cs typeface="Open Sans"/>
                <a:sym typeface="Open Sans"/>
              </a:rPr>
              <a:t>Applications:</a:t>
            </a:r>
            <a:endParaRPr sz="800">
              <a:solidFill>
                <a:srgbClr val="232323"/>
              </a:solidFill>
              <a:latin typeface="Open Sans"/>
              <a:ea typeface="Open Sans"/>
              <a:cs typeface="Open Sans"/>
              <a:sym typeface="Open Sans"/>
            </a:endParaRPr>
          </a:p>
        </p:txBody>
      </p:sp>
      <p:sp>
        <p:nvSpPr>
          <p:cNvPr id="135" name="Google Shape;135;p15"/>
          <p:cNvSpPr txBox="1"/>
          <p:nvPr/>
        </p:nvSpPr>
        <p:spPr>
          <a:xfrm>
            <a:off x="587800" y="6443750"/>
            <a:ext cx="2917200" cy="22068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a:t>
            </a:r>
            <a:endParaRPr sz="1100">
              <a:solidFill>
                <a:srgbClr val="232323"/>
              </a:solidFill>
              <a:latin typeface="Open Sans"/>
              <a:ea typeface="Open Sans"/>
              <a:cs typeface="Open Sans"/>
              <a:sym typeface="Open Sans"/>
            </a:endParaRPr>
          </a:p>
        </p:txBody>
      </p:sp>
      <p:sp>
        <p:nvSpPr>
          <p:cNvPr id="136" name="Google Shape;136;p15"/>
          <p:cNvSpPr txBox="1"/>
          <p:nvPr/>
        </p:nvSpPr>
        <p:spPr>
          <a:xfrm>
            <a:off x="5551550" y="5500675"/>
            <a:ext cx="1924200" cy="19053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dirty="0">
                <a:solidFill>
                  <a:srgbClr val="232323"/>
                </a:solidFill>
                <a:highlight>
                  <a:srgbClr val="FFFFFF"/>
                </a:highlight>
                <a:latin typeface="Open Sans"/>
                <a:ea typeface="Open Sans"/>
                <a:cs typeface="Open Sans"/>
                <a:sym typeface="Open Sans"/>
              </a:rPr>
              <a:t>...</a:t>
            </a:r>
            <a:endParaRPr sz="1100" dirty="0">
              <a:solidFill>
                <a:srgbClr val="232323"/>
              </a:solidFill>
              <a:highlight>
                <a:srgbClr val="FFFFFF"/>
              </a:highlight>
              <a:latin typeface="Open Sans"/>
              <a:ea typeface="Open Sans"/>
              <a:cs typeface="Open Sans"/>
              <a:sym typeface="Open Sans"/>
            </a:endParaRPr>
          </a:p>
        </p:txBody>
      </p:sp>
      <p:sp>
        <p:nvSpPr>
          <p:cNvPr id="137" name="Google Shape;137;p15"/>
          <p:cNvSpPr txBox="1"/>
          <p:nvPr/>
        </p:nvSpPr>
        <p:spPr>
          <a:xfrm>
            <a:off x="7113800" y="7221325"/>
            <a:ext cx="2473200" cy="12891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FontTx/>
              <a:buChar char="-"/>
            </a:pPr>
            <a:r>
              <a:rPr lang="en-US" sz="1100" dirty="0">
                <a:solidFill>
                  <a:srgbClr val="232323"/>
                </a:solidFill>
                <a:highlight>
                  <a:srgbClr val="FFFFFF"/>
                </a:highlight>
                <a:latin typeface="Open Sans"/>
                <a:ea typeface="Open Sans"/>
                <a:cs typeface="Open Sans"/>
                <a:sym typeface="Open Sans"/>
              </a:rPr>
              <a:t>Location</a:t>
            </a:r>
          </a:p>
          <a:p>
            <a:pPr marL="171450" lvl="0" indent="-171450" algn="l" rtl="0">
              <a:lnSpc>
                <a:spcPct val="115000"/>
              </a:lnSpc>
              <a:spcBef>
                <a:spcPts val="0"/>
              </a:spcBef>
              <a:spcAft>
                <a:spcPts val="0"/>
              </a:spcAft>
              <a:buFontTx/>
              <a:buChar char="-"/>
            </a:pPr>
            <a:r>
              <a:rPr lang="en-US" sz="1100" dirty="0">
                <a:solidFill>
                  <a:srgbClr val="232323"/>
                </a:solidFill>
                <a:highlight>
                  <a:srgbClr val="FFFFFF"/>
                </a:highlight>
                <a:latin typeface="Open Sans"/>
                <a:ea typeface="Open Sans"/>
                <a:cs typeface="Open Sans"/>
                <a:sym typeface="Open Sans"/>
              </a:rPr>
              <a:t>With country </a:t>
            </a:r>
          </a:p>
          <a:p>
            <a:pPr marL="171450" lvl="0" indent="-171450" algn="l" rtl="0">
              <a:lnSpc>
                <a:spcPct val="115000"/>
              </a:lnSpc>
              <a:spcBef>
                <a:spcPts val="0"/>
              </a:spcBef>
              <a:spcAft>
                <a:spcPts val="0"/>
              </a:spcAft>
              <a:buFontTx/>
              <a:buChar char="-"/>
            </a:pPr>
            <a:r>
              <a:rPr lang="en-US" sz="1100" dirty="0">
                <a:solidFill>
                  <a:srgbClr val="232323"/>
                </a:solidFill>
                <a:highlight>
                  <a:srgbClr val="FFFFFF"/>
                </a:highlight>
                <a:latin typeface="Open Sans"/>
                <a:ea typeface="Open Sans"/>
                <a:cs typeface="Open Sans"/>
                <a:sym typeface="Open Sans"/>
              </a:rPr>
              <a:t>Customer bases? </a:t>
            </a:r>
          </a:p>
          <a:p>
            <a:pPr marL="0" lvl="0" indent="0" algn="l" rtl="0">
              <a:lnSpc>
                <a:spcPct val="115000"/>
              </a:lnSpc>
              <a:spcBef>
                <a:spcPts val="0"/>
              </a:spcBef>
              <a:spcAft>
                <a:spcPts val="0"/>
              </a:spcAft>
              <a:buNone/>
            </a:pPr>
            <a:endParaRPr sz="1100" dirty="0">
              <a:solidFill>
                <a:srgbClr val="232323"/>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16"/>
          <p:cNvSpPr txBox="1"/>
          <p:nvPr/>
        </p:nvSpPr>
        <p:spPr>
          <a:xfrm>
            <a:off x="9418814" y="3998115"/>
            <a:ext cx="2656500" cy="29175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Through which Channels do your reach your Customer Segments?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Think off: all that is needed to make awareness, purchase, delivery and after-sales of your Value Proposition possible.</a:t>
            </a:r>
            <a:endParaRPr sz="900" i="1">
              <a:solidFill>
                <a:srgbClr val="232323"/>
              </a:solidFill>
              <a:latin typeface="Open Sans"/>
              <a:ea typeface="Open Sans"/>
              <a:cs typeface="Open Sans"/>
              <a:sym typeface="Open Sans"/>
            </a:endParaRPr>
          </a:p>
        </p:txBody>
      </p:sp>
      <p:sp>
        <p:nvSpPr>
          <p:cNvPr id="143" name="Google Shape;143;p16"/>
          <p:cNvSpPr txBox="1"/>
          <p:nvPr/>
        </p:nvSpPr>
        <p:spPr>
          <a:xfrm>
            <a:off x="1367300" y="9101325"/>
            <a:ext cx="3268500" cy="9636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Like jealousy, loss of employment, health issues and abuse of power.</a:t>
            </a:r>
            <a:endParaRPr sz="1100">
              <a:solidFill>
                <a:srgbClr val="232323"/>
              </a:solidFill>
              <a:latin typeface="Open Sans"/>
              <a:ea typeface="Open Sans"/>
              <a:cs typeface="Open Sans"/>
              <a:sym typeface="Open Sans"/>
            </a:endParaRPr>
          </a:p>
        </p:txBody>
      </p:sp>
      <p:sp>
        <p:nvSpPr>
          <p:cNvPr id="144" name="Google Shape;144;p16"/>
          <p:cNvSpPr txBox="1"/>
          <p:nvPr/>
        </p:nvSpPr>
        <p:spPr>
          <a:xfrm>
            <a:off x="7930328" y="6983920"/>
            <a:ext cx="6805200" cy="20412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dirty="0">
                <a:solidFill>
                  <a:srgbClr val="232323"/>
                </a:solidFill>
                <a:latin typeface="Open Sans"/>
                <a:ea typeface="Open Sans"/>
                <a:cs typeface="Open Sans"/>
                <a:sym typeface="Open Sans"/>
              </a:rPr>
              <a:t>What are your most important Revenue Streams (of this specific BM)? Are these one-time or recurring incomes? If you are dealing with several Customer Segments you will most likely have a different Revenue Stream for every Customer Segment. </a:t>
            </a:r>
            <a:endParaRPr sz="1100"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900" i="1"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900" i="1" dirty="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dirty="0">
                <a:solidFill>
                  <a:srgbClr val="232323"/>
                </a:solidFill>
                <a:latin typeface="Open Sans"/>
                <a:ea typeface="Open Sans"/>
                <a:cs typeface="Open Sans"/>
                <a:sym typeface="Open Sans"/>
              </a:rPr>
              <a:t>Tip: you could use the price your Customers are currently paying for an alternative solution to help you estimate what your customers would be willing to pay for your Value Proposition.</a:t>
            </a:r>
            <a:endParaRPr sz="900" i="1" dirty="0">
              <a:solidFill>
                <a:srgbClr val="232323"/>
              </a:solidFill>
              <a:latin typeface="Open Sans"/>
              <a:ea typeface="Open Sans"/>
              <a:cs typeface="Open Sans"/>
              <a:sym typeface="Open Sans"/>
            </a:endParaRPr>
          </a:p>
        </p:txBody>
      </p:sp>
      <p:sp>
        <p:nvSpPr>
          <p:cNvPr id="145" name="Google Shape;145;p16"/>
          <p:cNvSpPr txBox="1"/>
          <p:nvPr/>
        </p:nvSpPr>
        <p:spPr>
          <a:xfrm>
            <a:off x="12079000" y="963725"/>
            <a:ext cx="2434500" cy="59124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Within the BMC we refer to Customers when they give you something (IN), whether it be money, time, resources or anything else of substantial value.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Who are your most important Customers? Are they consumers (B2C) or businesses (B2B)? Do you need to Segment your market?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Which Customer Segments do you serve? How many individuals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are there within each Segment?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Is your customer also the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end-user of the product?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Tip: whether someone is a customer, partner, team member, etc. can change during the lifetime of your BMC.</a:t>
            </a: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Tip: do not confuse the customers of your customers with your customers! Work out a value chain map if you want to see how many BM’s are needed to reach your intended end-user.</a:t>
            </a:r>
            <a:endParaRPr sz="900" i="1">
              <a:solidFill>
                <a:srgbClr val="232323"/>
              </a:solidFill>
              <a:latin typeface="Open Sans"/>
              <a:ea typeface="Open Sans"/>
              <a:cs typeface="Open Sans"/>
              <a:sym typeface="Open Sans"/>
            </a:endParaRPr>
          </a:p>
        </p:txBody>
      </p:sp>
      <p:sp>
        <p:nvSpPr>
          <p:cNvPr id="146" name="Google Shape;146;p16"/>
          <p:cNvSpPr txBox="1"/>
          <p:nvPr/>
        </p:nvSpPr>
        <p:spPr>
          <a:xfrm>
            <a:off x="1367298"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Who are your most important partners? Within the BMC we refer to Partners when you give them something (OUT), whether it be money, time, resources or anything else of value. Key Partners are partners which can’t be interchanged by somebody delivering the same service or resource. If they are interchangeable we call them Partners and you still can mention them here but they won’t have priority.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Of course the best partnerships should result in value for both parties. Ask yourself: What’s in it for them? Which Resources could they bring in and which Activities are they executing? How did you formalized this partnership?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Tip: If somebody you consider a partner pays you directly something of substantial value they are either considered a Customer within the Business Model Canvas (IN) or both a Partner and a Customer.</a:t>
            </a:r>
            <a:endParaRPr sz="900" i="1">
              <a:solidFill>
                <a:srgbClr val="232323"/>
              </a:solidFill>
              <a:latin typeface="Open Sans"/>
              <a:ea typeface="Open Sans"/>
              <a:cs typeface="Open Sans"/>
              <a:sym typeface="Open Sans"/>
            </a:endParaRPr>
          </a:p>
        </p:txBody>
      </p:sp>
      <p:sp>
        <p:nvSpPr>
          <p:cNvPr id="147" name="Google Shape;147;p16"/>
          <p:cNvSpPr txBox="1"/>
          <p:nvPr/>
        </p:nvSpPr>
        <p:spPr>
          <a:xfrm>
            <a:off x="4036914" y="963730"/>
            <a:ext cx="2656500" cy="29175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What do you need to do to realize your Value Proposition (verbs)?</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To which of the following 3 categories do these Activities belong?</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 Production</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 Problem solving</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 Networking</a:t>
            </a:r>
            <a:endParaRPr sz="1100">
              <a:solidFill>
                <a:srgbClr val="232323"/>
              </a:solidFill>
              <a:latin typeface="Open Sans"/>
              <a:ea typeface="Open Sans"/>
              <a:cs typeface="Open Sans"/>
              <a:sym typeface="Open Sans"/>
            </a:endParaRPr>
          </a:p>
        </p:txBody>
      </p:sp>
      <p:sp>
        <p:nvSpPr>
          <p:cNvPr id="148" name="Google Shape;148;p16"/>
          <p:cNvSpPr txBox="1"/>
          <p:nvPr/>
        </p:nvSpPr>
        <p:spPr>
          <a:xfrm>
            <a:off x="4036925" y="3998125"/>
            <a:ext cx="2773200" cy="28413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Which Key Resources do you need in order to realize your Value Proposition (and the Customer Relationships &amp; Channels) and which from those come from partners?</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Think off: computers, IP, knowledge, team members, employees, financial means etc. </a:t>
            </a:r>
            <a:endParaRPr sz="900" i="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How will you ensure your most important key-resource: the team will stay committed, focussed, motivated?</a:t>
            </a:r>
            <a:endParaRPr sz="1100">
              <a:solidFill>
                <a:srgbClr val="232323"/>
              </a:solidFill>
              <a:latin typeface="Open Sans"/>
              <a:ea typeface="Open Sans"/>
              <a:cs typeface="Open Sans"/>
              <a:sym typeface="Open Sans"/>
            </a:endParaRPr>
          </a:p>
        </p:txBody>
      </p:sp>
      <p:sp>
        <p:nvSpPr>
          <p:cNvPr id="149" name="Google Shape;149;p16"/>
          <p:cNvSpPr txBox="1"/>
          <p:nvPr/>
        </p:nvSpPr>
        <p:spPr>
          <a:xfrm>
            <a:off x="6723150" y="963730"/>
            <a:ext cx="2656500" cy="59124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Describe for each Customer Segment both the product/service that you (the company or project) deliver to your customers and the value this is providing for them.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Which of your customers problems are you helping to solve? And how does this compare to what your competitors offer?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Which different qualitative and quantitative elements of the Value Proposition can you distinguish.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What is the price of one Value Proposition?</a:t>
            </a:r>
            <a:endParaRPr sz="1100">
              <a:solidFill>
                <a:srgbClr val="232323"/>
              </a:solidFill>
              <a:latin typeface="Open Sans"/>
              <a:ea typeface="Open Sans"/>
              <a:cs typeface="Open Sans"/>
              <a:sym typeface="Open Sans"/>
            </a:endParaRPr>
          </a:p>
        </p:txBody>
      </p:sp>
      <p:sp>
        <p:nvSpPr>
          <p:cNvPr id="150" name="Google Shape;150;p16"/>
          <p:cNvSpPr txBox="1"/>
          <p:nvPr/>
        </p:nvSpPr>
        <p:spPr>
          <a:xfrm>
            <a:off x="9418814" y="963730"/>
            <a:ext cx="2656500" cy="29175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What type of Relationship does each of your Customer Segments expect to have with you?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Think off: personal, long term, self-service, community-based and co-creation.</a:t>
            </a:r>
            <a:endParaRPr sz="900" i="1">
              <a:solidFill>
                <a:srgbClr val="232323"/>
              </a:solidFill>
              <a:latin typeface="Open Sans"/>
              <a:ea typeface="Open Sans"/>
              <a:cs typeface="Open Sans"/>
              <a:sym typeface="Open Sans"/>
            </a:endParaRPr>
          </a:p>
        </p:txBody>
      </p:sp>
      <p:sp>
        <p:nvSpPr>
          <p:cNvPr id="151" name="Google Shape;151;p16"/>
          <p:cNvSpPr txBox="1"/>
          <p:nvPr/>
        </p:nvSpPr>
        <p:spPr>
          <a:xfrm>
            <a:off x="1367298" y="6983920"/>
            <a:ext cx="6563100" cy="20412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4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What are your most important Costs (of this specific BM)?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This is a sum of the Costs of your Value Proposition, Channels, Customer Relationships, Key Resources and Key Activities. </a:t>
            </a: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endParaRPr sz="1100">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900" i="1">
                <a:solidFill>
                  <a:srgbClr val="232323"/>
                </a:solidFill>
                <a:latin typeface="Open Sans"/>
                <a:ea typeface="Open Sans"/>
                <a:cs typeface="Open Sans"/>
                <a:sym typeface="Open Sans"/>
              </a:rPr>
              <a:t>Tip: make a pie chart off all these Costs.</a:t>
            </a:r>
            <a:endParaRPr sz="900" i="1">
              <a:solidFill>
                <a:srgbClr val="232323"/>
              </a:solidFill>
              <a:latin typeface="Open Sans"/>
              <a:ea typeface="Open Sans"/>
              <a:cs typeface="Open Sans"/>
              <a:sym typeface="Open Sans"/>
            </a:endParaRPr>
          </a:p>
        </p:txBody>
      </p:sp>
      <p:sp>
        <p:nvSpPr>
          <p:cNvPr id="152" name="Google Shape;152;p16"/>
          <p:cNvSpPr txBox="1"/>
          <p:nvPr/>
        </p:nvSpPr>
        <p:spPr>
          <a:xfrm>
            <a:off x="4635661" y="9101325"/>
            <a:ext cx="3268500" cy="9636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Like CO2 exhaustion, pollution and loss of biodiversity.</a:t>
            </a:r>
            <a:endParaRPr sz="1100">
              <a:solidFill>
                <a:srgbClr val="232323"/>
              </a:solidFill>
              <a:latin typeface="Open Sans"/>
              <a:ea typeface="Open Sans"/>
              <a:cs typeface="Open Sans"/>
              <a:sym typeface="Open Sans"/>
            </a:endParaRPr>
          </a:p>
        </p:txBody>
      </p:sp>
      <p:sp>
        <p:nvSpPr>
          <p:cNvPr id="153" name="Google Shape;153;p16"/>
          <p:cNvSpPr txBox="1"/>
          <p:nvPr/>
        </p:nvSpPr>
        <p:spPr>
          <a:xfrm>
            <a:off x="7930325" y="9101325"/>
            <a:ext cx="3398700" cy="9636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Like creating employment, fighting poverty and transferring knowledge.</a:t>
            </a:r>
            <a:endParaRPr sz="1100">
              <a:solidFill>
                <a:srgbClr val="232323"/>
              </a:solidFill>
              <a:latin typeface="Open Sans"/>
              <a:ea typeface="Open Sans"/>
              <a:cs typeface="Open Sans"/>
              <a:sym typeface="Open Sans"/>
            </a:endParaRPr>
          </a:p>
        </p:txBody>
      </p:sp>
      <p:sp>
        <p:nvSpPr>
          <p:cNvPr id="154" name="Google Shape;154;p16"/>
          <p:cNvSpPr txBox="1"/>
          <p:nvPr/>
        </p:nvSpPr>
        <p:spPr>
          <a:xfrm>
            <a:off x="11328928" y="9101325"/>
            <a:ext cx="3398700" cy="963600"/>
          </a:xfrm>
          <a:prstGeom prst="rect">
            <a:avLst/>
          </a:prstGeom>
          <a:noFill/>
          <a:ln>
            <a:noFill/>
          </a:ln>
        </p:spPr>
        <p:txBody>
          <a:bodyPr spcFirstLastPara="1" wrap="square" lIns="129300" tIns="129300" rIns="129300" bIns="129300" anchor="t" anchorCtr="0">
            <a:noAutofit/>
          </a:bodyPr>
          <a:lstStyle/>
          <a:p>
            <a:pPr marL="0" lvl="0" indent="0" algn="l" rtl="0">
              <a:lnSpc>
                <a:spcPct val="115000"/>
              </a:lnSpc>
              <a:spcBef>
                <a:spcPts val="0"/>
              </a:spcBef>
              <a:spcAft>
                <a:spcPts val="0"/>
              </a:spcAft>
              <a:buNone/>
            </a:pPr>
            <a:endParaRPr sz="1400" b="1">
              <a:solidFill>
                <a:srgbClr val="232323"/>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100">
                <a:solidFill>
                  <a:srgbClr val="232323"/>
                </a:solidFill>
                <a:latin typeface="Open Sans"/>
                <a:ea typeface="Open Sans"/>
                <a:cs typeface="Open Sans"/>
                <a:sym typeface="Open Sans"/>
              </a:rPr>
              <a:t>Like greening an area, protection wildlife and upcycling waste.</a:t>
            </a:r>
            <a:endParaRPr sz="1100">
              <a:solidFill>
                <a:srgbClr val="23232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17"/>
          <p:cNvSpPr txBox="1"/>
          <p:nvPr/>
        </p:nvSpPr>
        <p:spPr>
          <a:xfrm>
            <a:off x="9418825" y="4338774"/>
            <a:ext cx="2656500" cy="2577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a:p>
            <a:pPr marL="0" lvl="0" indent="0" algn="l" rtl="0">
              <a:spcBef>
                <a:spcPts val="0"/>
              </a:spcBef>
              <a:spcAft>
                <a:spcPts val="0"/>
              </a:spcAft>
              <a:buNone/>
            </a:pPr>
            <a:endParaRPr sz="800">
              <a:solidFill>
                <a:srgbClr val="232323"/>
              </a:solidFill>
              <a:latin typeface="Open Sans"/>
              <a:ea typeface="Open Sans"/>
              <a:cs typeface="Open Sans"/>
              <a:sym typeface="Open Sans"/>
            </a:endParaRPr>
          </a:p>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0" name="Google Shape;160;p17"/>
          <p:cNvSpPr txBox="1"/>
          <p:nvPr/>
        </p:nvSpPr>
        <p:spPr>
          <a:xfrm>
            <a:off x="1367300" y="9344725"/>
            <a:ext cx="3268500" cy="6441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1" name="Google Shape;161;p17"/>
          <p:cNvSpPr txBox="1"/>
          <p:nvPr/>
        </p:nvSpPr>
        <p:spPr>
          <a:xfrm>
            <a:off x="7930325" y="7299975"/>
            <a:ext cx="6805200" cy="1725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2" name="Google Shape;162;p17"/>
          <p:cNvSpPr txBox="1"/>
          <p:nvPr/>
        </p:nvSpPr>
        <p:spPr>
          <a:xfrm>
            <a:off x="5247650" y="0"/>
            <a:ext cx="2656500" cy="5569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1400">
              <a:solidFill>
                <a:srgbClr val="232323"/>
              </a:solidFill>
              <a:latin typeface="Open Sans"/>
              <a:ea typeface="Open Sans"/>
              <a:cs typeface="Open Sans"/>
              <a:sym typeface="Open Sans"/>
            </a:endParaRPr>
          </a:p>
          <a:p>
            <a:pPr marL="0" lvl="0" indent="0" algn="l" rtl="0">
              <a:spcBef>
                <a:spcPts val="0"/>
              </a:spcBef>
              <a:spcAft>
                <a:spcPts val="0"/>
              </a:spcAft>
              <a:buNone/>
            </a:pPr>
            <a:endParaRPr sz="1100">
              <a:solidFill>
                <a:srgbClr val="232323"/>
              </a:solidFill>
              <a:latin typeface="Open Sans"/>
              <a:ea typeface="Open Sans"/>
              <a:cs typeface="Open Sans"/>
              <a:sym typeface="Open Sans"/>
            </a:endParaRPr>
          </a:p>
        </p:txBody>
      </p:sp>
      <p:sp>
        <p:nvSpPr>
          <p:cNvPr id="163" name="Google Shape;163;p17"/>
          <p:cNvSpPr txBox="1"/>
          <p:nvPr/>
        </p:nvSpPr>
        <p:spPr>
          <a:xfrm>
            <a:off x="1367300" y="1306925"/>
            <a:ext cx="2656500" cy="5569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dirty="0">
              <a:solidFill>
                <a:srgbClr val="232323"/>
              </a:solidFill>
              <a:latin typeface="Open Sans"/>
              <a:ea typeface="Open Sans"/>
              <a:cs typeface="Open Sans"/>
              <a:sym typeface="Open Sans"/>
            </a:endParaRPr>
          </a:p>
        </p:txBody>
      </p:sp>
      <p:sp>
        <p:nvSpPr>
          <p:cNvPr id="164" name="Google Shape;164;p17"/>
          <p:cNvSpPr txBox="1"/>
          <p:nvPr/>
        </p:nvSpPr>
        <p:spPr>
          <a:xfrm>
            <a:off x="4036925" y="1304225"/>
            <a:ext cx="2656500" cy="2577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5" name="Google Shape;165;p17"/>
          <p:cNvSpPr txBox="1"/>
          <p:nvPr/>
        </p:nvSpPr>
        <p:spPr>
          <a:xfrm>
            <a:off x="4036925" y="4338624"/>
            <a:ext cx="2656500" cy="2577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dirty="0">
              <a:solidFill>
                <a:srgbClr val="232323"/>
              </a:solidFill>
              <a:latin typeface="Open Sans"/>
              <a:ea typeface="Open Sans"/>
              <a:cs typeface="Open Sans"/>
              <a:sym typeface="Open Sans"/>
            </a:endParaRPr>
          </a:p>
        </p:txBody>
      </p:sp>
      <p:sp>
        <p:nvSpPr>
          <p:cNvPr id="166" name="Google Shape;166;p17"/>
          <p:cNvSpPr txBox="1"/>
          <p:nvPr/>
        </p:nvSpPr>
        <p:spPr>
          <a:xfrm>
            <a:off x="6723150" y="1306925"/>
            <a:ext cx="2656500" cy="5569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7" name="Google Shape;167;p17"/>
          <p:cNvSpPr txBox="1"/>
          <p:nvPr/>
        </p:nvSpPr>
        <p:spPr>
          <a:xfrm>
            <a:off x="9418825" y="1535425"/>
            <a:ext cx="2656500" cy="23457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8" name="Google Shape;168;p17"/>
          <p:cNvSpPr txBox="1"/>
          <p:nvPr/>
        </p:nvSpPr>
        <p:spPr>
          <a:xfrm>
            <a:off x="1367300" y="7300050"/>
            <a:ext cx="6563100" cy="17250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a:p>
            <a:pPr marL="0" lvl="0" indent="0" algn="l" rtl="0">
              <a:spcBef>
                <a:spcPts val="0"/>
              </a:spcBef>
              <a:spcAft>
                <a:spcPts val="0"/>
              </a:spcAft>
              <a:buNone/>
            </a:pPr>
            <a:endParaRPr sz="800">
              <a:solidFill>
                <a:srgbClr val="232323"/>
              </a:solidFill>
              <a:latin typeface="Open Sans"/>
              <a:ea typeface="Open Sans"/>
              <a:cs typeface="Open Sans"/>
              <a:sym typeface="Open Sans"/>
            </a:endParaRPr>
          </a:p>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69" name="Google Shape;169;p17"/>
          <p:cNvSpPr txBox="1"/>
          <p:nvPr/>
        </p:nvSpPr>
        <p:spPr>
          <a:xfrm>
            <a:off x="4635650" y="9344725"/>
            <a:ext cx="3268500" cy="6441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70" name="Google Shape;170;p17"/>
          <p:cNvSpPr txBox="1"/>
          <p:nvPr/>
        </p:nvSpPr>
        <p:spPr>
          <a:xfrm>
            <a:off x="7930325" y="9344725"/>
            <a:ext cx="3398700" cy="6441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71" name="Google Shape;171;p17"/>
          <p:cNvSpPr txBox="1"/>
          <p:nvPr/>
        </p:nvSpPr>
        <p:spPr>
          <a:xfrm>
            <a:off x="11328925" y="9344726"/>
            <a:ext cx="3398700" cy="6441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172" name="Google Shape;172;p17"/>
          <p:cNvSpPr txBox="1"/>
          <p:nvPr/>
        </p:nvSpPr>
        <p:spPr>
          <a:xfrm>
            <a:off x="12111500" y="1306925"/>
            <a:ext cx="2656500" cy="5569200"/>
          </a:xfrm>
          <a:prstGeom prst="rect">
            <a:avLst/>
          </a:prstGeom>
          <a:noFill/>
          <a:ln>
            <a:noFill/>
          </a:ln>
        </p:spPr>
        <p:txBody>
          <a:bodyPr spcFirstLastPara="1" wrap="square" lIns="129300" tIns="129300" rIns="129300" bIns="129300" anchor="t" anchorCtr="0">
            <a:noAutofit/>
          </a:bodyPr>
          <a:lstStyle/>
          <a:p>
            <a:pPr marL="0" lvl="0" indent="0" algn="l" rtl="0">
              <a:spcBef>
                <a:spcPts val="0"/>
              </a:spcBef>
              <a:spcAft>
                <a:spcPts val="0"/>
              </a:spcAft>
              <a:buNone/>
            </a:pPr>
            <a:endParaRPr sz="800">
              <a:solidFill>
                <a:srgbClr val="232323"/>
              </a:solidFill>
              <a:latin typeface="Open Sans"/>
              <a:ea typeface="Open Sans"/>
              <a:cs typeface="Open Sans"/>
              <a:sym typeface="Open Sans"/>
            </a:endParaRPr>
          </a:p>
        </p:txBody>
      </p:sp>
      <p:sp>
        <p:nvSpPr>
          <p:cNvPr id="2" name="Rechthoek 1">
            <a:extLst>
              <a:ext uri="{FF2B5EF4-FFF2-40B4-BE49-F238E27FC236}">
                <a16:creationId xmlns:a16="http://schemas.microsoft.com/office/drawing/2014/main" id="{8F88991F-68DD-4D9F-8C67-46E21EADFC4F}"/>
              </a:ext>
            </a:extLst>
          </p:cNvPr>
          <p:cNvSpPr/>
          <p:nvPr/>
        </p:nvSpPr>
        <p:spPr>
          <a:xfrm>
            <a:off x="4036925" y="4350199"/>
            <a:ext cx="1260000" cy="7426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Students</a:t>
            </a:r>
            <a:r>
              <a:rPr lang="nl-NL" dirty="0">
                <a:solidFill>
                  <a:schemeClr val="tx1"/>
                </a:solidFill>
              </a:rPr>
              <a:t> </a:t>
            </a:r>
            <a:r>
              <a:rPr lang="nl-NL" dirty="0" err="1">
                <a:solidFill>
                  <a:schemeClr val="tx1"/>
                </a:solidFill>
              </a:rPr>
              <a:t>group</a:t>
            </a:r>
            <a:r>
              <a:rPr lang="nl-NL" dirty="0">
                <a:solidFill>
                  <a:schemeClr val="tx1"/>
                </a:solidFill>
              </a:rPr>
              <a:t> 3</a:t>
            </a:r>
          </a:p>
        </p:txBody>
      </p:sp>
      <p:sp>
        <p:nvSpPr>
          <p:cNvPr id="17" name="Rechthoek 16">
            <a:extLst>
              <a:ext uri="{FF2B5EF4-FFF2-40B4-BE49-F238E27FC236}">
                <a16:creationId xmlns:a16="http://schemas.microsoft.com/office/drawing/2014/main" id="{64030CAA-20F5-4929-9125-505CF2C2A91E}"/>
              </a:ext>
            </a:extLst>
          </p:cNvPr>
          <p:cNvSpPr/>
          <p:nvPr/>
        </p:nvSpPr>
        <p:spPr>
          <a:xfrm>
            <a:off x="12180950" y="4783985"/>
            <a:ext cx="2427501" cy="20357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Our</a:t>
            </a:r>
            <a:r>
              <a:rPr lang="nl-NL" dirty="0">
                <a:solidFill>
                  <a:schemeClr val="tx1"/>
                </a:solidFill>
              </a:rPr>
              <a:t> most customers are </a:t>
            </a:r>
            <a:r>
              <a:rPr lang="nl-NL" dirty="0" err="1">
                <a:solidFill>
                  <a:schemeClr val="tx1"/>
                </a:solidFill>
              </a:rPr>
              <a:t>the</a:t>
            </a:r>
            <a:r>
              <a:rPr lang="nl-NL" dirty="0">
                <a:solidFill>
                  <a:schemeClr val="tx1"/>
                </a:solidFill>
              </a:rPr>
              <a:t> customers </a:t>
            </a:r>
            <a:r>
              <a:rPr lang="nl-NL" dirty="0" err="1">
                <a:solidFill>
                  <a:schemeClr val="tx1"/>
                </a:solidFill>
              </a:rPr>
              <a:t>and</a:t>
            </a:r>
            <a:r>
              <a:rPr lang="nl-NL" dirty="0">
                <a:solidFill>
                  <a:schemeClr val="tx1"/>
                </a:solidFill>
              </a:rPr>
              <a:t> </a:t>
            </a:r>
            <a:r>
              <a:rPr lang="nl-NL" dirty="0" err="1">
                <a:solidFill>
                  <a:schemeClr val="tx1"/>
                </a:solidFill>
              </a:rPr>
              <a:t>not</a:t>
            </a:r>
            <a:r>
              <a:rPr lang="nl-NL" dirty="0">
                <a:solidFill>
                  <a:schemeClr val="tx1"/>
                </a:solidFill>
              </a:rPr>
              <a:t> business. </a:t>
            </a:r>
          </a:p>
          <a:p>
            <a:pPr algn="ctr"/>
            <a:r>
              <a:rPr lang="nl-NL" dirty="0">
                <a:solidFill>
                  <a:schemeClr val="tx1"/>
                </a:solidFill>
              </a:rPr>
              <a:t>Business </a:t>
            </a:r>
            <a:r>
              <a:rPr lang="nl-NL" dirty="0" err="1">
                <a:solidFill>
                  <a:schemeClr val="tx1"/>
                </a:solidFill>
              </a:rPr>
              <a:t>can</a:t>
            </a:r>
            <a:r>
              <a:rPr lang="nl-NL" dirty="0">
                <a:solidFill>
                  <a:schemeClr val="tx1"/>
                </a:solidFill>
              </a:rPr>
              <a:t> </a:t>
            </a:r>
            <a:r>
              <a:rPr lang="nl-NL" dirty="0" err="1">
                <a:solidFill>
                  <a:schemeClr val="tx1"/>
                </a:solidFill>
              </a:rPr>
              <a:t>be</a:t>
            </a:r>
            <a:r>
              <a:rPr lang="nl-NL" dirty="0">
                <a:solidFill>
                  <a:schemeClr val="tx1"/>
                </a:solidFill>
              </a:rPr>
              <a:t> </a:t>
            </a:r>
            <a:r>
              <a:rPr lang="nl-NL" dirty="0" err="1">
                <a:solidFill>
                  <a:schemeClr val="tx1"/>
                </a:solidFill>
              </a:rPr>
              <a:t>interessting</a:t>
            </a:r>
            <a:r>
              <a:rPr lang="nl-NL" dirty="0">
                <a:solidFill>
                  <a:schemeClr val="tx1"/>
                </a:solidFill>
              </a:rPr>
              <a:t>, but </a:t>
            </a:r>
            <a:r>
              <a:rPr lang="nl-NL" dirty="0" err="1">
                <a:solidFill>
                  <a:schemeClr val="tx1"/>
                </a:solidFill>
              </a:rPr>
              <a:t>the</a:t>
            </a:r>
            <a:r>
              <a:rPr lang="nl-NL" dirty="0">
                <a:solidFill>
                  <a:schemeClr val="tx1"/>
                </a:solidFill>
              </a:rPr>
              <a:t> </a:t>
            </a:r>
            <a:r>
              <a:rPr lang="nl-NL" dirty="0" err="1">
                <a:solidFill>
                  <a:schemeClr val="tx1"/>
                </a:solidFill>
              </a:rPr>
              <a:t>influece</a:t>
            </a:r>
            <a:r>
              <a:rPr lang="nl-NL" dirty="0">
                <a:solidFill>
                  <a:schemeClr val="tx1"/>
                </a:solidFill>
              </a:rPr>
              <a:t> </a:t>
            </a:r>
            <a:r>
              <a:rPr lang="nl-NL" dirty="0" err="1">
                <a:solidFill>
                  <a:schemeClr val="tx1"/>
                </a:solidFill>
              </a:rPr>
              <a:t>to</a:t>
            </a:r>
            <a:r>
              <a:rPr lang="nl-NL" dirty="0">
                <a:solidFill>
                  <a:schemeClr val="tx1"/>
                </a:solidFill>
              </a:rPr>
              <a:t> </a:t>
            </a:r>
            <a:r>
              <a:rPr lang="nl-NL" dirty="0" err="1">
                <a:solidFill>
                  <a:schemeClr val="tx1"/>
                </a:solidFill>
              </a:rPr>
              <a:t>other</a:t>
            </a:r>
            <a:r>
              <a:rPr lang="nl-NL" dirty="0">
                <a:solidFill>
                  <a:schemeClr val="tx1"/>
                </a:solidFill>
              </a:rPr>
              <a:t> customers is </a:t>
            </a:r>
            <a:r>
              <a:rPr lang="nl-NL" dirty="0" err="1">
                <a:solidFill>
                  <a:schemeClr val="tx1"/>
                </a:solidFill>
              </a:rPr>
              <a:t>less</a:t>
            </a:r>
            <a:r>
              <a:rPr lang="nl-NL" dirty="0">
                <a:solidFill>
                  <a:schemeClr val="tx1"/>
                </a:solidFill>
              </a:rPr>
              <a:t>.  </a:t>
            </a:r>
          </a:p>
        </p:txBody>
      </p:sp>
      <p:sp>
        <p:nvSpPr>
          <p:cNvPr id="18" name="Rechthoek 17">
            <a:extLst>
              <a:ext uri="{FF2B5EF4-FFF2-40B4-BE49-F238E27FC236}">
                <a16:creationId xmlns:a16="http://schemas.microsoft.com/office/drawing/2014/main" id="{3C8FEE14-B771-4291-A7E2-4B00C4ABF09E}"/>
              </a:ext>
            </a:extLst>
          </p:cNvPr>
          <p:cNvSpPr/>
          <p:nvPr/>
        </p:nvSpPr>
        <p:spPr>
          <a:xfrm>
            <a:off x="6799349" y="1448275"/>
            <a:ext cx="2531025" cy="1260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Reuse</a:t>
            </a:r>
            <a:r>
              <a:rPr lang="nl-NL" dirty="0">
                <a:solidFill>
                  <a:schemeClr val="tx1"/>
                </a:solidFill>
              </a:rPr>
              <a:t> full product </a:t>
            </a:r>
            <a:r>
              <a:rPr lang="nl-NL" dirty="0" err="1">
                <a:solidFill>
                  <a:schemeClr val="tx1"/>
                </a:solidFill>
              </a:rPr>
              <a:t>from</a:t>
            </a:r>
            <a:r>
              <a:rPr lang="nl-NL" dirty="0">
                <a:solidFill>
                  <a:schemeClr val="tx1"/>
                </a:solidFill>
              </a:rPr>
              <a:t> </a:t>
            </a:r>
            <a:r>
              <a:rPr lang="nl-NL" dirty="0" err="1">
                <a:solidFill>
                  <a:schemeClr val="tx1"/>
                </a:solidFill>
              </a:rPr>
              <a:t>individual</a:t>
            </a:r>
            <a:r>
              <a:rPr lang="nl-NL" dirty="0">
                <a:solidFill>
                  <a:schemeClr val="tx1"/>
                </a:solidFill>
              </a:rPr>
              <a:t> pieces</a:t>
            </a:r>
          </a:p>
        </p:txBody>
      </p:sp>
      <p:sp>
        <p:nvSpPr>
          <p:cNvPr id="19" name="Rechthoek 18">
            <a:extLst>
              <a:ext uri="{FF2B5EF4-FFF2-40B4-BE49-F238E27FC236}">
                <a16:creationId xmlns:a16="http://schemas.microsoft.com/office/drawing/2014/main" id="{A9E0B8A7-D046-49E4-8230-628214924B85}"/>
              </a:ext>
            </a:extLst>
          </p:cNvPr>
          <p:cNvSpPr/>
          <p:nvPr/>
        </p:nvSpPr>
        <p:spPr>
          <a:xfrm>
            <a:off x="1430466" y="7357729"/>
            <a:ext cx="2086369"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Advertising </a:t>
            </a:r>
            <a:r>
              <a:rPr lang="nl-NL" dirty="0" err="1">
                <a:solidFill>
                  <a:schemeClr val="tx1"/>
                </a:solidFill>
              </a:rPr>
              <a:t>the</a:t>
            </a:r>
            <a:r>
              <a:rPr lang="nl-NL" dirty="0">
                <a:solidFill>
                  <a:schemeClr val="tx1"/>
                </a:solidFill>
              </a:rPr>
              <a:t> product</a:t>
            </a:r>
          </a:p>
        </p:txBody>
      </p:sp>
      <p:sp>
        <p:nvSpPr>
          <p:cNvPr id="20" name="Rechthoek 19">
            <a:extLst>
              <a:ext uri="{FF2B5EF4-FFF2-40B4-BE49-F238E27FC236}">
                <a16:creationId xmlns:a16="http://schemas.microsoft.com/office/drawing/2014/main" id="{2BC096F9-68E7-4945-BE86-DB5BFCA5AAC5}"/>
              </a:ext>
            </a:extLst>
          </p:cNvPr>
          <p:cNvSpPr/>
          <p:nvPr/>
        </p:nvSpPr>
        <p:spPr>
          <a:xfrm>
            <a:off x="8051401" y="7721682"/>
            <a:ext cx="4872120" cy="74048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There</a:t>
            </a:r>
            <a:r>
              <a:rPr lang="nl-NL" dirty="0">
                <a:solidFill>
                  <a:schemeClr val="tx1"/>
                </a:solidFill>
              </a:rPr>
              <a:t> is </a:t>
            </a:r>
            <a:r>
              <a:rPr lang="nl-NL" dirty="0" err="1">
                <a:solidFill>
                  <a:schemeClr val="tx1"/>
                </a:solidFill>
              </a:rPr>
              <a:t>one</a:t>
            </a:r>
            <a:r>
              <a:rPr lang="nl-NL" dirty="0">
                <a:solidFill>
                  <a:schemeClr val="tx1"/>
                </a:solidFill>
              </a:rPr>
              <a:t> moment </a:t>
            </a:r>
            <a:r>
              <a:rPr lang="nl-NL" dirty="0" err="1">
                <a:solidFill>
                  <a:schemeClr val="tx1"/>
                </a:solidFill>
              </a:rPr>
              <a:t>when</a:t>
            </a:r>
            <a:r>
              <a:rPr lang="nl-NL" dirty="0">
                <a:solidFill>
                  <a:schemeClr val="tx1"/>
                </a:solidFill>
              </a:rPr>
              <a:t> </a:t>
            </a:r>
            <a:r>
              <a:rPr lang="nl-NL" dirty="0" err="1">
                <a:solidFill>
                  <a:schemeClr val="tx1"/>
                </a:solidFill>
              </a:rPr>
              <a:t>there</a:t>
            </a:r>
            <a:r>
              <a:rPr lang="nl-NL" dirty="0">
                <a:solidFill>
                  <a:schemeClr val="tx1"/>
                </a:solidFill>
              </a:rPr>
              <a:t> </a:t>
            </a:r>
            <a:r>
              <a:rPr lang="nl-NL" dirty="0" err="1">
                <a:solidFill>
                  <a:schemeClr val="tx1"/>
                </a:solidFill>
              </a:rPr>
              <a:t>came</a:t>
            </a:r>
            <a:r>
              <a:rPr lang="nl-NL" dirty="0">
                <a:solidFill>
                  <a:schemeClr val="tx1"/>
                </a:solidFill>
              </a:rPr>
              <a:t> money in, </a:t>
            </a:r>
            <a:r>
              <a:rPr lang="nl-NL" dirty="0" err="1">
                <a:solidFill>
                  <a:schemeClr val="tx1"/>
                </a:solidFill>
              </a:rPr>
              <a:t>namely</a:t>
            </a:r>
            <a:r>
              <a:rPr lang="nl-NL" dirty="0">
                <a:solidFill>
                  <a:schemeClr val="tx1"/>
                </a:solidFill>
              </a:rPr>
              <a:t> </a:t>
            </a:r>
            <a:r>
              <a:rPr lang="nl-NL" dirty="0" err="1">
                <a:solidFill>
                  <a:schemeClr val="tx1"/>
                </a:solidFill>
              </a:rPr>
              <a:t>by</a:t>
            </a:r>
            <a:r>
              <a:rPr lang="nl-NL" dirty="0">
                <a:solidFill>
                  <a:schemeClr val="tx1"/>
                </a:solidFill>
              </a:rPr>
              <a:t> </a:t>
            </a:r>
            <a:r>
              <a:rPr lang="nl-NL" dirty="0" err="1">
                <a:solidFill>
                  <a:schemeClr val="tx1"/>
                </a:solidFill>
              </a:rPr>
              <a:t>selling</a:t>
            </a:r>
            <a:r>
              <a:rPr lang="nl-NL" dirty="0">
                <a:solidFill>
                  <a:schemeClr val="tx1"/>
                </a:solidFill>
              </a:rPr>
              <a:t> </a:t>
            </a:r>
            <a:r>
              <a:rPr lang="nl-NL" dirty="0" err="1">
                <a:solidFill>
                  <a:schemeClr val="tx1"/>
                </a:solidFill>
              </a:rPr>
              <a:t>the</a:t>
            </a:r>
            <a:r>
              <a:rPr lang="nl-NL" dirty="0">
                <a:solidFill>
                  <a:schemeClr val="tx1"/>
                </a:solidFill>
              </a:rPr>
              <a:t> product. </a:t>
            </a:r>
            <a:r>
              <a:rPr lang="nl-NL" dirty="0" err="1">
                <a:solidFill>
                  <a:schemeClr val="tx1"/>
                </a:solidFill>
              </a:rPr>
              <a:t>This</a:t>
            </a:r>
            <a:r>
              <a:rPr lang="nl-NL" dirty="0">
                <a:solidFill>
                  <a:schemeClr val="tx1"/>
                </a:solidFill>
              </a:rPr>
              <a:t> money </a:t>
            </a:r>
            <a:r>
              <a:rPr lang="nl-NL" dirty="0" err="1">
                <a:solidFill>
                  <a:schemeClr val="tx1"/>
                </a:solidFill>
              </a:rPr>
              <a:t>will</a:t>
            </a:r>
            <a:r>
              <a:rPr lang="nl-NL" dirty="0">
                <a:solidFill>
                  <a:schemeClr val="tx1"/>
                </a:solidFill>
              </a:rPr>
              <a:t> </a:t>
            </a:r>
            <a:r>
              <a:rPr lang="nl-NL" dirty="0" err="1">
                <a:solidFill>
                  <a:schemeClr val="tx1"/>
                </a:solidFill>
              </a:rPr>
              <a:t>be</a:t>
            </a:r>
            <a:r>
              <a:rPr lang="nl-NL" dirty="0">
                <a:solidFill>
                  <a:schemeClr val="tx1"/>
                </a:solidFill>
              </a:rPr>
              <a:t> </a:t>
            </a:r>
            <a:r>
              <a:rPr lang="nl-NL" dirty="0" err="1">
                <a:solidFill>
                  <a:schemeClr val="tx1"/>
                </a:solidFill>
              </a:rPr>
              <a:t>placed</a:t>
            </a:r>
            <a:r>
              <a:rPr lang="nl-NL" dirty="0">
                <a:solidFill>
                  <a:schemeClr val="tx1"/>
                </a:solidFill>
              </a:rPr>
              <a:t> on </a:t>
            </a:r>
            <a:r>
              <a:rPr lang="nl-NL" dirty="0" err="1">
                <a:solidFill>
                  <a:schemeClr val="tx1"/>
                </a:solidFill>
              </a:rPr>
              <a:t>the</a:t>
            </a:r>
            <a:r>
              <a:rPr lang="nl-NL" dirty="0">
                <a:solidFill>
                  <a:schemeClr val="tx1"/>
                </a:solidFill>
              </a:rPr>
              <a:t> bank account of </a:t>
            </a:r>
            <a:r>
              <a:rPr lang="nl-NL" dirty="0" err="1">
                <a:solidFill>
                  <a:schemeClr val="tx1"/>
                </a:solidFill>
              </a:rPr>
              <a:t>the</a:t>
            </a:r>
            <a:r>
              <a:rPr lang="nl-NL" dirty="0">
                <a:solidFill>
                  <a:schemeClr val="tx1"/>
                </a:solidFill>
              </a:rPr>
              <a:t> company </a:t>
            </a:r>
            <a:r>
              <a:rPr lang="nl-NL" dirty="0" err="1">
                <a:solidFill>
                  <a:schemeClr val="tx1"/>
                </a:solidFill>
              </a:rPr>
              <a:t>through</a:t>
            </a:r>
            <a:r>
              <a:rPr lang="nl-NL" dirty="0">
                <a:solidFill>
                  <a:schemeClr val="tx1"/>
                </a:solidFill>
              </a:rPr>
              <a:t> IDEAL </a:t>
            </a:r>
            <a:r>
              <a:rPr lang="nl-NL" dirty="0" err="1">
                <a:solidFill>
                  <a:schemeClr val="tx1"/>
                </a:solidFill>
              </a:rPr>
              <a:t>payment</a:t>
            </a:r>
            <a:endParaRPr lang="nl-NL" dirty="0">
              <a:solidFill>
                <a:schemeClr val="tx1"/>
              </a:solidFill>
            </a:endParaRPr>
          </a:p>
        </p:txBody>
      </p:sp>
      <p:sp>
        <p:nvSpPr>
          <p:cNvPr id="21" name="Rechthoek 20">
            <a:extLst>
              <a:ext uri="{FF2B5EF4-FFF2-40B4-BE49-F238E27FC236}">
                <a16:creationId xmlns:a16="http://schemas.microsoft.com/office/drawing/2014/main" id="{1F31B142-9101-4FEA-8BD2-C0A083FCE269}"/>
              </a:ext>
            </a:extLst>
          </p:cNvPr>
          <p:cNvSpPr/>
          <p:nvPr/>
        </p:nvSpPr>
        <p:spPr>
          <a:xfrm>
            <a:off x="6799349" y="2765395"/>
            <a:ext cx="2531025" cy="2161644"/>
          </a:xfrm>
          <a:prstGeom prst="rect">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The customer </a:t>
            </a:r>
            <a:r>
              <a:rPr lang="nl-NL" dirty="0" err="1">
                <a:solidFill>
                  <a:schemeClr val="tx1"/>
                </a:solidFill>
              </a:rPr>
              <a:t>can</a:t>
            </a:r>
            <a:r>
              <a:rPr lang="nl-NL" dirty="0">
                <a:solidFill>
                  <a:schemeClr val="tx1"/>
                </a:solidFill>
              </a:rPr>
              <a:t> </a:t>
            </a:r>
            <a:r>
              <a:rPr lang="nl-NL" dirty="0" err="1">
                <a:solidFill>
                  <a:schemeClr val="tx1"/>
                </a:solidFill>
              </a:rPr>
              <a:t>reuse</a:t>
            </a:r>
            <a:r>
              <a:rPr lang="nl-NL" dirty="0">
                <a:solidFill>
                  <a:schemeClr val="tx1"/>
                </a:solidFill>
              </a:rPr>
              <a:t> </a:t>
            </a:r>
            <a:r>
              <a:rPr lang="nl-NL" dirty="0" err="1">
                <a:solidFill>
                  <a:schemeClr val="tx1"/>
                </a:solidFill>
              </a:rPr>
              <a:t>this</a:t>
            </a:r>
            <a:r>
              <a:rPr lang="nl-NL" dirty="0">
                <a:solidFill>
                  <a:schemeClr val="tx1"/>
                </a:solidFill>
              </a:rPr>
              <a:t> product over </a:t>
            </a:r>
            <a:r>
              <a:rPr lang="nl-NL" dirty="0" err="1">
                <a:solidFill>
                  <a:schemeClr val="tx1"/>
                </a:solidFill>
              </a:rPr>
              <a:t>and</a:t>
            </a:r>
            <a:r>
              <a:rPr lang="nl-NL" dirty="0">
                <a:solidFill>
                  <a:schemeClr val="tx1"/>
                </a:solidFill>
              </a:rPr>
              <a:t> over </a:t>
            </a:r>
            <a:r>
              <a:rPr lang="nl-NL" dirty="0" err="1">
                <a:solidFill>
                  <a:schemeClr val="tx1"/>
                </a:solidFill>
              </a:rPr>
              <a:t>again</a:t>
            </a:r>
            <a:r>
              <a:rPr lang="nl-NL" dirty="0">
                <a:solidFill>
                  <a:schemeClr val="tx1"/>
                </a:solidFill>
              </a:rPr>
              <a:t> </a:t>
            </a:r>
            <a:r>
              <a:rPr lang="nl-NL" dirty="0" err="1">
                <a:solidFill>
                  <a:schemeClr val="tx1"/>
                </a:solidFill>
              </a:rPr>
              <a:t>while</a:t>
            </a:r>
            <a:r>
              <a:rPr lang="nl-NL" dirty="0">
                <a:solidFill>
                  <a:schemeClr val="tx1"/>
                </a:solidFill>
              </a:rPr>
              <a:t> </a:t>
            </a:r>
            <a:r>
              <a:rPr lang="nl-NL" dirty="0" err="1">
                <a:solidFill>
                  <a:schemeClr val="tx1"/>
                </a:solidFill>
              </a:rPr>
              <a:t>it</a:t>
            </a:r>
            <a:r>
              <a:rPr lang="nl-NL" dirty="0">
                <a:solidFill>
                  <a:schemeClr val="tx1"/>
                </a:solidFill>
              </a:rPr>
              <a:t> has a different look. </a:t>
            </a:r>
            <a:r>
              <a:rPr lang="nl-NL" dirty="0" err="1">
                <a:solidFill>
                  <a:schemeClr val="tx1"/>
                </a:solidFill>
              </a:rPr>
              <a:t>So</a:t>
            </a:r>
            <a:r>
              <a:rPr lang="nl-NL" dirty="0">
                <a:solidFill>
                  <a:schemeClr val="tx1"/>
                </a:solidFill>
              </a:rPr>
              <a:t> </a:t>
            </a:r>
            <a:r>
              <a:rPr lang="nl-NL" dirty="0" err="1">
                <a:solidFill>
                  <a:schemeClr val="tx1"/>
                </a:solidFill>
              </a:rPr>
              <a:t>if</a:t>
            </a:r>
            <a:r>
              <a:rPr lang="nl-NL" dirty="0">
                <a:solidFill>
                  <a:schemeClr val="tx1"/>
                </a:solidFill>
              </a:rPr>
              <a:t> </a:t>
            </a:r>
            <a:r>
              <a:rPr lang="nl-NL" dirty="0" err="1">
                <a:solidFill>
                  <a:schemeClr val="tx1"/>
                </a:solidFill>
              </a:rPr>
              <a:t>you</a:t>
            </a:r>
            <a:r>
              <a:rPr lang="nl-NL" dirty="0">
                <a:solidFill>
                  <a:schemeClr val="tx1"/>
                </a:solidFill>
              </a:rPr>
              <a:t> are </a:t>
            </a:r>
            <a:r>
              <a:rPr lang="nl-NL" dirty="0" err="1">
                <a:solidFill>
                  <a:schemeClr val="tx1"/>
                </a:solidFill>
              </a:rPr>
              <a:t>done</a:t>
            </a:r>
            <a:r>
              <a:rPr lang="nl-NL" dirty="0">
                <a:solidFill>
                  <a:schemeClr val="tx1"/>
                </a:solidFill>
              </a:rPr>
              <a:t> </a:t>
            </a:r>
            <a:r>
              <a:rPr lang="nl-NL" dirty="0" err="1">
                <a:solidFill>
                  <a:schemeClr val="tx1"/>
                </a:solidFill>
              </a:rPr>
              <a:t>with</a:t>
            </a:r>
            <a:r>
              <a:rPr lang="nl-NL" dirty="0">
                <a:solidFill>
                  <a:schemeClr val="tx1"/>
                </a:solidFill>
              </a:rPr>
              <a:t> </a:t>
            </a:r>
            <a:r>
              <a:rPr lang="nl-NL" dirty="0" err="1">
                <a:solidFill>
                  <a:schemeClr val="tx1"/>
                </a:solidFill>
              </a:rPr>
              <a:t>the</a:t>
            </a:r>
            <a:r>
              <a:rPr lang="nl-NL" dirty="0">
                <a:solidFill>
                  <a:schemeClr val="tx1"/>
                </a:solidFill>
              </a:rPr>
              <a:t> look of </a:t>
            </a:r>
            <a:r>
              <a:rPr lang="nl-NL" dirty="0" err="1">
                <a:solidFill>
                  <a:schemeClr val="tx1"/>
                </a:solidFill>
              </a:rPr>
              <a:t>your</a:t>
            </a:r>
            <a:r>
              <a:rPr lang="nl-NL" dirty="0">
                <a:solidFill>
                  <a:schemeClr val="tx1"/>
                </a:solidFill>
              </a:rPr>
              <a:t> lamp </a:t>
            </a:r>
            <a:r>
              <a:rPr lang="nl-NL" dirty="0" err="1">
                <a:solidFill>
                  <a:schemeClr val="tx1"/>
                </a:solidFill>
              </a:rPr>
              <a:t>you</a:t>
            </a:r>
            <a:r>
              <a:rPr lang="nl-NL" dirty="0">
                <a:solidFill>
                  <a:schemeClr val="tx1"/>
                </a:solidFill>
              </a:rPr>
              <a:t> make a </a:t>
            </a:r>
            <a:r>
              <a:rPr lang="nl-NL" dirty="0" err="1">
                <a:solidFill>
                  <a:schemeClr val="tx1"/>
                </a:solidFill>
              </a:rPr>
              <a:t>other</a:t>
            </a:r>
            <a:r>
              <a:rPr lang="nl-NL" dirty="0">
                <a:solidFill>
                  <a:schemeClr val="tx1"/>
                </a:solidFill>
              </a:rPr>
              <a:t> lamp out of it. </a:t>
            </a:r>
            <a:r>
              <a:rPr lang="nl-NL" dirty="0" err="1">
                <a:solidFill>
                  <a:schemeClr val="tx1"/>
                </a:solidFill>
              </a:rPr>
              <a:t>This</a:t>
            </a:r>
            <a:r>
              <a:rPr lang="nl-NL" dirty="0">
                <a:solidFill>
                  <a:schemeClr val="tx1"/>
                </a:solidFill>
              </a:rPr>
              <a:t> is </a:t>
            </a:r>
            <a:r>
              <a:rPr lang="nl-NL" dirty="0" err="1">
                <a:solidFill>
                  <a:schemeClr val="tx1"/>
                </a:solidFill>
              </a:rPr>
              <a:t>possible</a:t>
            </a:r>
            <a:r>
              <a:rPr lang="nl-NL" dirty="0">
                <a:solidFill>
                  <a:schemeClr val="tx1"/>
                </a:solidFill>
              </a:rPr>
              <a:t> </a:t>
            </a:r>
            <a:r>
              <a:rPr lang="nl-NL" dirty="0" err="1">
                <a:solidFill>
                  <a:schemeClr val="tx1"/>
                </a:solidFill>
              </a:rPr>
              <a:t>because</a:t>
            </a:r>
            <a:r>
              <a:rPr lang="nl-NL" dirty="0">
                <a:solidFill>
                  <a:schemeClr val="tx1"/>
                </a:solidFill>
              </a:rPr>
              <a:t> of </a:t>
            </a:r>
            <a:r>
              <a:rPr lang="nl-NL" dirty="0" err="1">
                <a:solidFill>
                  <a:schemeClr val="tx1"/>
                </a:solidFill>
              </a:rPr>
              <a:t>the</a:t>
            </a:r>
            <a:r>
              <a:rPr lang="nl-NL" dirty="0">
                <a:solidFill>
                  <a:schemeClr val="tx1"/>
                </a:solidFill>
              </a:rPr>
              <a:t> </a:t>
            </a:r>
            <a:r>
              <a:rPr lang="nl-NL" dirty="0" err="1">
                <a:solidFill>
                  <a:schemeClr val="tx1"/>
                </a:solidFill>
              </a:rPr>
              <a:t>connections</a:t>
            </a:r>
            <a:r>
              <a:rPr lang="nl-NL" dirty="0">
                <a:solidFill>
                  <a:schemeClr val="tx1"/>
                </a:solidFill>
              </a:rPr>
              <a:t> </a:t>
            </a:r>
            <a:r>
              <a:rPr lang="nl-NL" dirty="0" err="1">
                <a:solidFill>
                  <a:schemeClr val="tx1"/>
                </a:solidFill>
              </a:rPr>
              <a:t>between</a:t>
            </a:r>
            <a:r>
              <a:rPr lang="nl-NL" dirty="0">
                <a:solidFill>
                  <a:schemeClr val="tx1"/>
                </a:solidFill>
              </a:rPr>
              <a:t> </a:t>
            </a:r>
            <a:r>
              <a:rPr lang="nl-NL" dirty="0" err="1">
                <a:solidFill>
                  <a:schemeClr val="tx1"/>
                </a:solidFill>
              </a:rPr>
              <a:t>the</a:t>
            </a:r>
            <a:r>
              <a:rPr lang="nl-NL" dirty="0">
                <a:solidFill>
                  <a:schemeClr val="tx1"/>
                </a:solidFill>
              </a:rPr>
              <a:t> pieces. </a:t>
            </a:r>
          </a:p>
        </p:txBody>
      </p:sp>
      <p:sp>
        <p:nvSpPr>
          <p:cNvPr id="22" name="Rechthoek 21">
            <a:extLst>
              <a:ext uri="{FF2B5EF4-FFF2-40B4-BE49-F238E27FC236}">
                <a16:creationId xmlns:a16="http://schemas.microsoft.com/office/drawing/2014/main" id="{7BA21711-1AD5-44B9-9527-F58C6249DFE3}"/>
              </a:ext>
            </a:extLst>
          </p:cNvPr>
          <p:cNvSpPr/>
          <p:nvPr/>
        </p:nvSpPr>
        <p:spPr>
          <a:xfrm>
            <a:off x="9481562" y="1545033"/>
            <a:ext cx="2531025" cy="79305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There</a:t>
            </a:r>
            <a:r>
              <a:rPr lang="nl-NL" dirty="0">
                <a:solidFill>
                  <a:schemeClr val="tx1"/>
                </a:solidFill>
              </a:rPr>
              <a:t> is contact in </a:t>
            </a:r>
            <a:r>
              <a:rPr lang="nl-NL" dirty="0" err="1">
                <a:solidFill>
                  <a:schemeClr val="tx1"/>
                </a:solidFill>
              </a:rPr>
              <a:t>the</a:t>
            </a:r>
            <a:r>
              <a:rPr lang="nl-NL" dirty="0">
                <a:solidFill>
                  <a:schemeClr val="tx1"/>
                </a:solidFill>
              </a:rPr>
              <a:t> store </a:t>
            </a:r>
            <a:r>
              <a:rPr lang="nl-NL" dirty="0" err="1">
                <a:solidFill>
                  <a:schemeClr val="tx1"/>
                </a:solidFill>
              </a:rPr>
              <a:t>to</a:t>
            </a:r>
            <a:r>
              <a:rPr lang="nl-NL" dirty="0">
                <a:solidFill>
                  <a:schemeClr val="tx1"/>
                </a:solidFill>
              </a:rPr>
              <a:t> </a:t>
            </a:r>
            <a:r>
              <a:rPr lang="nl-NL" dirty="0" err="1">
                <a:solidFill>
                  <a:schemeClr val="tx1"/>
                </a:solidFill>
              </a:rPr>
              <a:t>sell</a:t>
            </a:r>
            <a:r>
              <a:rPr lang="nl-NL" dirty="0">
                <a:solidFill>
                  <a:schemeClr val="tx1"/>
                </a:solidFill>
              </a:rPr>
              <a:t> </a:t>
            </a:r>
            <a:r>
              <a:rPr lang="nl-NL" dirty="0" err="1">
                <a:solidFill>
                  <a:schemeClr val="tx1"/>
                </a:solidFill>
              </a:rPr>
              <a:t>theme</a:t>
            </a:r>
            <a:r>
              <a:rPr lang="nl-NL" dirty="0">
                <a:solidFill>
                  <a:schemeClr val="tx1"/>
                </a:solidFill>
              </a:rPr>
              <a:t> </a:t>
            </a:r>
            <a:r>
              <a:rPr lang="nl-NL" dirty="0" err="1">
                <a:solidFill>
                  <a:schemeClr val="tx1"/>
                </a:solidFill>
              </a:rPr>
              <a:t>the</a:t>
            </a:r>
            <a:r>
              <a:rPr lang="nl-NL" dirty="0">
                <a:solidFill>
                  <a:schemeClr val="tx1"/>
                </a:solidFill>
              </a:rPr>
              <a:t> </a:t>
            </a:r>
            <a:r>
              <a:rPr lang="nl-NL" dirty="0" err="1">
                <a:solidFill>
                  <a:schemeClr val="tx1"/>
                </a:solidFill>
              </a:rPr>
              <a:t>lamps</a:t>
            </a:r>
            <a:r>
              <a:rPr lang="nl-NL" dirty="0">
                <a:solidFill>
                  <a:schemeClr val="tx1"/>
                </a:solidFill>
              </a:rPr>
              <a:t> </a:t>
            </a:r>
            <a:r>
              <a:rPr lang="nl-NL" dirty="0" err="1">
                <a:solidFill>
                  <a:schemeClr val="tx1"/>
                </a:solidFill>
              </a:rPr>
              <a:t>and</a:t>
            </a:r>
            <a:r>
              <a:rPr lang="nl-NL" dirty="0">
                <a:solidFill>
                  <a:schemeClr val="tx1"/>
                </a:solidFill>
              </a:rPr>
              <a:t> show </a:t>
            </a:r>
            <a:r>
              <a:rPr lang="nl-NL" dirty="0" err="1">
                <a:solidFill>
                  <a:schemeClr val="tx1"/>
                </a:solidFill>
              </a:rPr>
              <a:t>them</a:t>
            </a:r>
            <a:r>
              <a:rPr lang="nl-NL" dirty="0">
                <a:solidFill>
                  <a:schemeClr val="tx1"/>
                </a:solidFill>
              </a:rPr>
              <a:t>. </a:t>
            </a:r>
          </a:p>
        </p:txBody>
      </p:sp>
      <p:sp>
        <p:nvSpPr>
          <p:cNvPr id="23" name="Rechthoek 22">
            <a:extLst>
              <a:ext uri="{FF2B5EF4-FFF2-40B4-BE49-F238E27FC236}">
                <a16:creationId xmlns:a16="http://schemas.microsoft.com/office/drawing/2014/main" id="{5C662864-92B0-4627-AA29-1F2E7CA0445C}"/>
              </a:ext>
            </a:extLst>
          </p:cNvPr>
          <p:cNvSpPr/>
          <p:nvPr/>
        </p:nvSpPr>
        <p:spPr>
          <a:xfrm>
            <a:off x="9481562" y="2388072"/>
            <a:ext cx="2531025" cy="1003310"/>
          </a:xfrm>
          <a:prstGeom prst="rect">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Sell</a:t>
            </a:r>
            <a:r>
              <a:rPr lang="nl-NL" dirty="0">
                <a:solidFill>
                  <a:schemeClr val="tx1"/>
                </a:solidFill>
              </a:rPr>
              <a:t> </a:t>
            </a:r>
            <a:r>
              <a:rPr lang="nl-NL" dirty="0" err="1">
                <a:solidFill>
                  <a:schemeClr val="tx1"/>
                </a:solidFill>
              </a:rPr>
              <a:t>the</a:t>
            </a:r>
            <a:r>
              <a:rPr lang="nl-NL" dirty="0">
                <a:solidFill>
                  <a:schemeClr val="tx1"/>
                </a:solidFill>
              </a:rPr>
              <a:t> </a:t>
            </a:r>
            <a:r>
              <a:rPr lang="nl-NL" dirty="0" err="1">
                <a:solidFill>
                  <a:schemeClr val="tx1"/>
                </a:solidFill>
              </a:rPr>
              <a:t>lamps</a:t>
            </a:r>
            <a:r>
              <a:rPr lang="nl-NL" dirty="0">
                <a:solidFill>
                  <a:schemeClr val="tx1"/>
                </a:solidFill>
              </a:rPr>
              <a:t> </a:t>
            </a:r>
            <a:r>
              <a:rPr lang="nl-NL" dirty="0" err="1">
                <a:solidFill>
                  <a:schemeClr val="tx1"/>
                </a:solidFill>
              </a:rPr>
              <a:t>to</a:t>
            </a:r>
            <a:r>
              <a:rPr lang="nl-NL" dirty="0">
                <a:solidFill>
                  <a:schemeClr val="tx1"/>
                </a:solidFill>
              </a:rPr>
              <a:t> </a:t>
            </a:r>
            <a:r>
              <a:rPr lang="nl-NL" dirty="0" err="1">
                <a:solidFill>
                  <a:schemeClr val="tx1"/>
                </a:solidFill>
              </a:rPr>
              <a:t>other</a:t>
            </a:r>
            <a:r>
              <a:rPr lang="nl-NL" dirty="0">
                <a:solidFill>
                  <a:schemeClr val="tx1"/>
                </a:solidFill>
              </a:rPr>
              <a:t> company like </a:t>
            </a:r>
            <a:r>
              <a:rPr lang="nl-NL" dirty="0" err="1">
                <a:solidFill>
                  <a:schemeClr val="tx1"/>
                </a:solidFill>
              </a:rPr>
              <a:t>ikea</a:t>
            </a:r>
            <a:r>
              <a:rPr lang="nl-NL" dirty="0">
                <a:solidFill>
                  <a:schemeClr val="tx1"/>
                </a:solidFill>
              </a:rPr>
              <a:t>. </a:t>
            </a:r>
            <a:r>
              <a:rPr lang="nl-NL" dirty="0" err="1">
                <a:solidFill>
                  <a:schemeClr val="tx1"/>
                </a:solidFill>
              </a:rPr>
              <a:t>Then</a:t>
            </a:r>
            <a:r>
              <a:rPr lang="nl-NL" dirty="0">
                <a:solidFill>
                  <a:schemeClr val="tx1"/>
                </a:solidFill>
              </a:rPr>
              <a:t> </a:t>
            </a:r>
            <a:r>
              <a:rPr lang="nl-NL" dirty="0" err="1">
                <a:solidFill>
                  <a:schemeClr val="tx1"/>
                </a:solidFill>
              </a:rPr>
              <a:t>there</a:t>
            </a:r>
            <a:r>
              <a:rPr lang="nl-NL" dirty="0">
                <a:solidFill>
                  <a:schemeClr val="tx1"/>
                </a:solidFill>
              </a:rPr>
              <a:t> </a:t>
            </a:r>
            <a:r>
              <a:rPr lang="nl-NL" dirty="0" err="1">
                <a:solidFill>
                  <a:schemeClr val="tx1"/>
                </a:solidFill>
              </a:rPr>
              <a:t>will</a:t>
            </a:r>
            <a:r>
              <a:rPr lang="nl-NL" dirty="0">
                <a:solidFill>
                  <a:schemeClr val="tx1"/>
                </a:solidFill>
              </a:rPr>
              <a:t> </a:t>
            </a:r>
            <a:r>
              <a:rPr lang="nl-NL" dirty="0" err="1">
                <a:solidFill>
                  <a:schemeClr val="tx1"/>
                </a:solidFill>
              </a:rPr>
              <a:t>only</a:t>
            </a:r>
            <a:r>
              <a:rPr lang="nl-NL" dirty="0">
                <a:solidFill>
                  <a:schemeClr val="tx1"/>
                </a:solidFill>
              </a:rPr>
              <a:t> </a:t>
            </a:r>
            <a:r>
              <a:rPr lang="nl-NL" dirty="0" err="1">
                <a:solidFill>
                  <a:schemeClr val="tx1"/>
                </a:solidFill>
              </a:rPr>
              <a:t>be</a:t>
            </a:r>
            <a:r>
              <a:rPr lang="nl-NL" dirty="0">
                <a:solidFill>
                  <a:schemeClr val="tx1"/>
                </a:solidFill>
              </a:rPr>
              <a:t> contact </a:t>
            </a:r>
            <a:r>
              <a:rPr lang="nl-NL" dirty="0" err="1">
                <a:solidFill>
                  <a:schemeClr val="tx1"/>
                </a:solidFill>
              </a:rPr>
              <a:t>to</a:t>
            </a:r>
            <a:r>
              <a:rPr lang="nl-NL" dirty="0">
                <a:solidFill>
                  <a:schemeClr val="tx1"/>
                </a:solidFill>
              </a:rPr>
              <a:t> </a:t>
            </a:r>
            <a:r>
              <a:rPr lang="nl-NL" dirty="0" err="1">
                <a:solidFill>
                  <a:schemeClr val="tx1"/>
                </a:solidFill>
              </a:rPr>
              <a:t>sell</a:t>
            </a:r>
            <a:r>
              <a:rPr lang="nl-NL" dirty="0">
                <a:solidFill>
                  <a:schemeClr val="tx1"/>
                </a:solidFill>
              </a:rPr>
              <a:t> </a:t>
            </a:r>
            <a:r>
              <a:rPr lang="nl-NL" dirty="0" err="1">
                <a:solidFill>
                  <a:schemeClr val="tx1"/>
                </a:solidFill>
              </a:rPr>
              <a:t>and</a:t>
            </a:r>
            <a:r>
              <a:rPr lang="nl-NL" dirty="0">
                <a:solidFill>
                  <a:schemeClr val="tx1"/>
                </a:solidFill>
              </a:rPr>
              <a:t> transport </a:t>
            </a:r>
            <a:r>
              <a:rPr lang="nl-NL" dirty="0" err="1">
                <a:solidFill>
                  <a:schemeClr val="tx1"/>
                </a:solidFill>
              </a:rPr>
              <a:t>them</a:t>
            </a:r>
            <a:r>
              <a:rPr lang="nl-NL" dirty="0">
                <a:solidFill>
                  <a:schemeClr val="tx1"/>
                </a:solidFill>
              </a:rPr>
              <a:t>. </a:t>
            </a:r>
          </a:p>
        </p:txBody>
      </p:sp>
      <p:sp>
        <p:nvSpPr>
          <p:cNvPr id="24" name="Rechthoek 23">
            <a:extLst>
              <a:ext uri="{FF2B5EF4-FFF2-40B4-BE49-F238E27FC236}">
                <a16:creationId xmlns:a16="http://schemas.microsoft.com/office/drawing/2014/main" id="{2FC458E9-0C92-4620-8922-1F86333F35D1}"/>
              </a:ext>
            </a:extLst>
          </p:cNvPr>
          <p:cNvSpPr/>
          <p:nvPr/>
        </p:nvSpPr>
        <p:spPr>
          <a:xfrm>
            <a:off x="9480062" y="4387458"/>
            <a:ext cx="2531025" cy="103027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Create</a:t>
            </a:r>
            <a:r>
              <a:rPr lang="nl-NL" dirty="0">
                <a:solidFill>
                  <a:schemeClr val="tx1"/>
                </a:solidFill>
              </a:rPr>
              <a:t> a store </a:t>
            </a:r>
            <a:r>
              <a:rPr lang="nl-NL" dirty="0" err="1">
                <a:solidFill>
                  <a:schemeClr val="tx1"/>
                </a:solidFill>
              </a:rPr>
              <a:t>and</a:t>
            </a:r>
            <a:r>
              <a:rPr lang="nl-NL" dirty="0">
                <a:solidFill>
                  <a:schemeClr val="tx1"/>
                </a:solidFill>
              </a:rPr>
              <a:t> show </a:t>
            </a:r>
            <a:r>
              <a:rPr lang="nl-NL" dirty="0" err="1">
                <a:solidFill>
                  <a:schemeClr val="tx1"/>
                </a:solidFill>
              </a:rPr>
              <a:t>there</a:t>
            </a:r>
            <a:r>
              <a:rPr lang="nl-NL" dirty="0">
                <a:solidFill>
                  <a:schemeClr val="tx1"/>
                </a:solidFill>
              </a:rPr>
              <a:t> </a:t>
            </a:r>
            <a:r>
              <a:rPr lang="nl-NL" dirty="0" err="1">
                <a:solidFill>
                  <a:schemeClr val="tx1"/>
                </a:solidFill>
              </a:rPr>
              <a:t>your</a:t>
            </a:r>
            <a:r>
              <a:rPr lang="nl-NL" dirty="0">
                <a:solidFill>
                  <a:schemeClr val="tx1"/>
                </a:solidFill>
              </a:rPr>
              <a:t> designs </a:t>
            </a:r>
            <a:r>
              <a:rPr lang="nl-NL" dirty="0" err="1">
                <a:solidFill>
                  <a:schemeClr val="tx1"/>
                </a:solidFill>
              </a:rPr>
              <a:t>and</a:t>
            </a:r>
            <a:r>
              <a:rPr lang="nl-NL" dirty="0">
                <a:solidFill>
                  <a:schemeClr val="tx1"/>
                </a:solidFill>
              </a:rPr>
              <a:t> make </a:t>
            </a:r>
            <a:r>
              <a:rPr lang="nl-NL" dirty="0" err="1">
                <a:solidFill>
                  <a:schemeClr val="tx1"/>
                </a:solidFill>
              </a:rPr>
              <a:t>the</a:t>
            </a:r>
            <a:r>
              <a:rPr lang="nl-NL" dirty="0">
                <a:solidFill>
                  <a:schemeClr val="tx1"/>
                </a:solidFill>
              </a:rPr>
              <a:t> </a:t>
            </a:r>
            <a:r>
              <a:rPr lang="nl-NL" dirty="0" err="1">
                <a:solidFill>
                  <a:schemeClr val="tx1"/>
                </a:solidFill>
              </a:rPr>
              <a:t>atmosphere</a:t>
            </a:r>
            <a:r>
              <a:rPr lang="nl-NL" dirty="0">
                <a:solidFill>
                  <a:schemeClr val="tx1"/>
                </a:solidFill>
              </a:rPr>
              <a:t> right </a:t>
            </a:r>
            <a:r>
              <a:rPr lang="nl-NL" dirty="0" err="1">
                <a:solidFill>
                  <a:schemeClr val="tx1"/>
                </a:solidFill>
              </a:rPr>
              <a:t>to</a:t>
            </a:r>
            <a:r>
              <a:rPr lang="nl-NL" dirty="0">
                <a:solidFill>
                  <a:schemeClr val="tx1"/>
                </a:solidFill>
              </a:rPr>
              <a:t> </a:t>
            </a:r>
            <a:r>
              <a:rPr lang="nl-NL" dirty="0" err="1">
                <a:solidFill>
                  <a:schemeClr val="tx1"/>
                </a:solidFill>
              </a:rPr>
              <a:t>sell</a:t>
            </a:r>
            <a:r>
              <a:rPr lang="nl-NL" dirty="0">
                <a:solidFill>
                  <a:schemeClr val="tx1"/>
                </a:solidFill>
              </a:rPr>
              <a:t> </a:t>
            </a:r>
            <a:r>
              <a:rPr lang="nl-NL" dirty="0" err="1">
                <a:solidFill>
                  <a:schemeClr val="tx1"/>
                </a:solidFill>
              </a:rPr>
              <a:t>them</a:t>
            </a:r>
            <a:r>
              <a:rPr lang="nl-NL" dirty="0">
                <a:solidFill>
                  <a:schemeClr val="tx1"/>
                </a:solidFill>
              </a:rPr>
              <a:t>. </a:t>
            </a:r>
          </a:p>
        </p:txBody>
      </p:sp>
      <p:sp>
        <p:nvSpPr>
          <p:cNvPr id="25" name="Rechthoek 24">
            <a:extLst>
              <a:ext uri="{FF2B5EF4-FFF2-40B4-BE49-F238E27FC236}">
                <a16:creationId xmlns:a16="http://schemas.microsoft.com/office/drawing/2014/main" id="{23060F10-7BAE-4D80-AB17-ACA61018A286}"/>
              </a:ext>
            </a:extLst>
          </p:cNvPr>
          <p:cNvSpPr/>
          <p:nvPr/>
        </p:nvSpPr>
        <p:spPr>
          <a:xfrm>
            <a:off x="9480062" y="5451704"/>
            <a:ext cx="2531025" cy="1112431"/>
          </a:xfrm>
          <a:prstGeom prst="rect">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Look </a:t>
            </a:r>
            <a:r>
              <a:rPr lang="nl-NL" dirty="0" err="1">
                <a:solidFill>
                  <a:schemeClr val="tx1"/>
                </a:solidFill>
              </a:rPr>
              <a:t>for</a:t>
            </a:r>
            <a:r>
              <a:rPr lang="nl-NL" dirty="0">
                <a:solidFill>
                  <a:schemeClr val="tx1"/>
                </a:solidFill>
              </a:rPr>
              <a:t> </a:t>
            </a:r>
            <a:r>
              <a:rPr lang="nl-NL" dirty="0" err="1">
                <a:solidFill>
                  <a:schemeClr val="tx1"/>
                </a:solidFill>
              </a:rPr>
              <a:t>other</a:t>
            </a:r>
            <a:r>
              <a:rPr lang="nl-NL" dirty="0">
                <a:solidFill>
                  <a:schemeClr val="tx1"/>
                </a:solidFill>
              </a:rPr>
              <a:t> companies </a:t>
            </a:r>
            <a:r>
              <a:rPr lang="nl-NL" dirty="0" err="1">
                <a:solidFill>
                  <a:schemeClr val="tx1"/>
                </a:solidFill>
              </a:rPr>
              <a:t>that</a:t>
            </a:r>
            <a:r>
              <a:rPr lang="nl-NL" dirty="0">
                <a:solidFill>
                  <a:schemeClr val="tx1"/>
                </a:solidFill>
              </a:rPr>
              <a:t> </a:t>
            </a:r>
            <a:r>
              <a:rPr lang="nl-NL" dirty="0" err="1">
                <a:solidFill>
                  <a:schemeClr val="tx1"/>
                </a:solidFill>
              </a:rPr>
              <a:t>sell</a:t>
            </a:r>
            <a:r>
              <a:rPr lang="nl-NL" dirty="0">
                <a:solidFill>
                  <a:schemeClr val="tx1"/>
                </a:solidFill>
              </a:rPr>
              <a:t> </a:t>
            </a:r>
            <a:r>
              <a:rPr lang="nl-NL" dirty="0" err="1">
                <a:solidFill>
                  <a:schemeClr val="tx1"/>
                </a:solidFill>
              </a:rPr>
              <a:t>lamps</a:t>
            </a:r>
            <a:r>
              <a:rPr lang="nl-NL" dirty="0">
                <a:solidFill>
                  <a:schemeClr val="tx1"/>
                </a:solidFill>
              </a:rPr>
              <a:t> </a:t>
            </a:r>
            <a:r>
              <a:rPr lang="nl-NL" dirty="0" err="1">
                <a:solidFill>
                  <a:schemeClr val="tx1"/>
                </a:solidFill>
              </a:rPr>
              <a:t>and</a:t>
            </a:r>
            <a:r>
              <a:rPr lang="nl-NL" dirty="0">
                <a:solidFill>
                  <a:schemeClr val="tx1"/>
                </a:solidFill>
              </a:rPr>
              <a:t> contact </a:t>
            </a:r>
            <a:r>
              <a:rPr lang="nl-NL" dirty="0" err="1">
                <a:solidFill>
                  <a:schemeClr val="tx1"/>
                </a:solidFill>
              </a:rPr>
              <a:t>them</a:t>
            </a:r>
            <a:r>
              <a:rPr lang="nl-NL" dirty="0">
                <a:solidFill>
                  <a:schemeClr val="tx1"/>
                </a:solidFill>
              </a:rPr>
              <a:t> </a:t>
            </a:r>
            <a:r>
              <a:rPr lang="nl-NL" dirty="0" err="1">
                <a:solidFill>
                  <a:schemeClr val="tx1"/>
                </a:solidFill>
              </a:rPr>
              <a:t>through</a:t>
            </a:r>
            <a:r>
              <a:rPr lang="nl-NL" dirty="0">
                <a:solidFill>
                  <a:schemeClr val="tx1"/>
                </a:solidFill>
              </a:rPr>
              <a:t> </a:t>
            </a:r>
            <a:r>
              <a:rPr lang="nl-NL" dirty="0" err="1">
                <a:solidFill>
                  <a:schemeClr val="tx1"/>
                </a:solidFill>
              </a:rPr>
              <a:t>linked</a:t>
            </a:r>
            <a:r>
              <a:rPr lang="nl-NL" dirty="0">
                <a:solidFill>
                  <a:schemeClr val="tx1"/>
                </a:solidFill>
              </a:rPr>
              <a:t>-in or </a:t>
            </a:r>
            <a:r>
              <a:rPr lang="nl-NL" dirty="0" err="1">
                <a:solidFill>
                  <a:schemeClr val="tx1"/>
                </a:solidFill>
              </a:rPr>
              <a:t>other</a:t>
            </a:r>
            <a:r>
              <a:rPr lang="nl-NL" dirty="0">
                <a:solidFill>
                  <a:schemeClr val="tx1"/>
                </a:solidFill>
              </a:rPr>
              <a:t> kind of digital </a:t>
            </a:r>
            <a:r>
              <a:rPr lang="nl-NL" dirty="0" err="1">
                <a:solidFill>
                  <a:schemeClr val="tx1"/>
                </a:solidFill>
              </a:rPr>
              <a:t>communication</a:t>
            </a:r>
            <a:r>
              <a:rPr lang="nl-NL" dirty="0">
                <a:solidFill>
                  <a:schemeClr val="tx1"/>
                </a:solidFill>
              </a:rPr>
              <a:t>. </a:t>
            </a:r>
          </a:p>
        </p:txBody>
      </p:sp>
      <p:sp>
        <p:nvSpPr>
          <p:cNvPr id="26" name="Rechthoek 25">
            <a:extLst>
              <a:ext uri="{FF2B5EF4-FFF2-40B4-BE49-F238E27FC236}">
                <a16:creationId xmlns:a16="http://schemas.microsoft.com/office/drawing/2014/main" id="{CBBB1CE1-69CE-4885-AD2B-A42A1B071037}"/>
              </a:ext>
            </a:extLst>
          </p:cNvPr>
          <p:cNvSpPr/>
          <p:nvPr/>
        </p:nvSpPr>
        <p:spPr>
          <a:xfrm>
            <a:off x="1534081" y="1448271"/>
            <a:ext cx="2453567" cy="141067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nl-NL" dirty="0">
                <a:solidFill>
                  <a:schemeClr val="tx1"/>
                </a:solidFill>
              </a:rPr>
              <a:t>Lasser cutter</a:t>
            </a:r>
          </a:p>
          <a:p>
            <a:pPr marL="285750" indent="-285750">
              <a:buFontTx/>
              <a:buChar char="-"/>
            </a:pPr>
            <a:r>
              <a:rPr lang="nl-NL" dirty="0">
                <a:solidFill>
                  <a:schemeClr val="tx1"/>
                </a:solidFill>
              </a:rPr>
              <a:t>Money </a:t>
            </a:r>
            <a:r>
              <a:rPr lang="nl-NL" dirty="0" err="1">
                <a:solidFill>
                  <a:schemeClr val="tx1"/>
                </a:solidFill>
              </a:rPr>
              <a:t>to</a:t>
            </a:r>
            <a:r>
              <a:rPr lang="nl-NL" dirty="0">
                <a:solidFill>
                  <a:schemeClr val="tx1"/>
                </a:solidFill>
              </a:rPr>
              <a:t> start up (bank)</a:t>
            </a:r>
          </a:p>
          <a:p>
            <a:pPr marL="285750" indent="-285750">
              <a:buFontTx/>
              <a:buChar char="-"/>
            </a:pPr>
            <a:r>
              <a:rPr lang="nl-NL" dirty="0">
                <a:solidFill>
                  <a:schemeClr val="tx1"/>
                </a:solidFill>
              </a:rPr>
              <a:t>Maker (complete al </a:t>
            </a:r>
            <a:r>
              <a:rPr lang="nl-NL" dirty="0" err="1">
                <a:solidFill>
                  <a:schemeClr val="tx1"/>
                </a:solidFill>
              </a:rPr>
              <a:t>the</a:t>
            </a:r>
            <a:r>
              <a:rPr lang="nl-NL" dirty="0">
                <a:solidFill>
                  <a:schemeClr val="tx1"/>
                </a:solidFill>
              </a:rPr>
              <a:t> </a:t>
            </a:r>
            <a:r>
              <a:rPr lang="nl-NL" dirty="0" err="1">
                <a:solidFill>
                  <a:schemeClr val="tx1"/>
                </a:solidFill>
              </a:rPr>
              <a:t>peaces</a:t>
            </a:r>
            <a:r>
              <a:rPr lang="nl-NL" dirty="0">
                <a:solidFill>
                  <a:schemeClr val="tx1"/>
                </a:solidFill>
              </a:rPr>
              <a:t> </a:t>
            </a:r>
            <a:r>
              <a:rPr lang="nl-NL" dirty="0" err="1">
                <a:solidFill>
                  <a:schemeClr val="tx1"/>
                </a:solidFill>
              </a:rPr>
              <a:t>together</a:t>
            </a:r>
            <a:r>
              <a:rPr lang="nl-NL" dirty="0">
                <a:solidFill>
                  <a:schemeClr val="tx1"/>
                </a:solidFill>
              </a:rPr>
              <a:t>) </a:t>
            </a:r>
          </a:p>
          <a:p>
            <a:pPr marL="285750" indent="-285750">
              <a:buFontTx/>
              <a:buChar char="-"/>
            </a:pPr>
            <a:r>
              <a:rPr lang="nl-NL" dirty="0" err="1">
                <a:solidFill>
                  <a:schemeClr val="tx1"/>
                </a:solidFill>
              </a:rPr>
              <a:t>Other</a:t>
            </a:r>
            <a:r>
              <a:rPr lang="nl-NL" dirty="0">
                <a:solidFill>
                  <a:schemeClr val="tx1"/>
                </a:solidFill>
              </a:rPr>
              <a:t> companies </a:t>
            </a:r>
            <a:r>
              <a:rPr lang="nl-NL" dirty="0" err="1">
                <a:solidFill>
                  <a:schemeClr val="tx1"/>
                </a:solidFill>
              </a:rPr>
              <a:t>that</a:t>
            </a:r>
            <a:r>
              <a:rPr lang="nl-NL" dirty="0">
                <a:solidFill>
                  <a:schemeClr val="tx1"/>
                </a:solidFill>
              </a:rPr>
              <a:t> </a:t>
            </a:r>
            <a:r>
              <a:rPr lang="nl-NL" dirty="0" err="1">
                <a:solidFill>
                  <a:schemeClr val="tx1"/>
                </a:solidFill>
              </a:rPr>
              <a:t>sells</a:t>
            </a:r>
            <a:r>
              <a:rPr lang="nl-NL" dirty="0">
                <a:solidFill>
                  <a:schemeClr val="tx1"/>
                </a:solidFill>
              </a:rPr>
              <a:t> </a:t>
            </a:r>
            <a:r>
              <a:rPr lang="nl-NL" dirty="0" err="1">
                <a:solidFill>
                  <a:schemeClr val="tx1"/>
                </a:solidFill>
              </a:rPr>
              <a:t>lamps</a:t>
            </a:r>
            <a:r>
              <a:rPr lang="nl-NL" dirty="0">
                <a:solidFill>
                  <a:schemeClr val="tx1"/>
                </a:solidFill>
              </a:rPr>
              <a:t>  </a:t>
            </a:r>
          </a:p>
        </p:txBody>
      </p:sp>
      <p:sp>
        <p:nvSpPr>
          <p:cNvPr id="27" name="Rechthoek 26">
            <a:extLst>
              <a:ext uri="{FF2B5EF4-FFF2-40B4-BE49-F238E27FC236}">
                <a16:creationId xmlns:a16="http://schemas.microsoft.com/office/drawing/2014/main" id="{A17F92D4-4C89-4F9B-B915-7D8D9FA4A96E}"/>
              </a:ext>
            </a:extLst>
          </p:cNvPr>
          <p:cNvSpPr/>
          <p:nvPr/>
        </p:nvSpPr>
        <p:spPr>
          <a:xfrm>
            <a:off x="4126789" y="1380342"/>
            <a:ext cx="2453567" cy="161185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a:solidFill>
                  <a:schemeClr val="tx1"/>
                </a:solidFill>
              </a:rPr>
              <a:t>Transport </a:t>
            </a:r>
          </a:p>
          <a:p>
            <a:endParaRPr lang="nl-NL" dirty="0">
              <a:solidFill>
                <a:schemeClr val="tx1"/>
              </a:solidFill>
            </a:endParaRPr>
          </a:p>
          <a:p>
            <a:r>
              <a:rPr lang="nl-NL" dirty="0" err="1">
                <a:solidFill>
                  <a:schemeClr val="tx1"/>
                </a:solidFill>
              </a:rPr>
              <a:t>Sells</a:t>
            </a:r>
            <a:endParaRPr lang="nl-NL" dirty="0">
              <a:solidFill>
                <a:schemeClr val="tx1"/>
              </a:solidFill>
            </a:endParaRPr>
          </a:p>
          <a:p>
            <a:endParaRPr lang="nl-NL" dirty="0">
              <a:solidFill>
                <a:schemeClr val="tx1"/>
              </a:solidFill>
            </a:endParaRPr>
          </a:p>
          <a:p>
            <a:r>
              <a:rPr lang="nl-NL" dirty="0" err="1">
                <a:solidFill>
                  <a:schemeClr val="tx1"/>
                </a:solidFill>
              </a:rPr>
              <a:t>Produces</a:t>
            </a:r>
            <a:endParaRPr lang="nl-NL" dirty="0">
              <a:solidFill>
                <a:schemeClr val="tx1"/>
              </a:solidFill>
            </a:endParaRPr>
          </a:p>
          <a:p>
            <a:endParaRPr lang="nl-NL" dirty="0">
              <a:solidFill>
                <a:schemeClr val="tx1"/>
              </a:solidFill>
            </a:endParaRPr>
          </a:p>
          <a:p>
            <a:r>
              <a:rPr lang="nl-NL" dirty="0">
                <a:solidFill>
                  <a:schemeClr val="tx1"/>
                </a:solidFill>
              </a:rPr>
              <a:t>Mount / </a:t>
            </a:r>
            <a:r>
              <a:rPr lang="nl-NL" dirty="0" err="1">
                <a:solidFill>
                  <a:schemeClr val="tx1"/>
                </a:solidFill>
              </a:rPr>
              <a:t>assemble</a:t>
            </a:r>
            <a:r>
              <a:rPr lang="nl-NL" dirty="0">
                <a:solidFill>
                  <a:schemeClr val="tx1"/>
                </a:solidFill>
              </a:rPr>
              <a:t> </a:t>
            </a:r>
          </a:p>
        </p:txBody>
      </p:sp>
      <p:sp>
        <p:nvSpPr>
          <p:cNvPr id="28" name="Rechthoek 27">
            <a:extLst>
              <a:ext uri="{FF2B5EF4-FFF2-40B4-BE49-F238E27FC236}">
                <a16:creationId xmlns:a16="http://schemas.microsoft.com/office/drawing/2014/main" id="{246B30CC-7979-4A98-BF7F-0EF683E2BCD8}"/>
              </a:ext>
            </a:extLst>
          </p:cNvPr>
          <p:cNvSpPr/>
          <p:nvPr/>
        </p:nvSpPr>
        <p:spPr>
          <a:xfrm>
            <a:off x="1430466" y="7725874"/>
            <a:ext cx="1197369"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Productie </a:t>
            </a:r>
          </a:p>
        </p:txBody>
      </p:sp>
      <p:sp>
        <p:nvSpPr>
          <p:cNvPr id="29" name="Rechthoek 28">
            <a:extLst>
              <a:ext uri="{FF2B5EF4-FFF2-40B4-BE49-F238E27FC236}">
                <a16:creationId xmlns:a16="http://schemas.microsoft.com/office/drawing/2014/main" id="{07634993-2088-4FEB-82BF-2D23381CCE33}"/>
              </a:ext>
            </a:extLst>
          </p:cNvPr>
          <p:cNvSpPr/>
          <p:nvPr/>
        </p:nvSpPr>
        <p:spPr>
          <a:xfrm>
            <a:off x="1430466" y="8131303"/>
            <a:ext cx="1197369"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Transport </a:t>
            </a:r>
          </a:p>
        </p:txBody>
      </p:sp>
      <p:sp>
        <p:nvSpPr>
          <p:cNvPr id="30" name="Rechthoek 29">
            <a:extLst>
              <a:ext uri="{FF2B5EF4-FFF2-40B4-BE49-F238E27FC236}">
                <a16:creationId xmlns:a16="http://schemas.microsoft.com/office/drawing/2014/main" id="{1E375D01-F987-46EE-9046-F8AE47F88622}"/>
              </a:ext>
            </a:extLst>
          </p:cNvPr>
          <p:cNvSpPr/>
          <p:nvPr/>
        </p:nvSpPr>
        <p:spPr>
          <a:xfrm>
            <a:off x="12923521" y="7711290"/>
            <a:ext cx="1684930" cy="75087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 </a:t>
            </a:r>
            <a:r>
              <a:rPr lang="nl-NL" dirty="0">
                <a:solidFill>
                  <a:schemeClr val="tx1"/>
                </a:solidFill>
              </a:rPr>
              <a:t>30,00,-  </a:t>
            </a:r>
          </a:p>
        </p:txBody>
      </p:sp>
      <p:sp>
        <p:nvSpPr>
          <p:cNvPr id="31" name="Rechthoek 30">
            <a:extLst>
              <a:ext uri="{FF2B5EF4-FFF2-40B4-BE49-F238E27FC236}">
                <a16:creationId xmlns:a16="http://schemas.microsoft.com/office/drawing/2014/main" id="{E177321A-09C3-4462-AE42-D840EFE5B712}"/>
              </a:ext>
            </a:extLst>
          </p:cNvPr>
          <p:cNvSpPr/>
          <p:nvPr/>
        </p:nvSpPr>
        <p:spPr>
          <a:xfrm>
            <a:off x="2679366" y="8131302"/>
            <a:ext cx="2472298"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€ 3,50 per lamp</a:t>
            </a:r>
            <a:r>
              <a:rPr lang="nl-NL" dirty="0">
                <a:solidFill>
                  <a:schemeClr val="tx1"/>
                </a:solidFill>
              </a:rPr>
              <a:t> </a:t>
            </a:r>
          </a:p>
        </p:txBody>
      </p:sp>
      <p:sp>
        <p:nvSpPr>
          <p:cNvPr id="32" name="Rechthoek 31">
            <a:extLst>
              <a:ext uri="{FF2B5EF4-FFF2-40B4-BE49-F238E27FC236}">
                <a16:creationId xmlns:a16="http://schemas.microsoft.com/office/drawing/2014/main" id="{C5E2F51C-A0A3-4138-9CE4-459211DADF2B}"/>
              </a:ext>
            </a:extLst>
          </p:cNvPr>
          <p:cNvSpPr/>
          <p:nvPr/>
        </p:nvSpPr>
        <p:spPr>
          <a:xfrm>
            <a:off x="2680296" y="7725874"/>
            <a:ext cx="2471368"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€ 22,- per lamp</a:t>
            </a:r>
            <a:endParaRPr lang="nl-NL" dirty="0">
              <a:solidFill>
                <a:schemeClr val="tx1"/>
              </a:solidFill>
            </a:endParaRPr>
          </a:p>
        </p:txBody>
      </p:sp>
      <p:sp>
        <p:nvSpPr>
          <p:cNvPr id="33" name="Rechthoek 32">
            <a:extLst>
              <a:ext uri="{FF2B5EF4-FFF2-40B4-BE49-F238E27FC236}">
                <a16:creationId xmlns:a16="http://schemas.microsoft.com/office/drawing/2014/main" id="{AB6A26E1-EDAE-4DC9-AD81-0145F2E3C8E4}"/>
              </a:ext>
            </a:extLst>
          </p:cNvPr>
          <p:cNvSpPr/>
          <p:nvPr/>
        </p:nvSpPr>
        <p:spPr>
          <a:xfrm>
            <a:off x="3568367" y="7357729"/>
            <a:ext cx="1583298"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a:t>
            </a:r>
            <a:r>
              <a:rPr lang="nl-NL" dirty="0">
                <a:solidFill>
                  <a:schemeClr val="tx1"/>
                </a:solidFill>
              </a:rPr>
              <a:t> 100,- per </a:t>
            </a:r>
            <a:r>
              <a:rPr lang="nl-NL" dirty="0" err="1">
                <a:solidFill>
                  <a:schemeClr val="tx1"/>
                </a:solidFill>
              </a:rPr>
              <a:t>month</a:t>
            </a:r>
            <a:r>
              <a:rPr lang="nl-NL" dirty="0">
                <a:solidFill>
                  <a:schemeClr val="tx1"/>
                </a:solidFill>
              </a:rPr>
              <a:t> </a:t>
            </a:r>
          </a:p>
        </p:txBody>
      </p:sp>
      <p:sp>
        <p:nvSpPr>
          <p:cNvPr id="34" name="Rechthoek 33">
            <a:extLst>
              <a:ext uri="{FF2B5EF4-FFF2-40B4-BE49-F238E27FC236}">
                <a16:creationId xmlns:a16="http://schemas.microsoft.com/office/drawing/2014/main" id="{DAEDB101-B309-4B69-9919-4321BAFAE0E6}"/>
              </a:ext>
            </a:extLst>
          </p:cNvPr>
          <p:cNvSpPr/>
          <p:nvPr/>
        </p:nvSpPr>
        <p:spPr>
          <a:xfrm>
            <a:off x="5183585" y="7348481"/>
            <a:ext cx="2731277"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a:t>
            </a:r>
            <a:r>
              <a:rPr lang="nl-NL" dirty="0">
                <a:solidFill>
                  <a:schemeClr val="tx1"/>
                </a:solidFill>
              </a:rPr>
              <a:t> 1200,- per </a:t>
            </a:r>
            <a:r>
              <a:rPr lang="nl-NL" dirty="0" err="1">
                <a:solidFill>
                  <a:schemeClr val="tx1"/>
                </a:solidFill>
              </a:rPr>
              <a:t>year</a:t>
            </a:r>
            <a:r>
              <a:rPr lang="nl-NL" dirty="0">
                <a:solidFill>
                  <a:schemeClr val="tx1"/>
                </a:solidFill>
              </a:rPr>
              <a:t> </a:t>
            </a:r>
          </a:p>
        </p:txBody>
      </p:sp>
      <p:sp>
        <p:nvSpPr>
          <p:cNvPr id="35" name="Rechthoek 34">
            <a:extLst>
              <a:ext uri="{FF2B5EF4-FFF2-40B4-BE49-F238E27FC236}">
                <a16:creationId xmlns:a16="http://schemas.microsoft.com/office/drawing/2014/main" id="{6984A0FC-0ADF-43AA-B293-51FBDB1B1D1B}"/>
              </a:ext>
            </a:extLst>
          </p:cNvPr>
          <p:cNvSpPr/>
          <p:nvPr/>
        </p:nvSpPr>
        <p:spPr>
          <a:xfrm>
            <a:off x="5178763" y="7718961"/>
            <a:ext cx="2731278"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 5800 * 22 = €127.600,-</a:t>
            </a:r>
            <a:endParaRPr lang="nl-NL" dirty="0">
              <a:solidFill>
                <a:schemeClr val="tx1"/>
              </a:solidFill>
            </a:endParaRPr>
          </a:p>
        </p:txBody>
      </p:sp>
      <p:sp>
        <p:nvSpPr>
          <p:cNvPr id="36" name="Rechthoek 35">
            <a:extLst>
              <a:ext uri="{FF2B5EF4-FFF2-40B4-BE49-F238E27FC236}">
                <a16:creationId xmlns:a16="http://schemas.microsoft.com/office/drawing/2014/main" id="{6406C5CB-A147-439B-ABA7-4E414D7CB0A3}"/>
              </a:ext>
            </a:extLst>
          </p:cNvPr>
          <p:cNvSpPr/>
          <p:nvPr/>
        </p:nvSpPr>
        <p:spPr>
          <a:xfrm>
            <a:off x="5173383" y="8131302"/>
            <a:ext cx="2731278"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 5800 * 3,50 = €20.300,-</a:t>
            </a:r>
            <a:endParaRPr lang="nl-NL" dirty="0">
              <a:solidFill>
                <a:schemeClr val="tx1"/>
              </a:solidFill>
            </a:endParaRPr>
          </a:p>
        </p:txBody>
      </p:sp>
      <p:sp>
        <p:nvSpPr>
          <p:cNvPr id="37" name="Rechthoek 36">
            <a:extLst>
              <a:ext uri="{FF2B5EF4-FFF2-40B4-BE49-F238E27FC236}">
                <a16:creationId xmlns:a16="http://schemas.microsoft.com/office/drawing/2014/main" id="{081C0A7E-0090-4CDE-9120-8F79AD2BEA9D}"/>
              </a:ext>
            </a:extLst>
          </p:cNvPr>
          <p:cNvSpPr/>
          <p:nvPr/>
        </p:nvSpPr>
        <p:spPr>
          <a:xfrm>
            <a:off x="5173383" y="8504992"/>
            <a:ext cx="2731278" cy="3308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 €149.100 per </a:t>
            </a:r>
            <a:r>
              <a:rPr lang="nl-NL" dirty="0" err="1">
                <a:solidFill>
                  <a:schemeClr val="tx1"/>
                </a:solidFill>
                <a:latin typeface="Arial" panose="020B0604020202020204" pitchFamily="34" charset="0"/>
                <a:cs typeface="Arial" panose="020B0604020202020204" pitchFamily="34" charset="0"/>
              </a:rPr>
              <a:t>year</a:t>
            </a:r>
            <a:endParaRPr lang="nl-NL" dirty="0">
              <a:solidFill>
                <a:schemeClr val="tx1"/>
              </a:solidFill>
            </a:endParaRPr>
          </a:p>
        </p:txBody>
      </p:sp>
      <p:sp>
        <p:nvSpPr>
          <p:cNvPr id="38" name="Rechthoek 37">
            <a:extLst>
              <a:ext uri="{FF2B5EF4-FFF2-40B4-BE49-F238E27FC236}">
                <a16:creationId xmlns:a16="http://schemas.microsoft.com/office/drawing/2014/main" id="{37E306D8-6B58-406D-B908-CAFD122A8B1D}"/>
              </a:ext>
            </a:extLst>
          </p:cNvPr>
          <p:cNvSpPr/>
          <p:nvPr/>
        </p:nvSpPr>
        <p:spPr>
          <a:xfrm>
            <a:off x="11867251" y="8554103"/>
            <a:ext cx="2731278" cy="3308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 €174.000 per </a:t>
            </a:r>
            <a:r>
              <a:rPr lang="nl-NL" dirty="0" err="1">
                <a:solidFill>
                  <a:schemeClr val="tx1"/>
                </a:solidFill>
                <a:latin typeface="Arial" panose="020B0604020202020204" pitchFamily="34" charset="0"/>
                <a:cs typeface="Arial" panose="020B0604020202020204" pitchFamily="34" charset="0"/>
              </a:rPr>
              <a:t>year</a:t>
            </a:r>
            <a:endParaRPr lang="nl-NL" dirty="0">
              <a:solidFill>
                <a:schemeClr val="tx1"/>
              </a:solidFill>
            </a:endParaRPr>
          </a:p>
        </p:txBody>
      </p:sp>
      <p:sp>
        <p:nvSpPr>
          <p:cNvPr id="39" name="Rechthoek 38">
            <a:extLst>
              <a:ext uri="{FF2B5EF4-FFF2-40B4-BE49-F238E27FC236}">
                <a16:creationId xmlns:a16="http://schemas.microsoft.com/office/drawing/2014/main" id="{AD291F48-C944-4F10-AB6A-DDD5BB3549C7}"/>
              </a:ext>
            </a:extLst>
          </p:cNvPr>
          <p:cNvSpPr/>
          <p:nvPr/>
        </p:nvSpPr>
        <p:spPr>
          <a:xfrm>
            <a:off x="8114423" y="8616408"/>
            <a:ext cx="2731278" cy="33086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 €24.900 per </a:t>
            </a:r>
            <a:r>
              <a:rPr lang="nl-NL" dirty="0" err="1">
                <a:solidFill>
                  <a:schemeClr val="tx1"/>
                </a:solidFill>
                <a:latin typeface="Arial" panose="020B0604020202020204" pitchFamily="34" charset="0"/>
                <a:cs typeface="Arial" panose="020B0604020202020204" pitchFamily="34" charset="0"/>
              </a:rPr>
              <a:t>year</a:t>
            </a:r>
            <a:endParaRPr lang="nl-NL" dirty="0">
              <a:solidFill>
                <a:schemeClr val="tx1"/>
              </a:solidFill>
            </a:endParaRPr>
          </a:p>
        </p:txBody>
      </p:sp>
      <p:sp>
        <p:nvSpPr>
          <p:cNvPr id="40" name="Rechthoek 39">
            <a:extLst>
              <a:ext uri="{FF2B5EF4-FFF2-40B4-BE49-F238E27FC236}">
                <a16:creationId xmlns:a16="http://schemas.microsoft.com/office/drawing/2014/main" id="{5C5D1DD7-F50B-422E-A9C4-3AE92CC3D465}"/>
              </a:ext>
            </a:extLst>
          </p:cNvPr>
          <p:cNvSpPr/>
          <p:nvPr/>
        </p:nvSpPr>
        <p:spPr>
          <a:xfrm>
            <a:off x="11444643" y="9501344"/>
            <a:ext cx="2731278"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latin typeface="Arial" panose="020B0604020202020204" pitchFamily="34" charset="0"/>
                <a:cs typeface="Arial" panose="020B0604020202020204" pitchFamily="34" charset="0"/>
              </a:rPr>
              <a:t>Use</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recycled</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products</a:t>
            </a:r>
            <a:endParaRPr lang="nl-NL" dirty="0">
              <a:solidFill>
                <a:schemeClr val="tx1"/>
              </a:solidFill>
            </a:endParaRPr>
          </a:p>
        </p:txBody>
      </p:sp>
      <p:sp>
        <p:nvSpPr>
          <p:cNvPr id="41" name="Rechthoek 40">
            <a:extLst>
              <a:ext uri="{FF2B5EF4-FFF2-40B4-BE49-F238E27FC236}">
                <a16:creationId xmlns:a16="http://schemas.microsoft.com/office/drawing/2014/main" id="{A2D5087A-5CEB-42B7-A8B2-293EC23D2DAB}"/>
              </a:ext>
            </a:extLst>
          </p:cNvPr>
          <p:cNvSpPr/>
          <p:nvPr/>
        </p:nvSpPr>
        <p:spPr>
          <a:xfrm>
            <a:off x="4751418" y="9527849"/>
            <a:ext cx="2731278" cy="3308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Transport </a:t>
            </a:r>
            <a:r>
              <a:rPr lang="nl-NL" dirty="0" err="1">
                <a:solidFill>
                  <a:schemeClr val="tx1"/>
                </a:solidFill>
                <a:latin typeface="Arial" panose="020B0604020202020204" pitchFamily="34" charset="0"/>
                <a:cs typeface="Arial" panose="020B0604020202020204" pitchFamily="34" charset="0"/>
              </a:rPr>
              <a:t>with</a:t>
            </a:r>
            <a:r>
              <a:rPr lang="nl-NL" dirty="0">
                <a:solidFill>
                  <a:schemeClr val="tx1"/>
                </a:solidFill>
                <a:latin typeface="Arial" panose="020B0604020202020204" pitchFamily="34" charset="0"/>
                <a:cs typeface="Arial" panose="020B0604020202020204" pitchFamily="34" charset="0"/>
              </a:rPr>
              <a:t> CO²-emission</a:t>
            </a:r>
            <a:endParaRPr lang="nl-NL" dirty="0">
              <a:solidFill>
                <a:schemeClr val="tx1"/>
              </a:solidFill>
            </a:endParaRPr>
          </a:p>
        </p:txBody>
      </p:sp>
      <p:sp>
        <p:nvSpPr>
          <p:cNvPr id="42" name="Rechthoek 41">
            <a:extLst>
              <a:ext uri="{FF2B5EF4-FFF2-40B4-BE49-F238E27FC236}">
                <a16:creationId xmlns:a16="http://schemas.microsoft.com/office/drawing/2014/main" id="{B865A797-6E11-42A7-8BA3-3EB35F419879}"/>
              </a:ext>
            </a:extLst>
          </p:cNvPr>
          <p:cNvSpPr/>
          <p:nvPr/>
        </p:nvSpPr>
        <p:spPr>
          <a:xfrm>
            <a:off x="8045943" y="9492928"/>
            <a:ext cx="2731278" cy="45513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latin typeface="Arial" panose="020B0604020202020204" pitchFamily="34" charset="0"/>
                <a:cs typeface="Arial" panose="020B0604020202020204" pitchFamily="34" charset="0"/>
              </a:rPr>
              <a:t>Create</a:t>
            </a:r>
            <a:r>
              <a:rPr lang="nl-NL" dirty="0">
                <a:solidFill>
                  <a:schemeClr val="tx1"/>
                </a:solidFill>
                <a:latin typeface="Arial" panose="020B0604020202020204" pitchFamily="34" charset="0"/>
                <a:cs typeface="Arial" panose="020B0604020202020204" pitchFamily="34" charset="0"/>
              </a:rPr>
              <a:t> a lamp </a:t>
            </a:r>
            <a:r>
              <a:rPr lang="nl-NL" dirty="0" err="1">
                <a:solidFill>
                  <a:schemeClr val="tx1"/>
                </a:solidFill>
                <a:latin typeface="Arial" panose="020B0604020202020204" pitchFamily="34" charset="0"/>
                <a:cs typeface="Arial" panose="020B0604020202020204" pitchFamily="34" charset="0"/>
              </a:rPr>
              <a:t>that</a:t>
            </a:r>
            <a:r>
              <a:rPr lang="nl-NL" dirty="0">
                <a:solidFill>
                  <a:schemeClr val="tx1"/>
                </a:solidFill>
                <a:latin typeface="Arial" panose="020B0604020202020204" pitchFamily="34" charset="0"/>
                <a:cs typeface="Arial" panose="020B0604020202020204" pitchFamily="34" charset="0"/>
              </a:rPr>
              <a:t> customers </a:t>
            </a:r>
            <a:r>
              <a:rPr lang="nl-NL" dirty="0" err="1">
                <a:solidFill>
                  <a:schemeClr val="tx1"/>
                </a:solidFill>
                <a:latin typeface="Arial" panose="020B0604020202020204" pitchFamily="34" charset="0"/>
                <a:cs typeface="Arial" panose="020B0604020202020204" pitchFamily="34" charset="0"/>
              </a:rPr>
              <a:t>can</a:t>
            </a:r>
            <a:r>
              <a:rPr lang="nl-NL" dirty="0">
                <a:solidFill>
                  <a:schemeClr val="tx1"/>
                </a:solidFill>
                <a:latin typeface="Arial" panose="020B0604020202020204" pitchFamily="34" charset="0"/>
                <a:cs typeface="Arial" panose="020B0604020202020204" pitchFamily="34" charset="0"/>
              </a:rPr>
              <a:t> change </a:t>
            </a:r>
            <a:r>
              <a:rPr lang="nl-NL" dirty="0" err="1">
                <a:solidFill>
                  <a:schemeClr val="tx1"/>
                </a:solidFill>
                <a:latin typeface="Arial" panose="020B0604020202020204" pitchFamily="34" charset="0"/>
                <a:cs typeface="Arial" panose="020B0604020202020204" pitchFamily="34" charset="0"/>
              </a:rPr>
              <a:t>by</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themselve</a:t>
            </a:r>
            <a:endParaRPr lang="nl-NL" dirty="0">
              <a:solidFill>
                <a:schemeClr val="tx1"/>
              </a:solidFill>
            </a:endParaRPr>
          </a:p>
        </p:txBody>
      </p:sp>
      <p:sp>
        <p:nvSpPr>
          <p:cNvPr id="43" name="Rechthoek 42">
            <a:extLst>
              <a:ext uri="{FF2B5EF4-FFF2-40B4-BE49-F238E27FC236}">
                <a16:creationId xmlns:a16="http://schemas.microsoft.com/office/drawing/2014/main" id="{27F6683C-F43C-44CC-ABC5-3C08EDA75165}"/>
              </a:ext>
            </a:extLst>
          </p:cNvPr>
          <p:cNvSpPr/>
          <p:nvPr/>
        </p:nvSpPr>
        <p:spPr>
          <a:xfrm>
            <a:off x="1482918" y="9527848"/>
            <a:ext cx="3037114" cy="30435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latin typeface="Arial" panose="020B0604020202020204" pitchFamily="34" charset="0"/>
                <a:cs typeface="Arial" panose="020B0604020202020204" pitchFamily="34" charset="0"/>
              </a:rPr>
              <a:t>The look is </a:t>
            </a:r>
            <a:r>
              <a:rPr lang="nl-NL" dirty="0" err="1">
                <a:solidFill>
                  <a:schemeClr val="tx1"/>
                </a:solidFill>
                <a:latin typeface="Arial" panose="020B0604020202020204" pitchFamily="34" charset="0"/>
                <a:cs typeface="Arial" panose="020B0604020202020204" pitchFamily="34" charset="0"/>
              </a:rPr>
              <a:t>less</a:t>
            </a:r>
            <a:r>
              <a:rPr lang="nl-NL" dirty="0">
                <a:solidFill>
                  <a:schemeClr val="tx1"/>
                </a:solidFill>
                <a:latin typeface="Arial" panose="020B0604020202020204" pitchFamily="34" charset="0"/>
                <a:cs typeface="Arial" panose="020B0604020202020204" pitchFamily="34" charset="0"/>
              </a:rPr>
              <a:t> modern </a:t>
            </a:r>
            <a:r>
              <a:rPr lang="nl-NL" dirty="0" err="1">
                <a:solidFill>
                  <a:schemeClr val="tx1"/>
                </a:solidFill>
                <a:latin typeface="Arial" panose="020B0604020202020204" pitchFamily="34" charset="0"/>
                <a:cs typeface="Arial" panose="020B0604020202020204" pitchFamily="34" charset="0"/>
              </a:rPr>
              <a:t>and</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fresh</a:t>
            </a:r>
            <a:endParaRPr lang="nl-NL" dirty="0">
              <a:solidFill>
                <a:schemeClr val="tx1"/>
              </a:solidFill>
            </a:endParaRPr>
          </a:p>
        </p:txBody>
      </p:sp>
      <p:sp>
        <p:nvSpPr>
          <p:cNvPr id="44" name="Rechthoek 43">
            <a:extLst>
              <a:ext uri="{FF2B5EF4-FFF2-40B4-BE49-F238E27FC236}">
                <a16:creationId xmlns:a16="http://schemas.microsoft.com/office/drawing/2014/main" id="{E9BFD580-875B-45D4-89B9-A1D39B38D4F6}"/>
              </a:ext>
            </a:extLst>
          </p:cNvPr>
          <p:cNvSpPr/>
          <p:nvPr/>
        </p:nvSpPr>
        <p:spPr>
          <a:xfrm>
            <a:off x="1329910" y="10129519"/>
            <a:ext cx="6991129" cy="42672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err="1">
                <a:solidFill>
                  <a:schemeClr val="tx1"/>
                </a:solidFill>
                <a:latin typeface="Arial" panose="020B0604020202020204" pitchFamily="34" charset="0"/>
                <a:cs typeface="Arial" panose="020B0604020202020204" pitchFamily="34" charset="0"/>
              </a:rPr>
              <a:t>Some</a:t>
            </a:r>
            <a:r>
              <a:rPr lang="nl-NL" dirty="0">
                <a:solidFill>
                  <a:schemeClr val="tx1"/>
                </a:solidFill>
                <a:latin typeface="Arial" panose="020B0604020202020204" pitchFamily="34" charset="0"/>
                <a:cs typeface="Arial" panose="020B0604020202020204" pitchFamily="34" charset="0"/>
              </a:rPr>
              <a:t> money form out </a:t>
            </a:r>
            <a:r>
              <a:rPr lang="nl-NL" dirty="0" err="1">
                <a:solidFill>
                  <a:schemeClr val="tx1"/>
                </a:solidFill>
                <a:latin typeface="Arial" panose="020B0604020202020204" pitchFamily="34" charset="0"/>
                <a:cs typeface="Arial" panose="020B0604020202020204" pitchFamily="34" charset="0"/>
              </a:rPr>
              <a:t>the</a:t>
            </a:r>
            <a:r>
              <a:rPr lang="nl-NL" dirty="0">
                <a:solidFill>
                  <a:schemeClr val="tx1"/>
                </a:solidFill>
                <a:latin typeface="Arial" panose="020B0604020202020204" pitchFamily="34" charset="0"/>
                <a:cs typeface="Arial" panose="020B0604020202020204" pitchFamily="34" charset="0"/>
              </a:rPr>
              <a:t> sales </a:t>
            </a:r>
            <a:r>
              <a:rPr lang="nl-NL" dirty="0" err="1">
                <a:solidFill>
                  <a:schemeClr val="tx1"/>
                </a:solidFill>
                <a:latin typeface="Arial" panose="020B0604020202020204" pitchFamily="34" charset="0"/>
                <a:cs typeface="Arial" panose="020B0604020202020204" pitchFamily="34" charset="0"/>
              </a:rPr>
              <a:t>while</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be</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use</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for</a:t>
            </a:r>
            <a:r>
              <a:rPr lang="nl-NL" dirty="0">
                <a:solidFill>
                  <a:schemeClr val="tx1"/>
                </a:solidFill>
                <a:latin typeface="Arial" panose="020B0604020202020204" pitchFamily="34" charset="0"/>
                <a:cs typeface="Arial" panose="020B0604020202020204" pitchFamily="34" charset="0"/>
              </a:rPr>
              <a:t> planting new trees </a:t>
            </a:r>
            <a:r>
              <a:rPr lang="nl-NL" dirty="0" err="1">
                <a:solidFill>
                  <a:schemeClr val="tx1"/>
                </a:solidFill>
                <a:latin typeface="Arial" panose="020B0604020202020204" pitchFamily="34" charset="0"/>
                <a:cs typeface="Arial" panose="020B0604020202020204" pitchFamily="34" charset="0"/>
              </a:rPr>
              <a:t>to</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compensate</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the</a:t>
            </a:r>
            <a:r>
              <a:rPr lang="nl-NL" dirty="0">
                <a:solidFill>
                  <a:schemeClr val="tx1"/>
                </a:solidFill>
                <a:latin typeface="Arial" panose="020B0604020202020204" pitchFamily="34" charset="0"/>
                <a:cs typeface="Arial" panose="020B0604020202020204" pitchFamily="34" charset="0"/>
              </a:rPr>
              <a:t> CO²-emission. The rest </a:t>
            </a:r>
            <a:r>
              <a:rPr lang="nl-NL" dirty="0" err="1">
                <a:solidFill>
                  <a:schemeClr val="tx1"/>
                </a:solidFill>
                <a:latin typeface="Arial" panose="020B0604020202020204" pitchFamily="34" charset="0"/>
                <a:cs typeface="Arial" panose="020B0604020202020204" pitchFamily="34" charset="0"/>
              </a:rPr>
              <a:t>will</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be</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invest</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to</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improve</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the</a:t>
            </a:r>
            <a:r>
              <a:rPr lang="nl-NL" dirty="0">
                <a:solidFill>
                  <a:schemeClr val="tx1"/>
                </a:solidFill>
                <a:latin typeface="Arial" panose="020B0604020202020204" pitchFamily="34" charset="0"/>
                <a:cs typeface="Arial" panose="020B0604020202020204" pitchFamily="34" charset="0"/>
              </a:rPr>
              <a:t> </a:t>
            </a:r>
            <a:r>
              <a:rPr lang="nl-NL" dirty="0" err="1">
                <a:solidFill>
                  <a:schemeClr val="tx1"/>
                </a:solidFill>
                <a:latin typeface="Arial" panose="020B0604020202020204" pitchFamily="34" charset="0"/>
                <a:cs typeface="Arial" panose="020B0604020202020204" pitchFamily="34" charset="0"/>
              </a:rPr>
              <a:t>products</a:t>
            </a:r>
            <a:r>
              <a:rPr lang="nl-NL" dirty="0">
                <a:solidFill>
                  <a:schemeClr val="tx1"/>
                </a:solidFill>
                <a:latin typeface="Arial" panose="020B0604020202020204" pitchFamily="34" charset="0"/>
                <a:cs typeface="Arial" panose="020B0604020202020204" pitchFamily="34" charset="0"/>
              </a:rPr>
              <a:t> over </a:t>
            </a:r>
            <a:r>
              <a:rPr lang="nl-NL" dirty="0" err="1">
                <a:solidFill>
                  <a:schemeClr val="tx1"/>
                </a:solidFill>
                <a:latin typeface="Arial" panose="020B0604020202020204" pitchFamily="34" charset="0"/>
                <a:cs typeface="Arial" panose="020B0604020202020204" pitchFamily="34" charset="0"/>
              </a:rPr>
              <a:t>and</a:t>
            </a:r>
            <a:r>
              <a:rPr lang="nl-NL" dirty="0">
                <a:solidFill>
                  <a:schemeClr val="tx1"/>
                </a:solidFill>
                <a:latin typeface="Arial" panose="020B0604020202020204" pitchFamily="34" charset="0"/>
                <a:cs typeface="Arial" panose="020B0604020202020204" pitchFamily="34" charset="0"/>
              </a:rPr>
              <a:t> over </a:t>
            </a:r>
            <a:r>
              <a:rPr lang="nl-NL" dirty="0" err="1">
                <a:solidFill>
                  <a:schemeClr val="tx1"/>
                </a:solidFill>
                <a:latin typeface="Arial" panose="020B0604020202020204" pitchFamily="34" charset="0"/>
                <a:cs typeface="Arial" panose="020B0604020202020204" pitchFamily="34" charset="0"/>
              </a:rPr>
              <a:t>again</a:t>
            </a:r>
            <a:r>
              <a:rPr lang="nl-NL" dirty="0">
                <a:solidFill>
                  <a:schemeClr val="tx1"/>
                </a:solidFill>
                <a:latin typeface="Arial" panose="020B0604020202020204" pitchFamily="34" charset="0"/>
                <a:cs typeface="Arial" panose="020B0604020202020204" pitchFamily="34" charset="0"/>
              </a:rPr>
              <a:t>.  </a:t>
            </a:r>
            <a:endParaRPr lang="nl-NL" dirty="0">
              <a:solidFill>
                <a:schemeClr val="tx1"/>
              </a:solidFill>
            </a:endParaRPr>
          </a:p>
        </p:txBody>
      </p:sp>
    </p:spTree>
  </p:cSld>
  <p:clrMapOvr>
    <a:masterClrMapping/>
  </p:clrMapOvr>
</p:sld>
</file>

<file path=ppt/theme/theme1.xml><?xml version="1.0" encoding="utf-8"?>
<a:theme xmlns:a="http://schemas.openxmlformats.org/drawingml/2006/main" name="Kantoorthema">
  <a:themeElements>
    <a:clrScheme name="Kantoorthema">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thema">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52DB363214644C9C330C2C178B182A" ma:contentTypeVersion="9" ma:contentTypeDescription="Een nieuw document maken." ma:contentTypeScope="" ma:versionID="568cb809f6871708c9217bba6b8d5ff5">
  <xsd:schema xmlns:xsd="http://www.w3.org/2001/XMLSchema" xmlns:xs="http://www.w3.org/2001/XMLSchema" xmlns:p="http://schemas.microsoft.com/office/2006/metadata/properties" xmlns:ns2="aa1142de-8201-4ea2-94fc-14b57de30cb5" xmlns:ns3="6ad784e3-0162-4fdc-bf8c-e678e977ef9c" targetNamespace="http://schemas.microsoft.com/office/2006/metadata/properties" ma:root="true" ma:fieldsID="ca26c3a299f3e51d3105fb46830c707f" ns2:_="" ns3:_="">
    <xsd:import namespace="aa1142de-8201-4ea2-94fc-14b57de30cb5"/>
    <xsd:import namespace="6ad784e3-0162-4fdc-bf8c-e678e977ef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1142de-8201-4ea2-94fc-14b57de30c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d784e3-0162-4fdc-bf8c-e678e977ef9c"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8A94AA-380E-4189-A924-9BE6845D0E63}"/>
</file>

<file path=customXml/itemProps2.xml><?xml version="1.0" encoding="utf-8"?>
<ds:datastoreItem xmlns:ds="http://schemas.openxmlformats.org/officeDocument/2006/customXml" ds:itemID="{65039945-87D6-44AB-938B-5C37A9564951}"/>
</file>

<file path=customXml/itemProps3.xml><?xml version="1.0" encoding="utf-8"?>
<ds:datastoreItem xmlns:ds="http://schemas.openxmlformats.org/officeDocument/2006/customXml" ds:itemID="{DD4D3337-750E-4C0E-8424-1536D26B86D9}"/>
</file>

<file path=docProps/app.xml><?xml version="1.0" encoding="utf-8"?>
<Properties xmlns="http://schemas.openxmlformats.org/officeDocument/2006/extended-properties" xmlns:vt="http://schemas.openxmlformats.org/officeDocument/2006/docPropsVTypes">
  <TotalTime>0</TotalTime>
  <Words>1597</Words>
  <Application>Microsoft Office PowerPoint</Application>
  <PresentationFormat>Aangepast</PresentationFormat>
  <Paragraphs>235</Paragraphs>
  <Slides>4</Slides>
  <Notes>4</Notes>
  <HiddenSlides>0</HiddenSlides>
  <MMClips>0</MMClips>
  <ScaleCrop>false</ScaleCrop>
  <HeadingPairs>
    <vt:vector size="6" baseType="variant">
      <vt:variant>
        <vt:lpstr>Gebruikte lettertypen</vt:lpstr>
      </vt:variant>
      <vt:variant>
        <vt:i4>7</vt:i4>
      </vt:variant>
      <vt:variant>
        <vt:lpstr>Thema</vt:lpstr>
      </vt:variant>
      <vt:variant>
        <vt:i4>2</vt:i4>
      </vt:variant>
      <vt:variant>
        <vt:lpstr>Diatitels</vt:lpstr>
      </vt:variant>
      <vt:variant>
        <vt:i4>4</vt:i4>
      </vt:variant>
    </vt:vector>
  </HeadingPairs>
  <TitlesOfParts>
    <vt:vector size="13" baseType="lpstr">
      <vt:lpstr>Arial</vt:lpstr>
      <vt:lpstr>Calibri</vt:lpstr>
      <vt:lpstr>Helvetica Neue</vt:lpstr>
      <vt:lpstr>Lato</vt:lpstr>
      <vt:lpstr>Open Sans</vt:lpstr>
      <vt:lpstr>Open Sans ExtraBold</vt:lpstr>
      <vt:lpstr>Open Sans SemiBold</vt:lpstr>
      <vt:lpstr>Kantoorthema</vt:lpstr>
      <vt:lpstr>Kantoorthema</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Saskia van der Velden</dc:creator>
  <cp:lastModifiedBy>Saskia van der Velden</cp:lastModifiedBy>
  <cp:revision>15</cp:revision>
  <dcterms:modified xsi:type="dcterms:W3CDTF">2020-05-07T15:11:16Z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0x010100C952DB363214644C9C330C2C178B182A</vt:lpwstr>
  </property>
</Properties>
</file>