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7"/>
  </p:notesMasterIdLst>
  <p:sldIdLst>
    <p:sldId id="256" r:id="rId3"/>
    <p:sldId id="257" r:id="rId4"/>
    <p:sldId id="258" r:id="rId5"/>
    <p:sldId id="259" r:id="rId6"/>
  </p:sldIdLst>
  <p:sldSz cx="15119350" cy="106918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661">
          <p15:clr>
            <a:srgbClr val="A4A3A4"/>
          </p15:clr>
        </p15:guide>
        <p15:guide id="2" orient="horz" pos="680">
          <p15:clr>
            <a:srgbClr val="A4A3A4"/>
          </p15:clr>
        </p15:guide>
        <p15:guide id="3" orient="horz" pos="6406">
          <p15:clr>
            <a:srgbClr val="A4A3A4"/>
          </p15:clr>
        </p15:guide>
        <p15:guide id="4" pos="100">
          <p15:clr>
            <a:srgbClr val="A4A3A4"/>
          </p15:clr>
        </p15:guide>
        <p15:guide id="5" pos="89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1368" y="67"/>
      </p:cViewPr>
      <p:guideLst>
        <p:guide pos="661"/>
        <p:guide orient="horz" pos="680"/>
        <p:guide orient="horz" pos="6406"/>
        <p:guide pos="100"/>
        <p:guide pos="8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04455" y="685800"/>
            <a:ext cx="48492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atin typeface="Helvetica Neue"/>
                <a:ea typeface="Helvetica Neue"/>
                <a:cs typeface="Helvetica Neue"/>
                <a:sym typeface="Helvetica Neue"/>
              </a:defRPr>
            </a:lvl1pPr>
            <a:lvl2pPr marL="914400" marR="0" lvl="1" indent="-228600" algn="l" rtl="0">
              <a:spcBef>
                <a:spcPts val="0"/>
              </a:spcBef>
              <a:spcAft>
                <a:spcPts val="0"/>
              </a:spcAft>
              <a:buSzPts val="1400"/>
              <a:buNone/>
              <a:defRPr sz="1800" b="0" i="0" u="none" strike="noStrike" cap="none">
                <a:latin typeface="Helvetica Neue"/>
                <a:ea typeface="Helvetica Neue"/>
                <a:cs typeface="Helvetica Neue"/>
                <a:sym typeface="Helvetica Neue"/>
              </a:defRPr>
            </a:lvl2pPr>
            <a:lvl3pPr marL="1371600" marR="0" lvl="2" indent="-228600" algn="l" rtl="0">
              <a:spcBef>
                <a:spcPts val="0"/>
              </a:spcBef>
              <a:spcAft>
                <a:spcPts val="0"/>
              </a:spcAft>
              <a:buSzPts val="1400"/>
              <a:buNone/>
              <a:defRPr sz="1800" b="0" i="0" u="none" strike="noStrike" cap="none">
                <a:latin typeface="Helvetica Neue"/>
                <a:ea typeface="Helvetica Neue"/>
                <a:cs typeface="Helvetica Neue"/>
                <a:sym typeface="Helvetica Neue"/>
              </a:defRPr>
            </a:lvl3pPr>
            <a:lvl4pPr marL="1828800" marR="0" lvl="3" indent="-228600" algn="l" rtl="0">
              <a:spcBef>
                <a:spcPts val="0"/>
              </a:spcBef>
              <a:spcAft>
                <a:spcPts val="0"/>
              </a:spcAft>
              <a:buSzPts val="1400"/>
              <a:buNone/>
              <a:defRPr sz="1800" b="0" i="0" u="none" strike="noStrike" cap="none">
                <a:latin typeface="Helvetica Neue"/>
                <a:ea typeface="Helvetica Neue"/>
                <a:cs typeface="Helvetica Neue"/>
                <a:sym typeface="Helvetica Neue"/>
              </a:defRPr>
            </a:lvl4pPr>
            <a:lvl5pPr marL="2286000" marR="0" lvl="4" indent="-228600" algn="l" rtl="0">
              <a:spcBef>
                <a:spcPts val="0"/>
              </a:spcBef>
              <a:spcAft>
                <a:spcPts val="0"/>
              </a:spcAft>
              <a:buSzPts val="1400"/>
              <a:buNone/>
              <a:defRPr sz="1800" b="0" i="0" u="none" strike="noStrike" cap="none">
                <a:latin typeface="Helvetica Neue"/>
                <a:ea typeface="Helvetica Neue"/>
                <a:cs typeface="Helvetica Neue"/>
                <a:sym typeface="Helvetica Neue"/>
              </a:defRPr>
            </a:lvl5pPr>
            <a:lvl6pPr marL="2743200" marR="0" lvl="5" indent="-228600" algn="l" rtl="0">
              <a:spcBef>
                <a:spcPts val="0"/>
              </a:spcBef>
              <a:spcAft>
                <a:spcPts val="0"/>
              </a:spcAft>
              <a:buSzPts val="1400"/>
              <a:buNone/>
              <a:defRPr sz="1800" b="0" i="0" u="none" strike="noStrike" cap="none">
                <a:latin typeface="Helvetica Neue"/>
                <a:ea typeface="Helvetica Neue"/>
                <a:cs typeface="Helvetica Neue"/>
                <a:sym typeface="Helvetica Neue"/>
              </a:defRPr>
            </a:lvl6pPr>
            <a:lvl7pPr marL="3200400" marR="0" lvl="6" indent="-228600" algn="l" rtl="0">
              <a:spcBef>
                <a:spcPts val="0"/>
              </a:spcBef>
              <a:spcAft>
                <a:spcPts val="0"/>
              </a:spcAft>
              <a:buSzPts val="1400"/>
              <a:buNone/>
              <a:defRPr sz="1800" b="0" i="0" u="none" strike="noStrike" cap="none">
                <a:latin typeface="Helvetica Neue"/>
                <a:ea typeface="Helvetica Neue"/>
                <a:cs typeface="Helvetica Neue"/>
                <a:sym typeface="Helvetica Neue"/>
              </a:defRPr>
            </a:lvl7pPr>
            <a:lvl8pPr marL="3657600" marR="0" lvl="7" indent="-228600" algn="l" rtl="0">
              <a:spcBef>
                <a:spcPts val="0"/>
              </a:spcBef>
              <a:spcAft>
                <a:spcPts val="0"/>
              </a:spcAft>
              <a:buSzPts val="1400"/>
              <a:buNone/>
              <a:defRPr sz="1800" b="0" i="0" u="none" strike="noStrike" cap="none">
                <a:latin typeface="Helvetica Neue"/>
                <a:ea typeface="Helvetica Neue"/>
                <a:cs typeface="Helvetica Neue"/>
                <a:sym typeface="Helvetica Neue"/>
              </a:defRPr>
            </a:lvl8pPr>
            <a:lvl9pPr marL="4114800" marR="0" lvl="8" indent="-228600" algn="l" rtl="0">
              <a:spcBef>
                <a:spcPts val="0"/>
              </a:spcBef>
              <a:spcAft>
                <a:spcPts val="0"/>
              </a:spcAft>
              <a:buSzPts val="1400"/>
              <a:buNone/>
              <a:defRPr sz="18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f4a0c0070_0_2:notes"/>
          <p:cNvSpPr>
            <a:spLocks noGrp="1" noRot="1" noChangeAspect="1"/>
          </p:cNvSpPr>
          <p:nvPr>
            <p:ph type="sldImg" idx="2"/>
          </p:nvPr>
        </p:nvSpPr>
        <p:spPr>
          <a:xfrm>
            <a:off x="1004455" y="685800"/>
            <a:ext cx="48492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f4a0c0070_0_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3fad37310_0_169:notes"/>
          <p:cNvSpPr>
            <a:spLocks noGrp="1" noRot="1" noChangeAspect="1"/>
          </p:cNvSpPr>
          <p:nvPr>
            <p:ph type="sldImg" idx="2"/>
          </p:nvPr>
        </p:nvSpPr>
        <p:spPr>
          <a:xfrm>
            <a:off x="1004455" y="685800"/>
            <a:ext cx="48492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3fad37310_0_16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6d52e587f_0_0:notes"/>
          <p:cNvSpPr>
            <a:spLocks noGrp="1" noRot="1" noChangeAspect="1"/>
          </p:cNvSpPr>
          <p:nvPr>
            <p:ph type="sldImg" idx="2"/>
          </p:nvPr>
        </p:nvSpPr>
        <p:spPr>
          <a:xfrm>
            <a:off x="911184" y="586509"/>
            <a:ext cx="4398900" cy="2932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6d52e587f_0_0:notes"/>
          <p:cNvSpPr txBox="1">
            <a:spLocks noGrp="1"/>
          </p:cNvSpPr>
          <p:nvPr>
            <p:ph type="body" idx="1"/>
          </p:nvPr>
        </p:nvSpPr>
        <p:spPr>
          <a:xfrm>
            <a:off x="829491" y="3714558"/>
            <a:ext cx="4562100" cy="351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5b67638e6_0_0:notes"/>
          <p:cNvSpPr>
            <a:spLocks noGrp="1" noRot="1" noChangeAspect="1"/>
          </p:cNvSpPr>
          <p:nvPr>
            <p:ph type="sldImg" idx="2"/>
          </p:nvPr>
        </p:nvSpPr>
        <p:spPr>
          <a:xfrm>
            <a:off x="911184" y="586509"/>
            <a:ext cx="4398900" cy="2932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5b67638e6_0_0:notes"/>
          <p:cNvSpPr txBox="1">
            <a:spLocks noGrp="1"/>
          </p:cNvSpPr>
          <p:nvPr>
            <p:ph type="body" idx="1"/>
          </p:nvPr>
        </p:nvSpPr>
        <p:spPr>
          <a:xfrm>
            <a:off x="829491" y="3714558"/>
            <a:ext cx="4562100" cy="351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eldia" type="title">
  <p:cSld name="TITLE">
    <p:bg>
      <p:bgPr>
        <a:noFill/>
        <a:effectLst/>
      </p:bgPr>
    </p:bg>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1680000" y="3788113"/>
            <a:ext cx="12390000" cy="2291700"/>
          </a:xfrm>
          <a:prstGeom prst="rect">
            <a:avLst/>
          </a:prstGeom>
          <a:noFill/>
          <a:ln>
            <a:noFill/>
          </a:ln>
        </p:spPr>
        <p:txBody>
          <a:bodyPr spcFirstLastPara="1" wrap="square" lIns="148300" tIns="148300" rIns="148300" bIns="148300" anchor="b" anchorCtr="0">
            <a:noAutofit/>
          </a:bodyPr>
          <a:lstStyle>
            <a:lvl1pPr marL="0" marR="0" lvl="0"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1pPr>
            <a:lvl2pPr marL="0" marR="0" lvl="1"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2pPr>
            <a:lvl3pPr marL="0" marR="0" lvl="2"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3pPr>
            <a:lvl4pPr marL="0" marR="0" lvl="3"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4pPr>
            <a:lvl5pPr marL="0" marR="0" lvl="4"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5pPr>
            <a:lvl6pPr marL="0" marR="0" lvl="5"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6pPr>
            <a:lvl7pPr marL="0" marR="0" lvl="6"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7pPr>
            <a:lvl8pPr marL="0" marR="0" lvl="7"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8pPr>
            <a:lvl9pPr marL="0" marR="0" lvl="8"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9pPr>
          </a:lstStyle>
          <a:p>
            <a:endParaRPr/>
          </a:p>
        </p:txBody>
      </p:sp>
      <p:sp>
        <p:nvSpPr>
          <p:cNvPr id="10" name="Google Shape;10;p2"/>
          <p:cNvSpPr txBox="1">
            <a:spLocks noGrp="1"/>
          </p:cNvSpPr>
          <p:nvPr>
            <p:ph type="body" idx="1"/>
          </p:nvPr>
        </p:nvSpPr>
        <p:spPr>
          <a:xfrm>
            <a:off x="1680000" y="5940000"/>
            <a:ext cx="12390000" cy="3806100"/>
          </a:xfrm>
          <a:prstGeom prst="rect">
            <a:avLst/>
          </a:prstGeom>
          <a:noFill/>
          <a:ln>
            <a:noFill/>
          </a:ln>
        </p:spPr>
        <p:txBody>
          <a:bodyPr spcFirstLastPara="1" wrap="square" lIns="148300" tIns="148300" rIns="148300" bIns="148300" anchor="t" anchorCtr="0">
            <a:noAutofit/>
          </a:bodyPr>
          <a:lstStyle>
            <a:lvl1pPr marL="457200" marR="0" lvl="0" indent="-228600" algn="l" rtl="0">
              <a:lnSpc>
                <a:spcPct val="100000"/>
              </a:lnSpc>
              <a:spcBef>
                <a:spcPts val="1000"/>
              </a:spcBef>
              <a:spcAft>
                <a:spcPts val="0"/>
              </a:spcAft>
              <a:buClr>
                <a:srgbClr val="888888"/>
              </a:buClr>
              <a:buSzPts val="1600"/>
              <a:buFont typeface="Arial"/>
              <a:buNone/>
              <a:defRPr sz="3400" b="0" i="0" u="none" strike="noStrike" cap="none">
                <a:solidFill>
                  <a:srgbClr val="888888"/>
                </a:solidFill>
                <a:latin typeface="Lato"/>
                <a:ea typeface="Lato"/>
                <a:cs typeface="Lato"/>
                <a:sym typeface="Lato"/>
              </a:defRPr>
            </a:lvl1pPr>
            <a:lvl2pPr marL="914400" marR="0" lvl="1" indent="-228600" algn="l" rtl="0">
              <a:lnSpc>
                <a:spcPct val="100000"/>
              </a:lnSpc>
              <a:spcBef>
                <a:spcPts val="1000"/>
              </a:spcBef>
              <a:spcAft>
                <a:spcPts val="0"/>
              </a:spcAft>
              <a:buClr>
                <a:srgbClr val="888888"/>
              </a:buClr>
              <a:buSzPts val="1600"/>
              <a:buFont typeface="Arial"/>
              <a:buNone/>
              <a:defRPr sz="3400" b="0" i="0" u="none" strike="noStrike" cap="none">
                <a:solidFill>
                  <a:srgbClr val="888888"/>
                </a:solidFill>
                <a:latin typeface="Lato"/>
                <a:ea typeface="Lato"/>
                <a:cs typeface="Lato"/>
                <a:sym typeface="Lato"/>
              </a:defRPr>
            </a:lvl2pPr>
            <a:lvl3pPr marL="1371600" marR="0" lvl="2" indent="-228600" algn="l" rtl="0">
              <a:lnSpc>
                <a:spcPct val="100000"/>
              </a:lnSpc>
              <a:spcBef>
                <a:spcPts val="1000"/>
              </a:spcBef>
              <a:spcAft>
                <a:spcPts val="0"/>
              </a:spcAft>
              <a:buClr>
                <a:srgbClr val="888888"/>
              </a:buClr>
              <a:buSzPts val="1600"/>
              <a:buFont typeface="Arial"/>
              <a:buNone/>
              <a:defRPr sz="3400" b="0" i="0" u="none" strike="noStrike" cap="none">
                <a:solidFill>
                  <a:srgbClr val="888888"/>
                </a:solidFill>
                <a:latin typeface="Lato"/>
                <a:ea typeface="Lato"/>
                <a:cs typeface="Lato"/>
                <a:sym typeface="Lato"/>
              </a:defRPr>
            </a:lvl3pPr>
            <a:lvl4pPr marL="1828800" marR="0" lvl="3" indent="-228600" algn="l" rtl="0">
              <a:lnSpc>
                <a:spcPct val="100000"/>
              </a:lnSpc>
              <a:spcBef>
                <a:spcPts val="1000"/>
              </a:spcBef>
              <a:spcAft>
                <a:spcPts val="0"/>
              </a:spcAft>
              <a:buClr>
                <a:srgbClr val="888888"/>
              </a:buClr>
              <a:buSzPts val="1600"/>
              <a:buFont typeface="Arial"/>
              <a:buNone/>
              <a:defRPr sz="3400" b="0" i="0" u="none" strike="noStrike" cap="none">
                <a:solidFill>
                  <a:srgbClr val="888888"/>
                </a:solidFill>
                <a:latin typeface="Lato"/>
                <a:ea typeface="Lato"/>
                <a:cs typeface="Lato"/>
                <a:sym typeface="Lato"/>
              </a:defRPr>
            </a:lvl4pPr>
            <a:lvl5pPr marL="2286000" marR="0" lvl="4" indent="-228600" algn="l" rtl="0">
              <a:lnSpc>
                <a:spcPct val="100000"/>
              </a:lnSpc>
              <a:spcBef>
                <a:spcPts val="1000"/>
              </a:spcBef>
              <a:spcAft>
                <a:spcPts val="0"/>
              </a:spcAft>
              <a:buClr>
                <a:srgbClr val="888888"/>
              </a:buClr>
              <a:buSzPts val="1600"/>
              <a:buFont typeface="Arial"/>
              <a:buNone/>
              <a:defRPr sz="3400" b="0" i="0" u="none" strike="noStrike" cap="none">
                <a:solidFill>
                  <a:srgbClr val="888888"/>
                </a:solidFill>
                <a:latin typeface="Lato"/>
                <a:ea typeface="Lato"/>
                <a:cs typeface="Lato"/>
                <a:sym typeface="Lato"/>
              </a:defRPr>
            </a:lvl5pPr>
            <a:lvl6pPr marL="2743200" marR="0" lvl="5"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3200400" marR="0" lvl="6"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3657600" marR="0" lvl="7"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4114800" marR="0" lvl="8"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pic>
        <p:nvPicPr>
          <p:cNvPr id="11" name="Google Shape;11;p2" descr="Shape 731"/>
          <p:cNvPicPr preferRelativeResize="0"/>
          <p:nvPr/>
        </p:nvPicPr>
        <p:blipFill rotWithShape="1">
          <a:blip r:embed="rId2">
            <a:alphaModFix/>
          </a:blip>
          <a:srcRect/>
          <a:stretch/>
        </p:blipFill>
        <p:spPr>
          <a:xfrm>
            <a:off x="988923" y="2020534"/>
            <a:ext cx="4283700" cy="2399100"/>
          </a:xfrm>
          <a:prstGeom prst="rect">
            <a:avLst/>
          </a:prstGeom>
          <a:noFill/>
          <a:ln>
            <a:noFill/>
          </a:ln>
        </p:spPr>
      </p:pic>
      <p:sp>
        <p:nvSpPr>
          <p:cNvPr id="12" name="Google Shape;12;p2"/>
          <p:cNvSpPr txBox="1">
            <a:spLocks noGrp="1"/>
          </p:cNvSpPr>
          <p:nvPr>
            <p:ph type="sldNum" idx="12"/>
          </p:nvPr>
        </p:nvSpPr>
        <p:spPr>
          <a:xfrm>
            <a:off x="10836000" y="9909900"/>
            <a:ext cx="568500" cy="558300"/>
          </a:xfrm>
          <a:prstGeom prst="rect">
            <a:avLst/>
          </a:prstGeom>
          <a:noFill/>
          <a:ln>
            <a:noFill/>
          </a:ln>
        </p:spPr>
        <p:txBody>
          <a:bodyPr spcFirstLastPara="1" wrap="square" lIns="74075" tIns="74075" rIns="74075" bIns="74075" anchor="t" anchorCtr="0">
            <a:noAutofit/>
          </a:bodyPr>
          <a:lstStyle>
            <a:lvl1pPr marL="0" marR="0" lvl="0"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‹nr.›</a:t>
            </a:fld>
            <a:endParaRPr sz="1400">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Leeg Logo">
  <p:cSld name="Leeg Logo">
    <p:spTree>
      <p:nvGrpSpPr>
        <p:cNvPr id="1" name="Shape 67"/>
        <p:cNvGrpSpPr/>
        <p:nvPr/>
      </p:nvGrpSpPr>
      <p:grpSpPr>
        <a:xfrm>
          <a:off x="0" y="0"/>
          <a:ext cx="0" cy="0"/>
          <a:chOff x="0" y="0"/>
          <a:chExt cx="0" cy="0"/>
        </a:xfrm>
      </p:grpSpPr>
      <p:sp>
        <p:nvSpPr>
          <p:cNvPr id="68" name="Google Shape;68;p12"/>
          <p:cNvSpPr txBox="1">
            <a:spLocks noGrp="1"/>
          </p:cNvSpPr>
          <p:nvPr>
            <p:ph type="sldNum" idx="12"/>
          </p:nvPr>
        </p:nvSpPr>
        <p:spPr>
          <a:xfrm>
            <a:off x="10836000" y="9909900"/>
            <a:ext cx="568500" cy="558300"/>
          </a:xfrm>
          <a:prstGeom prst="rect">
            <a:avLst/>
          </a:prstGeom>
          <a:noFill/>
          <a:ln>
            <a:noFill/>
          </a:ln>
        </p:spPr>
        <p:txBody>
          <a:bodyPr spcFirstLastPara="1" wrap="square" lIns="74075" tIns="74075" rIns="74075" bIns="74075" anchor="t" anchorCtr="0">
            <a:noAutofit/>
          </a:bodyPr>
          <a:lstStyle>
            <a:lvl1pPr marL="0" marR="0" lvl="0"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‹nr.›</a:t>
            </a:fld>
            <a:endParaRPr sz="1400">
              <a:latin typeface="Arial"/>
              <a:ea typeface="Arial"/>
              <a:cs typeface="Arial"/>
              <a:sym typeface="Arial"/>
            </a:endParaRPr>
          </a:p>
        </p:txBody>
      </p:sp>
      <p:sp>
        <p:nvSpPr>
          <p:cNvPr id="69" name="Google Shape;69;p12"/>
          <p:cNvSpPr txBox="1"/>
          <p:nvPr/>
        </p:nvSpPr>
        <p:spPr>
          <a:xfrm>
            <a:off x="9418814" y="3998115"/>
            <a:ext cx="2656500" cy="29175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r>
              <a:rPr lang="en-US" sz="1400" b="1">
                <a:solidFill>
                  <a:srgbClr val="232323"/>
                </a:solidFill>
                <a:latin typeface="Open Sans"/>
                <a:ea typeface="Open Sans"/>
                <a:cs typeface="Open Sans"/>
                <a:sym typeface="Open Sans"/>
              </a:rPr>
              <a:t>Channels</a:t>
            </a:r>
            <a:endParaRPr sz="1400" b="1">
              <a:solidFill>
                <a:srgbClr val="232323"/>
              </a:solidFill>
              <a:latin typeface="Open Sans"/>
              <a:ea typeface="Open Sans"/>
              <a:cs typeface="Open Sans"/>
              <a:sym typeface="Open Sans"/>
            </a:endParaRPr>
          </a:p>
          <a:p>
            <a:pPr marL="0" lvl="0" indent="0" algn="l" rtl="0">
              <a:spcBef>
                <a:spcPts val="0"/>
              </a:spcBef>
              <a:spcAft>
                <a:spcPts val="0"/>
              </a:spcAft>
              <a:buNone/>
            </a:pPr>
            <a:endParaRPr sz="1400">
              <a:solidFill>
                <a:srgbClr val="232323"/>
              </a:solidFill>
              <a:latin typeface="Open Sans"/>
              <a:ea typeface="Open Sans"/>
              <a:cs typeface="Open Sans"/>
              <a:sym typeface="Open Sans"/>
            </a:endParaRPr>
          </a:p>
          <a:p>
            <a:pPr marL="0" lvl="0" indent="0" algn="l" rtl="0">
              <a:spcBef>
                <a:spcPts val="0"/>
              </a:spcBef>
              <a:spcAft>
                <a:spcPts val="0"/>
              </a:spcAft>
              <a:buNone/>
            </a:pPr>
            <a:endParaRPr sz="1100">
              <a:solidFill>
                <a:srgbClr val="232323"/>
              </a:solidFill>
              <a:latin typeface="Open Sans"/>
              <a:ea typeface="Open Sans"/>
              <a:cs typeface="Open Sans"/>
              <a:sym typeface="Open Sans"/>
            </a:endParaRPr>
          </a:p>
        </p:txBody>
      </p:sp>
      <p:sp>
        <p:nvSpPr>
          <p:cNvPr id="70" name="Google Shape;70;p12"/>
          <p:cNvSpPr txBox="1"/>
          <p:nvPr/>
        </p:nvSpPr>
        <p:spPr>
          <a:xfrm>
            <a:off x="1367298" y="9056727"/>
            <a:ext cx="3268500" cy="855900"/>
          </a:xfrm>
          <a:prstGeom prst="rect">
            <a:avLst/>
          </a:prstGeom>
          <a:noFill/>
          <a:ln>
            <a:noFill/>
          </a:ln>
        </p:spPr>
        <p:txBody>
          <a:bodyPr spcFirstLastPara="1" wrap="square" lIns="129300" tIns="129300" rIns="129300" bIns="129300" anchor="t" anchorCtr="0">
            <a:noAutofit/>
          </a:bodyPr>
          <a:lstStyle/>
          <a:p>
            <a:pPr marL="0" lvl="0" indent="0" algn="l" rtl="0">
              <a:lnSpc>
                <a:spcPct val="150000"/>
              </a:lnSpc>
              <a:spcBef>
                <a:spcPts val="0"/>
              </a:spcBef>
              <a:spcAft>
                <a:spcPts val="0"/>
              </a:spcAft>
              <a:buNone/>
            </a:pPr>
            <a:r>
              <a:rPr lang="en-US" sz="1400" b="1">
                <a:solidFill>
                  <a:srgbClr val="232323"/>
                </a:solidFill>
                <a:latin typeface="Open Sans"/>
                <a:ea typeface="Open Sans"/>
                <a:cs typeface="Open Sans"/>
                <a:sym typeface="Open Sans"/>
              </a:rPr>
              <a:t>Negative Social Impact</a:t>
            </a:r>
            <a:endParaRPr sz="1400" b="1">
              <a:solidFill>
                <a:srgbClr val="232323"/>
              </a:solidFill>
              <a:latin typeface="Open Sans"/>
              <a:ea typeface="Open Sans"/>
              <a:cs typeface="Open Sans"/>
              <a:sym typeface="Open Sans"/>
            </a:endParaRPr>
          </a:p>
          <a:p>
            <a:pPr marL="0" lvl="0" indent="0" algn="l" rtl="0">
              <a:spcBef>
                <a:spcPts val="0"/>
              </a:spcBef>
              <a:spcAft>
                <a:spcPts val="0"/>
              </a:spcAft>
              <a:buNone/>
            </a:pPr>
            <a:endParaRPr sz="1100">
              <a:solidFill>
                <a:srgbClr val="232323"/>
              </a:solidFill>
              <a:latin typeface="Open Sans"/>
              <a:ea typeface="Open Sans"/>
              <a:cs typeface="Open Sans"/>
              <a:sym typeface="Open Sans"/>
            </a:endParaRPr>
          </a:p>
        </p:txBody>
      </p:sp>
      <p:sp>
        <p:nvSpPr>
          <p:cNvPr id="71" name="Google Shape;71;p12"/>
          <p:cNvSpPr txBox="1"/>
          <p:nvPr/>
        </p:nvSpPr>
        <p:spPr>
          <a:xfrm>
            <a:off x="7930328" y="6983920"/>
            <a:ext cx="6805200" cy="20412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r>
              <a:rPr lang="en-US" sz="1400" b="1">
                <a:solidFill>
                  <a:srgbClr val="232323"/>
                </a:solidFill>
                <a:latin typeface="Open Sans"/>
                <a:ea typeface="Open Sans"/>
                <a:cs typeface="Open Sans"/>
                <a:sym typeface="Open Sans"/>
              </a:rPr>
              <a:t>Revenue Streams (Financial)</a:t>
            </a:r>
            <a:endParaRPr sz="1400" b="1">
              <a:solidFill>
                <a:srgbClr val="232323"/>
              </a:solidFill>
              <a:latin typeface="Open Sans"/>
              <a:ea typeface="Open Sans"/>
              <a:cs typeface="Open Sans"/>
              <a:sym typeface="Open Sans"/>
            </a:endParaRPr>
          </a:p>
          <a:p>
            <a:pPr marL="0" lvl="0" indent="0" algn="l" rtl="0">
              <a:spcBef>
                <a:spcPts val="0"/>
              </a:spcBef>
              <a:spcAft>
                <a:spcPts val="0"/>
              </a:spcAft>
              <a:buNone/>
            </a:pPr>
            <a:endParaRPr sz="1400">
              <a:solidFill>
                <a:srgbClr val="232323"/>
              </a:solidFill>
              <a:latin typeface="Open Sans"/>
              <a:ea typeface="Open Sans"/>
              <a:cs typeface="Open Sans"/>
              <a:sym typeface="Open Sans"/>
            </a:endParaRPr>
          </a:p>
          <a:p>
            <a:pPr marL="0" lvl="0" indent="0" algn="l" rtl="0">
              <a:spcBef>
                <a:spcPts val="0"/>
              </a:spcBef>
              <a:spcAft>
                <a:spcPts val="0"/>
              </a:spcAft>
              <a:buNone/>
            </a:pPr>
            <a:endParaRPr sz="1100">
              <a:solidFill>
                <a:srgbClr val="232323"/>
              </a:solidFill>
              <a:latin typeface="Open Sans"/>
              <a:ea typeface="Open Sans"/>
              <a:cs typeface="Open Sans"/>
              <a:sym typeface="Open Sans"/>
            </a:endParaRPr>
          </a:p>
        </p:txBody>
      </p:sp>
      <p:sp>
        <p:nvSpPr>
          <p:cNvPr id="72" name="Google Shape;72;p12"/>
          <p:cNvSpPr txBox="1"/>
          <p:nvPr/>
        </p:nvSpPr>
        <p:spPr>
          <a:xfrm>
            <a:off x="12078999" y="963730"/>
            <a:ext cx="2656500" cy="59124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r>
              <a:rPr lang="en-US" sz="1400" b="1">
                <a:solidFill>
                  <a:srgbClr val="232323"/>
                </a:solidFill>
                <a:latin typeface="Open Sans"/>
                <a:ea typeface="Open Sans"/>
                <a:cs typeface="Open Sans"/>
                <a:sym typeface="Open Sans"/>
              </a:rPr>
              <a:t>Customer Segments</a:t>
            </a:r>
            <a:endParaRPr sz="1400" b="1">
              <a:solidFill>
                <a:srgbClr val="232323"/>
              </a:solidFill>
              <a:latin typeface="Open Sans"/>
              <a:ea typeface="Open Sans"/>
              <a:cs typeface="Open Sans"/>
              <a:sym typeface="Open Sans"/>
            </a:endParaRPr>
          </a:p>
          <a:p>
            <a:pPr marL="0" lvl="0" indent="0" algn="l" rtl="0">
              <a:spcBef>
                <a:spcPts val="0"/>
              </a:spcBef>
              <a:spcAft>
                <a:spcPts val="0"/>
              </a:spcAft>
              <a:buNone/>
            </a:pPr>
            <a:endParaRPr sz="1400">
              <a:solidFill>
                <a:srgbClr val="232323"/>
              </a:solidFill>
              <a:latin typeface="Open Sans"/>
              <a:ea typeface="Open Sans"/>
              <a:cs typeface="Open Sans"/>
              <a:sym typeface="Open Sans"/>
            </a:endParaRPr>
          </a:p>
          <a:p>
            <a:pPr marL="0" lvl="0" indent="0" algn="l" rtl="0">
              <a:spcBef>
                <a:spcPts val="0"/>
              </a:spcBef>
              <a:spcAft>
                <a:spcPts val="0"/>
              </a:spcAft>
              <a:buNone/>
            </a:pPr>
            <a:endParaRPr sz="1100">
              <a:solidFill>
                <a:srgbClr val="232323"/>
              </a:solidFill>
              <a:latin typeface="Open Sans"/>
              <a:ea typeface="Open Sans"/>
              <a:cs typeface="Open Sans"/>
              <a:sym typeface="Open Sans"/>
            </a:endParaRPr>
          </a:p>
        </p:txBody>
      </p:sp>
      <p:sp>
        <p:nvSpPr>
          <p:cNvPr id="73" name="Google Shape;73;p12"/>
          <p:cNvSpPr txBox="1"/>
          <p:nvPr/>
        </p:nvSpPr>
        <p:spPr>
          <a:xfrm>
            <a:off x="1367298" y="963730"/>
            <a:ext cx="2656500" cy="59124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r>
              <a:rPr lang="en-US" sz="1400" b="1">
                <a:solidFill>
                  <a:srgbClr val="232323"/>
                </a:solidFill>
                <a:latin typeface="Open Sans"/>
                <a:ea typeface="Open Sans"/>
                <a:cs typeface="Open Sans"/>
                <a:sym typeface="Open Sans"/>
              </a:rPr>
              <a:t>Key Partnerships</a:t>
            </a:r>
            <a:endParaRPr sz="1400" b="1">
              <a:solidFill>
                <a:srgbClr val="232323"/>
              </a:solidFill>
              <a:latin typeface="Open Sans"/>
              <a:ea typeface="Open Sans"/>
              <a:cs typeface="Open Sans"/>
              <a:sym typeface="Open Sans"/>
            </a:endParaRPr>
          </a:p>
          <a:p>
            <a:pPr marL="0" lvl="0" indent="0" algn="l" rtl="0">
              <a:spcBef>
                <a:spcPts val="0"/>
              </a:spcBef>
              <a:spcAft>
                <a:spcPts val="0"/>
              </a:spcAft>
              <a:buNone/>
            </a:pPr>
            <a:endParaRPr b="1">
              <a:solidFill>
                <a:srgbClr val="232323"/>
              </a:solidFill>
              <a:latin typeface="Open Sans"/>
              <a:ea typeface="Open Sans"/>
              <a:cs typeface="Open Sans"/>
              <a:sym typeface="Open Sans"/>
            </a:endParaRPr>
          </a:p>
          <a:p>
            <a:pPr marL="0" lvl="0" indent="0" algn="l" rtl="0">
              <a:spcBef>
                <a:spcPts val="0"/>
              </a:spcBef>
              <a:spcAft>
                <a:spcPts val="0"/>
              </a:spcAft>
              <a:buNone/>
            </a:pPr>
            <a:endParaRPr b="1">
              <a:solidFill>
                <a:srgbClr val="232323"/>
              </a:solidFill>
              <a:latin typeface="Open Sans"/>
              <a:ea typeface="Open Sans"/>
              <a:cs typeface="Open Sans"/>
              <a:sym typeface="Open Sans"/>
            </a:endParaRPr>
          </a:p>
          <a:p>
            <a:pPr marL="0" lvl="0" indent="0" algn="l" rtl="0">
              <a:spcBef>
                <a:spcPts val="0"/>
              </a:spcBef>
              <a:spcAft>
                <a:spcPts val="0"/>
              </a:spcAft>
              <a:buNone/>
            </a:pPr>
            <a:endParaRPr sz="1100">
              <a:solidFill>
                <a:srgbClr val="232323"/>
              </a:solidFill>
              <a:latin typeface="Open Sans"/>
              <a:ea typeface="Open Sans"/>
              <a:cs typeface="Open Sans"/>
              <a:sym typeface="Open Sans"/>
            </a:endParaRPr>
          </a:p>
        </p:txBody>
      </p:sp>
      <p:sp>
        <p:nvSpPr>
          <p:cNvPr id="74" name="Google Shape;74;p12"/>
          <p:cNvSpPr txBox="1"/>
          <p:nvPr/>
        </p:nvSpPr>
        <p:spPr>
          <a:xfrm>
            <a:off x="4036914" y="963730"/>
            <a:ext cx="2656500" cy="29175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r>
              <a:rPr lang="en-US" sz="1400" b="1">
                <a:solidFill>
                  <a:srgbClr val="232323"/>
                </a:solidFill>
                <a:latin typeface="Open Sans"/>
                <a:ea typeface="Open Sans"/>
                <a:cs typeface="Open Sans"/>
                <a:sym typeface="Open Sans"/>
              </a:rPr>
              <a:t>Key Activities</a:t>
            </a:r>
            <a:endParaRPr sz="1400" b="1">
              <a:solidFill>
                <a:srgbClr val="232323"/>
              </a:solidFill>
              <a:latin typeface="Open Sans"/>
              <a:ea typeface="Open Sans"/>
              <a:cs typeface="Open Sans"/>
              <a:sym typeface="Open Sans"/>
            </a:endParaRPr>
          </a:p>
          <a:p>
            <a:pPr marL="0" lvl="0" indent="0" algn="l" rtl="0">
              <a:spcBef>
                <a:spcPts val="0"/>
              </a:spcBef>
              <a:spcAft>
                <a:spcPts val="0"/>
              </a:spcAft>
              <a:buNone/>
            </a:pPr>
            <a:endParaRPr b="1">
              <a:solidFill>
                <a:srgbClr val="232323"/>
              </a:solidFill>
              <a:latin typeface="Open Sans"/>
              <a:ea typeface="Open Sans"/>
              <a:cs typeface="Open Sans"/>
              <a:sym typeface="Open Sans"/>
            </a:endParaRPr>
          </a:p>
          <a:p>
            <a:pPr marL="0" lvl="0" indent="0" algn="l" rtl="0">
              <a:spcBef>
                <a:spcPts val="0"/>
              </a:spcBef>
              <a:spcAft>
                <a:spcPts val="0"/>
              </a:spcAft>
              <a:buNone/>
            </a:pPr>
            <a:endParaRPr sz="1400">
              <a:solidFill>
                <a:srgbClr val="232323"/>
              </a:solidFill>
              <a:latin typeface="Open Sans"/>
              <a:ea typeface="Open Sans"/>
              <a:cs typeface="Open Sans"/>
              <a:sym typeface="Open Sans"/>
            </a:endParaRPr>
          </a:p>
          <a:p>
            <a:pPr marL="0" lvl="0" indent="0" algn="l" rtl="0">
              <a:spcBef>
                <a:spcPts val="0"/>
              </a:spcBef>
              <a:spcAft>
                <a:spcPts val="0"/>
              </a:spcAft>
              <a:buNone/>
            </a:pPr>
            <a:endParaRPr sz="1100">
              <a:solidFill>
                <a:srgbClr val="232323"/>
              </a:solidFill>
              <a:latin typeface="Open Sans"/>
              <a:ea typeface="Open Sans"/>
              <a:cs typeface="Open Sans"/>
              <a:sym typeface="Open Sans"/>
            </a:endParaRPr>
          </a:p>
        </p:txBody>
      </p:sp>
      <p:sp>
        <p:nvSpPr>
          <p:cNvPr id="75" name="Google Shape;75;p12"/>
          <p:cNvSpPr txBox="1"/>
          <p:nvPr/>
        </p:nvSpPr>
        <p:spPr>
          <a:xfrm>
            <a:off x="4036914" y="3998115"/>
            <a:ext cx="2656500" cy="29175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r>
              <a:rPr lang="en-US" sz="1400" b="1">
                <a:solidFill>
                  <a:srgbClr val="232323"/>
                </a:solidFill>
                <a:latin typeface="Open Sans"/>
                <a:ea typeface="Open Sans"/>
                <a:cs typeface="Open Sans"/>
                <a:sym typeface="Open Sans"/>
              </a:rPr>
              <a:t>Key Resources</a:t>
            </a:r>
            <a:endParaRPr sz="1400" b="1">
              <a:solidFill>
                <a:srgbClr val="232323"/>
              </a:solidFill>
              <a:latin typeface="Open Sans"/>
              <a:ea typeface="Open Sans"/>
              <a:cs typeface="Open Sans"/>
              <a:sym typeface="Open Sans"/>
            </a:endParaRPr>
          </a:p>
          <a:p>
            <a:pPr marL="0" lvl="0" indent="0" algn="l" rtl="0">
              <a:spcBef>
                <a:spcPts val="0"/>
              </a:spcBef>
              <a:spcAft>
                <a:spcPts val="0"/>
              </a:spcAft>
              <a:buNone/>
            </a:pPr>
            <a:endParaRPr sz="1400">
              <a:solidFill>
                <a:srgbClr val="232323"/>
              </a:solidFill>
              <a:latin typeface="Open Sans"/>
              <a:ea typeface="Open Sans"/>
              <a:cs typeface="Open Sans"/>
              <a:sym typeface="Open Sans"/>
            </a:endParaRPr>
          </a:p>
          <a:p>
            <a:pPr marL="0" lvl="0" indent="0" algn="l" rtl="0">
              <a:spcBef>
                <a:spcPts val="0"/>
              </a:spcBef>
              <a:spcAft>
                <a:spcPts val="0"/>
              </a:spcAft>
              <a:buNone/>
            </a:pPr>
            <a:endParaRPr sz="1100">
              <a:solidFill>
                <a:srgbClr val="232323"/>
              </a:solidFill>
              <a:latin typeface="Open Sans"/>
              <a:ea typeface="Open Sans"/>
              <a:cs typeface="Open Sans"/>
              <a:sym typeface="Open Sans"/>
            </a:endParaRPr>
          </a:p>
        </p:txBody>
      </p:sp>
      <p:sp>
        <p:nvSpPr>
          <p:cNvPr id="76" name="Google Shape;76;p12"/>
          <p:cNvSpPr txBox="1"/>
          <p:nvPr/>
        </p:nvSpPr>
        <p:spPr>
          <a:xfrm>
            <a:off x="6723150" y="963730"/>
            <a:ext cx="2656500" cy="59124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r>
              <a:rPr lang="en-US" sz="1400" b="1">
                <a:solidFill>
                  <a:srgbClr val="232323"/>
                </a:solidFill>
                <a:latin typeface="Open Sans"/>
                <a:ea typeface="Open Sans"/>
                <a:cs typeface="Open Sans"/>
                <a:sym typeface="Open Sans"/>
              </a:rPr>
              <a:t>Value Propositions</a:t>
            </a:r>
            <a:endParaRPr sz="1400" b="1">
              <a:solidFill>
                <a:srgbClr val="232323"/>
              </a:solidFill>
              <a:latin typeface="Open Sans"/>
              <a:ea typeface="Open Sans"/>
              <a:cs typeface="Open Sans"/>
              <a:sym typeface="Open Sans"/>
            </a:endParaRPr>
          </a:p>
          <a:p>
            <a:pPr marL="0" lvl="0" indent="0" algn="l" rtl="0">
              <a:spcBef>
                <a:spcPts val="0"/>
              </a:spcBef>
              <a:spcAft>
                <a:spcPts val="0"/>
              </a:spcAft>
              <a:buNone/>
            </a:pPr>
            <a:endParaRPr sz="1400">
              <a:solidFill>
                <a:srgbClr val="232323"/>
              </a:solidFill>
              <a:latin typeface="Open Sans"/>
              <a:ea typeface="Open Sans"/>
              <a:cs typeface="Open Sans"/>
              <a:sym typeface="Open Sans"/>
            </a:endParaRPr>
          </a:p>
          <a:p>
            <a:pPr marL="0" lvl="0" indent="0" algn="l" rtl="0">
              <a:spcBef>
                <a:spcPts val="0"/>
              </a:spcBef>
              <a:spcAft>
                <a:spcPts val="0"/>
              </a:spcAft>
              <a:buNone/>
            </a:pPr>
            <a:endParaRPr sz="1100">
              <a:solidFill>
                <a:srgbClr val="232323"/>
              </a:solidFill>
              <a:latin typeface="Open Sans"/>
              <a:ea typeface="Open Sans"/>
              <a:cs typeface="Open Sans"/>
              <a:sym typeface="Open Sans"/>
            </a:endParaRPr>
          </a:p>
        </p:txBody>
      </p:sp>
      <p:sp>
        <p:nvSpPr>
          <p:cNvPr id="77" name="Google Shape;77;p12"/>
          <p:cNvSpPr txBox="1"/>
          <p:nvPr/>
        </p:nvSpPr>
        <p:spPr>
          <a:xfrm>
            <a:off x="9418814" y="963730"/>
            <a:ext cx="2656500" cy="29175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r>
              <a:rPr lang="en-US" sz="1400" b="1">
                <a:solidFill>
                  <a:srgbClr val="232323"/>
                </a:solidFill>
                <a:latin typeface="Open Sans"/>
                <a:ea typeface="Open Sans"/>
                <a:cs typeface="Open Sans"/>
                <a:sym typeface="Open Sans"/>
              </a:rPr>
              <a:t>Customer </a:t>
            </a:r>
            <a:br>
              <a:rPr lang="en-US" sz="1400" b="1">
                <a:solidFill>
                  <a:srgbClr val="232323"/>
                </a:solidFill>
                <a:latin typeface="Open Sans"/>
                <a:ea typeface="Open Sans"/>
                <a:cs typeface="Open Sans"/>
                <a:sym typeface="Open Sans"/>
              </a:rPr>
            </a:br>
            <a:r>
              <a:rPr lang="en-US" sz="1400" b="1">
                <a:solidFill>
                  <a:srgbClr val="232323"/>
                </a:solidFill>
                <a:latin typeface="Open Sans"/>
                <a:ea typeface="Open Sans"/>
                <a:cs typeface="Open Sans"/>
                <a:sym typeface="Open Sans"/>
              </a:rPr>
              <a:t>Relationships</a:t>
            </a:r>
            <a:endParaRPr sz="1400" b="1">
              <a:solidFill>
                <a:srgbClr val="232323"/>
              </a:solidFill>
              <a:latin typeface="Open Sans"/>
              <a:ea typeface="Open Sans"/>
              <a:cs typeface="Open Sans"/>
              <a:sym typeface="Open Sans"/>
            </a:endParaRPr>
          </a:p>
          <a:p>
            <a:pPr marL="0" lvl="0" indent="0" algn="l" rtl="0">
              <a:spcBef>
                <a:spcPts val="0"/>
              </a:spcBef>
              <a:spcAft>
                <a:spcPts val="0"/>
              </a:spcAft>
              <a:buNone/>
            </a:pPr>
            <a:endParaRPr sz="1400">
              <a:solidFill>
                <a:srgbClr val="232323"/>
              </a:solidFill>
              <a:latin typeface="Open Sans"/>
              <a:ea typeface="Open Sans"/>
              <a:cs typeface="Open Sans"/>
              <a:sym typeface="Open Sans"/>
            </a:endParaRPr>
          </a:p>
          <a:p>
            <a:pPr marL="0" lvl="0" indent="0" algn="l" rtl="0">
              <a:spcBef>
                <a:spcPts val="0"/>
              </a:spcBef>
              <a:spcAft>
                <a:spcPts val="0"/>
              </a:spcAft>
              <a:buNone/>
            </a:pPr>
            <a:endParaRPr sz="1100">
              <a:solidFill>
                <a:srgbClr val="232323"/>
              </a:solidFill>
              <a:latin typeface="Open Sans"/>
              <a:ea typeface="Open Sans"/>
              <a:cs typeface="Open Sans"/>
              <a:sym typeface="Open Sans"/>
            </a:endParaRPr>
          </a:p>
        </p:txBody>
      </p:sp>
      <p:sp>
        <p:nvSpPr>
          <p:cNvPr id="78" name="Google Shape;78;p12"/>
          <p:cNvSpPr txBox="1"/>
          <p:nvPr/>
        </p:nvSpPr>
        <p:spPr>
          <a:xfrm>
            <a:off x="1367298" y="6983920"/>
            <a:ext cx="6563100" cy="20412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r>
              <a:rPr lang="en-US" sz="1400" b="1">
                <a:solidFill>
                  <a:srgbClr val="232323"/>
                </a:solidFill>
                <a:latin typeface="Open Sans"/>
                <a:ea typeface="Open Sans"/>
                <a:cs typeface="Open Sans"/>
                <a:sym typeface="Open Sans"/>
              </a:rPr>
              <a:t>Cost Structure (Financial)</a:t>
            </a:r>
            <a:endParaRPr sz="1400" b="1">
              <a:solidFill>
                <a:srgbClr val="232323"/>
              </a:solidFill>
              <a:latin typeface="Open Sans"/>
              <a:ea typeface="Open Sans"/>
              <a:cs typeface="Open Sans"/>
              <a:sym typeface="Open Sans"/>
            </a:endParaRPr>
          </a:p>
          <a:p>
            <a:pPr marL="0" lvl="0" indent="0" algn="l" rtl="0">
              <a:spcBef>
                <a:spcPts val="0"/>
              </a:spcBef>
              <a:spcAft>
                <a:spcPts val="0"/>
              </a:spcAft>
              <a:buNone/>
            </a:pPr>
            <a:endParaRPr sz="1400">
              <a:solidFill>
                <a:srgbClr val="232323"/>
              </a:solidFill>
              <a:latin typeface="Open Sans"/>
              <a:ea typeface="Open Sans"/>
              <a:cs typeface="Open Sans"/>
              <a:sym typeface="Open Sans"/>
            </a:endParaRPr>
          </a:p>
          <a:p>
            <a:pPr marL="0" lvl="0" indent="0" algn="l" rtl="0">
              <a:spcBef>
                <a:spcPts val="0"/>
              </a:spcBef>
              <a:spcAft>
                <a:spcPts val="0"/>
              </a:spcAft>
              <a:buNone/>
            </a:pPr>
            <a:endParaRPr sz="1100">
              <a:solidFill>
                <a:srgbClr val="232323"/>
              </a:solidFill>
              <a:latin typeface="Open Sans"/>
              <a:ea typeface="Open Sans"/>
              <a:cs typeface="Open Sans"/>
              <a:sym typeface="Open Sans"/>
            </a:endParaRPr>
          </a:p>
        </p:txBody>
      </p:sp>
      <p:sp>
        <p:nvSpPr>
          <p:cNvPr id="79" name="Google Shape;79;p12"/>
          <p:cNvSpPr txBox="1"/>
          <p:nvPr/>
        </p:nvSpPr>
        <p:spPr>
          <a:xfrm>
            <a:off x="4635662" y="9056727"/>
            <a:ext cx="3268500" cy="855900"/>
          </a:xfrm>
          <a:prstGeom prst="rect">
            <a:avLst/>
          </a:prstGeom>
          <a:noFill/>
          <a:ln>
            <a:noFill/>
          </a:ln>
        </p:spPr>
        <p:txBody>
          <a:bodyPr spcFirstLastPara="1" wrap="square" lIns="129300" tIns="129300" rIns="129300" bIns="129300" anchor="t" anchorCtr="0">
            <a:noAutofit/>
          </a:bodyPr>
          <a:lstStyle/>
          <a:p>
            <a:pPr marL="0" lvl="0" indent="0" algn="l" rtl="0">
              <a:lnSpc>
                <a:spcPct val="150000"/>
              </a:lnSpc>
              <a:spcBef>
                <a:spcPts val="0"/>
              </a:spcBef>
              <a:spcAft>
                <a:spcPts val="0"/>
              </a:spcAft>
              <a:buNone/>
            </a:pPr>
            <a:r>
              <a:rPr lang="en-US" sz="1400" b="1">
                <a:solidFill>
                  <a:srgbClr val="232323"/>
                </a:solidFill>
                <a:latin typeface="Open Sans"/>
                <a:ea typeface="Open Sans"/>
                <a:cs typeface="Open Sans"/>
                <a:sym typeface="Open Sans"/>
              </a:rPr>
              <a:t>Negative Ecological Impact</a:t>
            </a:r>
            <a:endParaRPr sz="1400" b="1">
              <a:solidFill>
                <a:srgbClr val="232323"/>
              </a:solidFill>
              <a:latin typeface="Open Sans"/>
              <a:ea typeface="Open Sans"/>
              <a:cs typeface="Open Sans"/>
              <a:sym typeface="Open Sans"/>
            </a:endParaRPr>
          </a:p>
          <a:p>
            <a:pPr marL="0" lvl="0" indent="0" algn="l" rtl="0">
              <a:spcBef>
                <a:spcPts val="0"/>
              </a:spcBef>
              <a:spcAft>
                <a:spcPts val="0"/>
              </a:spcAft>
              <a:buNone/>
            </a:pPr>
            <a:endParaRPr sz="1100">
              <a:solidFill>
                <a:srgbClr val="232323"/>
              </a:solidFill>
              <a:latin typeface="Open Sans"/>
              <a:ea typeface="Open Sans"/>
              <a:cs typeface="Open Sans"/>
              <a:sym typeface="Open Sans"/>
            </a:endParaRPr>
          </a:p>
        </p:txBody>
      </p:sp>
      <p:sp>
        <p:nvSpPr>
          <p:cNvPr id="80" name="Google Shape;80;p12"/>
          <p:cNvSpPr txBox="1"/>
          <p:nvPr/>
        </p:nvSpPr>
        <p:spPr>
          <a:xfrm>
            <a:off x="7930328" y="9056727"/>
            <a:ext cx="3398700" cy="855900"/>
          </a:xfrm>
          <a:prstGeom prst="rect">
            <a:avLst/>
          </a:prstGeom>
          <a:noFill/>
          <a:ln>
            <a:noFill/>
          </a:ln>
        </p:spPr>
        <p:txBody>
          <a:bodyPr spcFirstLastPara="1" wrap="square" lIns="129300" tIns="129300" rIns="129300" bIns="129300" anchor="t" anchorCtr="0">
            <a:noAutofit/>
          </a:bodyPr>
          <a:lstStyle/>
          <a:p>
            <a:pPr marL="0" lvl="0" indent="0" algn="l" rtl="0">
              <a:lnSpc>
                <a:spcPct val="150000"/>
              </a:lnSpc>
              <a:spcBef>
                <a:spcPts val="0"/>
              </a:spcBef>
              <a:spcAft>
                <a:spcPts val="0"/>
              </a:spcAft>
              <a:buNone/>
            </a:pPr>
            <a:r>
              <a:rPr lang="en-US" sz="1400" b="1">
                <a:solidFill>
                  <a:srgbClr val="232323"/>
                </a:solidFill>
                <a:latin typeface="Open Sans"/>
                <a:ea typeface="Open Sans"/>
                <a:cs typeface="Open Sans"/>
                <a:sym typeface="Open Sans"/>
              </a:rPr>
              <a:t>Positive Social Impact</a:t>
            </a:r>
            <a:endParaRPr sz="1400" b="1">
              <a:solidFill>
                <a:srgbClr val="232323"/>
              </a:solidFill>
              <a:latin typeface="Open Sans"/>
              <a:ea typeface="Open Sans"/>
              <a:cs typeface="Open Sans"/>
              <a:sym typeface="Open Sans"/>
            </a:endParaRPr>
          </a:p>
          <a:p>
            <a:pPr marL="0" lvl="0" indent="0" algn="l" rtl="0">
              <a:spcBef>
                <a:spcPts val="0"/>
              </a:spcBef>
              <a:spcAft>
                <a:spcPts val="0"/>
              </a:spcAft>
              <a:buNone/>
            </a:pPr>
            <a:endParaRPr sz="1100">
              <a:solidFill>
                <a:srgbClr val="232323"/>
              </a:solidFill>
              <a:latin typeface="Open Sans"/>
              <a:ea typeface="Open Sans"/>
              <a:cs typeface="Open Sans"/>
              <a:sym typeface="Open Sans"/>
            </a:endParaRPr>
          </a:p>
        </p:txBody>
      </p:sp>
      <p:sp>
        <p:nvSpPr>
          <p:cNvPr id="81" name="Google Shape;81;p12"/>
          <p:cNvSpPr txBox="1"/>
          <p:nvPr/>
        </p:nvSpPr>
        <p:spPr>
          <a:xfrm>
            <a:off x="11328934" y="9056727"/>
            <a:ext cx="3398700" cy="855900"/>
          </a:xfrm>
          <a:prstGeom prst="rect">
            <a:avLst/>
          </a:prstGeom>
          <a:noFill/>
          <a:ln>
            <a:noFill/>
          </a:ln>
        </p:spPr>
        <p:txBody>
          <a:bodyPr spcFirstLastPara="1" wrap="square" lIns="129300" tIns="129300" rIns="129300" bIns="129300" anchor="t" anchorCtr="0">
            <a:noAutofit/>
          </a:bodyPr>
          <a:lstStyle/>
          <a:p>
            <a:pPr marL="0" lvl="0" indent="0" algn="l" rtl="0">
              <a:lnSpc>
                <a:spcPct val="150000"/>
              </a:lnSpc>
              <a:spcBef>
                <a:spcPts val="0"/>
              </a:spcBef>
              <a:spcAft>
                <a:spcPts val="0"/>
              </a:spcAft>
              <a:buNone/>
            </a:pPr>
            <a:r>
              <a:rPr lang="en-US" sz="1400" b="1">
                <a:solidFill>
                  <a:srgbClr val="232323"/>
                </a:solidFill>
                <a:latin typeface="Open Sans"/>
                <a:ea typeface="Open Sans"/>
                <a:cs typeface="Open Sans"/>
                <a:sym typeface="Open Sans"/>
              </a:rPr>
              <a:t>Positive Ecological Impact</a:t>
            </a:r>
            <a:endParaRPr sz="1400" b="1">
              <a:solidFill>
                <a:srgbClr val="232323"/>
              </a:solidFill>
              <a:latin typeface="Open Sans"/>
              <a:ea typeface="Open Sans"/>
              <a:cs typeface="Open Sans"/>
              <a:sym typeface="Open Sans"/>
            </a:endParaRPr>
          </a:p>
          <a:p>
            <a:pPr marL="0" lvl="0" indent="0" algn="l" rtl="0">
              <a:spcBef>
                <a:spcPts val="0"/>
              </a:spcBef>
              <a:spcAft>
                <a:spcPts val="0"/>
              </a:spcAft>
              <a:buNone/>
            </a:pPr>
            <a:endParaRPr sz="1100">
              <a:solidFill>
                <a:srgbClr val="232323"/>
              </a:solidFill>
              <a:latin typeface="Open Sans"/>
              <a:ea typeface="Open Sans"/>
              <a:cs typeface="Open Sans"/>
              <a:sym typeface="Open Sans"/>
            </a:endParaRPr>
          </a:p>
          <a:p>
            <a:pPr marL="0" lvl="0" indent="0" algn="l" rtl="0">
              <a:spcBef>
                <a:spcPts val="0"/>
              </a:spcBef>
              <a:spcAft>
                <a:spcPts val="0"/>
              </a:spcAft>
              <a:buNone/>
            </a:pPr>
            <a:endParaRPr sz="1100">
              <a:solidFill>
                <a:srgbClr val="232323"/>
              </a:solidFill>
              <a:latin typeface="Open Sans"/>
              <a:ea typeface="Open Sans"/>
              <a:cs typeface="Open Sans"/>
              <a:sym typeface="Open Sans"/>
            </a:endParaRPr>
          </a:p>
        </p:txBody>
      </p:sp>
      <p:sp>
        <p:nvSpPr>
          <p:cNvPr id="82" name="Google Shape;82;p12"/>
          <p:cNvSpPr txBox="1"/>
          <p:nvPr/>
        </p:nvSpPr>
        <p:spPr>
          <a:xfrm rot="-5400000">
            <a:off x="-4180907" y="4262598"/>
            <a:ext cx="9787500" cy="9087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r>
              <a:rPr lang="en-US" sz="3000" b="1">
                <a:solidFill>
                  <a:srgbClr val="232323"/>
                </a:solidFill>
                <a:latin typeface="Open Sans"/>
                <a:ea typeface="Open Sans"/>
                <a:cs typeface="Open Sans"/>
                <a:sym typeface="Open Sans"/>
              </a:rPr>
              <a:t>Business Model Canvas</a:t>
            </a:r>
            <a:endParaRPr sz="3000" b="1">
              <a:solidFill>
                <a:srgbClr val="232323"/>
              </a:solidFill>
              <a:latin typeface="Open Sans"/>
              <a:ea typeface="Open Sans"/>
              <a:cs typeface="Open Sans"/>
              <a:sym typeface="Open Sans"/>
            </a:endParaRPr>
          </a:p>
        </p:txBody>
      </p:sp>
      <p:sp>
        <p:nvSpPr>
          <p:cNvPr id="83" name="Google Shape;83;p12"/>
          <p:cNvSpPr txBox="1"/>
          <p:nvPr/>
        </p:nvSpPr>
        <p:spPr>
          <a:xfrm rot="-5400000">
            <a:off x="875953" y="3666749"/>
            <a:ext cx="644100" cy="396600"/>
          </a:xfrm>
          <a:prstGeom prst="rect">
            <a:avLst/>
          </a:prstGeom>
          <a:noFill/>
          <a:ln>
            <a:noFill/>
          </a:ln>
        </p:spPr>
        <p:txBody>
          <a:bodyPr spcFirstLastPara="1" wrap="square" lIns="129300" tIns="129300" rIns="129300" bIns="129300" anchor="t" anchorCtr="0">
            <a:noAutofit/>
          </a:bodyPr>
          <a:lstStyle/>
          <a:p>
            <a:pPr marL="0" lvl="0" indent="0" algn="ctr" rtl="0">
              <a:spcBef>
                <a:spcPts val="0"/>
              </a:spcBef>
              <a:spcAft>
                <a:spcPts val="0"/>
              </a:spcAft>
              <a:buNone/>
            </a:pPr>
            <a:r>
              <a:rPr lang="en-US" sz="1400" b="1">
                <a:solidFill>
                  <a:srgbClr val="232323"/>
                </a:solidFill>
                <a:latin typeface="Open Sans"/>
                <a:ea typeface="Open Sans"/>
                <a:cs typeface="Open Sans"/>
                <a:sym typeface="Open Sans"/>
              </a:rPr>
              <a:t>OUT</a:t>
            </a:r>
            <a:endParaRPr sz="1100">
              <a:solidFill>
                <a:srgbClr val="232323"/>
              </a:solidFill>
              <a:latin typeface="Open Sans"/>
              <a:ea typeface="Open Sans"/>
              <a:cs typeface="Open Sans"/>
              <a:sym typeface="Open Sans"/>
            </a:endParaRPr>
          </a:p>
        </p:txBody>
      </p:sp>
      <p:sp>
        <p:nvSpPr>
          <p:cNvPr id="84" name="Google Shape;84;p12"/>
          <p:cNvSpPr txBox="1"/>
          <p:nvPr/>
        </p:nvSpPr>
        <p:spPr>
          <a:xfrm rot="-5400000">
            <a:off x="14215196" y="3666749"/>
            <a:ext cx="644100" cy="396600"/>
          </a:xfrm>
          <a:prstGeom prst="rect">
            <a:avLst/>
          </a:prstGeom>
          <a:noFill/>
          <a:ln>
            <a:noFill/>
          </a:ln>
        </p:spPr>
        <p:txBody>
          <a:bodyPr spcFirstLastPara="1" wrap="square" lIns="129300" tIns="129300" rIns="129300" bIns="129300" anchor="t" anchorCtr="0">
            <a:noAutofit/>
          </a:bodyPr>
          <a:lstStyle/>
          <a:p>
            <a:pPr marL="0" lvl="0" indent="0" algn="ctr" rtl="0">
              <a:spcBef>
                <a:spcPts val="0"/>
              </a:spcBef>
              <a:spcAft>
                <a:spcPts val="0"/>
              </a:spcAft>
              <a:buNone/>
            </a:pPr>
            <a:r>
              <a:rPr lang="en-US" sz="1400" b="1">
                <a:solidFill>
                  <a:srgbClr val="232323"/>
                </a:solidFill>
                <a:latin typeface="Open Sans"/>
                <a:ea typeface="Open Sans"/>
                <a:cs typeface="Open Sans"/>
                <a:sym typeface="Open Sans"/>
              </a:rPr>
              <a:t>IN</a:t>
            </a:r>
            <a:endParaRPr sz="1100">
              <a:solidFill>
                <a:srgbClr val="232323"/>
              </a:solidFill>
              <a:latin typeface="Open Sans"/>
              <a:ea typeface="Open Sans"/>
              <a:cs typeface="Open Sans"/>
              <a:sym typeface="Open Sans"/>
            </a:endParaRPr>
          </a:p>
        </p:txBody>
      </p:sp>
      <p:sp>
        <p:nvSpPr>
          <p:cNvPr id="85" name="Google Shape;85;p12"/>
          <p:cNvSpPr txBox="1"/>
          <p:nvPr/>
        </p:nvSpPr>
        <p:spPr>
          <a:xfrm>
            <a:off x="838515" y="10096484"/>
            <a:ext cx="12417300" cy="503700"/>
          </a:xfrm>
          <a:prstGeom prst="rect">
            <a:avLst/>
          </a:prstGeom>
          <a:noFill/>
          <a:ln>
            <a:noFill/>
          </a:ln>
        </p:spPr>
        <p:txBody>
          <a:bodyPr spcFirstLastPara="1" wrap="square" lIns="129300" tIns="129300" rIns="129300" bIns="129300" anchor="ctr" anchorCtr="0">
            <a:noAutofit/>
          </a:bodyPr>
          <a:lstStyle/>
          <a:p>
            <a:pPr marL="0" lvl="0" indent="0" algn="r" rtl="0">
              <a:spcBef>
                <a:spcPts val="0"/>
              </a:spcBef>
              <a:spcAft>
                <a:spcPts val="0"/>
              </a:spcAft>
              <a:buNone/>
            </a:pPr>
            <a:r>
              <a:rPr lang="en-US" sz="800">
                <a:solidFill>
                  <a:srgbClr val="888888"/>
                </a:solidFill>
                <a:latin typeface="Open Sans"/>
                <a:ea typeface="Open Sans"/>
                <a:cs typeface="Open Sans"/>
                <a:sym typeface="Open Sans"/>
              </a:rPr>
              <a:t>Adapted version of the Business Model Canvas from Strategyzer.com by Noorderwind </a:t>
            </a:r>
            <a:endParaRPr sz="800">
              <a:solidFill>
                <a:srgbClr val="888888"/>
              </a:solidFill>
              <a:latin typeface="Open Sans"/>
              <a:ea typeface="Open Sans"/>
              <a:cs typeface="Open Sans"/>
              <a:sym typeface="Open Sans"/>
            </a:endParaRPr>
          </a:p>
          <a:p>
            <a:pPr marL="0" lvl="0" indent="0" algn="r" rtl="0">
              <a:spcBef>
                <a:spcPts val="0"/>
              </a:spcBef>
              <a:spcAft>
                <a:spcPts val="0"/>
              </a:spcAft>
              <a:buNone/>
            </a:pPr>
            <a:r>
              <a:rPr lang="en-US" sz="800">
                <a:solidFill>
                  <a:srgbClr val="888888"/>
                </a:solidFill>
                <a:latin typeface="Open Sans"/>
                <a:ea typeface="Open Sans"/>
                <a:cs typeface="Open Sans"/>
                <a:sym typeface="Open Sans"/>
              </a:rPr>
              <a:t>This work is licensed under the Creative Commons Attribution-Share Alike 3.0 Unported License</a:t>
            </a:r>
            <a:endParaRPr sz="800">
              <a:solidFill>
                <a:srgbClr val="888888"/>
              </a:solidFill>
              <a:latin typeface="Open Sans"/>
              <a:ea typeface="Open Sans"/>
              <a:cs typeface="Open Sans"/>
              <a:sym typeface="Open Sans"/>
            </a:endParaRPr>
          </a:p>
        </p:txBody>
      </p:sp>
      <p:pic>
        <p:nvPicPr>
          <p:cNvPr id="86" name="Google Shape;86;p12" descr="Noorderwind_logo.png"/>
          <p:cNvPicPr preferRelativeResize="0"/>
          <p:nvPr/>
        </p:nvPicPr>
        <p:blipFill>
          <a:blip r:embed="rId2">
            <a:alphaModFix/>
          </a:blip>
          <a:stretch>
            <a:fillRect/>
          </a:stretch>
        </p:blipFill>
        <p:spPr>
          <a:xfrm rot="-5400000">
            <a:off x="158825" y="9770275"/>
            <a:ext cx="751773" cy="75177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eldia copy">
  <p:cSld name="Titeldia copy">
    <p:bg>
      <p:bgPr>
        <a:noFill/>
        <a:effectLst/>
      </p:bgPr>
    </p:bg>
    <p:spTree>
      <p:nvGrpSpPr>
        <p:cNvPr id="1" name="Shape 87"/>
        <p:cNvGrpSpPr/>
        <p:nvPr/>
      </p:nvGrpSpPr>
      <p:grpSpPr>
        <a:xfrm>
          <a:off x="0" y="0"/>
          <a:ext cx="0" cy="0"/>
          <a:chOff x="0" y="0"/>
          <a:chExt cx="0" cy="0"/>
        </a:xfrm>
      </p:grpSpPr>
      <p:pic>
        <p:nvPicPr>
          <p:cNvPr id="88" name="Google Shape;88;p13" descr="Shape 731"/>
          <p:cNvPicPr preferRelativeResize="0"/>
          <p:nvPr/>
        </p:nvPicPr>
        <p:blipFill rotWithShape="1">
          <a:blip r:embed="rId2">
            <a:alphaModFix/>
          </a:blip>
          <a:srcRect/>
          <a:stretch/>
        </p:blipFill>
        <p:spPr>
          <a:xfrm>
            <a:off x="988923" y="2020534"/>
            <a:ext cx="4283700" cy="2398800"/>
          </a:xfrm>
          <a:prstGeom prst="rect">
            <a:avLst/>
          </a:prstGeom>
          <a:noFill/>
          <a:ln>
            <a:noFill/>
          </a:ln>
        </p:spPr>
      </p:pic>
      <p:sp>
        <p:nvSpPr>
          <p:cNvPr id="89" name="Google Shape;89;p13"/>
          <p:cNvSpPr txBox="1">
            <a:spLocks noGrp="1"/>
          </p:cNvSpPr>
          <p:nvPr>
            <p:ph type="body" idx="1"/>
          </p:nvPr>
        </p:nvSpPr>
        <p:spPr>
          <a:xfrm>
            <a:off x="8190000" y="6678250"/>
            <a:ext cx="5880000" cy="2732400"/>
          </a:xfrm>
          <a:prstGeom prst="rect">
            <a:avLst/>
          </a:prstGeom>
          <a:noFill/>
          <a:ln>
            <a:noFill/>
          </a:ln>
        </p:spPr>
        <p:txBody>
          <a:bodyPr spcFirstLastPara="1" wrap="square" lIns="148325" tIns="148325" rIns="148325" bIns="148325" anchor="t" anchorCtr="0">
            <a:noAutofit/>
          </a:bodyPr>
          <a:lstStyle>
            <a:lvl1pPr marL="457200" marR="0" lvl="0"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1pPr>
            <a:lvl2pPr marL="914400" marR="0" lvl="1"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2pPr>
            <a:lvl3pPr marL="1371600" marR="0" lvl="2"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3pPr>
            <a:lvl4pPr marL="1828800" marR="0" lvl="3"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4pPr>
            <a:lvl5pPr marL="2286000" marR="0" lvl="4"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5pPr>
            <a:lvl6pPr marL="2743200" marR="0" lvl="5"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3200400" marR="0" lvl="6"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3657600" marR="0" lvl="7"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4114800" marR="0" lvl="8"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
        <p:nvSpPr>
          <p:cNvPr id="90" name="Google Shape;90;p13"/>
          <p:cNvSpPr txBox="1">
            <a:spLocks noGrp="1"/>
          </p:cNvSpPr>
          <p:nvPr>
            <p:ph type="body" idx="2"/>
          </p:nvPr>
        </p:nvSpPr>
        <p:spPr>
          <a:xfrm>
            <a:off x="1680000" y="4421050"/>
            <a:ext cx="12390000" cy="1980000"/>
          </a:xfrm>
          <a:prstGeom prst="rect">
            <a:avLst/>
          </a:prstGeom>
          <a:noFill/>
          <a:ln>
            <a:noFill/>
          </a:ln>
        </p:spPr>
        <p:txBody>
          <a:bodyPr spcFirstLastPara="1" wrap="square" lIns="148325" tIns="148325" rIns="148325" bIns="148325" anchor="t" anchorCtr="0">
            <a:noAutofit/>
          </a:bodyPr>
          <a:lstStyle>
            <a:lvl1pPr marL="457200" marR="0" lvl="0"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1pPr>
            <a:lvl2pPr marL="914400" marR="0" lvl="1"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2pPr>
            <a:lvl3pPr marL="1371600" marR="0" lvl="2"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3pPr>
            <a:lvl4pPr marL="1828800" marR="0" lvl="3"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4pPr>
            <a:lvl5pPr marL="2286000" marR="0" lvl="4"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5pPr>
            <a:lvl6pPr marL="2743200" marR="0" lvl="5"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3200400" marR="0" lvl="6"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3657600" marR="0" lvl="7"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4114800" marR="0" lvl="8"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
        <p:nvSpPr>
          <p:cNvPr id="91" name="Google Shape;91;p13"/>
          <p:cNvSpPr txBox="1">
            <a:spLocks noGrp="1"/>
          </p:cNvSpPr>
          <p:nvPr>
            <p:ph type="body" idx="3"/>
          </p:nvPr>
        </p:nvSpPr>
        <p:spPr>
          <a:xfrm>
            <a:off x="1680000" y="6678250"/>
            <a:ext cx="5880000" cy="2732400"/>
          </a:xfrm>
          <a:prstGeom prst="rect">
            <a:avLst/>
          </a:prstGeom>
          <a:noFill/>
          <a:ln>
            <a:noFill/>
          </a:ln>
        </p:spPr>
        <p:txBody>
          <a:bodyPr spcFirstLastPara="1" wrap="square" lIns="148325" tIns="148325" rIns="148325" bIns="148325" anchor="t" anchorCtr="0">
            <a:noAutofit/>
          </a:bodyPr>
          <a:lstStyle>
            <a:lvl1pPr marL="457200" marR="0" lvl="0"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1pPr>
            <a:lvl2pPr marL="914400" marR="0" lvl="1"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2pPr>
            <a:lvl3pPr marL="1371600" marR="0" lvl="2"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3pPr>
            <a:lvl4pPr marL="1828800" marR="0" lvl="3"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4pPr>
            <a:lvl5pPr marL="2286000" marR="0" lvl="4"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5pPr>
            <a:lvl6pPr marL="2743200" marR="0" lvl="5"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3200400" marR="0" lvl="6"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3657600" marR="0" lvl="7"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4114800" marR="0" lvl="8"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
        <p:nvSpPr>
          <p:cNvPr id="92" name="Google Shape;92;p13"/>
          <p:cNvSpPr txBox="1">
            <a:spLocks noGrp="1"/>
          </p:cNvSpPr>
          <p:nvPr>
            <p:ph type="sldNum" idx="12"/>
          </p:nvPr>
        </p:nvSpPr>
        <p:spPr>
          <a:xfrm>
            <a:off x="10836000" y="9909900"/>
            <a:ext cx="568500" cy="558300"/>
          </a:xfrm>
          <a:prstGeom prst="rect">
            <a:avLst/>
          </a:prstGeom>
          <a:noFill/>
          <a:ln>
            <a:noFill/>
          </a:ln>
        </p:spPr>
        <p:txBody>
          <a:bodyPr spcFirstLastPara="1" wrap="square" lIns="74075" tIns="74075" rIns="74075" bIns="74075" anchor="t" anchorCtr="0">
            <a:noAutofit/>
          </a:bodyPr>
          <a:lstStyle>
            <a:lvl1pPr marL="0" marR="0" lvl="0"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‹nr.›</a:t>
            </a:fld>
            <a:endParaRPr sz="1400">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ekop"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680000" y="1861200"/>
            <a:ext cx="12390000" cy="2376000"/>
          </a:xfrm>
          <a:prstGeom prst="rect">
            <a:avLst/>
          </a:prstGeom>
          <a:noFill/>
          <a:ln>
            <a:noFill/>
          </a:ln>
        </p:spPr>
        <p:txBody>
          <a:bodyPr spcFirstLastPara="1" wrap="square" lIns="148300" tIns="148300" rIns="148300" bIns="148300" anchor="b" anchorCtr="0">
            <a:noAutofit/>
          </a:bodyPr>
          <a:lstStyle>
            <a:lvl1pPr marL="0" marR="0" lvl="0"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1pPr>
            <a:lvl2pPr marL="0" marR="0" lvl="1"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2pPr>
            <a:lvl3pPr marL="0" marR="0" lvl="2"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3pPr>
            <a:lvl4pPr marL="0" marR="0" lvl="3"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4pPr>
            <a:lvl5pPr marL="0" marR="0" lvl="4"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5pPr>
            <a:lvl6pPr marL="0" marR="0" lvl="5"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6pPr>
            <a:lvl7pPr marL="0" marR="0" lvl="6"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7pPr>
            <a:lvl8pPr marL="0" marR="0" lvl="7"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8pPr>
            <a:lvl9pPr marL="0" marR="0" lvl="8"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9pPr>
          </a:lstStyle>
          <a:p>
            <a:endParaRPr/>
          </a:p>
        </p:txBody>
      </p:sp>
      <p:sp>
        <p:nvSpPr>
          <p:cNvPr id="15" name="Google Shape;15;p3"/>
          <p:cNvSpPr txBox="1">
            <a:spLocks noGrp="1"/>
          </p:cNvSpPr>
          <p:nvPr>
            <p:ph type="body" idx="1"/>
          </p:nvPr>
        </p:nvSpPr>
        <p:spPr>
          <a:xfrm>
            <a:off x="1680000" y="4443033"/>
            <a:ext cx="5880000" cy="4752000"/>
          </a:xfrm>
          <a:prstGeom prst="rect">
            <a:avLst/>
          </a:prstGeom>
          <a:noFill/>
          <a:ln>
            <a:noFill/>
          </a:ln>
        </p:spPr>
        <p:txBody>
          <a:bodyPr spcFirstLastPara="1" wrap="square" lIns="148300" tIns="148300" rIns="148300" bIns="148300" anchor="t" anchorCtr="0">
            <a:noAutofit/>
          </a:bodyPr>
          <a:lstStyle>
            <a:lvl1pPr marL="457200" marR="0" lvl="0" indent="-228600" algn="l" rtl="0">
              <a:lnSpc>
                <a:spcPct val="100000"/>
              </a:lnSpc>
              <a:spcBef>
                <a:spcPts val="1600"/>
              </a:spcBef>
              <a:spcAft>
                <a:spcPts val="0"/>
              </a:spcAft>
              <a:buClr>
                <a:srgbClr val="000000"/>
              </a:buClr>
              <a:buSzPts val="1600"/>
              <a:buFont typeface="Arial"/>
              <a:buNone/>
              <a:defRPr sz="1800" b="0" i="0" u="none" strike="noStrike" cap="none">
                <a:solidFill>
                  <a:srgbClr val="000000"/>
                </a:solidFill>
                <a:latin typeface="Lato"/>
                <a:ea typeface="Lato"/>
                <a:cs typeface="Lato"/>
                <a:sym typeface="Lato"/>
              </a:defRPr>
            </a:lvl1pPr>
            <a:lvl2pPr marL="914400" marR="0" lvl="1" indent="-228600" algn="l" rtl="0">
              <a:lnSpc>
                <a:spcPct val="100000"/>
              </a:lnSpc>
              <a:spcBef>
                <a:spcPts val="1600"/>
              </a:spcBef>
              <a:spcAft>
                <a:spcPts val="0"/>
              </a:spcAft>
              <a:buClr>
                <a:srgbClr val="000000"/>
              </a:buClr>
              <a:buSzPts val="1600"/>
              <a:buFont typeface="Arial"/>
              <a:buNone/>
              <a:defRPr sz="1800" b="0" i="0" u="none" strike="noStrike" cap="none">
                <a:solidFill>
                  <a:srgbClr val="000000"/>
                </a:solidFill>
                <a:latin typeface="Lato"/>
                <a:ea typeface="Lato"/>
                <a:cs typeface="Lato"/>
                <a:sym typeface="Lato"/>
              </a:defRPr>
            </a:lvl2pPr>
            <a:lvl3pPr marL="1371600" marR="0" lvl="2" indent="-228600" algn="l" rtl="0">
              <a:lnSpc>
                <a:spcPct val="100000"/>
              </a:lnSpc>
              <a:spcBef>
                <a:spcPts val="1600"/>
              </a:spcBef>
              <a:spcAft>
                <a:spcPts val="0"/>
              </a:spcAft>
              <a:buClr>
                <a:srgbClr val="000000"/>
              </a:buClr>
              <a:buSzPts val="1600"/>
              <a:buFont typeface="Arial"/>
              <a:buNone/>
              <a:defRPr sz="1800" b="0" i="0" u="none" strike="noStrike" cap="none">
                <a:solidFill>
                  <a:srgbClr val="000000"/>
                </a:solidFill>
                <a:latin typeface="Lato"/>
                <a:ea typeface="Lato"/>
                <a:cs typeface="Lato"/>
                <a:sym typeface="Lato"/>
              </a:defRPr>
            </a:lvl3pPr>
            <a:lvl4pPr marL="1828800" marR="0" lvl="3" indent="-228600" algn="l" rtl="0">
              <a:lnSpc>
                <a:spcPct val="100000"/>
              </a:lnSpc>
              <a:spcBef>
                <a:spcPts val="1600"/>
              </a:spcBef>
              <a:spcAft>
                <a:spcPts val="0"/>
              </a:spcAft>
              <a:buClr>
                <a:srgbClr val="000000"/>
              </a:buClr>
              <a:buSzPts val="1600"/>
              <a:buFont typeface="Arial"/>
              <a:buNone/>
              <a:defRPr sz="1800" b="0" i="0" u="none" strike="noStrike" cap="none">
                <a:solidFill>
                  <a:srgbClr val="000000"/>
                </a:solidFill>
                <a:latin typeface="Lato"/>
                <a:ea typeface="Lato"/>
                <a:cs typeface="Lato"/>
                <a:sym typeface="Lato"/>
              </a:defRPr>
            </a:lvl4pPr>
            <a:lvl5pPr marL="2286000" marR="0" lvl="4" indent="-228600" algn="l" rtl="0">
              <a:lnSpc>
                <a:spcPct val="100000"/>
              </a:lnSpc>
              <a:spcBef>
                <a:spcPts val="1600"/>
              </a:spcBef>
              <a:spcAft>
                <a:spcPts val="0"/>
              </a:spcAft>
              <a:buClr>
                <a:srgbClr val="000000"/>
              </a:buClr>
              <a:buSzPts val="1600"/>
              <a:buFont typeface="Arial"/>
              <a:buNone/>
              <a:defRPr sz="1800" b="0" i="0" u="none" strike="noStrike" cap="none">
                <a:solidFill>
                  <a:srgbClr val="000000"/>
                </a:solidFill>
                <a:latin typeface="Lato"/>
                <a:ea typeface="Lato"/>
                <a:cs typeface="Lato"/>
                <a:sym typeface="Lato"/>
              </a:defRPr>
            </a:lvl5pPr>
            <a:lvl6pPr marL="2743200" marR="0" lvl="5"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3200400" marR="0" lvl="6"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3657600" marR="0" lvl="7"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4114800" marR="0" lvl="8"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
        <p:nvSpPr>
          <p:cNvPr id="16" name="Google Shape;16;p3"/>
          <p:cNvSpPr txBox="1">
            <a:spLocks noGrp="1"/>
          </p:cNvSpPr>
          <p:nvPr>
            <p:ph type="body" idx="2"/>
          </p:nvPr>
        </p:nvSpPr>
        <p:spPr>
          <a:xfrm>
            <a:off x="8190000" y="4443033"/>
            <a:ext cx="5880000" cy="4752000"/>
          </a:xfrm>
          <a:prstGeom prst="rect">
            <a:avLst/>
          </a:prstGeom>
          <a:noFill/>
          <a:ln>
            <a:noFill/>
          </a:ln>
        </p:spPr>
        <p:txBody>
          <a:bodyPr spcFirstLastPara="1" wrap="square" lIns="148300" tIns="148300" rIns="148300" bIns="148300" anchor="t" anchorCtr="0">
            <a:noAutofit/>
          </a:bodyPr>
          <a:lstStyle>
            <a:lvl1pPr marL="457200" marR="0" lvl="0" indent="-228600" algn="l" rtl="0">
              <a:lnSpc>
                <a:spcPct val="100000"/>
              </a:lnSpc>
              <a:spcBef>
                <a:spcPts val="1600"/>
              </a:spcBef>
              <a:spcAft>
                <a:spcPts val="0"/>
              </a:spcAft>
              <a:buClr>
                <a:srgbClr val="000000"/>
              </a:buClr>
              <a:buSzPts val="1600"/>
              <a:buFont typeface="Arial"/>
              <a:buNone/>
              <a:defRPr sz="1800" b="0" i="0" u="none" strike="noStrike" cap="none">
                <a:solidFill>
                  <a:srgbClr val="000000"/>
                </a:solidFill>
                <a:latin typeface="Lato"/>
                <a:ea typeface="Lato"/>
                <a:cs typeface="Lato"/>
                <a:sym typeface="Lato"/>
              </a:defRPr>
            </a:lvl1pPr>
            <a:lvl2pPr marL="914400" marR="0" lvl="1" indent="-228600" algn="l" rtl="0">
              <a:lnSpc>
                <a:spcPct val="100000"/>
              </a:lnSpc>
              <a:spcBef>
                <a:spcPts val="1600"/>
              </a:spcBef>
              <a:spcAft>
                <a:spcPts val="0"/>
              </a:spcAft>
              <a:buClr>
                <a:srgbClr val="000000"/>
              </a:buClr>
              <a:buSzPts val="1600"/>
              <a:buFont typeface="Arial"/>
              <a:buNone/>
              <a:defRPr sz="1800" b="0" i="0" u="none" strike="noStrike" cap="none">
                <a:solidFill>
                  <a:srgbClr val="000000"/>
                </a:solidFill>
                <a:latin typeface="Lato"/>
                <a:ea typeface="Lato"/>
                <a:cs typeface="Lato"/>
                <a:sym typeface="Lato"/>
              </a:defRPr>
            </a:lvl2pPr>
            <a:lvl3pPr marL="1371600" marR="0" lvl="2" indent="-228600" algn="l" rtl="0">
              <a:lnSpc>
                <a:spcPct val="100000"/>
              </a:lnSpc>
              <a:spcBef>
                <a:spcPts val="1600"/>
              </a:spcBef>
              <a:spcAft>
                <a:spcPts val="0"/>
              </a:spcAft>
              <a:buClr>
                <a:srgbClr val="000000"/>
              </a:buClr>
              <a:buSzPts val="1600"/>
              <a:buFont typeface="Arial"/>
              <a:buNone/>
              <a:defRPr sz="1800" b="0" i="0" u="none" strike="noStrike" cap="none">
                <a:solidFill>
                  <a:srgbClr val="000000"/>
                </a:solidFill>
                <a:latin typeface="Lato"/>
                <a:ea typeface="Lato"/>
                <a:cs typeface="Lato"/>
                <a:sym typeface="Lato"/>
              </a:defRPr>
            </a:lvl3pPr>
            <a:lvl4pPr marL="1828800" marR="0" lvl="3" indent="-228600" algn="l" rtl="0">
              <a:lnSpc>
                <a:spcPct val="100000"/>
              </a:lnSpc>
              <a:spcBef>
                <a:spcPts val="1600"/>
              </a:spcBef>
              <a:spcAft>
                <a:spcPts val="0"/>
              </a:spcAft>
              <a:buClr>
                <a:srgbClr val="000000"/>
              </a:buClr>
              <a:buSzPts val="1600"/>
              <a:buFont typeface="Arial"/>
              <a:buNone/>
              <a:defRPr sz="1800" b="0" i="0" u="none" strike="noStrike" cap="none">
                <a:solidFill>
                  <a:srgbClr val="000000"/>
                </a:solidFill>
                <a:latin typeface="Lato"/>
                <a:ea typeface="Lato"/>
                <a:cs typeface="Lato"/>
                <a:sym typeface="Lato"/>
              </a:defRPr>
            </a:lvl4pPr>
            <a:lvl5pPr marL="2286000" marR="0" lvl="4" indent="-228600" algn="l" rtl="0">
              <a:lnSpc>
                <a:spcPct val="100000"/>
              </a:lnSpc>
              <a:spcBef>
                <a:spcPts val="1600"/>
              </a:spcBef>
              <a:spcAft>
                <a:spcPts val="0"/>
              </a:spcAft>
              <a:buClr>
                <a:srgbClr val="000000"/>
              </a:buClr>
              <a:buSzPts val="1600"/>
              <a:buFont typeface="Arial"/>
              <a:buNone/>
              <a:defRPr sz="1800" b="0" i="0" u="none" strike="noStrike" cap="none">
                <a:solidFill>
                  <a:srgbClr val="000000"/>
                </a:solidFill>
                <a:latin typeface="Lato"/>
                <a:ea typeface="Lato"/>
                <a:cs typeface="Lato"/>
                <a:sym typeface="Lato"/>
              </a:defRPr>
            </a:lvl5pPr>
            <a:lvl6pPr marL="2743200" marR="0" lvl="5"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3200400" marR="0" lvl="6"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3657600" marR="0" lvl="7"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4114800" marR="0" lvl="8"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10836000" y="9909900"/>
            <a:ext cx="568500" cy="558300"/>
          </a:xfrm>
          <a:prstGeom prst="rect">
            <a:avLst/>
          </a:prstGeom>
          <a:noFill/>
          <a:ln>
            <a:noFill/>
          </a:ln>
        </p:spPr>
        <p:txBody>
          <a:bodyPr spcFirstLastPara="1" wrap="square" lIns="74075" tIns="74075" rIns="74075" bIns="74075" anchor="t" anchorCtr="0">
            <a:noAutofit/>
          </a:bodyPr>
          <a:lstStyle>
            <a:lvl1pPr marL="0" marR="0" lvl="0"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‹nr.›</a:t>
            </a:fld>
            <a:endParaRPr sz="1400">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fbeelding Links">
  <p:cSld name="Afbeelding Links">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680000" y="181825"/>
            <a:ext cx="12390000" cy="1273500"/>
          </a:xfrm>
          <a:prstGeom prst="rect">
            <a:avLst/>
          </a:prstGeom>
          <a:noFill/>
          <a:ln>
            <a:noFill/>
          </a:ln>
        </p:spPr>
        <p:txBody>
          <a:bodyPr spcFirstLastPara="1" wrap="square" lIns="148300" tIns="148300" rIns="148300" bIns="148300" anchor="ctr" anchorCtr="0">
            <a:noAutofit/>
          </a:bodyPr>
          <a:lstStyle>
            <a:lvl1pPr marL="0" marR="0" lvl="0"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1pPr>
            <a:lvl2pPr marL="0" marR="0" lvl="1"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2pPr>
            <a:lvl3pPr marL="0" marR="0" lvl="2"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3pPr>
            <a:lvl4pPr marL="0" marR="0" lvl="3"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4pPr>
            <a:lvl5pPr marL="0" marR="0" lvl="4"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5pPr>
            <a:lvl6pPr marL="0" marR="0" lvl="5"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6pPr>
            <a:lvl7pPr marL="0" marR="0" lvl="6"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7pPr>
            <a:lvl8pPr marL="0" marR="0" lvl="7"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8pPr>
            <a:lvl9pPr marL="0" marR="0" lvl="8"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9pPr>
          </a:lstStyle>
          <a:p>
            <a:endParaRPr/>
          </a:p>
        </p:txBody>
      </p:sp>
      <p:sp>
        <p:nvSpPr>
          <p:cNvPr id="20" name="Google Shape;20;p4"/>
          <p:cNvSpPr txBox="1">
            <a:spLocks noGrp="1"/>
          </p:cNvSpPr>
          <p:nvPr>
            <p:ph type="body" idx="1"/>
          </p:nvPr>
        </p:nvSpPr>
        <p:spPr>
          <a:xfrm>
            <a:off x="8190000" y="1900800"/>
            <a:ext cx="5880000" cy="7056300"/>
          </a:xfrm>
          <a:prstGeom prst="rect">
            <a:avLst/>
          </a:prstGeom>
          <a:noFill/>
          <a:ln>
            <a:noFill/>
          </a:ln>
        </p:spPr>
        <p:txBody>
          <a:bodyPr spcFirstLastPara="1" wrap="square" lIns="148300" tIns="148300" rIns="148300" bIns="148300" anchor="t" anchorCtr="0">
            <a:noAutofit/>
          </a:bodyPr>
          <a:lstStyle>
            <a:lvl1pPr marL="457200" marR="0" lvl="0" indent="-342900" algn="l" rtl="0">
              <a:lnSpc>
                <a:spcPct val="100000"/>
              </a:lnSpc>
              <a:spcBef>
                <a:spcPts val="800"/>
              </a:spcBef>
              <a:spcAft>
                <a:spcPts val="0"/>
              </a:spcAft>
              <a:buClr>
                <a:srgbClr val="232323"/>
              </a:buClr>
              <a:buSzPts val="1800"/>
              <a:buFont typeface="Arial"/>
              <a:buChar char="•"/>
              <a:defRPr sz="1800" b="0" i="0" u="none" strike="noStrike" cap="none">
                <a:solidFill>
                  <a:srgbClr val="232323"/>
                </a:solidFill>
                <a:latin typeface="Lato"/>
                <a:ea typeface="Lato"/>
                <a:cs typeface="Lato"/>
                <a:sym typeface="Lato"/>
              </a:defRPr>
            </a:lvl1pPr>
            <a:lvl2pPr marL="914400" marR="0" lvl="1" indent="-342900" algn="l" rtl="0">
              <a:lnSpc>
                <a:spcPct val="100000"/>
              </a:lnSpc>
              <a:spcBef>
                <a:spcPts val="800"/>
              </a:spcBef>
              <a:spcAft>
                <a:spcPts val="0"/>
              </a:spcAft>
              <a:buClr>
                <a:srgbClr val="232323"/>
              </a:buClr>
              <a:buSzPts val="1800"/>
              <a:buFont typeface="Arial"/>
              <a:buChar char="–"/>
              <a:defRPr sz="1800" b="0" i="0" u="none" strike="noStrike" cap="none">
                <a:solidFill>
                  <a:srgbClr val="232323"/>
                </a:solidFill>
                <a:latin typeface="Lato"/>
                <a:ea typeface="Lato"/>
                <a:cs typeface="Lato"/>
                <a:sym typeface="Lato"/>
              </a:defRPr>
            </a:lvl2pPr>
            <a:lvl3pPr marL="1371600" marR="0" lvl="2" indent="-342900" algn="l" rtl="0">
              <a:lnSpc>
                <a:spcPct val="100000"/>
              </a:lnSpc>
              <a:spcBef>
                <a:spcPts val="800"/>
              </a:spcBef>
              <a:spcAft>
                <a:spcPts val="0"/>
              </a:spcAft>
              <a:buClr>
                <a:srgbClr val="232323"/>
              </a:buClr>
              <a:buSzPts val="1800"/>
              <a:buFont typeface="Arial"/>
              <a:buChar char="•"/>
              <a:defRPr sz="1800" b="0" i="0" u="none" strike="noStrike" cap="none">
                <a:solidFill>
                  <a:srgbClr val="232323"/>
                </a:solidFill>
                <a:latin typeface="Lato"/>
                <a:ea typeface="Lato"/>
                <a:cs typeface="Lato"/>
                <a:sym typeface="Lato"/>
              </a:defRPr>
            </a:lvl3pPr>
            <a:lvl4pPr marL="1828800" marR="0" lvl="3" indent="-342900" algn="l" rtl="0">
              <a:lnSpc>
                <a:spcPct val="100000"/>
              </a:lnSpc>
              <a:spcBef>
                <a:spcPts val="800"/>
              </a:spcBef>
              <a:spcAft>
                <a:spcPts val="0"/>
              </a:spcAft>
              <a:buClr>
                <a:srgbClr val="232323"/>
              </a:buClr>
              <a:buSzPts val="1800"/>
              <a:buFont typeface="Arial"/>
              <a:buChar char="–"/>
              <a:defRPr sz="1800" b="0" i="0" u="none" strike="noStrike" cap="none">
                <a:solidFill>
                  <a:srgbClr val="232323"/>
                </a:solidFill>
                <a:latin typeface="Lato"/>
                <a:ea typeface="Lato"/>
                <a:cs typeface="Lato"/>
                <a:sym typeface="Lato"/>
              </a:defRPr>
            </a:lvl4pPr>
            <a:lvl5pPr marL="2286000" marR="0" lvl="4" indent="-342900" algn="l" rtl="0">
              <a:lnSpc>
                <a:spcPct val="100000"/>
              </a:lnSpc>
              <a:spcBef>
                <a:spcPts val="800"/>
              </a:spcBef>
              <a:spcAft>
                <a:spcPts val="0"/>
              </a:spcAft>
              <a:buClr>
                <a:srgbClr val="232323"/>
              </a:buClr>
              <a:buSzPts val="1800"/>
              <a:buFont typeface="Arial"/>
              <a:buChar char="»"/>
              <a:defRPr sz="1800" b="0" i="0" u="none" strike="noStrike" cap="none">
                <a:solidFill>
                  <a:srgbClr val="232323"/>
                </a:solidFill>
                <a:latin typeface="Lato"/>
                <a:ea typeface="Lato"/>
                <a:cs typeface="Lato"/>
                <a:sym typeface="Lato"/>
              </a:defRPr>
            </a:lvl5pPr>
            <a:lvl6pPr marL="2743200" marR="0" lvl="5"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3200400" marR="0" lvl="6"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3657600" marR="0" lvl="7"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4114800" marR="0" lvl="8"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
        <p:nvSpPr>
          <p:cNvPr id="21" name="Google Shape;21;p4"/>
          <p:cNvSpPr>
            <a:spLocks noGrp="1"/>
          </p:cNvSpPr>
          <p:nvPr>
            <p:ph type="pic" idx="2"/>
          </p:nvPr>
        </p:nvSpPr>
        <p:spPr>
          <a:xfrm rot="-56657">
            <a:off x="2185283" y="1783944"/>
            <a:ext cx="3986641" cy="7981065"/>
          </a:xfrm>
          <a:prstGeom prst="rect">
            <a:avLst/>
          </a:prstGeom>
          <a:noFill/>
          <a:ln>
            <a:noFill/>
          </a:ln>
        </p:spPr>
        <p:txBody>
          <a:bodyPr spcFirstLastPara="1" wrap="square" lIns="148300" tIns="148300" rIns="148300" bIns="148300" anchor="t" anchorCtr="0">
            <a:noAutofit/>
          </a:bodyPr>
          <a:lstStyle>
            <a:lvl1pPr marL="558800" marR="0" lvl="0" indent="-2286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1pPr>
            <a:lvl2pPr marL="1231900" marR="0" lvl="1" indent="-203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2pPr>
            <a:lvl3pPr marL="1892300" marR="0" lvl="2" indent="-1651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3pPr>
            <a:lvl4pPr marL="2692400" marR="0" lvl="3" indent="-2540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4pPr>
            <a:lvl5pPr marL="3441700" marR="0" lvl="4" indent="-2667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5pPr>
            <a:lvl6pPr marL="4000500" marR="0" lvl="5" indent="-889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4737100" marR="0" lvl="6" indent="-76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5473700" marR="0" lvl="7" indent="-76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6223000" marR="0" lvl="8" indent="-889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
        <p:nvSpPr>
          <p:cNvPr id="22" name="Google Shape;22;p4"/>
          <p:cNvSpPr txBox="1">
            <a:spLocks noGrp="1"/>
          </p:cNvSpPr>
          <p:nvPr>
            <p:ph type="sldNum" idx="12"/>
          </p:nvPr>
        </p:nvSpPr>
        <p:spPr>
          <a:xfrm>
            <a:off x="10836000" y="9909900"/>
            <a:ext cx="568500" cy="558300"/>
          </a:xfrm>
          <a:prstGeom prst="rect">
            <a:avLst/>
          </a:prstGeom>
          <a:noFill/>
          <a:ln>
            <a:noFill/>
          </a:ln>
        </p:spPr>
        <p:txBody>
          <a:bodyPr spcFirstLastPara="1" wrap="square" lIns="74075" tIns="74075" rIns="74075" bIns="74075" anchor="t" anchorCtr="0">
            <a:noAutofit/>
          </a:bodyPr>
          <a:lstStyle>
            <a:lvl1pPr marL="0" marR="0" lvl="0"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‹nr.›</a:t>
            </a:fld>
            <a:endParaRPr sz="1400">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Leeg">
  <p:cSld name="Leeg">
    <p:bg>
      <p:bgPr>
        <a:noFill/>
        <a:effectLst/>
      </p:bgPr>
    </p:bg>
    <p:spTree>
      <p:nvGrpSpPr>
        <p:cNvPr id="1" name="Shape 23"/>
        <p:cNvGrpSpPr/>
        <p:nvPr/>
      </p:nvGrpSpPr>
      <p:grpSpPr>
        <a:xfrm>
          <a:off x="0" y="0"/>
          <a:ext cx="0" cy="0"/>
          <a:chOff x="0" y="0"/>
          <a:chExt cx="0" cy="0"/>
        </a:xfrm>
      </p:grpSpPr>
      <p:sp>
        <p:nvSpPr>
          <p:cNvPr id="24" name="Google Shape;24;p5"/>
          <p:cNvSpPr txBox="1">
            <a:spLocks noGrp="1"/>
          </p:cNvSpPr>
          <p:nvPr>
            <p:ph type="sldNum" idx="12"/>
          </p:nvPr>
        </p:nvSpPr>
        <p:spPr>
          <a:xfrm>
            <a:off x="10836000" y="9909900"/>
            <a:ext cx="568500" cy="558300"/>
          </a:xfrm>
          <a:prstGeom prst="rect">
            <a:avLst/>
          </a:prstGeom>
          <a:noFill/>
          <a:ln>
            <a:noFill/>
          </a:ln>
        </p:spPr>
        <p:txBody>
          <a:bodyPr spcFirstLastPara="1" wrap="square" lIns="74075" tIns="74075" rIns="74075" bIns="74075" anchor="t" anchorCtr="0">
            <a:noAutofit/>
          </a:bodyPr>
          <a:lstStyle>
            <a:lvl1pPr marL="0" marR="0" lvl="0"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‹nr.›</a:t>
            </a:fld>
            <a:endParaRPr sz="1400">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el en object">
  <p:cSld name="Titel en object">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680000" y="181825"/>
            <a:ext cx="12390000" cy="1273500"/>
          </a:xfrm>
          <a:prstGeom prst="rect">
            <a:avLst/>
          </a:prstGeom>
          <a:noFill/>
          <a:ln>
            <a:noFill/>
          </a:ln>
        </p:spPr>
        <p:txBody>
          <a:bodyPr spcFirstLastPara="1" wrap="square" lIns="148300" tIns="148300" rIns="148300" bIns="148300" anchor="ctr" anchorCtr="0">
            <a:noAutofit/>
          </a:bodyPr>
          <a:lstStyle>
            <a:lvl1pPr marL="0" marR="0" lvl="0"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1pPr>
            <a:lvl2pPr marL="0" marR="0" lvl="1"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2pPr>
            <a:lvl3pPr marL="0" marR="0" lvl="2"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3pPr>
            <a:lvl4pPr marL="0" marR="0" lvl="3"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4pPr>
            <a:lvl5pPr marL="0" marR="0" lvl="4"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5pPr>
            <a:lvl6pPr marL="0" marR="0" lvl="5"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6pPr>
            <a:lvl7pPr marL="0" marR="0" lvl="6"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7pPr>
            <a:lvl8pPr marL="0" marR="0" lvl="7"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8pPr>
            <a:lvl9pPr marL="0" marR="0" lvl="8"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9pPr>
          </a:lstStyle>
          <a:p>
            <a:endParaRPr/>
          </a:p>
        </p:txBody>
      </p:sp>
      <p:sp>
        <p:nvSpPr>
          <p:cNvPr id="27" name="Google Shape;27;p6"/>
          <p:cNvSpPr txBox="1">
            <a:spLocks noGrp="1"/>
          </p:cNvSpPr>
          <p:nvPr>
            <p:ph type="body" idx="1"/>
          </p:nvPr>
        </p:nvSpPr>
        <p:spPr>
          <a:xfrm>
            <a:off x="1680000" y="1789833"/>
            <a:ext cx="12390000" cy="8069700"/>
          </a:xfrm>
          <a:prstGeom prst="rect">
            <a:avLst/>
          </a:prstGeom>
          <a:noFill/>
          <a:ln>
            <a:noFill/>
          </a:ln>
        </p:spPr>
        <p:txBody>
          <a:bodyPr spcFirstLastPara="1" wrap="square" lIns="148300" tIns="148300" rIns="148300" bIns="148300" anchor="t" anchorCtr="0">
            <a:noAutofit/>
          </a:bodyPr>
          <a:lstStyle>
            <a:lvl1pPr marL="457200" marR="0" lvl="0"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1pPr>
            <a:lvl2pPr marL="914400" marR="0" lvl="1"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2pPr>
            <a:lvl3pPr marL="1371600" marR="0" lvl="2"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3pPr>
            <a:lvl4pPr marL="1828800" marR="0" lvl="3"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4pPr>
            <a:lvl5pPr marL="2286000" marR="0" lvl="4"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5pPr>
            <a:lvl6pPr marL="2743200" marR="0" lvl="5"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3200400" marR="0" lvl="6"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3657600" marR="0" lvl="7"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4114800" marR="0" lvl="8"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
        <p:nvSpPr>
          <p:cNvPr id="28" name="Google Shape;28;p6"/>
          <p:cNvSpPr txBox="1">
            <a:spLocks noGrp="1"/>
          </p:cNvSpPr>
          <p:nvPr>
            <p:ph type="sldNum" idx="12"/>
          </p:nvPr>
        </p:nvSpPr>
        <p:spPr>
          <a:xfrm>
            <a:off x="10836000" y="9909900"/>
            <a:ext cx="568500" cy="558300"/>
          </a:xfrm>
          <a:prstGeom prst="rect">
            <a:avLst/>
          </a:prstGeom>
          <a:noFill/>
          <a:ln>
            <a:noFill/>
          </a:ln>
        </p:spPr>
        <p:txBody>
          <a:bodyPr spcFirstLastPara="1" wrap="square" lIns="74075" tIns="74075" rIns="74075" bIns="74075" anchor="t" anchorCtr="0">
            <a:noAutofit/>
          </a:bodyPr>
          <a:lstStyle>
            <a:lvl1pPr marL="0" marR="0" lvl="0"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‹nr.›</a:t>
            </a:fld>
            <a:endParaRPr sz="1400">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eeg Logo">
  <p:cSld name="Leeg Logo">
    <p:spTree>
      <p:nvGrpSpPr>
        <p:cNvPr id="1" name="Shape 29"/>
        <p:cNvGrpSpPr/>
        <p:nvPr/>
      </p:nvGrpSpPr>
      <p:grpSpPr>
        <a:xfrm>
          <a:off x="0" y="0"/>
          <a:ext cx="0" cy="0"/>
          <a:chOff x="0" y="0"/>
          <a:chExt cx="0" cy="0"/>
        </a:xfrm>
      </p:grpSpPr>
      <p:sp>
        <p:nvSpPr>
          <p:cNvPr id="30" name="Google Shape;30;p7"/>
          <p:cNvSpPr txBox="1">
            <a:spLocks noGrp="1"/>
          </p:cNvSpPr>
          <p:nvPr>
            <p:ph type="sldNum" idx="12"/>
          </p:nvPr>
        </p:nvSpPr>
        <p:spPr>
          <a:xfrm>
            <a:off x="10836000" y="9909900"/>
            <a:ext cx="568500" cy="558300"/>
          </a:xfrm>
          <a:prstGeom prst="rect">
            <a:avLst/>
          </a:prstGeom>
          <a:noFill/>
          <a:ln>
            <a:noFill/>
          </a:ln>
        </p:spPr>
        <p:txBody>
          <a:bodyPr spcFirstLastPara="1" wrap="square" lIns="74075" tIns="74075" rIns="74075" bIns="74075" anchor="t" anchorCtr="0">
            <a:noAutofit/>
          </a:bodyPr>
          <a:lstStyle>
            <a:lvl1pPr marL="0" marR="0" lvl="0"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‹nr.›</a:t>
            </a:fld>
            <a:endParaRPr sz="1400">
              <a:latin typeface="Arial"/>
              <a:ea typeface="Arial"/>
              <a:cs typeface="Arial"/>
              <a:sym typeface="Arial"/>
            </a:endParaRPr>
          </a:p>
        </p:txBody>
      </p:sp>
      <p:sp>
        <p:nvSpPr>
          <p:cNvPr id="31" name="Google Shape;31;p7"/>
          <p:cNvSpPr txBox="1"/>
          <p:nvPr/>
        </p:nvSpPr>
        <p:spPr>
          <a:xfrm>
            <a:off x="956525" y="2567050"/>
            <a:ext cx="3683700" cy="519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US" sz="1100" b="1">
                <a:solidFill>
                  <a:srgbClr val="232323"/>
                </a:solidFill>
                <a:latin typeface="Open Sans"/>
                <a:ea typeface="Open Sans"/>
                <a:cs typeface="Open Sans"/>
                <a:sym typeface="Open Sans"/>
              </a:rPr>
              <a:t>Value Propositions</a:t>
            </a:r>
            <a:endParaRPr sz="1100" b="1">
              <a:solidFill>
                <a:srgbClr val="232323"/>
              </a:solidFill>
              <a:latin typeface="Open Sans"/>
              <a:ea typeface="Open Sans"/>
              <a:cs typeface="Open Sans"/>
              <a:sym typeface="Open Sans"/>
            </a:endParaRPr>
          </a:p>
          <a:p>
            <a:pPr marL="0" marR="0" lvl="0" indent="0" algn="ctr" rtl="0">
              <a:lnSpc>
                <a:spcPct val="115000"/>
              </a:lnSpc>
              <a:spcBef>
                <a:spcPts val="0"/>
              </a:spcBef>
              <a:spcAft>
                <a:spcPts val="0"/>
              </a:spcAft>
              <a:buNone/>
            </a:pPr>
            <a:r>
              <a:rPr lang="en-US" sz="1100">
                <a:solidFill>
                  <a:srgbClr val="232323"/>
                </a:solidFill>
                <a:latin typeface="Open Sans"/>
                <a:ea typeface="Open Sans"/>
                <a:cs typeface="Open Sans"/>
                <a:sym typeface="Open Sans"/>
              </a:rPr>
              <a:t>for Customers, Partners &amp; Team members</a:t>
            </a:r>
            <a:endParaRPr sz="1100">
              <a:solidFill>
                <a:srgbClr val="232323"/>
              </a:solidFill>
              <a:latin typeface="Open Sans"/>
              <a:ea typeface="Open Sans"/>
              <a:cs typeface="Open Sans"/>
              <a:sym typeface="Open Sans"/>
            </a:endParaRPr>
          </a:p>
        </p:txBody>
      </p:sp>
      <p:sp>
        <p:nvSpPr>
          <p:cNvPr id="32" name="Google Shape;32;p7"/>
          <p:cNvSpPr txBox="1"/>
          <p:nvPr/>
        </p:nvSpPr>
        <p:spPr>
          <a:xfrm>
            <a:off x="5788125" y="2567050"/>
            <a:ext cx="3683700" cy="519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US" sz="1100" b="1">
                <a:solidFill>
                  <a:srgbClr val="232323"/>
                </a:solidFill>
                <a:latin typeface="Open Sans"/>
                <a:ea typeface="Open Sans"/>
                <a:cs typeface="Open Sans"/>
                <a:sym typeface="Open Sans"/>
              </a:rPr>
              <a:t>Customer Segments</a:t>
            </a:r>
            <a:endParaRPr sz="1100" b="1">
              <a:solidFill>
                <a:srgbClr val="232323"/>
              </a:solidFill>
              <a:latin typeface="Open Sans"/>
              <a:ea typeface="Open Sans"/>
              <a:cs typeface="Open Sans"/>
              <a:sym typeface="Open Sans"/>
            </a:endParaRPr>
          </a:p>
          <a:p>
            <a:pPr marL="0" marR="0" lvl="0" indent="0" algn="ctr" rtl="0">
              <a:lnSpc>
                <a:spcPct val="115000"/>
              </a:lnSpc>
              <a:spcBef>
                <a:spcPts val="0"/>
              </a:spcBef>
              <a:spcAft>
                <a:spcPts val="0"/>
              </a:spcAft>
              <a:buNone/>
            </a:pPr>
            <a:r>
              <a:rPr lang="en-US" sz="1100">
                <a:solidFill>
                  <a:srgbClr val="232323"/>
                </a:solidFill>
                <a:latin typeface="Open Sans"/>
                <a:ea typeface="Open Sans"/>
                <a:cs typeface="Open Sans"/>
                <a:sym typeface="Open Sans"/>
              </a:rPr>
              <a:t>&amp; Partners, Team members</a:t>
            </a:r>
            <a:endParaRPr sz="1100">
              <a:solidFill>
                <a:srgbClr val="232323"/>
              </a:solidFill>
              <a:latin typeface="Open Sans"/>
              <a:ea typeface="Open Sans"/>
              <a:cs typeface="Open Sans"/>
              <a:sym typeface="Open Sans"/>
            </a:endParaRPr>
          </a:p>
        </p:txBody>
      </p:sp>
      <p:sp>
        <p:nvSpPr>
          <p:cNvPr id="33" name="Google Shape;33;p7"/>
          <p:cNvSpPr txBox="1"/>
          <p:nvPr/>
        </p:nvSpPr>
        <p:spPr>
          <a:xfrm>
            <a:off x="10619725" y="2567050"/>
            <a:ext cx="3683700" cy="519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US" sz="1100" b="1">
                <a:solidFill>
                  <a:srgbClr val="232323"/>
                </a:solidFill>
                <a:latin typeface="Open Sans"/>
                <a:ea typeface="Open Sans"/>
                <a:cs typeface="Open Sans"/>
                <a:sym typeface="Open Sans"/>
              </a:rPr>
              <a:t>Revenue Streams</a:t>
            </a:r>
            <a:endParaRPr sz="1100" b="1">
              <a:solidFill>
                <a:srgbClr val="232323"/>
              </a:solidFill>
              <a:latin typeface="Open Sans"/>
              <a:ea typeface="Open Sans"/>
              <a:cs typeface="Open Sans"/>
              <a:sym typeface="Open Sans"/>
            </a:endParaRPr>
          </a:p>
          <a:p>
            <a:pPr marL="0" marR="0" lvl="0" indent="0" algn="ctr" rtl="0">
              <a:lnSpc>
                <a:spcPct val="115000"/>
              </a:lnSpc>
              <a:spcBef>
                <a:spcPts val="0"/>
              </a:spcBef>
              <a:spcAft>
                <a:spcPts val="0"/>
              </a:spcAft>
              <a:buNone/>
            </a:pPr>
            <a:r>
              <a:rPr lang="en-US" sz="1100">
                <a:solidFill>
                  <a:srgbClr val="232323"/>
                </a:solidFill>
                <a:latin typeface="Open Sans"/>
                <a:ea typeface="Open Sans"/>
                <a:cs typeface="Open Sans"/>
                <a:sym typeface="Open Sans"/>
              </a:rPr>
              <a:t>for People, Planet &amp; Profit</a:t>
            </a:r>
            <a:endParaRPr sz="1100">
              <a:solidFill>
                <a:srgbClr val="232323"/>
              </a:solidFill>
              <a:latin typeface="Open Sans"/>
              <a:ea typeface="Open Sans"/>
              <a:cs typeface="Open Sans"/>
              <a:sym typeface="Open Sans"/>
            </a:endParaRPr>
          </a:p>
        </p:txBody>
      </p:sp>
      <p:sp>
        <p:nvSpPr>
          <p:cNvPr id="34" name="Google Shape;34;p7"/>
          <p:cNvSpPr txBox="1"/>
          <p:nvPr/>
        </p:nvSpPr>
        <p:spPr>
          <a:xfrm>
            <a:off x="2185502" y="5483400"/>
            <a:ext cx="1199700" cy="44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100">
                <a:solidFill>
                  <a:srgbClr val="232323"/>
                </a:solidFill>
                <a:latin typeface="Open Sans ExtraBold"/>
                <a:ea typeface="Open Sans ExtraBold"/>
                <a:cs typeface="Open Sans ExtraBold"/>
                <a:sym typeface="Open Sans ExtraBold"/>
              </a:rPr>
              <a:t>WHAT?</a:t>
            </a:r>
            <a:endParaRPr sz="2100">
              <a:solidFill>
                <a:srgbClr val="232323"/>
              </a:solidFill>
              <a:latin typeface="Open Sans ExtraBold"/>
              <a:ea typeface="Open Sans ExtraBold"/>
              <a:cs typeface="Open Sans ExtraBold"/>
              <a:sym typeface="Open Sans ExtraBold"/>
            </a:endParaRPr>
          </a:p>
        </p:txBody>
      </p:sp>
      <p:sp>
        <p:nvSpPr>
          <p:cNvPr id="35" name="Google Shape;35;p7"/>
          <p:cNvSpPr txBox="1"/>
          <p:nvPr/>
        </p:nvSpPr>
        <p:spPr>
          <a:xfrm>
            <a:off x="7277548" y="5535493"/>
            <a:ext cx="1199700" cy="44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100">
                <a:solidFill>
                  <a:srgbClr val="232323"/>
                </a:solidFill>
                <a:latin typeface="Open Sans ExtraBold"/>
                <a:ea typeface="Open Sans ExtraBold"/>
                <a:cs typeface="Open Sans ExtraBold"/>
                <a:sym typeface="Open Sans ExtraBold"/>
              </a:rPr>
              <a:t>WHO?</a:t>
            </a:r>
            <a:endParaRPr sz="2100">
              <a:solidFill>
                <a:srgbClr val="232323"/>
              </a:solidFill>
              <a:latin typeface="Open Sans ExtraBold"/>
              <a:ea typeface="Open Sans ExtraBold"/>
              <a:cs typeface="Open Sans ExtraBold"/>
              <a:sym typeface="Open Sans ExtraBold"/>
            </a:endParaRPr>
          </a:p>
        </p:txBody>
      </p:sp>
      <p:sp>
        <p:nvSpPr>
          <p:cNvPr id="36" name="Google Shape;36;p7"/>
          <p:cNvSpPr txBox="1"/>
          <p:nvPr/>
        </p:nvSpPr>
        <p:spPr>
          <a:xfrm>
            <a:off x="11783548" y="6171669"/>
            <a:ext cx="1199700" cy="4422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100">
                <a:solidFill>
                  <a:srgbClr val="232323"/>
                </a:solidFill>
                <a:latin typeface="Open Sans ExtraBold"/>
                <a:ea typeface="Open Sans ExtraBold"/>
                <a:cs typeface="Open Sans ExtraBold"/>
                <a:sym typeface="Open Sans ExtraBold"/>
              </a:rPr>
              <a:t>HOW?</a:t>
            </a:r>
            <a:endParaRPr sz="2100">
              <a:solidFill>
                <a:srgbClr val="232323"/>
              </a:solidFill>
              <a:latin typeface="Open Sans ExtraBold"/>
              <a:ea typeface="Open Sans ExtraBold"/>
              <a:cs typeface="Open Sans ExtraBold"/>
              <a:sym typeface="Open Sans ExtraBold"/>
            </a:endParaRPr>
          </a:p>
        </p:txBody>
      </p:sp>
      <p:sp>
        <p:nvSpPr>
          <p:cNvPr id="37" name="Google Shape;37;p7"/>
          <p:cNvSpPr txBox="1"/>
          <p:nvPr/>
        </p:nvSpPr>
        <p:spPr>
          <a:xfrm>
            <a:off x="6601150" y="4663575"/>
            <a:ext cx="3138300" cy="77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i="1">
              <a:solidFill>
                <a:srgbClr val="232323"/>
              </a:solidFill>
              <a:highlight>
                <a:srgbClr val="FFFFFF"/>
              </a:highlight>
              <a:latin typeface="Open Sans"/>
              <a:ea typeface="Open Sans"/>
              <a:cs typeface="Open Sans"/>
              <a:sym typeface="Open Sans"/>
            </a:endParaRPr>
          </a:p>
        </p:txBody>
      </p:sp>
      <p:sp>
        <p:nvSpPr>
          <p:cNvPr id="38" name="Google Shape;38;p7"/>
          <p:cNvSpPr txBox="1"/>
          <p:nvPr/>
        </p:nvSpPr>
        <p:spPr>
          <a:xfrm>
            <a:off x="4561700" y="10049400"/>
            <a:ext cx="8780700" cy="64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800">
                <a:solidFill>
                  <a:srgbClr val="888888"/>
                </a:solidFill>
                <a:latin typeface="Lato"/>
                <a:ea typeface="Lato"/>
                <a:cs typeface="Lato"/>
                <a:sym typeface="Lato"/>
              </a:rPr>
              <a:t>Adapted version of the Value Proposition Canvas from Strategyzer.com by Noorderwind </a:t>
            </a:r>
            <a:endParaRPr sz="800">
              <a:solidFill>
                <a:srgbClr val="888888"/>
              </a:solidFill>
              <a:latin typeface="Lato"/>
              <a:ea typeface="Lato"/>
              <a:cs typeface="Lato"/>
              <a:sym typeface="Lato"/>
            </a:endParaRPr>
          </a:p>
          <a:p>
            <a:pPr marL="0" lvl="0" indent="0" algn="r" rtl="0">
              <a:spcBef>
                <a:spcPts val="0"/>
              </a:spcBef>
              <a:spcAft>
                <a:spcPts val="0"/>
              </a:spcAft>
              <a:buNone/>
            </a:pPr>
            <a:r>
              <a:rPr lang="en-US" sz="800">
                <a:solidFill>
                  <a:srgbClr val="888888"/>
                </a:solidFill>
                <a:latin typeface="Lato"/>
                <a:ea typeface="Lato"/>
                <a:cs typeface="Lato"/>
                <a:sym typeface="Lato"/>
              </a:rPr>
              <a:t>This work is licensed under the Creative Commons Attribution-Share Alike 3.0 Unported License</a:t>
            </a:r>
            <a:endParaRPr sz="800">
              <a:solidFill>
                <a:srgbClr val="888888"/>
              </a:solidFill>
              <a:latin typeface="Lato"/>
              <a:ea typeface="Lato"/>
              <a:cs typeface="Lato"/>
              <a:sym typeface="Lato"/>
            </a:endParaRPr>
          </a:p>
        </p:txBody>
      </p:sp>
      <p:sp>
        <p:nvSpPr>
          <p:cNvPr id="39" name="Google Shape;39;p7"/>
          <p:cNvSpPr txBox="1"/>
          <p:nvPr/>
        </p:nvSpPr>
        <p:spPr>
          <a:xfrm>
            <a:off x="587791" y="4233825"/>
            <a:ext cx="4336800" cy="106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i="1">
              <a:solidFill>
                <a:srgbClr val="232323"/>
              </a:solidFill>
              <a:highlight>
                <a:srgbClr val="FFFFFF"/>
              </a:highlight>
              <a:latin typeface="Open Sans"/>
              <a:ea typeface="Open Sans"/>
              <a:cs typeface="Open Sans"/>
              <a:sym typeface="Open Sans"/>
            </a:endParaRPr>
          </a:p>
        </p:txBody>
      </p:sp>
      <p:sp>
        <p:nvSpPr>
          <p:cNvPr id="40" name="Google Shape;40;p7"/>
          <p:cNvSpPr txBox="1"/>
          <p:nvPr/>
        </p:nvSpPr>
        <p:spPr>
          <a:xfrm>
            <a:off x="3504969" y="6079939"/>
            <a:ext cx="1419600" cy="106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i="1">
              <a:solidFill>
                <a:srgbClr val="232323"/>
              </a:solidFill>
              <a:latin typeface="Open Sans"/>
              <a:ea typeface="Open Sans"/>
              <a:cs typeface="Open Sans"/>
              <a:sym typeface="Open Sans"/>
            </a:endParaRPr>
          </a:p>
        </p:txBody>
      </p:sp>
      <p:sp>
        <p:nvSpPr>
          <p:cNvPr id="41" name="Google Shape;41;p7"/>
          <p:cNvSpPr txBox="1"/>
          <p:nvPr/>
        </p:nvSpPr>
        <p:spPr>
          <a:xfrm>
            <a:off x="10806050" y="4505398"/>
            <a:ext cx="3232800" cy="5193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sz="1100" i="1">
              <a:solidFill>
                <a:srgbClr val="232323"/>
              </a:solidFill>
              <a:latin typeface="Open Sans"/>
              <a:ea typeface="Open Sans"/>
              <a:cs typeface="Open Sans"/>
              <a:sym typeface="Open Sans"/>
            </a:endParaRPr>
          </a:p>
        </p:txBody>
      </p:sp>
      <p:sp>
        <p:nvSpPr>
          <p:cNvPr id="42" name="Google Shape;42;p7"/>
          <p:cNvSpPr txBox="1"/>
          <p:nvPr/>
        </p:nvSpPr>
        <p:spPr>
          <a:xfrm>
            <a:off x="12489925" y="5760175"/>
            <a:ext cx="2142900" cy="5193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i="1">
              <a:solidFill>
                <a:srgbClr val="232323"/>
              </a:solidFill>
              <a:latin typeface="Open Sans"/>
              <a:ea typeface="Open Sans"/>
              <a:cs typeface="Open Sans"/>
              <a:sym typeface="Open Sans"/>
            </a:endParaRPr>
          </a:p>
        </p:txBody>
      </p:sp>
      <p:sp>
        <p:nvSpPr>
          <p:cNvPr id="43" name="Google Shape;43;p7"/>
          <p:cNvSpPr txBox="1"/>
          <p:nvPr/>
        </p:nvSpPr>
        <p:spPr>
          <a:xfrm>
            <a:off x="10525550" y="7898375"/>
            <a:ext cx="2142900" cy="82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i="1">
              <a:solidFill>
                <a:srgbClr val="232323"/>
              </a:solidFill>
              <a:highlight>
                <a:srgbClr val="FFFFFF"/>
              </a:highlight>
              <a:latin typeface="Open Sans"/>
              <a:ea typeface="Open Sans"/>
              <a:cs typeface="Open Sans"/>
              <a:sym typeface="Open Sans"/>
            </a:endParaRPr>
          </a:p>
        </p:txBody>
      </p:sp>
      <p:sp>
        <p:nvSpPr>
          <p:cNvPr id="44" name="Google Shape;44;p7"/>
          <p:cNvSpPr txBox="1"/>
          <p:nvPr/>
        </p:nvSpPr>
        <p:spPr>
          <a:xfrm>
            <a:off x="10176800" y="5572200"/>
            <a:ext cx="2142900" cy="642600"/>
          </a:xfrm>
          <a:prstGeom prst="rect">
            <a:avLst/>
          </a:prstGeom>
          <a:solidFill>
            <a:srgbClr val="FFFFFF"/>
          </a:solid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endParaRPr sz="1100" i="1">
              <a:solidFill>
                <a:srgbClr val="232323"/>
              </a:solidFill>
              <a:latin typeface="Open Sans"/>
              <a:ea typeface="Open Sans"/>
              <a:cs typeface="Open Sans"/>
              <a:sym typeface="Open Sans"/>
            </a:endParaRPr>
          </a:p>
        </p:txBody>
      </p:sp>
      <p:sp>
        <p:nvSpPr>
          <p:cNvPr id="45" name="Google Shape;45;p7"/>
          <p:cNvSpPr txBox="1"/>
          <p:nvPr/>
        </p:nvSpPr>
        <p:spPr>
          <a:xfrm>
            <a:off x="587800" y="6471800"/>
            <a:ext cx="2022600" cy="106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i="1">
              <a:solidFill>
                <a:srgbClr val="232323"/>
              </a:solidFill>
              <a:latin typeface="Open Sans"/>
              <a:ea typeface="Open Sans"/>
              <a:cs typeface="Open Sans"/>
              <a:sym typeface="Open Sans"/>
            </a:endParaRPr>
          </a:p>
        </p:txBody>
      </p:sp>
      <p:sp>
        <p:nvSpPr>
          <p:cNvPr id="46" name="Google Shape;46;p7"/>
          <p:cNvSpPr txBox="1"/>
          <p:nvPr/>
        </p:nvSpPr>
        <p:spPr>
          <a:xfrm>
            <a:off x="1049725" y="192625"/>
            <a:ext cx="6920400" cy="64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b="1">
                <a:solidFill>
                  <a:srgbClr val="232323"/>
                </a:solidFill>
                <a:latin typeface="Open Sans"/>
                <a:ea typeface="Open Sans"/>
                <a:cs typeface="Open Sans"/>
                <a:sym typeface="Open Sans"/>
              </a:rPr>
              <a:t>Business Model Ideation Canvas</a:t>
            </a:r>
            <a:endParaRPr sz="3000" b="1">
              <a:solidFill>
                <a:srgbClr val="232323"/>
              </a:solidFill>
              <a:latin typeface="Open Sans"/>
              <a:ea typeface="Open Sans"/>
              <a:cs typeface="Open Sans"/>
              <a:sym typeface="Open Sans"/>
            </a:endParaRPr>
          </a:p>
        </p:txBody>
      </p:sp>
      <p:pic>
        <p:nvPicPr>
          <p:cNvPr id="47" name="Google Shape;47;p7" descr="Noorderwind_logo.png"/>
          <p:cNvPicPr preferRelativeResize="0"/>
          <p:nvPr/>
        </p:nvPicPr>
        <p:blipFill>
          <a:blip r:embed="rId2">
            <a:alphaModFix/>
          </a:blip>
          <a:stretch>
            <a:fillRect/>
          </a:stretch>
        </p:blipFill>
        <p:spPr>
          <a:xfrm>
            <a:off x="158825" y="157875"/>
            <a:ext cx="751773" cy="75177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eldia copy">
  <p:cSld name="Titeldia copy">
    <p:bg>
      <p:bgPr>
        <a:noFill/>
        <a:effectLst/>
      </p:bgPr>
    </p:bg>
    <p:spTree>
      <p:nvGrpSpPr>
        <p:cNvPr id="1" name="Shape 48"/>
        <p:cNvGrpSpPr/>
        <p:nvPr/>
      </p:nvGrpSpPr>
      <p:grpSpPr>
        <a:xfrm>
          <a:off x="0" y="0"/>
          <a:ext cx="0" cy="0"/>
          <a:chOff x="0" y="0"/>
          <a:chExt cx="0" cy="0"/>
        </a:xfrm>
      </p:grpSpPr>
      <p:pic>
        <p:nvPicPr>
          <p:cNvPr id="49" name="Google Shape;49;p8" descr="Shape 731"/>
          <p:cNvPicPr preferRelativeResize="0"/>
          <p:nvPr/>
        </p:nvPicPr>
        <p:blipFill rotWithShape="1">
          <a:blip r:embed="rId2">
            <a:alphaModFix/>
          </a:blip>
          <a:srcRect/>
          <a:stretch/>
        </p:blipFill>
        <p:spPr>
          <a:xfrm>
            <a:off x="988923" y="2020534"/>
            <a:ext cx="4283700" cy="2399100"/>
          </a:xfrm>
          <a:prstGeom prst="rect">
            <a:avLst/>
          </a:prstGeom>
          <a:noFill/>
          <a:ln>
            <a:noFill/>
          </a:ln>
        </p:spPr>
      </p:pic>
      <p:sp>
        <p:nvSpPr>
          <p:cNvPr id="50" name="Google Shape;50;p8"/>
          <p:cNvSpPr txBox="1">
            <a:spLocks noGrp="1"/>
          </p:cNvSpPr>
          <p:nvPr>
            <p:ph type="body" idx="1"/>
          </p:nvPr>
        </p:nvSpPr>
        <p:spPr>
          <a:xfrm>
            <a:off x="8190000" y="6678250"/>
            <a:ext cx="5880000" cy="2732400"/>
          </a:xfrm>
          <a:prstGeom prst="rect">
            <a:avLst/>
          </a:prstGeom>
          <a:noFill/>
          <a:ln>
            <a:noFill/>
          </a:ln>
        </p:spPr>
        <p:txBody>
          <a:bodyPr spcFirstLastPara="1" wrap="square" lIns="148300" tIns="148300" rIns="148300" bIns="148300" anchor="t" anchorCtr="0">
            <a:noAutofit/>
          </a:bodyPr>
          <a:lstStyle>
            <a:lvl1pPr marL="457200" marR="0" lvl="0"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1pPr>
            <a:lvl2pPr marL="914400" marR="0" lvl="1"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2pPr>
            <a:lvl3pPr marL="1371600" marR="0" lvl="2"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3pPr>
            <a:lvl4pPr marL="1828800" marR="0" lvl="3"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4pPr>
            <a:lvl5pPr marL="2286000" marR="0" lvl="4"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5pPr>
            <a:lvl6pPr marL="2743200" marR="0" lvl="5"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3200400" marR="0" lvl="6"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3657600" marR="0" lvl="7"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4114800" marR="0" lvl="8"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
        <p:nvSpPr>
          <p:cNvPr id="51" name="Google Shape;51;p8"/>
          <p:cNvSpPr txBox="1">
            <a:spLocks noGrp="1"/>
          </p:cNvSpPr>
          <p:nvPr>
            <p:ph type="body" idx="2"/>
          </p:nvPr>
        </p:nvSpPr>
        <p:spPr>
          <a:xfrm>
            <a:off x="1680000" y="4421050"/>
            <a:ext cx="12390000" cy="1980000"/>
          </a:xfrm>
          <a:prstGeom prst="rect">
            <a:avLst/>
          </a:prstGeom>
          <a:noFill/>
          <a:ln>
            <a:noFill/>
          </a:ln>
        </p:spPr>
        <p:txBody>
          <a:bodyPr spcFirstLastPara="1" wrap="square" lIns="148300" tIns="148300" rIns="148300" bIns="148300" anchor="t" anchorCtr="0">
            <a:noAutofit/>
          </a:bodyPr>
          <a:lstStyle>
            <a:lvl1pPr marL="457200" marR="0" lvl="0"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1pPr>
            <a:lvl2pPr marL="914400" marR="0" lvl="1"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2pPr>
            <a:lvl3pPr marL="1371600" marR="0" lvl="2"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3pPr>
            <a:lvl4pPr marL="1828800" marR="0" lvl="3"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4pPr>
            <a:lvl5pPr marL="2286000" marR="0" lvl="4"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5pPr>
            <a:lvl6pPr marL="2743200" marR="0" lvl="5"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3200400" marR="0" lvl="6"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3657600" marR="0" lvl="7"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4114800" marR="0" lvl="8"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
        <p:nvSpPr>
          <p:cNvPr id="52" name="Google Shape;52;p8"/>
          <p:cNvSpPr txBox="1">
            <a:spLocks noGrp="1"/>
          </p:cNvSpPr>
          <p:nvPr>
            <p:ph type="body" idx="3"/>
          </p:nvPr>
        </p:nvSpPr>
        <p:spPr>
          <a:xfrm>
            <a:off x="1680000" y="6678250"/>
            <a:ext cx="5880000" cy="2732400"/>
          </a:xfrm>
          <a:prstGeom prst="rect">
            <a:avLst/>
          </a:prstGeom>
          <a:noFill/>
          <a:ln>
            <a:noFill/>
          </a:ln>
        </p:spPr>
        <p:txBody>
          <a:bodyPr spcFirstLastPara="1" wrap="square" lIns="148300" tIns="148300" rIns="148300" bIns="148300" anchor="t" anchorCtr="0">
            <a:noAutofit/>
          </a:bodyPr>
          <a:lstStyle>
            <a:lvl1pPr marL="457200" marR="0" lvl="0"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1pPr>
            <a:lvl2pPr marL="914400" marR="0" lvl="1"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2pPr>
            <a:lvl3pPr marL="1371600" marR="0" lvl="2"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3pPr>
            <a:lvl4pPr marL="1828800" marR="0" lvl="3"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4pPr>
            <a:lvl5pPr marL="2286000" marR="0" lvl="4"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5pPr>
            <a:lvl6pPr marL="2743200" marR="0" lvl="5"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3200400" marR="0" lvl="6"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3657600" marR="0" lvl="7"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4114800" marR="0" lvl="8"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
        <p:nvSpPr>
          <p:cNvPr id="53" name="Google Shape;53;p8"/>
          <p:cNvSpPr txBox="1">
            <a:spLocks noGrp="1"/>
          </p:cNvSpPr>
          <p:nvPr>
            <p:ph type="sldNum" idx="12"/>
          </p:nvPr>
        </p:nvSpPr>
        <p:spPr>
          <a:xfrm>
            <a:off x="10836000" y="9909900"/>
            <a:ext cx="568500" cy="558300"/>
          </a:xfrm>
          <a:prstGeom prst="rect">
            <a:avLst/>
          </a:prstGeom>
          <a:noFill/>
          <a:ln>
            <a:noFill/>
          </a:ln>
        </p:spPr>
        <p:txBody>
          <a:bodyPr spcFirstLastPara="1" wrap="square" lIns="74075" tIns="74075" rIns="74075" bIns="74075" anchor="t" anchorCtr="0">
            <a:noAutofit/>
          </a:bodyPr>
          <a:lstStyle>
            <a:lvl1pPr marL="0" marR="0" lvl="0"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‹nr.›</a:t>
            </a:fld>
            <a:endParaRPr sz="1400">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houd van twee">
  <p:cSld name="Inhoud van twee">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1680000" y="181825"/>
            <a:ext cx="12390000" cy="1273500"/>
          </a:xfrm>
          <a:prstGeom prst="rect">
            <a:avLst/>
          </a:prstGeom>
          <a:noFill/>
          <a:ln>
            <a:noFill/>
          </a:ln>
        </p:spPr>
        <p:txBody>
          <a:bodyPr spcFirstLastPara="1" wrap="square" lIns="148300" tIns="148300" rIns="148300" bIns="148300" anchor="ctr" anchorCtr="0">
            <a:noAutofit/>
          </a:bodyPr>
          <a:lstStyle>
            <a:lvl1pPr marL="0" marR="0" lvl="0"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1pPr>
            <a:lvl2pPr marL="0" marR="0" lvl="1"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2pPr>
            <a:lvl3pPr marL="0" marR="0" lvl="2"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3pPr>
            <a:lvl4pPr marL="0" marR="0" lvl="3"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4pPr>
            <a:lvl5pPr marL="0" marR="0" lvl="4"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5pPr>
            <a:lvl6pPr marL="0" marR="0" lvl="5"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6pPr>
            <a:lvl7pPr marL="0" marR="0" lvl="6"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7pPr>
            <a:lvl8pPr marL="0" marR="0" lvl="7"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8pPr>
            <a:lvl9pPr marL="0" marR="0" lvl="8"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9pPr>
          </a:lstStyle>
          <a:p>
            <a:endParaRPr/>
          </a:p>
        </p:txBody>
      </p:sp>
      <p:sp>
        <p:nvSpPr>
          <p:cNvPr id="56" name="Google Shape;56;p9"/>
          <p:cNvSpPr txBox="1">
            <a:spLocks noGrp="1"/>
          </p:cNvSpPr>
          <p:nvPr>
            <p:ph type="body" idx="1"/>
          </p:nvPr>
        </p:nvSpPr>
        <p:spPr>
          <a:xfrm>
            <a:off x="1680000" y="1900800"/>
            <a:ext cx="5880000" cy="7056300"/>
          </a:xfrm>
          <a:prstGeom prst="rect">
            <a:avLst/>
          </a:prstGeom>
          <a:noFill/>
          <a:ln>
            <a:noFill/>
          </a:ln>
        </p:spPr>
        <p:txBody>
          <a:bodyPr spcFirstLastPara="1" wrap="square" lIns="148300" tIns="148300" rIns="148300" bIns="148300" anchor="t" anchorCtr="0">
            <a:noAutofit/>
          </a:bodyPr>
          <a:lstStyle>
            <a:lvl1pPr marL="457200" marR="0" lvl="0" indent="-330200" algn="l" rtl="0">
              <a:lnSpc>
                <a:spcPct val="100000"/>
              </a:lnSpc>
              <a:spcBef>
                <a:spcPts val="8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1pPr>
            <a:lvl2pPr marL="914400" marR="0" lvl="1" indent="-330200" algn="l" rtl="0">
              <a:lnSpc>
                <a:spcPct val="100000"/>
              </a:lnSpc>
              <a:spcBef>
                <a:spcPts val="8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2pPr>
            <a:lvl3pPr marL="1371600" marR="0" lvl="2" indent="-330200" algn="l" rtl="0">
              <a:lnSpc>
                <a:spcPct val="100000"/>
              </a:lnSpc>
              <a:spcBef>
                <a:spcPts val="8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3pPr>
            <a:lvl4pPr marL="1828800" marR="0" lvl="3" indent="-330200" algn="l" rtl="0">
              <a:lnSpc>
                <a:spcPct val="100000"/>
              </a:lnSpc>
              <a:spcBef>
                <a:spcPts val="8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4pPr>
            <a:lvl5pPr marL="2286000" marR="0" lvl="4" indent="-330200" algn="l" rtl="0">
              <a:lnSpc>
                <a:spcPct val="100000"/>
              </a:lnSpc>
              <a:spcBef>
                <a:spcPts val="8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5pPr>
            <a:lvl6pPr marL="2743200" marR="0" lvl="5"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3200400" marR="0" lvl="6"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3657600" marR="0" lvl="7"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4114800" marR="0" lvl="8"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
        <p:nvSpPr>
          <p:cNvPr id="57" name="Google Shape;57;p9"/>
          <p:cNvSpPr txBox="1">
            <a:spLocks noGrp="1"/>
          </p:cNvSpPr>
          <p:nvPr>
            <p:ph type="body" idx="2"/>
          </p:nvPr>
        </p:nvSpPr>
        <p:spPr>
          <a:xfrm>
            <a:off x="8190000" y="1900800"/>
            <a:ext cx="5880000" cy="7056300"/>
          </a:xfrm>
          <a:prstGeom prst="rect">
            <a:avLst/>
          </a:prstGeom>
          <a:noFill/>
          <a:ln>
            <a:noFill/>
          </a:ln>
        </p:spPr>
        <p:txBody>
          <a:bodyPr spcFirstLastPara="1" wrap="square" lIns="148300" tIns="148300" rIns="148300" bIns="148300" anchor="t" anchorCtr="0">
            <a:noAutofit/>
          </a:bodyPr>
          <a:lstStyle>
            <a:lvl1pPr marL="457200" marR="0" lvl="0"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1pPr>
            <a:lvl2pPr marL="914400" marR="0" lvl="1"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2pPr>
            <a:lvl3pPr marL="1371600" marR="0" lvl="2"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3pPr>
            <a:lvl4pPr marL="1828800" marR="0" lvl="3"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4pPr>
            <a:lvl5pPr marL="2286000" marR="0" lvl="4"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5pPr>
            <a:lvl6pPr marL="2743200" marR="0" lvl="5"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3200400" marR="0" lvl="6"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3657600" marR="0" lvl="7"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4114800" marR="0" lvl="8"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
        <p:nvSpPr>
          <p:cNvPr id="58" name="Google Shape;58;p9"/>
          <p:cNvSpPr txBox="1">
            <a:spLocks noGrp="1"/>
          </p:cNvSpPr>
          <p:nvPr>
            <p:ph type="sldNum" idx="12"/>
          </p:nvPr>
        </p:nvSpPr>
        <p:spPr>
          <a:xfrm>
            <a:off x="10836000" y="9909900"/>
            <a:ext cx="568500" cy="558300"/>
          </a:xfrm>
          <a:prstGeom prst="rect">
            <a:avLst/>
          </a:prstGeom>
          <a:noFill/>
          <a:ln>
            <a:noFill/>
          </a:ln>
        </p:spPr>
        <p:txBody>
          <a:bodyPr spcFirstLastPara="1" wrap="square" lIns="74075" tIns="74075" rIns="74075" bIns="74075" anchor="t" anchorCtr="0">
            <a:noAutofit/>
          </a:bodyPr>
          <a:lstStyle>
            <a:lvl1pPr marL="0" marR="0" lvl="0"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‹nr.›</a:t>
            </a:fld>
            <a:endParaRPr sz="1400">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fbeelding met bijschrift">
  <p:cSld name="Afbeelding met bijschrift">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2963626" y="7484400"/>
            <a:ext cx="9072000" cy="883500"/>
          </a:xfrm>
          <a:prstGeom prst="rect">
            <a:avLst/>
          </a:prstGeom>
          <a:noFill/>
          <a:ln>
            <a:noFill/>
          </a:ln>
        </p:spPr>
        <p:txBody>
          <a:bodyPr spcFirstLastPara="1" wrap="square" lIns="148300" tIns="148300" rIns="148300" bIns="148300" anchor="b" anchorCtr="0">
            <a:noAutofit/>
          </a:bodyPr>
          <a:lstStyle>
            <a:lvl1pPr marL="0" marR="0" lvl="0" indent="0" algn="l" rtl="0">
              <a:lnSpc>
                <a:spcPct val="100000"/>
              </a:lnSpc>
              <a:spcBef>
                <a:spcPts val="0"/>
              </a:spcBef>
              <a:spcAft>
                <a:spcPts val="0"/>
              </a:spcAft>
              <a:buClr>
                <a:srgbClr val="232323"/>
              </a:buClr>
              <a:buSzPts val="2300"/>
              <a:buFont typeface="Lato"/>
              <a:buNone/>
              <a:defRPr sz="3200" b="1" i="0" u="none" strike="noStrike" cap="none">
                <a:solidFill>
                  <a:srgbClr val="232323"/>
                </a:solidFill>
                <a:latin typeface="Lato"/>
                <a:ea typeface="Lato"/>
                <a:cs typeface="Lato"/>
                <a:sym typeface="Lato"/>
              </a:defRPr>
            </a:lvl1pPr>
            <a:lvl2pPr marL="0" marR="0" lvl="1"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2pPr>
            <a:lvl3pPr marL="0" marR="0" lvl="2"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3pPr>
            <a:lvl4pPr marL="0" marR="0" lvl="3"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4pPr>
            <a:lvl5pPr marL="0" marR="0" lvl="4"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5pPr>
            <a:lvl6pPr marL="0" marR="0" lvl="5"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6pPr>
            <a:lvl7pPr marL="0" marR="0" lvl="6"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7pPr>
            <a:lvl8pPr marL="0" marR="0" lvl="7"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8pPr>
            <a:lvl9pPr marL="0" marR="0" lvl="8"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9pPr>
          </a:lstStyle>
          <a:p>
            <a:endParaRPr/>
          </a:p>
        </p:txBody>
      </p:sp>
      <p:sp>
        <p:nvSpPr>
          <p:cNvPr id="61" name="Google Shape;61;p10"/>
          <p:cNvSpPr>
            <a:spLocks noGrp="1"/>
          </p:cNvSpPr>
          <p:nvPr>
            <p:ph type="pic" idx="2"/>
          </p:nvPr>
        </p:nvSpPr>
        <p:spPr>
          <a:xfrm>
            <a:off x="2963626" y="955350"/>
            <a:ext cx="9072000" cy="6415200"/>
          </a:xfrm>
          <a:prstGeom prst="rect">
            <a:avLst/>
          </a:prstGeom>
          <a:noFill/>
          <a:ln>
            <a:noFill/>
          </a:ln>
        </p:spPr>
        <p:txBody>
          <a:bodyPr spcFirstLastPara="1" wrap="square" lIns="148300" tIns="148300" rIns="148300" bIns="148300" anchor="t" anchorCtr="0">
            <a:noAutofit/>
          </a:bodyPr>
          <a:lstStyle>
            <a:lvl1pPr marL="558800" marR="0" lvl="0" indent="-2286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1pPr>
            <a:lvl2pPr marL="1231900" marR="0" lvl="1" indent="-203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2pPr>
            <a:lvl3pPr marL="1892300" marR="0" lvl="2" indent="-1651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3pPr>
            <a:lvl4pPr marL="2692400" marR="0" lvl="3" indent="-2540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4pPr>
            <a:lvl5pPr marL="3441700" marR="0" lvl="4" indent="-2667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5pPr>
            <a:lvl6pPr marL="4000500" marR="0" lvl="5" indent="-889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4737100" marR="0" lvl="6" indent="-76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5473700" marR="0" lvl="7" indent="-76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6223000" marR="0" lvl="8" indent="-889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
        <p:nvSpPr>
          <p:cNvPr id="62" name="Google Shape;62;p10"/>
          <p:cNvSpPr txBox="1">
            <a:spLocks noGrp="1"/>
          </p:cNvSpPr>
          <p:nvPr>
            <p:ph type="body" idx="1"/>
          </p:nvPr>
        </p:nvSpPr>
        <p:spPr>
          <a:xfrm>
            <a:off x="2963626" y="8367974"/>
            <a:ext cx="9072000" cy="1254900"/>
          </a:xfrm>
          <a:prstGeom prst="rect">
            <a:avLst/>
          </a:prstGeom>
          <a:noFill/>
          <a:ln>
            <a:noFill/>
          </a:ln>
        </p:spPr>
        <p:txBody>
          <a:bodyPr spcFirstLastPara="1" wrap="square" lIns="148300" tIns="148300" rIns="148300" bIns="148300" anchor="t" anchorCtr="0">
            <a:noAutofit/>
          </a:bodyPr>
          <a:lstStyle>
            <a:lvl1pPr marL="457200" marR="0" lvl="0" indent="-228600" algn="l" rtl="0">
              <a:lnSpc>
                <a:spcPct val="100000"/>
              </a:lnSpc>
              <a:spcBef>
                <a:spcPts val="300"/>
              </a:spcBef>
              <a:spcAft>
                <a:spcPts val="0"/>
              </a:spcAft>
              <a:buClr>
                <a:srgbClr val="232323"/>
              </a:buClr>
              <a:buSzPts val="1600"/>
              <a:buFont typeface="Arial"/>
              <a:buNone/>
              <a:defRPr sz="2300" b="0" i="0" u="none" strike="noStrike" cap="none">
                <a:solidFill>
                  <a:srgbClr val="232323"/>
                </a:solidFill>
                <a:latin typeface="Lato"/>
                <a:ea typeface="Lato"/>
                <a:cs typeface="Lato"/>
                <a:sym typeface="Lato"/>
              </a:defRPr>
            </a:lvl1pPr>
            <a:lvl2pPr marL="914400" marR="0" lvl="1" indent="-228600" algn="l" rtl="0">
              <a:lnSpc>
                <a:spcPct val="100000"/>
              </a:lnSpc>
              <a:spcBef>
                <a:spcPts val="300"/>
              </a:spcBef>
              <a:spcAft>
                <a:spcPts val="0"/>
              </a:spcAft>
              <a:buClr>
                <a:srgbClr val="232323"/>
              </a:buClr>
              <a:buSzPts val="1600"/>
              <a:buFont typeface="Arial"/>
              <a:buNone/>
              <a:defRPr sz="2300" b="0" i="0" u="none" strike="noStrike" cap="none">
                <a:solidFill>
                  <a:srgbClr val="232323"/>
                </a:solidFill>
                <a:latin typeface="Lato"/>
                <a:ea typeface="Lato"/>
                <a:cs typeface="Lato"/>
                <a:sym typeface="Lato"/>
              </a:defRPr>
            </a:lvl2pPr>
            <a:lvl3pPr marL="1371600" marR="0" lvl="2" indent="-228600" algn="l" rtl="0">
              <a:lnSpc>
                <a:spcPct val="100000"/>
              </a:lnSpc>
              <a:spcBef>
                <a:spcPts val="300"/>
              </a:spcBef>
              <a:spcAft>
                <a:spcPts val="0"/>
              </a:spcAft>
              <a:buClr>
                <a:srgbClr val="232323"/>
              </a:buClr>
              <a:buSzPts val="1600"/>
              <a:buFont typeface="Arial"/>
              <a:buNone/>
              <a:defRPr sz="2300" b="0" i="0" u="none" strike="noStrike" cap="none">
                <a:solidFill>
                  <a:srgbClr val="232323"/>
                </a:solidFill>
                <a:latin typeface="Lato"/>
                <a:ea typeface="Lato"/>
                <a:cs typeface="Lato"/>
                <a:sym typeface="Lato"/>
              </a:defRPr>
            </a:lvl3pPr>
            <a:lvl4pPr marL="1828800" marR="0" lvl="3" indent="-228600" algn="l" rtl="0">
              <a:lnSpc>
                <a:spcPct val="100000"/>
              </a:lnSpc>
              <a:spcBef>
                <a:spcPts val="300"/>
              </a:spcBef>
              <a:spcAft>
                <a:spcPts val="0"/>
              </a:spcAft>
              <a:buClr>
                <a:srgbClr val="232323"/>
              </a:buClr>
              <a:buSzPts val="1600"/>
              <a:buFont typeface="Arial"/>
              <a:buNone/>
              <a:defRPr sz="2300" b="0" i="0" u="none" strike="noStrike" cap="none">
                <a:solidFill>
                  <a:srgbClr val="232323"/>
                </a:solidFill>
                <a:latin typeface="Lato"/>
                <a:ea typeface="Lato"/>
                <a:cs typeface="Lato"/>
                <a:sym typeface="Lato"/>
              </a:defRPr>
            </a:lvl4pPr>
            <a:lvl5pPr marL="2286000" marR="0" lvl="4" indent="-228600" algn="l" rtl="0">
              <a:lnSpc>
                <a:spcPct val="100000"/>
              </a:lnSpc>
              <a:spcBef>
                <a:spcPts val="300"/>
              </a:spcBef>
              <a:spcAft>
                <a:spcPts val="0"/>
              </a:spcAft>
              <a:buClr>
                <a:srgbClr val="232323"/>
              </a:buClr>
              <a:buSzPts val="1600"/>
              <a:buFont typeface="Arial"/>
              <a:buNone/>
              <a:defRPr sz="2300" b="0" i="0" u="none" strike="noStrike" cap="none">
                <a:solidFill>
                  <a:srgbClr val="232323"/>
                </a:solidFill>
                <a:latin typeface="Lato"/>
                <a:ea typeface="Lato"/>
                <a:cs typeface="Lato"/>
                <a:sym typeface="Lato"/>
              </a:defRPr>
            </a:lvl5pPr>
            <a:lvl6pPr marL="2743200" marR="0" lvl="5"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3200400" marR="0" lvl="6"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3657600" marR="0" lvl="7"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4114800" marR="0" lvl="8"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
        <p:nvSpPr>
          <p:cNvPr id="63" name="Google Shape;63;p10"/>
          <p:cNvSpPr txBox="1">
            <a:spLocks noGrp="1"/>
          </p:cNvSpPr>
          <p:nvPr>
            <p:ph type="sldNum" idx="12"/>
          </p:nvPr>
        </p:nvSpPr>
        <p:spPr>
          <a:xfrm>
            <a:off x="10836000" y="9909900"/>
            <a:ext cx="568500" cy="558300"/>
          </a:xfrm>
          <a:prstGeom prst="rect">
            <a:avLst/>
          </a:prstGeom>
          <a:noFill/>
          <a:ln>
            <a:noFill/>
          </a:ln>
        </p:spPr>
        <p:txBody>
          <a:bodyPr spcFirstLastPara="1" wrap="square" lIns="74075" tIns="74075" rIns="74075" bIns="74075" anchor="t" anchorCtr="0">
            <a:noAutofit/>
          </a:bodyPr>
          <a:lstStyle>
            <a:lvl1pPr marL="0" marR="0" lvl="0"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‹nr.›</a:t>
            </a:fld>
            <a:endParaRPr sz="1400">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80000" y="181825"/>
            <a:ext cx="12390000" cy="1273500"/>
          </a:xfrm>
          <a:prstGeom prst="rect">
            <a:avLst/>
          </a:prstGeom>
          <a:noFill/>
          <a:ln>
            <a:noFill/>
          </a:ln>
        </p:spPr>
        <p:txBody>
          <a:bodyPr spcFirstLastPara="1" wrap="square" lIns="148300" tIns="148300" rIns="148300" bIns="148300" anchor="ctr" anchorCtr="0">
            <a:noAutofit/>
          </a:bodyPr>
          <a:lstStyle>
            <a:lvl1pPr marL="0" marR="0" lvl="0"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1pPr>
            <a:lvl2pPr marL="0" marR="0" lvl="1"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2pPr>
            <a:lvl3pPr marL="0" marR="0" lvl="2"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3pPr>
            <a:lvl4pPr marL="0" marR="0" lvl="3"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4pPr>
            <a:lvl5pPr marL="0" marR="0" lvl="4"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5pPr>
            <a:lvl6pPr marL="0" marR="0" lvl="5"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6pPr>
            <a:lvl7pPr marL="0" marR="0" lvl="6"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7pPr>
            <a:lvl8pPr marL="0" marR="0" lvl="7"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8pPr>
            <a:lvl9pPr marL="0" marR="0" lvl="8"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9pPr>
          </a:lstStyle>
          <a:p>
            <a:endParaRPr/>
          </a:p>
        </p:txBody>
      </p:sp>
      <p:sp>
        <p:nvSpPr>
          <p:cNvPr id="7" name="Google Shape;7;p1"/>
          <p:cNvSpPr txBox="1">
            <a:spLocks noGrp="1"/>
          </p:cNvSpPr>
          <p:nvPr>
            <p:ph type="body" idx="1"/>
          </p:nvPr>
        </p:nvSpPr>
        <p:spPr>
          <a:xfrm>
            <a:off x="1680000" y="1789833"/>
            <a:ext cx="12390000" cy="8069700"/>
          </a:xfrm>
          <a:prstGeom prst="rect">
            <a:avLst/>
          </a:prstGeom>
          <a:noFill/>
          <a:ln>
            <a:noFill/>
          </a:ln>
        </p:spPr>
        <p:txBody>
          <a:bodyPr spcFirstLastPara="1" wrap="square" lIns="148300" tIns="148300" rIns="148300" bIns="148300" anchor="t" anchorCtr="0">
            <a:noAutofit/>
          </a:bodyPr>
          <a:lstStyle>
            <a:lvl1pPr marL="457200" marR="0" lvl="0"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1pPr>
            <a:lvl2pPr marL="914400" marR="0" lvl="1"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2pPr>
            <a:lvl3pPr marL="1371600" marR="0" lvl="2"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3pPr>
            <a:lvl4pPr marL="1828800" marR="0" lvl="3"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4pPr>
            <a:lvl5pPr marL="2286000" marR="0" lvl="4"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5pPr>
            <a:lvl6pPr marL="2743200" marR="0" lvl="5"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3200400" marR="0" lvl="6"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3657600" marR="0" lvl="7"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4114800" marR="0" lvl="8"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921475" y="181825"/>
            <a:ext cx="12390000" cy="736800"/>
          </a:xfrm>
          <a:prstGeom prst="rect">
            <a:avLst/>
          </a:prstGeom>
          <a:noFill/>
          <a:ln>
            <a:noFill/>
          </a:ln>
        </p:spPr>
        <p:txBody>
          <a:bodyPr spcFirstLastPara="1" wrap="square" lIns="148325" tIns="148325" rIns="148325" bIns="148325" anchor="ctr" anchorCtr="0">
            <a:noAutofit/>
          </a:bodyPr>
          <a:lstStyle>
            <a:lvl1pPr marL="0" marR="0" lvl="0" indent="0" algn="l" rtl="0">
              <a:lnSpc>
                <a:spcPct val="100000"/>
              </a:lnSpc>
              <a:spcBef>
                <a:spcPts val="0"/>
              </a:spcBef>
              <a:spcAft>
                <a:spcPts val="0"/>
              </a:spcAft>
              <a:buClr>
                <a:srgbClr val="232323"/>
              </a:buClr>
              <a:buSzPts val="3000"/>
              <a:buFont typeface="Open Sans SemiBold"/>
              <a:buNone/>
              <a:defRPr sz="3000" i="0" u="none" strike="noStrike" cap="none">
                <a:solidFill>
                  <a:srgbClr val="232323"/>
                </a:solidFill>
                <a:latin typeface="Open Sans SemiBold"/>
                <a:ea typeface="Open Sans SemiBold"/>
                <a:cs typeface="Open Sans SemiBold"/>
                <a:sym typeface="Open Sans SemiBold"/>
              </a:defRPr>
            </a:lvl1pPr>
            <a:lvl2pPr marL="0" marR="0" lvl="1"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2pPr>
            <a:lvl3pPr marL="0" marR="0" lvl="2"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3pPr>
            <a:lvl4pPr marL="0" marR="0" lvl="3"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4pPr>
            <a:lvl5pPr marL="0" marR="0" lvl="4"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5pPr>
            <a:lvl6pPr marL="0" marR="0" lvl="5"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6pPr>
            <a:lvl7pPr marL="0" marR="0" lvl="6"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7pPr>
            <a:lvl8pPr marL="0" marR="0" lvl="7"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8pPr>
            <a:lvl9pPr marL="0" marR="0" lvl="8"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9pPr>
          </a:lstStyle>
          <a:p>
            <a:endParaRPr/>
          </a:p>
        </p:txBody>
      </p:sp>
      <p:sp>
        <p:nvSpPr>
          <p:cNvPr id="66" name="Google Shape;66;p11"/>
          <p:cNvSpPr txBox="1">
            <a:spLocks noGrp="1"/>
          </p:cNvSpPr>
          <p:nvPr>
            <p:ph type="body" idx="1"/>
          </p:nvPr>
        </p:nvSpPr>
        <p:spPr>
          <a:xfrm>
            <a:off x="1680000" y="1789833"/>
            <a:ext cx="12390000" cy="8069400"/>
          </a:xfrm>
          <a:prstGeom prst="rect">
            <a:avLst/>
          </a:prstGeom>
          <a:noFill/>
          <a:ln>
            <a:noFill/>
          </a:ln>
        </p:spPr>
        <p:txBody>
          <a:bodyPr spcFirstLastPara="1" wrap="square" lIns="148325" tIns="148325" rIns="148325" bIns="148325" anchor="t" anchorCtr="0">
            <a:noAutofit/>
          </a:bodyPr>
          <a:lstStyle>
            <a:lvl1pPr marL="457200" marR="0" lvl="0"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1pPr>
            <a:lvl2pPr marL="914400" marR="0" lvl="1"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2pPr>
            <a:lvl3pPr marL="1371600" marR="0" lvl="2"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3pPr>
            <a:lvl4pPr marL="1828800" marR="0" lvl="3"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4pPr>
            <a:lvl5pPr marL="2286000" marR="0" lvl="4"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5pPr>
            <a:lvl6pPr marL="2743200" marR="0" lvl="5"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3200400" marR="0" lvl="6"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3657600" marR="0" lvl="7"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4114800" marR="0" lvl="8"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sp>
        <p:nvSpPr>
          <p:cNvPr id="97" name="Google Shape;97;p14"/>
          <p:cNvSpPr txBox="1"/>
          <p:nvPr/>
        </p:nvSpPr>
        <p:spPr>
          <a:xfrm>
            <a:off x="6601150" y="4663575"/>
            <a:ext cx="3138300" cy="77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i="1">
                <a:solidFill>
                  <a:srgbClr val="232323"/>
                </a:solidFill>
                <a:highlight>
                  <a:srgbClr val="FFFFFF"/>
                </a:highlight>
                <a:latin typeface="Open Sans"/>
                <a:ea typeface="Open Sans"/>
                <a:cs typeface="Open Sans"/>
                <a:sym typeface="Open Sans"/>
              </a:rPr>
              <a:t>For whom could we create value?</a:t>
            </a:r>
            <a:endParaRPr sz="1100" i="1">
              <a:solidFill>
                <a:srgbClr val="232323"/>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None/>
            </a:pPr>
            <a:r>
              <a:rPr lang="en-US" sz="1100" i="1">
                <a:solidFill>
                  <a:srgbClr val="232323"/>
                </a:solidFill>
                <a:highlight>
                  <a:srgbClr val="FFFFFF"/>
                </a:highlight>
                <a:latin typeface="Open Sans"/>
                <a:ea typeface="Open Sans"/>
                <a:cs typeface="Open Sans"/>
                <a:sym typeface="Open Sans"/>
              </a:rPr>
              <a:t>What characterizes these customer segments?</a:t>
            </a:r>
            <a:endParaRPr sz="1100" i="1">
              <a:solidFill>
                <a:srgbClr val="232323"/>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None/>
            </a:pPr>
            <a:r>
              <a:rPr lang="en-US" sz="1100" i="1">
                <a:solidFill>
                  <a:srgbClr val="232323"/>
                </a:solidFill>
                <a:highlight>
                  <a:srgbClr val="FFFFFF"/>
                </a:highlight>
                <a:latin typeface="Open Sans"/>
                <a:ea typeface="Open Sans"/>
                <a:cs typeface="Open Sans"/>
                <a:sym typeface="Open Sans"/>
              </a:rPr>
              <a:t>Who do we have a relationship with?</a:t>
            </a:r>
            <a:endParaRPr sz="1100" i="1">
              <a:solidFill>
                <a:srgbClr val="232323"/>
              </a:solidFill>
              <a:highlight>
                <a:srgbClr val="FFFFFF"/>
              </a:highlight>
              <a:latin typeface="Open Sans"/>
              <a:ea typeface="Open Sans"/>
              <a:cs typeface="Open Sans"/>
              <a:sym typeface="Open Sans"/>
            </a:endParaRPr>
          </a:p>
        </p:txBody>
      </p:sp>
      <p:sp>
        <p:nvSpPr>
          <p:cNvPr id="98" name="Google Shape;98;p14"/>
          <p:cNvSpPr txBox="1"/>
          <p:nvPr/>
        </p:nvSpPr>
        <p:spPr>
          <a:xfrm>
            <a:off x="587791" y="4233825"/>
            <a:ext cx="4336800" cy="106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i="1">
                <a:solidFill>
                  <a:srgbClr val="232323"/>
                </a:solidFill>
                <a:highlight>
                  <a:srgbClr val="FFFFFF"/>
                </a:highlight>
                <a:latin typeface="Open Sans"/>
                <a:ea typeface="Open Sans"/>
                <a:cs typeface="Open Sans"/>
                <a:sym typeface="Open Sans"/>
              </a:rPr>
              <a:t>Which applications could we develop?</a:t>
            </a:r>
            <a:endParaRPr sz="1100" i="1">
              <a:solidFill>
                <a:srgbClr val="232323"/>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None/>
            </a:pPr>
            <a:r>
              <a:rPr lang="en-US" sz="1100" i="1">
                <a:solidFill>
                  <a:srgbClr val="232323"/>
                </a:solidFill>
                <a:highlight>
                  <a:srgbClr val="FFFFFF"/>
                </a:highlight>
                <a:latin typeface="Open Sans"/>
                <a:ea typeface="Open Sans"/>
                <a:cs typeface="Open Sans"/>
                <a:sym typeface="Open Sans"/>
              </a:rPr>
              <a:t>Which one of our customer’s problems are we helping to solve?</a:t>
            </a:r>
            <a:endParaRPr sz="1100" i="1">
              <a:solidFill>
                <a:srgbClr val="232323"/>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None/>
            </a:pPr>
            <a:r>
              <a:rPr lang="en-US" sz="1100" i="1">
                <a:solidFill>
                  <a:srgbClr val="232323"/>
                </a:solidFill>
                <a:highlight>
                  <a:srgbClr val="FFFFFF"/>
                </a:highlight>
                <a:latin typeface="Open Sans"/>
                <a:ea typeface="Open Sans"/>
                <a:cs typeface="Open Sans"/>
                <a:sym typeface="Open Sans"/>
              </a:rPr>
              <a:t>How does this compare to what your competitors offer?</a:t>
            </a:r>
            <a:endParaRPr sz="1100" i="1">
              <a:solidFill>
                <a:srgbClr val="232323"/>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None/>
            </a:pPr>
            <a:r>
              <a:rPr lang="en-US" sz="1100" i="1">
                <a:solidFill>
                  <a:srgbClr val="232323"/>
                </a:solidFill>
                <a:highlight>
                  <a:srgbClr val="FFFFFF"/>
                </a:highlight>
                <a:latin typeface="Open Sans"/>
                <a:ea typeface="Open Sans"/>
                <a:cs typeface="Open Sans"/>
                <a:sym typeface="Open Sans"/>
              </a:rPr>
              <a:t>What exactly are our customers paying for?</a:t>
            </a:r>
            <a:endParaRPr sz="1100" i="1">
              <a:solidFill>
                <a:srgbClr val="232323"/>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None/>
            </a:pPr>
            <a:r>
              <a:rPr lang="en-US" sz="1100" i="1">
                <a:solidFill>
                  <a:srgbClr val="232323"/>
                </a:solidFill>
                <a:highlight>
                  <a:srgbClr val="FFFFFF"/>
                </a:highlight>
                <a:latin typeface="Open Sans"/>
                <a:ea typeface="Open Sans"/>
                <a:cs typeface="Open Sans"/>
                <a:sym typeface="Open Sans"/>
              </a:rPr>
              <a:t>What value could we deliver to the customer?</a:t>
            </a:r>
            <a:endParaRPr sz="1100" i="1">
              <a:solidFill>
                <a:srgbClr val="232323"/>
              </a:solidFill>
              <a:highlight>
                <a:srgbClr val="FFFFFF"/>
              </a:highlight>
              <a:latin typeface="Open Sans"/>
              <a:ea typeface="Open Sans"/>
              <a:cs typeface="Open Sans"/>
              <a:sym typeface="Open Sans"/>
            </a:endParaRPr>
          </a:p>
        </p:txBody>
      </p:sp>
      <p:sp>
        <p:nvSpPr>
          <p:cNvPr id="99" name="Google Shape;99;p14"/>
          <p:cNvSpPr txBox="1"/>
          <p:nvPr/>
        </p:nvSpPr>
        <p:spPr>
          <a:xfrm>
            <a:off x="3504969" y="6079939"/>
            <a:ext cx="1419600" cy="106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i="1">
                <a:solidFill>
                  <a:srgbClr val="232323"/>
                </a:solidFill>
                <a:latin typeface="Open Sans"/>
                <a:ea typeface="Open Sans"/>
                <a:cs typeface="Open Sans"/>
                <a:sym typeface="Open Sans"/>
              </a:rPr>
              <a:t>Which part of the value chain do you bring value to?</a:t>
            </a:r>
            <a:endParaRPr sz="1100" i="1">
              <a:solidFill>
                <a:srgbClr val="232323"/>
              </a:solidFill>
              <a:latin typeface="Open Sans"/>
              <a:ea typeface="Open Sans"/>
              <a:cs typeface="Open Sans"/>
              <a:sym typeface="Open Sans"/>
            </a:endParaRPr>
          </a:p>
        </p:txBody>
      </p:sp>
      <p:sp>
        <p:nvSpPr>
          <p:cNvPr id="100" name="Google Shape;100;p14"/>
          <p:cNvSpPr txBox="1"/>
          <p:nvPr/>
        </p:nvSpPr>
        <p:spPr>
          <a:xfrm>
            <a:off x="10806050" y="4505398"/>
            <a:ext cx="3232800" cy="5193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100" i="1">
                <a:solidFill>
                  <a:srgbClr val="232323"/>
                </a:solidFill>
                <a:latin typeface="Open Sans"/>
                <a:ea typeface="Open Sans"/>
                <a:cs typeface="Open Sans"/>
                <a:sym typeface="Open Sans"/>
              </a:rPr>
              <a:t>How could you generate revenue streams?</a:t>
            </a:r>
            <a:endParaRPr sz="1100" i="1">
              <a:solidFill>
                <a:srgbClr val="232323"/>
              </a:solidFill>
              <a:latin typeface="Open Sans"/>
              <a:ea typeface="Open Sans"/>
              <a:cs typeface="Open Sans"/>
              <a:sym typeface="Open Sans"/>
            </a:endParaRPr>
          </a:p>
          <a:p>
            <a:pPr marL="0" lvl="0" indent="0" algn="ctr" rtl="0">
              <a:lnSpc>
                <a:spcPct val="115000"/>
              </a:lnSpc>
              <a:spcBef>
                <a:spcPts val="0"/>
              </a:spcBef>
              <a:spcAft>
                <a:spcPts val="0"/>
              </a:spcAft>
              <a:buNone/>
            </a:pPr>
            <a:r>
              <a:rPr lang="en-US" sz="1100" i="1">
                <a:solidFill>
                  <a:srgbClr val="232323"/>
                </a:solidFill>
                <a:latin typeface="Open Sans"/>
                <a:ea typeface="Open Sans"/>
                <a:cs typeface="Open Sans"/>
                <a:sym typeface="Open Sans"/>
              </a:rPr>
              <a:t>How do your competitors create revenues?</a:t>
            </a:r>
            <a:endParaRPr sz="1100" i="1">
              <a:solidFill>
                <a:srgbClr val="232323"/>
              </a:solidFill>
              <a:latin typeface="Open Sans"/>
              <a:ea typeface="Open Sans"/>
              <a:cs typeface="Open Sans"/>
              <a:sym typeface="Open Sans"/>
            </a:endParaRPr>
          </a:p>
        </p:txBody>
      </p:sp>
      <p:sp>
        <p:nvSpPr>
          <p:cNvPr id="101" name="Google Shape;101;p14"/>
          <p:cNvSpPr txBox="1"/>
          <p:nvPr/>
        </p:nvSpPr>
        <p:spPr>
          <a:xfrm>
            <a:off x="12489925" y="5760175"/>
            <a:ext cx="2142900" cy="5193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i="1">
                <a:solidFill>
                  <a:srgbClr val="232323"/>
                </a:solidFill>
                <a:latin typeface="Open Sans"/>
                <a:ea typeface="Open Sans"/>
                <a:cs typeface="Open Sans"/>
                <a:sym typeface="Open Sans"/>
              </a:rPr>
              <a:t>Are we talking about an investment or about cash flow?</a:t>
            </a:r>
            <a:endParaRPr sz="1100" i="1">
              <a:solidFill>
                <a:srgbClr val="232323"/>
              </a:solidFill>
              <a:latin typeface="Open Sans"/>
              <a:ea typeface="Open Sans"/>
              <a:cs typeface="Open Sans"/>
              <a:sym typeface="Open Sans"/>
            </a:endParaRPr>
          </a:p>
        </p:txBody>
      </p:sp>
      <p:sp>
        <p:nvSpPr>
          <p:cNvPr id="102" name="Google Shape;102;p14"/>
          <p:cNvSpPr txBox="1"/>
          <p:nvPr/>
        </p:nvSpPr>
        <p:spPr>
          <a:xfrm>
            <a:off x="12983250" y="6443750"/>
            <a:ext cx="1019700" cy="9675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Direct sales</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In-kind</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Donation</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Subscription</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Licensing</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Advertising</a:t>
            </a:r>
            <a:endParaRPr sz="800">
              <a:solidFill>
                <a:srgbClr val="232323"/>
              </a:solidFill>
              <a:latin typeface="Open Sans"/>
              <a:ea typeface="Open Sans"/>
              <a:cs typeface="Open Sans"/>
              <a:sym typeface="Open Sans"/>
            </a:endParaRPr>
          </a:p>
        </p:txBody>
      </p:sp>
      <p:sp>
        <p:nvSpPr>
          <p:cNvPr id="103" name="Google Shape;103;p14"/>
          <p:cNvSpPr txBox="1"/>
          <p:nvPr/>
        </p:nvSpPr>
        <p:spPr>
          <a:xfrm>
            <a:off x="13933950" y="6443750"/>
            <a:ext cx="1019700" cy="11226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Selling data</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Success fee</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Subsidy</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Rent</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a:t>
            </a:r>
            <a:endParaRPr sz="800">
              <a:solidFill>
                <a:srgbClr val="232323"/>
              </a:solidFill>
              <a:latin typeface="Open Sans"/>
              <a:ea typeface="Open Sans"/>
              <a:cs typeface="Open Sans"/>
              <a:sym typeface="Open Sans"/>
            </a:endParaRPr>
          </a:p>
        </p:txBody>
      </p:sp>
      <p:sp>
        <p:nvSpPr>
          <p:cNvPr id="104" name="Google Shape;104;p14"/>
          <p:cNvSpPr txBox="1"/>
          <p:nvPr/>
        </p:nvSpPr>
        <p:spPr>
          <a:xfrm>
            <a:off x="12928850" y="6443750"/>
            <a:ext cx="1823100" cy="36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b="1">
                <a:solidFill>
                  <a:srgbClr val="232323"/>
                </a:solidFill>
                <a:latin typeface="Open Sans"/>
                <a:ea typeface="Open Sans"/>
                <a:cs typeface="Open Sans"/>
                <a:sym typeface="Open Sans"/>
              </a:rPr>
              <a:t>Revenue stream checklist:</a:t>
            </a:r>
            <a:endParaRPr sz="800">
              <a:solidFill>
                <a:srgbClr val="232323"/>
              </a:solidFill>
              <a:latin typeface="Open Sans"/>
              <a:ea typeface="Open Sans"/>
              <a:cs typeface="Open Sans"/>
              <a:sym typeface="Open Sans"/>
            </a:endParaRPr>
          </a:p>
        </p:txBody>
      </p:sp>
      <p:sp>
        <p:nvSpPr>
          <p:cNvPr id="105" name="Google Shape;105;p14"/>
          <p:cNvSpPr txBox="1"/>
          <p:nvPr/>
        </p:nvSpPr>
        <p:spPr>
          <a:xfrm>
            <a:off x="12722775" y="7683325"/>
            <a:ext cx="1344300" cy="96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Freemium</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One for one</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Razorblade</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No cure no pay</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a:t>
            </a:r>
            <a:endParaRPr sz="800">
              <a:solidFill>
                <a:srgbClr val="232323"/>
              </a:solidFill>
              <a:latin typeface="Open Sans"/>
              <a:ea typeface="Open Sans"/>
              <a:cs typeface="Open Sans"/>
              <a:sym typeface="Open Sans"/>
            </a:endParaRPr>
          </a:p>
        </p:txBody>
      </p:sp>
      <p:sp>
        <p:nvSpPr>
          <p:cNvPr id="106" name="Google Shape;106;p14"/>
          <p:cNvSpPr txBox="1"/>
          <p:nvPr/>
        </p:nvSpPr>
        <p:spPr>
          <a:xfrm>
            <a:off x="12592175" y="7683325"/>
            <a:ext cx="1552800" cy="36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b="1">
                <a:solidFill>
                  <a:srgbClr val="232323"/>
                </a:solidFill>
                <a:latin typeface="Open Sans"/>
                <a:ea typeface="Open Sans"/>
                <a:cs typeface="Open Sans"/>
                <a:sym typeface="Open Sans"/>
              </a:rPr>
              <a:t>Strategies like:</a:t>
            </a:r>
            <a:endParaRPr sz="800">
              <a:solidFill>
                <a:srgbClr val="232323"/>
              </a:solidFill>
              <a:latin typeface="Open Sans"/>
              <a:ea typeface="Open Sans"/>
              <a:cs typeface="Open Sans"/>
              <a:sym typeface="Open Sans"/>
            </a:endParaRPr>
          </a:p>
        </p:txBody>
      </p:sp>
      <p:sp>
        <p:nvSpPr>
          <p:cNvPr id="107" name="Google Shape;107;p14"/>
          <p:cNvSpPr txBox="1"/>
          <p:nvPr/>
        </p:nvSpPr>
        <p:spPr>
          <a:xfrm>
            <a:off x="10525550" y="7898375"/>
            <a:ext cx="2142900" cy="82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i="1">
                <a:solidFill>
                  <a:srgbClr val="232323"/>
                </a:solidFill>
                <a:highlight>
                  <a:srgbClr val="FFFFFF"/>
                </a:highlight>
                <a:latin typeface="Open Sans"/>
                <a:ea typeface="Open Sans"/>
                <a:cs typeface="Open Sans"/>
                <a:sym typeface="Open Sans"/>
              </a:rPr>
              <a:t>Which strategies can you use to maximize revenues or make them more continuous?</a:t>
            </a:r>
            <a:endParaRPr sz="1100" i="1">
              <a:solidFill>
                <a:srgbClr val="232323"/>
              </a:solidFill>
              <a:highlight>
                <a:srgbClr val="FFFFFF"/>
              </a:highlight>
              <a:latin typeface="Open Sans"/>
              <a:ea typeface="Open Sans"/>
              <a:cs typeface="Open Sans"/>
              <a:sym typeface="Open Sans"/>
            </a:endParaRPr>
          </a:p>
        </p:txBody>
      </p:sp>
      <p:sp>
        <p:nvSpPr>
          <p:cNvPr id="108" name="Google Shape;108;p14"/>
          <p:cNvSpPr txBox="1"/>
          <p:nvPr/>
        </p:nvSpPr>
        <p:spPr>
          <a:xfrm>
            <a:off x="10176800" y="5572200"/>
            <a:ext cx="2142900" cy="642600"/>
          </a:xfrm>
          <a:prstGeom prst="rect">
            <a:avLst/>
          </a:prstGeom>
          <a:solidFill>
            <a:srgbClr val="FFFFFF"/>
          </a:solid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US" sz="1100" i="1">
                <a:solidFill>
                  <a:srgbClr val="232323"/>
                </a:solidFill>
                <a:latin typeface="Open Sans"/>
                <a:ea typeface="Open Sans"/>
                <a:cs typeface="Open Sans"/>
                <a:sym typeface="Open Sans"/>
              </a:rPr>
              <a:t>What type of revenues are you aiming for? (money, customer access, data, time etc?)</a:t>
            </a:r>
            <a:endParaRPr sz="1100" i="1">
              <a:solidFill>
                <a:srgbClr val="232323"/>
              </a:solidFill>
              <a:latin typeface="Open Sans"/>
              <a:ea typeface="Open Sans"/>
              <a:cs typeface="Open Sans"/>
              <a:sym typeface="Open Sans"/>
            </a:endParaRPr>
          </a:p>
        </p:txBody>
      </p:sp>
      <p:sp>
        <p:nvSpPr>
          <p:cNvPr id="109" name="Google Shape;109;p14"/>
          <p:cNvSpPr txBox="1"/>
          <p:nvPr/>
        </p:nvSpPr>
        <p:spPr>
          <a:xfrm>
            <a:off x="7259575" y="6930875"/>
            <a:ext cx="1552800" cy="96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b="1">
                <a:solidFill>
                  <a:srgbClr val="232323"/>
                </a:solidFill>
                <a:latin typeface="Open Sans"/>
                <a:ea typeface="Open Sans"/>
                <a:cs typeface="Open Sans"/>
                <a:sym typeface="Open Sans"/>
              </a:rPr>
              <a:t>B2B</a:t>
            </a:r>
            <a:endParaRPr sz="800" b="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Sector</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Position in value chain</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Type of organisation</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Location</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Country</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Customer base</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Organizational structure</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a:t>
            </a:r>
            <a:endParaRPr sz="800">
              <a:solidFill>
                <a:srgbClr val="232323"/>
              </a:solidFill>
              <a:latin typeface="Open Sans"/>
              <a:ea typeface="Open Sans"/>
              <a:cs typeface="Open Sans"/>
              <a:sym typeface="Open Sans"/>
            </a:endParaRPr>
          </a:p>
        </p:txBody>
      </p:sp>
      <p:sp>
        <p:nvSpPr>
          <p:cNvPr id="110" name="Google Shape;110;p14"/>
          <p:cNvSpPr txBox="1"/>
          <p:nvPr/>
        </p:nvSpPr>
        <p:spPr>
          <a:xfrm>
            <a:off x="8603888" y="6930875"/>
            <a:ext cx="1419600" cy="112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b="1">
                <a:solidFill>
                  <a:srgbClr val="232323"/>
                </a:solidFill>
                <a:latin typeface="Open Sans"/>
                <a:ea typeface="Open Sans"/>
                <a:cs typeface="Open Sans"/>
                <a:sym typeface="Open Sans"/>
              </a:rPr>
              <a:t>B2C</a:t>
            </a:r>
            <a:endParaRPr sz="800" b="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Demographics</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Generation</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Behavior</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Sex</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Age</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Lifestyle</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Culture</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a:t>
            </a:r>
            <a:endParaRPr sz="800">
              <a:solidFill>
                <a:srgbClr val="232323"/>
              </a:solidFill>
              <a:latin typeface="Open Sans"/>
              <a:ea typeface="Open Sans"/>
              <a:cs typeface="Open Sans"/>
              <a:sym typeface="Open Sans"/>
            </a:endParaRPr>
          </a:p>
        </p:txBody>
      </p:sp>
      <p:sp>
        <p:nvSpPr>
          <p:cNvPr id="111" name="Google Shape;111;p14"/>
          <p:cNvSpPr txBox="1"/>
          <p:nvPr/>
        </p:nvSpPr>
        <p:spPr>
          <a:xfrm>
            <a:off x="7475750" y="6853775"/>
            <a:ext cx="1823100" cy="44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b="1">
                <a:solidFill>
                  <a:srgbClr val="232323"/>
                </a:solidFill>
                <a:latin typeface="Open Sans"/>
                <a:ea typeface="Open Sans"/>
                <a:cs typeface="Open Sans"/>
                <a:sym typeface="Open Sans"/>
              </a:rPr>
              <a:t>Customer segment checklist:</a:t>
            </a:r>
            <a:endParaRPr sz="800">
              <a:solidFill>
                <a:srgbClr val="232323"/>
              </a:solidFill>
              <a:latin typeface="Open Sans"/>
              <a:ea typeface="Open Sans"/>
              <a:cs typeface="Open Sans"/>
              <a:sym typeface="Open Sans"/>
            </a:endParaRPr>
          </a:p>
        </p:txBody>
      </p:sp>
      <p:sp>
        <p:nvSpPr>
          <p:cNvPr id="112" name="Google Shape;112;p14"/>
          <p:cNvSpPr txBox="1"/>
          <p:nvPr/>
        </p:nvSpPr>
        <p:spPr>
          <a:xfrm>
            <a:off x="559150" y="5641150"/>
            <a:ext cx="1019700" cy="96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Product</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Service</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Certification</a:t>
            </a:r>
            <a:endParaRPr sz="800">
              <a:solidFill>
                <a:srgbClr val="232323"/>
              </a:solidFill>
              <a:latin typeface="Open Sans"/>
              <a:ea typeface="Open Sans"/>
              <a:cs typeface="Open Sans"/>
              <a:sym typeface="Open Sans"/>
            </a:endParaRPr>
          </a:p>
        </p:txBody>
      </p:sp>
      <p:sp>
        <p:nvSpPr>
          <p:cNvPr id="113" name="Google Shape;113;p14"/>
          <p:cNvSpPr txBox="1"/>
          <p:nvPr/>
        </p:nvSpPr>
        <p:spPr>
          <a:xfrm>
            <a:off x="1509850" y="5641150"/>
            <a:ext cx="1019700" cy="112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Training</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Maintenance</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a:t>
            </a:r>
            <a:endParaRPr sz="800">
              <a:solidFill>
                <a:srgbClr val="232323"/>
              </a:solidFill>
              <a:latin typeface="Open Sans"/>
              <a:ea typeface="Open Sans"/>
              <a:cs typeface="Open Sans"/>
              <a:sym typeface="Open Sans"/>
            </a:endParaRPr>
          </a:p>
        </p:txBody>
      </p:sp>
      <p:sp>
        <p:nvSpPr>
          <p:cNvPr id="114" name="Google Shape;114;p14"/>
          <p:cNvSpPr txBox="1"/>
          <p:nvPr/>
        </p:nvSpPr>
        <p:spPr>
          <a:xfrm>
            <a:off x="580950" y="5564950"/>
            <a:ext cx="1552800" cy="36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b="1">
                <a:solidFill>
                  <a:srgbClr val="232323"/>
                </a:solidFill>
                <a:latin typeface="Open Sans"/>
                <a:ea typeface="Open Sans"/>
                <a:cs typeface="Open Sans"/>
                <a:sym typeface="Open Sans"/>
              </a:rPr>
              <a:t>Applications:</a:t>
            </a:r>
            <a:endParaRPr sz="800">
              <a:solidFill>
                <a:srgbClr val="232323"/>
              </a:solidFill>
              <a:latin typeface="Open Sans"/>
              <a:ea typeface="Open Sans"/>
              <a:cs typeface="Open Sans"/>
              <a:sym typeface="Open Sans"/>
            </a:endParaRPr>
          </a:p>
        </p:txBody>
      </p:sp>
      <p:sp>
        <p:nvSpPr>
          <p:cNvPr id="115" name="Google Shape;115;p14"/>
          <p:cNvSpPr txBox="1"/>
          <p:nvPr/>
        </p:nvSpPr>
        <p:spPr>
          <a:xfrm>
            <a:off x="587800" y="6471800"/>
            <a:ext cx="2022600" cy="106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i="1">
                <a:solidFill>
                  <a:srgbClr val="232323"/>
                </a:solidFill>
                <a:latin typeface="Open Sans"/>
                <a:ea typeface="Open Sans"/>
                <a:cs typeface="Open Sans"/>
                <a:sym typeface="Open Sans"/>
              </a:rPr>
              <a:t>Which different qualitative and quantitative added values can you distinguish?</a:t>
            </a:r>
            <a:endParaRPr sz="1100" i="1">
              <a:solidFill>
                <a:srgbClr val="232323"/>
              </a:solidFill>
              <a:latin typeface="Open Sans"/>
              <a:ea typeface="Open Sans"/>
              <a:cs typeface="Open Sans"/>
              <a:sym typeface="Open Sans"/>
            </a:endParaRPr>
          </a:p>
        </p:txBody>
      </p:sp>
      <p:sp>
        <p:nvSpPr>
          <p:cNvPr id="116" name="Google Shape;116;p14"/>
          <p:cNvSpPr txBox="1"/>
          <p:nvPr/>
        </p:nvSpPr>
        <p:spPr>
          <a:xfrm>
            <a:off x="559150" y="7143575"/>
            <a:ext cx="1199700" cy="96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Newness</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Performance</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Customization</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Ease of use</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Design</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Brand/Status</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Price</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Cost reduction</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Risk reduction</a:t>
            </a:r>
            <a:endParaRPr sz="800">
              <a:solidFill>
                <a:srgbClr val="232323"/>
              </a:solidFill>
              <a:latin typeface="Open Sans"/>
              <a:ea typeface="Open Sans"/>
              <a:cs typeface="Open Sans"/>
              <a:sym typeface="Open Sans"/>
            </a:endParaRPr>
          </a:p>
        </p:txBody>
      </p:sp>
      <p:sp>
        <p:nvSpPr>
          <p:cNvPr id="117" name="Google Shape;117;p14"/>
          <p:cNvSpPr txBox="1"/>
          <p:nvPr/>
        </p:nvSpPr>
        <p:spPr>
          <a:xfrm>
            <a:off x="1719250" y="7143575"/>
            <a:ext cx="1419600" cy="112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Accessibility</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Convenience</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Profit maximization</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Functionality</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Aesthetic appeal</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Emotional experience</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Speed</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Sustainability</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Trust</a:t>
            </a:r>
            <a:endParaRPr sz="800">
              <a:solidFill>
                <a:srgbClr val="232323"/>
              </a:solidFill>
              <a:latin typeface="Open Sans"/>
              <a:ea typeface="Open Sans"/>
              <a:cs typeface="Open Sans"/>
              <a:sym typeface="Open Sans"/>
            </a:endParaRPr>
          </a:p>
        </p:txBody>
      </p:sp>
      <p:sp>
        <p:nvSpPr>
          <p:cNvPr id="118" name="Google Shape;118;p14"/>
          <p:cNvSpPr txBox="1"/>
          <p:nvPr/>
        </p:nvSpPr>
        <p:spPr>
          <a:xfrm>
            <a:off x="580950" y="7067375"/>
            <a:ext cx="1552800" cy="36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b="1">
                <a:solidFill>
                  <a:srgbClr val="232323"/>
                </a:solidFill>
                <a:latin typeface="Lato"/>
                <a:ea typeface="Lato"/>
                <a:cs typeface="Lato"/>
                <a:sym typeface="Lato"/>
              </a:rPr>
              <a:t>Added value checklist:</a:t>
            </a:r>
            <a:endParaRPr sz="800">
              <a:solidFill>
                <a:srgbClr val="232323"/>
              </a:solidFill>
              <a:latin typeface="Lato"/>
              <a:ea typeface="Lato"/>
              <a:cs typeface="Lato"/>
              <a:sym typeface="Lato"/>
            </a:endParaRPr>
          </a:p>
        </p:txBody>
      </p:sp>
      <p:sp>
        <p:nvSpPr>
          <p:cNvPr id="119" name="Google Shape;119;p14"/>
          <p:cNvSpPr txBox="1"/>
          <p:nvPr/>
        </p:nvSpPr>
        <p:spPr>
          <a:xfrm>
            <a:off x="2918825" y="7143575"/>
            <a:ext cx="1096200" cy="112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Simplicity</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Engagement</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a:t>
            </a:r>
            <a:endParaRPr sz="800">
              <a:solidFill>
                <a:srgbClr val="232323"/>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3"/>
        <p:cNvGrpSpPr/>
        <p:nvPr/>
      </p:nvGrpSpPr>
      <p:grpSpPr>
        <a:xfrm>
          <a:off x="0" y="0"/>
          <a:ext cx="0" cy="0"/>
          <a:chOff x="0" y="0"/>
          <a:chExt cx="0" cy="0"/>
        </a:xfrm>
      </p:grpSpPr>
      <p:sp>
        <p:nvSpPr>
          <p:cNvPr id="124" name="Google Shape;124;p15"/>
          <p:cNvSpPr txBox="1"/>
          <p:nvPr/>
        </p:nvSpPr>
        <p:spPr>
          <a:xfrm>
            <a:off x="6601150" y="4470975"/>
            <a:ext cx="3138300" cy="12891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a:solidFill>
                  <a:srgbClr val="232323"/>
                </a:solidFill>
                <a:highlight>
                  <a:srgbClr val="FFFFFF"/>
                </a:highlight>
                <a:latin typeface="Open Sans"/>
                <a:ea typeface="Open Sans"/>
                <a:cs typeface="Open Sans"/>
                <a:sym typeface="Open Sans"/>
              </a:rPr>
              <a:t>...</a:t>
            </a:r>
            <a:endParaRPr sz="1100">
              <a:solidFill>
                <a:srgbClr val="232323"/>
              </a:solidFill>
              <a:highlight>
                <a:srgbClr val="FFFFFF"/>
              </a:highlight>
              <a:latin typeface="Open Sans"/>
              <a:ea typeface="Open Sans"/>
              <a:cs typeface="Open Sans"/>
              <a:sym typeface="Open Sans"/>
            </a:endParaRPr>
          </a:p>
        </p:txBody>
      </p:sp>
      <p:sp>
        <p:nvSpPr>
          <p:cNvPr id="125" name="Google Shape;125;p15"/>
          <p:cNvSpPr txBox="1"/>
          <p:nvPr/>
        </p:nvSpPr>
        <p:spPr>
          <a:xfrm>
            <a:off x="587791" y="4233825"/>
            <a:ext cx="4336800" cy="10665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a:solidFill>
                  <a:srgbClr val="232323"/>
                </a:solidFill>
                <a:highlight>
                  <a:srgbClr val="FFFFFF"/>
                </a:highlight>
                <a:latin typeface="Open Sans"/>
                <a:ea typeface="Open Sans"/>
                <a:cs typeface="Open Sans"/>
                <a:sym typeface="Open Sans"/>
              </a:rPr>
              <a:t>...</a:t>
            </a:r>
            <a:endParaRPr sz="1100">
              <a:solidFill>
                <a:srgbClr val="232323"/>
              </a:solidFill>
              <a:highlight>
                <a:srgbClr val="FFFFFF"/>
              </a:highlight>
              <a:latin typeface="Open Sans"/>
              <a:ea typeface="Open Sans"/>
              <a:cs typeface="Open Sans"/>
              <a:sym typeface="Open Sans"/>
            </a:endParaRPr>
          </a:p>
        </p:txBody>
      </p:sp>
      <p:sp>
        <p:nvSpPr>
          <p:cNvPr id="126" name="Google Shape;126;p15"/>
          <p:cNvSpPr txBox="1"/>
          <p:nvPr/>
        </p:nvSpPr>
        <p:spPr>
          <a:xfrm>
            <a:off x="3504975" y="5760179"/>
            <a:ext cx="1419600" cy="13863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a:t>
            </a:r>
            <a:endParaRPr sz="1100">
              <a:solidFill>
                <a:srgbClr val="232323"/>
              </a:solidFill>
              <a:latin typeface="Open Sans"/>
              <a:ea typeface="Open Sans"/>
              <a:cs typeface="Open Sans"/>
              <a:sym typeface="Open Sans"/>
            </a:endParaRPr>
          </a:p>
        </p:txBody>
      </p:sp>
      <p:sp>
        <p:nvSpPr>
          <p:cNvPr id="127" name="Google Shape;127;p15"/>
          <p:cNvSpPr txBox="1"/>
          <p:nvPr/>
        </p:nvSpPr>
        <p:spPr>
          <a:xfrm>
            <a:off x="10806050" y="4505398"/>
            <a:ext cx="3232800" cy="519300"/>
          </a:xfrm>
          <a:prstGeom prst="rect">
            <a:avLst/>
          </a:prstGeom>
          <a:solidFill>
            <a:srgbClr val="FFFFFF"/>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100">
                <a:solidFill>
                  <a:srgbClr val="232323"/>
                </a:solidFill>
                <a:latin typeface="Open Sans"/>
                <a:ea typeface="Open Sans"/>
                <a:cs typeface="Open Sans"/>
                <a:sym typeface="Open Sans"/>
              </a:rPr>
              <a:t>...</a:t>
            </a:r>
            <a:endParaRPr sz="1100">
              <a:solidFill>
                <a:srgbClr val="232323"/>
              </a:solidFill>
              <a:latin typeface="Open Sans"/>
              <a:ea typeface="Open Sans"/>
              <a:cs typeface="Open Sans"/>
              <a:sym typeface="Open Sans"/>
            </a:endParaRPr>
          </a:p>
        </p:txBody>
      </p:sp>
      <p:sp>
        <p:nvSpPr>
          <p:cNvPr id="128" name="Google Shape;128;p15"/>
          <p:cNvSpPr txBox="1"/>
          <p:nvPr/>
        </p:nvSpPr>
        <p:spPr>
          <a:xfrm>
            <a:off x="12489925" y="5760175"/>
            <a:ext cx="2142900" cy="519300"/>
          </a:xfrm>
          <a:prstGeom prst="rect">
            <a:avLst/>
          </a:prstGeom>
          <a:solidFill>
            <a:srgbClr val="FFFFFF"/>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a:t>
            </a:r>
            <a:endParaRPr sz="1100">
              <a:solidFill>
                <a:srgbClr val="232323"/>
              </a:solidFill>
              <a:latin typeface="Open Sans"/>
              <a:ea typeface="Open Sans"/>
              <a:cs typeface="Open Sans"/>
              <a:sym typeface="Open Sans"/>
            </a:endParaRPr>
          </a:p>
        </p:txBody>
      </p:sp>
      <p:sp>
        <p:nvSpPr>
          <p:cNvPr id="129" name="Google Shape;129;p15"/>
          <p:cNvSpPr txBox="1"/>
          <p:nvPr/>
        </p:nvSpPr>
        <p:spPr>
          <a:xfrm>
            <a:off x="12928850" y="6443750"/>
            <a:ext cx="1552800" cy="1454700"/>
          </a:xfrm>
          <a:prstGeom prst="rect">
            <a:avLst/>
          </a:prstGeom>
          <a:solidFill>
            <a:srgbClr val="FFFFFF"/>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a:t>
            </a:r>
            <a:endParaRPr sz="800">
              <a:solidFill>
                <a:srgbClr val="232323"/>
              </a:solidFill>
              <a:latin typeface="Open Sans"/>
              <a:ea typeface="Open Sans"/>
              <a:cs typeface="Open Sans"/>
              <a:sym typeface="Open Sans"/>
            </a:endParaRPr>
          </a:p>
        </p:txBody>
      </p:sp>
      <p:sp>
        <p:nvSpPr>
          <p:cNvPr id="130" name="Google Shape;130;p15"/>
          <p:cNvSpPr txBox="1"/>
          <p:nvPr/>
        </p:nvSpPr>
        <p:spPr>
          <a:xfrm>
            <a:off x="11141600" y="7898450"/>
            <a:ext cx="2561700" cy="8244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a:solidFill>
                  <a:srgbClr val="232323"/>
                </a:solidFill>
                <a:highlight>
                  <a:srgbClr val="FFFFFF"/>
                </a:highlight>
                <a:latin typeface="Open Sans"/>
                <a:ea typeface="Open Sans"/>
                <a:cs typeface="Open Sans"/>
                <a:sym typeface="Open Sans"/>
              </a:rPr>
              <a:t>...</a:t>
            </a:r>
            <a:endParaRPr sz="1100">
              <a:solidFill>
                <a:srgbClr val="232323"/>
              </a:solidFill>
              <a:highlight>
                <a:srgbClr val="FFFFFF"/>
              </a:highlight>
              <a:latin typeface="Open Sans"/>
              <a:ea typeface="Open Sans"/>
              <a:cs typeface="Open Sans"/>
              <a:sym typeface="Open Sans"/>
            </a:endParaRPr>
          </a:p>
        </p:txBody>
      </p:sp>
      <p:sp>
        <p:nvSpPr>
          <p:cNvPr id="131" name="Google Shape;131;p15"/>
          <p:cNvSpPr txBox="1"/>
          <p:nvPr/>
        </p:nvSpPr>
        <p:spPr>
          <a:xfrm>
            <a:off x="10176800" y="5572200"/>
            <a:ext cx="2142900" cy="642600"/>
          </a:xfrm>
          <a:prstGeom prst="rect">
            <a:avLst/>
          </a:prstGeom>
          <a:solidFill>
            <a:srgbClr val="FFFFFF"/>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US" sz="1100">
                <a:solidFill>
                  <a:srgbClr val="232323"/>
                </a:solidFill>
                <a:latin typeface="Open Sans"/>
                <a:ea typeface="Open Sans"/>
                <a:cs typeface="Open Sans"/>
                <a:sym typeface="Open Sans"/>
              </a:rPr>
              <a:t>...</a:t>
            </a:r>
            <a:endParaRPr sz="1100">
              <a:solidFill>
                <a:srgbClr val="232323"/>
              </a:solidFill>
              <a:latin typeface="Open Sans"/>
              <a:ea typeface="Open Sans"/>
              <a:cs typeface="Open Sans"/>
              <a:sym typeface="Open Sans"/>
            </a:endParaRPr>
          </a:p>
        </p:txBody>
      </p:sp>
      <p:sp>
        <p:nvSpPr>
          <p:cNvPr id="132" name="Google Shape;132;p15"/>
          <p:cNvSpPr txBox="1"/>
          <p:nvPr/>
        </p:nvSpPr>
        <p:spPr>
          <a:xfrm>
            <a:off x="559150" y="5641150"/>
            <a:ext cx="1019700" cy="96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Product</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Service</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Certification</a:t>
            </a:r>
            <a:endParaRPr sz="800">
              <a:solidFill>
                <a:srgbClr val="232323"/>
              </a:solidFill>
              <a:latin typeface="Open Sans"/>
              <a:ea typeface="Open Sans"/>
              <a:cs typeface="Open Sans"/>
              <a:sym typeface="Open Sans"/>
            </a:endParaRPr>
          </a:p>
        </p:txBody>
      </p:sp>
      <p:sp>
        <p:nvSpPr>
          <p:cNvPr id="133" name="Google Shape;133;p15"/>
          <p:cNvSpPr txBox="1"/>
          <p:nvPr/>
        </p:nvSpPr>
        <p:spPr>
          <a:xfrm>
            <a:off x="1509850" y="5641150"/>
            <a:ext cx="1019700" cy="112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Training</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Maintenance</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a:t>
            </a:r>
            <a:endParaRPr sz="800">
              <a:solidFill>
                <a:srgbClr val="232323"/>
              </a:solidFill>
              <a:latin typeface="Open Sans"/>
              <a:ea typeface="Open Sans"/>
              <a:cs typeface="Open Sans"/>
              <a:sym typeface="Open Sans"/>
            </a:endParaRPr>
          </a:p>
        </p:txBody>
      </p:sp>
      <p:sp>
        <p:nvSpPr>
          <p:cNvPr id="134" name="Google Shape;134;p15"/>
          <p:cNvSpPr txBox="1"/>
          <p:nvPr/>
        </p:nvSpPr>
        <p:spPr>
          <a:xfrm>
            <a:off x="580950" y="5564950"/>
            <a:ext cx="1552800" cy="36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b="1">
                <a:solidFill>
                  <a:srgbClr val="232323"/>
                </a:solidFill>
                <a:latin typeface="Open Sans"/>
                <a:ea typeface="Open Sans"/>
                <a:cs typeface="Open Sans"/>
                <a:sym typeface="Open Sans"/>
              </a:rPr>
              <a:t>Applications:</a:t>
            </a:r>
            <a:endParaRPr sz="800">
              <a:solidFill>
                <a:srgbClr val="232323"/>
              </a:solidFill>
              <a:latin typeface="Open Sans"/>
              <a:ea typeface="Open Sans"/>
              <a:cs typeface="Open Sans"/>
              <a:sym typeface="Open Sans"/>
            </a:endParaRPr>
          </a:p>
        </p:txBody>
      </p:sp>
      <p:sp>
        <p:nvSpPr>
          <p:cNvPr id="135" name="Google Shape;135;p15"/>
          <p:cNvSpPr txBox="1"/>
          <p:nvPr/>
        </p:nvSpPr>
        <p:spPr>
          <a:xfrm>
            <a:off x="587800" y="6443750"/>
            <a:ext cx="2917200" cy="22068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a:t>
            </a:r>
            <a:endParaRPr sz="1100">
              <a:solidFill>
                <a:srgbClr val="232323"/>
              </a:solidFill>
              <a:latin typeface="Open Sans"/>
              <a:ea typeface="Open Sans"/>
              <a:cs typeface="Open Sans"/>
              <a:sym typeface="Open Sans"/>
            </a:endParaRPr>
          </a:p>
        </p:txBody>
      </p:sp>
      <p:sp>
        <p:nvSpPr>
          <p:cNvPr id="136" name="Google Shape;136;p15"/>
          <p:cNvSpPr txBox="1"/>
          <p:nvPr/>
        </p:nvSpPr>
        <p:spPr>
          <a:xfrm>
            <a:off x="5551550" y="5500675"/>
            <a:ext cx="1924200" cy="19053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a:solidFill>
                  <a:srgbClr val="232323"/>
                </a:solidFill>
                <a:highlight>
                  <a:srgbClr val="FFFFFF"/>
                </a:highlight>
                <a:latin typeface="Open Sans"/>
                <a:ea typeface="Open Sans"/>
                <a:cs typeface="Open Sans"/>
                <a:sym typeface="Open Sans"/>
              </a:rPr>
              <a:t>...</a:t>
            </a:r>
            <a:endParaRPr sz="1100">
              <a:solidFill>
                <a:srgbClr val="232323"/>
              </a:solidFill>
              <a:highlight>
                <a:srgbClr val="FFFFFF"/>
              </a:highlight>
              <a:latin typeface="Open Sans"/>
              <a:ea typeface="Open Sans"/>
              <a:cs typeface="Open Sans"/>
              <a:sym typeface="Open Sans"/>
            </a:endParaRPr>
          </a:p>
        </p:txBody>
      </p:sp>
      <p:sp>
        <p:nvSpPr>
          <p:cNvPr id="137" name="Google Shape;137;p15"/>
          <p:cNvSpPr txBox="1"/>
          <p:nvPr/>
        </p:nvSpPr>
        <p:spPr>
          <a:xfrm>
            <a:off x="7113800" y="7221325"/>
            <a:ext cx="2473200" cy="12891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a:solidFill>
                  <a:srgbClr val="232323"/>
                </a:solidFill>
                <a:highlight>
                  <a:srgbClr val="FFFFFF"/>
                </a:highlight>
                <a:latin typeface="Open Sans"/>
                <a:ea typeface="Open Sans"/>
                <a:cs typeface="Open Sans"/>
                <a:sym typeface="Open Sans"/>
              </a:rPr>
              <a:t>...</a:t>
            </a:r>
            <a:endParaRPr sz="1100">
              <a:solidFill>
                <a:srgbClr val="232323"/>
              </a:solidFill>
              <a:highlight>
                <a:srgbClr val="FFFFFF"/>
              </a:highlight>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142" name="Google Shape;142;p16"/>
          <p:cNvSpPr txBox="1"/>
          <p:nvPr/>
        </p:nvSpPr>
        <p:spPr>
          <a:xfrm>
            <a:off x="9418814" y="3998115"/>
            <a:ext cx="2656500" cy="2917500"/>
          </a:xfrm>
          <a:prstGeom prst="rect">
            <a:avLst/>
          </a:prstGeom>
          <a:noFill/>
          <a:ln>
            <a:noFill/>
          </a:ln>
        </p:spPr>
        <p:txBody>
          <a:bodyPr spcFirstLastPara="1" wrap="square" lIns="129300" tIns="129300" rIns="129300" bIns="129300" anchor="t" anchorCtr="0">
            <a:noAutofit/>
          </a:bodyPr>
          <a:lstStyle/>
          <a:p>
            <a:pPr marL="0" lvl="0" indent="0" algn="l" rtl="0">
              <a:lnSpc>
                <a:spcPct val="115000"/>
              </a:lnSpc>
              <a:spcBef>
                <a:spcPts val="0"/>
              </a:spcBef>
              <a:spcAft>
                <a:spcPts val="0"/>
              </a:spcAft>
              <a:buNone/>
            </a:pPr>
            <a:endParaRPr b="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Through which Channels do your reach your Customer Segments? </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900" i="1">
                <a:solidFill>
                  <a:srgbClr val="232323"/>
                </a:solidFill>
                <a:latin typeface="Open Sans"/>
                <a:ea typeface="Open Sans"/>
                <a:cs typeface="Open Sans"/>
                <a:sym typeface="Open Sans"/>
              </a:rPr>
              <a:t>Think off: all that is needed to make awareness, purchase, delivery and after-sales of your Value Proposition possible.</a:t>
            </a:r>
            <a:endParaRPr sz="900" i="1">
              <a:solidFill>
                <a:srgbClr val="232323"/>
              </a:solidFill>
              <a:latin typeface="Open Sans"/>
              <a:ea typeface="Open Sans"/>
              <a:cs typeface="Open Sans"/>
              <a:sym typeface="Open Sans"/>
            </a:endParaRPr>
          </a:p>
        </p:txBody>
      </p:sp>
      <p:sp>
        <p:nvSpPr>
          <p:cNvPr id="143" name="Google Shape;143;p16"/>
          <p:cNvSpPr txBox="1"/>
          <p:nvPr/>
        </p:nvSpPr>
        <p:spPr>
          <a:xfrm>
            <a:off x="1367300" y="9101325"/>
            <a:ext cx="3268500" cy="963600"/>
          </a:xfrm>
          <a:prstGeom prst="rect">
            <a:avLst/>
          </a:prstGeom>
          <a:noFill/>
          <a:ln>
            <a:noFill/>
          </a:ln>
        </p:spPr>
        <p:txBody>
          <a:bodyPr spcFirstLastPara="1" wrap="square" lIns="129300" tIns="129300" rIns="129300" bIns="129300" anchor="t" anchorCtr="0">
            <a:noAutofit/>
          </a:bodyPr>
          <a:lstStyle/>
          <a:p>
            <a:pPr marL="0" lvl="0" indent="0" algn="l" rtl="0">
              <a:lnSpc>
                <a:spcPct val="115000"/>
              </a:lnSpc>
              <a:spcBef>
                <a:spcPts val="0"/>
              </a:spcBef>
              <a:spcAft>
                <a:spcPts val="0"/>
              </a:spcAft>
              <a:buNone/>
            </a:pPr>
            <a:endParaRPr sz="1400" b="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Like jealousy, loss of employment, health issues and abuse of power.</a:t>
            </a:r>
            <a:endParaRPr sz="1100">
              <a:solidFill>
                <a:srgbClr val="232323"/>
              </a:solidFill>
              <a:latin typeface="Open Sans"/>
              <a:ea typeface="Open Sans"/>
              <a:cs typeface="Open Sans"/>
              <a:sym typeface="Open Sans"/>
            </a:endParaRPr>
          </a:p>
        </p:txBody>
      </p:sp>
      <p:sp>
        <p:nvSpPr>
          <p:cNvPr id="144" name="Google Shape;144;p16"/>
          <p:cNvSpPr txBox="1"/>
          <p:nvPr/>
        </p:nvSpPr>
        <p:spPr>
          <a:xfrm>
            <a:off x="7930328" y="6983920"/>
            <a:ext cx="6805200" cy="2041200"/>
          </a:xfrm>
          <a:prstGeom prst="rect">
            <a:avLst/>
          </a:prstGeom>
          <a:noFill/>
          <a:ln>
            <a:noFill/>
          </a:ln>
        </p:spPr>
        <p:txBody>
          <a:bodyPr spcFirstLastPara="1" wrap="square" lIns="129300" tIns="129300" rIns="129300" bIns="129300" anchor="t" anchorCtr="0">
            <a:noAutofit/>
          </a:bodyPr>
          <a:lstStyle/>
          <a:p>
            <a:pPr marL="0" lvl="0" indent="0" algn="l" rtl="0">
              <a:lnSpc>
                <a:spcPct val="115000"/>
              </a:lnSpc>
              <a:spcBef>
                <a:spcPts val="0"/>
              </a:spcBef>
              <a:spcAft>
                <a:spcPts val="0"/>
              </a:spcAft>
              <a:buNone/>
            </a:pPr>
            <a:endParaRPr sz="1400" b="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4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What are your most important Revenue Streams (of this specific BM)? Are these one-time or recurring incomes? If you are dealing with several Customer Segments you will most likely have a different Revenue Stream for every Customer Segment. </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900" i="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900" i="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900" i="1">
                <a:solidFill>
                  <a:srgbClr val="232323"/>
                </a:solidFill>
                <a:latin typeface="Open Sans"/>
                <a:ea typeface="Open Sans"/>
                <a:cs typeface="Open Sans"/>
                <a:sym typeface="Open Sans"/>
              </a:rPr>
              <a:t>Tip: you could use the price your Customers are currently paying for an alternative solution to help you estimate what your customers would be willing to pay for your Value Proposition.</a:t>
            </a:r>
            <a:endParaRPr sz="900" i="1">
              <a:solidFill>
                <a:srgbClr val="232323"/>
              </a:solidFill>
              <a:latin typeface="Open Sans"/>
              <a:ea typeface="Open Sans"/>
              <a:cs typeface="Open Sans"/>
              <a:sym typeface="Open Sans"/>
            </a:endParaRPr>
          </a:p>
        </p:txBody>
      </p:sp>
      <p:sp>
        <p:nvSpPr>
          <p:cNvPr id="145" name="Google Shape;145;p16"/>
          <p:cNvSpPr txBox="1"/>
          <p:nvPr/>
        </p:nvSpPr>
        <p:spPr>
          <a:xfrm>
            <a:off x="12079000" y="963725"/>
            <a:ext cx="2434500" cy="5912400"/>
          </a:xfrm>
          <a:prstGeom prst="rect">
            <a:avLst/>
          </a:prstGeom>
          <a:noFill/>
          <a:ln>
            <a:noFill/>
          </a:ln>
        </p:spPr>
        <p:txBody>
          <a:bodyPr spcFirstLastPara="1" wrap="square" lIns="129300" tIns="129300" rIns="129300" bIns="129300" anchor="t" anchorCtr="0">
            <a:noAutofit/>
          </a:bodyPr>
          <a:lstStyle/>
          <a:p>
            <a:pPr marL="0" lvl="0" indent="0" algn="l" rtl="0">
              <a:lnSpc>
                <a:spcPct val="115000"/>
              </a:lnSpc>
              <a:spcBef>
                <a:spcPts val="0"/>
              </a:spcBef>
              <a:spcAft>
                <a:spcPts val="0"/>
              </a:spcAft>
              <a:buNone/>
            </a:pPr>
            <a:endParaRPr sz="1400" b="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4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Within the BMC we refer to Customers when they give you something (IN), whether it be money, time, resources or anything else of substantial value. </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Who are your most important Customers? Are they consumers (B2C) or businesses (B2B)? Do you need to Segment your market? </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Which Customer Segments do you serve? How many individuals </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are there within each Segment? </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Is your customer also the </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end-user of the product? </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900" i="1">
                <a:solidFill>
                  <a:srgbClr val="232323"/>
                </a:solidFill>
                <a:latin typeface="Open Sans"/>
                <a:ea typeface="Open Sans"/>
                <a:cs typeface="Open Sans"/>
                <a:sym typeface="Open Sans"/>
              </a:rPr>
              <a:t>Tip: whether someone is a customer, partner, team member, etc. can change during the lifetime of your BMC.</a:t>
            </a:r>
            <a:endParaRPr sz="900" i="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900" i="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900" i="1">
                <a:solidFill>
                  <a:srgbClr val="232323"/>
                </a:solidFill>
                <a:latin typeface="Open Sans"/>
                <a:ea typeface="Open Sans"/>
                <a:cs typeface="Open Sans"/>
                <a:sym typeface="Open Sans"/>
              </a:rPr>
              <a:t>Tip: do not confuse the customers of your customers with your customers! Work out a value chain map if you want to see how many BM’s are needed to reach your intended end-user.</a:t>
            </a:r>
            <a:endParaRPr sz="900" i="1">
              <a:solidFill>
                <a:srgbClr val="232323"/>
              </a:solidFill>
              <a:latin typeface="Open Sans"/>
              <a:ea typeface="Open Sans"/>
              <a:cs typeface="Open Sans"/>
              <a:sym typeface="Open Sans"/>
            </a:endParaRPr>
          </a:p>
        </p:txBody>
      </p:sp>
      <p:sp>
        <p:nvSpPr>
          <p:cNvPr id="146" name="Google Shape;146;p16"/>
          <p:cNvSpPr txBox="1"/>
          <p:nvPr/>
        </p:nvSpPr>
        <p:spPr>
          <a:xfrm>
            <a:off x="1367298" y="963730"/>
            <a:ext cx="2656500" cy="5912400"/>
          </a:xfrm>
          <a:prstGeom prst="rect">
            <a:avLst/>
          </a:prstGeom>
          <a:noFill/>
          <a:ln>
            <a:noFill/>
          </a:ln>
        </p:spPr>
        <p:txBody>
          <a:bodyPr spcFirstLastPara="1" wrap="square" lIns="129300" tIns="129300" rIns="129300" bIns="129300" anchor="t" anchorCtr="0">
            <a:noAutofit/>
          </a:bodyPr>
          <a:lstStyle/>
          <a:p>
            <a:pPr marL="0" lvl="0" indent="0" algn="l" rtl="0">
              <a:lnSpc>
                <a:spcPct val="115000"/>
              </a:lnSpc>
              <a:spcBef>
                <a:spcPts val="0"/>
              </a:spcBef>
              <a:spcAft>
                <a:spcPts val="0"/>
              </a:spcAft>
              <a:buNone/>
            </a:pPr>
            <a:endParaRPr sz="1400" b="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4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Who are your most important partners? Within the BMC we refer to Partners when you give them something (OUT), whether it be money, time, resources or anything else of value. Key Partners are partners which can’t be interchanged by somebody delivering the same service or resource. If they are interchangeable we call them Partners and you still can mention them here but they won’t have priority. </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Of course the best partnerships should result in value for both parties. Ask yourself: What’s in it for them? Which Resources could they bring in and which Activities are they executing? How did you formalized this partnership? </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900" i="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900" i="1">
                <a:solidFill>
                  <a:srgbClr val="232323"/>
                </a:solidFill>
                <a:latin typeface="Open Sans"/>
                <a:ea typeface="Open Sans"/>
                <a:cs typeface="Open Sans"/>
                <a:sym typeface="Open Sans"/>
              </a:rPr>
              <a:t>Tip: If somebody you consider a partner pays you directly something of substantial value they are either considered a Customer within the Business Model Canvas (IN) or both a Partner and a Customer.</a:t>
            </a:r>
            <a:endParaRPr sz="900" i="1">
              <a:solidFill>
                <a:srgbClr val="232323"/>
              </a:solidFill>
              <a:latin typeface="Open Sans"/>
              <a:ea typeface="Open Sans"/>
              <a:cs typeface="Open Sans"/>
              <a:sym typeface="Open Sans"/>
            </a:endParaRPr>
          </a:p>
        </p:txBody>
      </p:sp>
      <p:sp>
        <p:nvSpPr>
          <p:cNvPr id="147" name="Google Shape;147;p16"/>
          <p:cNvSpPr txBox="1"/>
          <p:nvPr/>
        </p:nvSpPr>
        <p:spPr>
          <a:xfrm>
            <a:off x="4036914" y="963730"/>
            <a:ext cx="2656500" cy="2917500"/>
          </a:xfrm>
          <a:prstGeom prst="rect">
            <a:avLst/>
          </a:prstGeom>
          <a:noFill/>
          <a:ln>
            <a:noFill/>
          </a:ln>
        </p:spPr>
        <p:txBody>
          <a:bodyPr spcFirstLastPara="1" wrap="square" lIns="129300" tIns="129300" rIns="129300" bIns="129300" anchor="t" anchorCtr="0">
            <a:noAutofit/>
          </a:bodyPr>
          <a:lstStyle/>
          <a:p>
            <a:pPr marL="0" lvl="0" indent="0" algn="l" rtl="0">
              <a:lnSpc>
                <a:spcPct val="115000"/>
              </a:lnSpc>
              <a:spcBef>
                <a:spcPts val="0"/>
              </a:spcBef>
              <a:spcAft>
                <a:spcPts val="0"/>
              </a:spcAft>
              <a:buNone/>
            </a:pPr>
            <a:endParaRPr sz="1400" b="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4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What do you need to do to realize your Value Proposition (verbs)?</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To which of the following 3 categories do these Activities belong?</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 Production</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 Problem solving</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 Networking</a:t>
            </a:r>
            <a:endParaRPr sz="1100">
              <a:solidFill>
                <a:srgbClr val="232323"/>
              </a:solidFill>
              <a:latin typeface="Open Sans"/>
              <a:ea typeface="Open Sans"/>
              <a:cs typeface="Open Sans"/>
              <a:sym typeface="Open Sans"/>
            </a:endParaRPr>
          </a:p>
        </p:txBody>
      </p:sp>
      <p:sp>
        <p:nvSpPr>
          <p:cNvPr id="148" name="Google Shape;148;p16"/>
          <p:cNvSpPr txBox="1"/>
          <p:nvPr/>
        </p:nvSpPr>
        <p:spPr>
          <a:xfrm>
            <a:off x="4036925" y="3998125"/>
            <a:ext cx="2773200" cy="2841300"/>
          </a:xfrm>
          <a:prstGeom prst="rect">
            <a:avLst/>
          </a:prstGeom>
          <a:noFill/>
          <a:ln>
            <a:noFill/>
          </a:ln>
        </p:spPr>
        <p:txBody>
          <a:bodyPr spcFirstLastPara="1" wrap="square" lIns="129300" tIns="129300" rIns="129300" bIns="129300" anchor="t" anchorCtr="0">
            <a:noAutofit/>
          </a:bodyPr>
          <a:lstStyle/>
          <a:p>
            <a:pPr marL="0" lvl="0" indent="0" algn="l" rtl="0">
              <a:lnSpc>
                <a:spcPct val="115000"/>
              </a:lnSpc>
              <a:spcBef>
                <a:spcPts val="0"/>
              </a:spcBef>
              <a:spcAft>
                <a:spcPts val="0"/>
              </a:spcAft>
              <a:buNone/>
            </a:pPr>
            <a:endParaRPr b="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Which Key Resources do you need in order to realize your Value Proposition (and the Customer Relationships &amp; Channels) and which from those come from partners?</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900" i="1">
                <a:solidFill>
                  <a:srgbClr val="232323"/>
                </a:solidFill>
                <a:latin typeface="Open Sans"/>
                <a:ea typeface="Open Sans"/>
                <a:cs typeface="Open Sans"/>
                <a:sym typeface="Open Sans"/>
              </a:rPr>
              <a:t>Think off: computers, IP, knowledge, team members, employees, financial means etc. </a:t>
            </a:r>
            <a:endParaRPr sz="900" i="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How will you ensure your most important key-resource: the team will stay committed, focussed, motivated?</a:t>
            </a:r>
            <a:endParaRPr sz="1100">
              <a:solidFill>
                <a:srgbClr val="232323"/>
              </a:solidFill>
              <a:latin typeface="Open Sans"/>
              <a:ea typeface="Open Sans"/>
              <a:cs typeface="Open Sans"/>
              <a:sym typeface="Open Sans"/>
            </a:endParaRPr>
          </a:p>
        </p:txBody>
      </p:sp>
      <p:sp>
        <p:nvSpPr>
          <p:cNvPr id="149" name="Google Shape;149;p16"/>
          <p:cNvSpPr txBox="1"/>
          <p:nvPr/>
        </p:nvSpPr>
        <p:spPr>
          <a:xfrm>
            <a:off x="6723150" y="963730"/>
            <a:ext cx="2656500" cy="5912400"/>
          </a:xfrm>
          <a:prstGeom prst="rect">
            <a:avLst/>
          </a:prstGeom>
          <a:noFill/>
          <a:ln>
            <a:noFill/>
          </a:ln>
        </p:spPr>
        <p:txBody>
          <a:bodyPr spcFirstLastPara="1" wrap="square" lIns="129300" tIns="129300" rIns="129300" bIns="129300" anchor="t" anchorCtr="0">
            <a:noAutofit/>
          </a:bodyPr>
          <a:lstStyle/>
          <a:p>
            <a:pPr marL="0" lvl="0" indent="0" algn="l" rtl="0">
              <a:lnSpc>
                <a:spcPct val="115000"/>
              </a:lnSpc>
              <a:spcBef>
                <a:spcPts val="0"/>
              </a:spcBef>
              <a:spcAft>
                <a:spcPts val="0"/>
              </a:spcAft>
              <a:buNone/>
            </a:pPr>
            <a:endParaRPr sz="1400" b="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4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Describe for each Customer Segment both the product/service that you (the company or project) deliver to your customers and the value this is providing for them. </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Which of your customers problems are you helping to solve? And how does this compare to what your competitors offer? </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Which different qualitative and quantitative elements of the Value Proposition can you distinguish. </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What is the price of one Value Proposition?</a:t>
            </a:r>
            <a:endParaRPr sz="1100">
              <a:solidFill>
                <a:srgbClr val="232323"/>
              </a:solidFill>
              <a:latin typeface="Open Sans"/>
              <a:ea typeface="Open Sans"/>
              <a:cs typeface="Open Sans"/>
              <a:sym typeface="Open Sans"/>
            </a:endParaRPr>
          </a:p>
        </p:txBody>
      </p:sp>
      <p:sp>
        <p:nvSpPr>
          <p:cNvPr id="150" name="Google Shape;150;p16"/>
          <p:cNvSpPr txBox="1"/>
          <p:nvPr/>
        </p:nvSpPr>
        <p:spPr>
          <a:xfrm>
            <a:off x="9418814" y="963730"/>
            <a:ext cx="2656500" cy="2917500"/>
          </a:xfrm>
          <a:prstGeom prst="rect">
            <a:avLst/>
          </a:prstGeom>
          <a:noFill/>
          <a:ln>
            <a:noFill/>
          </a:ln>
        </p:spPr>
        <p:txBody>
          <a:bodyPr spcFirstLastPara="1" wrap="square" lIns="129300" tIns="129300" rIns="129300" bIns="129300" anchor="t" anchorCtr="0">
            <a:noAutofit/>
          </a:bodyPr>
          <a:lstStyle/>
          <a:p>
            <a:pPr marL="0" lvl="0" indent="0" algn="l" rtl="0">
              <a:lnSpc>
                <a:spcPct val="115000"/>
              </a:lnSpc>
              <a:spcBef>
                <a:spcPts val="0"/>
              </a:spcBef>
              <a:spcAft>
                <a:spcPts val="0"/>
              </a:spcAft>
              <a:buNone/>
            </a:pPr>
            <a:endParaRPr sz="1400" b="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4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What type of Relationship does each of your Customer Segments expect to have with you? </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900" i="1">
                <a:solidFill>
                  <a:srgbClr val="232323"/>
                </a:solidFill>
                <a:latin typeface="Open Sans"/>
                <a:ea typeface="Open Sans"/>
                <a:cs typeface="Open Sans"/>
                <a:sym typeface="Open Sans"/>
              </a:rPr>
              <a:t>Think off: personal, long term, self-service, community-based and co-creation.</a:t>
            </a:r>
            <a:endParaRPr sz="900" i="1">
              <a:solidFill>
                <a:srgbClr val="232323"/>
              </a:solidFill>
              <a:latin typeface="Open Sans"/>
              <a:ea typeface="Open Sans"/>
              <a:cs typeface="Open Sans"/>
              <a:sym typeface="Open Sans"/>
            </a:endParaRPr>
          </a:p>
        </p:txBody>
      </p:sp>
      <p:sp>
        <p:nvSpPr>
          <p:cNvPr id="151" name="Google Shape;151;p16"/>
          <p:cNvSpPr txBox="1"/>
          <p:nvPr/>
        </p:nvSpPr>
        <p:spPr>
          <a:xfrm>
            <a:off x="1367298" y="6983920"/>
            <a:ext cx="6563100" cy="2041200"/>
          </a:xfrm>
          <a:prstGeom prst="rect">
            <a:avLst/>
          </a:prstGeom>
          <a:noFill/>
          <a:ln>
            <a:noFill/>
          </a:ln>
        </p:spPr>
        <p:txBody>
          <a:bodyPr spcFirstLastPara="1" wrap="square" lIns="129300" tIns="129300" rIns="129300" bIns="129300" anchor="t" anchorCtr="0">
            <a:noAutofit/>
          </a:bodyPr>
          <a:lstStyle/>
          <a:p>
            <a:pPr marL="0" lvl="0" indent="0" algn="l" rtl="0">
              <a:lnSpc>
                <a:spcPct val="115000"/>
              </a:lnSpc>
              <a:spcBef>
                <a:spcPts val="0"/>
              </a:spcBef>
              <a:spcAft>
                <a:spcPts val="0"/>
              </a:spcAft>
              <a:buNone/>
            </a:pPr>
            <a:endParaRPr sz="1400" b="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4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What are your most important Costs (of this specific BM)? </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This is a sum of the Costs of your Value Proposition, Channels, Customer Relationships, Key Resources and Key Activities. </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900" i="1">
                <a:solidFill>
                  <a:srgbClr val="232323"/>
                </a:solidFill>
                <a:latin typeface="Open Sans"/>
                <a:ea typeface="Open Sans"/>
                <a:cs typeface="Open Sans"/>
                <a:sym typeface="Open Sans"/>
              </a:rPr>
              <a:t>Tip: make a pie chart off all these Costs.</a:t>
            </a:r>
            <a:endParaRPr sz="900" i="1">
              <a:solidFill>
                <a:srgbClr val="232323"/>
              </a:solidFill>
              <a:latin typeface="Open Sans"/>
              <a:ea typeface="Open Sans"/>
              <a:cs typeface="Open Sans"/>
              <a:sym typeface="Open Sans"/>
            </a:endParaRPr>
          </a:p>
        </p:txBody>
      </p:sp>
      <p:sp>
        <p:nvSpPr>
          <p:cNvPr id="152" name="Google Shape;152;p16"/>
          <p:cNvSpPr txBox="1"/>
          <p:nvPr/>
        </p:nvSpPr>
        <p:spPr>
          <a:xfrm>
            <a:off x="4635661" y="9101325"/>
            <a:ext cx="3268500" cy="963600"/>
          </a:xfrm>
          <a:prstGeom prst="rect">
            <a:avLst/>
          </a:prstGeom>
          <a:noFill/>
          <a:ln>
            <a:noFill/>
          </a:ln>
        </p:spPr>
        <p:txBody>
          <a:bodyPr spcFirstLastPara="1" wrap="square" lIns="129300" tIns="129300" rIns="129300" bIns="129300" anchor="t" anchorCtr="0">
            <a:noAutofit/>
          </a:bodyPr>
          <a:lstStyle/>
          <a:p>
            <a:pPr marL="0" lvl="0" indent="0" algn="l" rtl="0">
              <a:lnSpc>
                <a:spcPct val="115000"/>
              </a:lnSpc>
              <a:spcBef>
                <a:spcPts val="0"/>
              </a:spcBef>
              <a:spcAft>
                <a:spcPts val="0"/>
              </a:spcAft>
              <a:buNone/>
            </a:pPr>
            <a:endParaRPr sz="1400" b="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Like CO2 exhaustion, pollution and loss of biodiversity.</a:t>
            </a:r>
            <a:endParaRPr sz="1100">
              <a:solidFill>
                <a:srgbClr val="232323"/>
              </a:solidFill>
              <a:latin typeface="Open Sans"/>
              <a:ea typeface="Open Sans"/>
              <a:cs typeface="Open Sans"/>
              <a:sym typeface="Open Sans"/>
            </a:endParaRPr>
          </a:p>
        </p:txBody>
      </p:sp>
      <p:sp>
        <p:nvSpPr>
          <p:cNvPr id="153" name="Google Shape;153;p16"/>
          <p:cNvSpPr txBox="1"/>
          <p:nvPr/>
        </p:nvSpPr>
        <p:spPr>
          <a:xfrm>
            <a:off x="7930325" y="9101325"/>
            <a:ext cx="3398700" cy="963600"/>
          </a:xfrm>
          <a:prstGeom prst="rect">
            <a:avLst/>
          </a:prstGeom>
          <a:noFill/>
          <a:ln>
            <a:noFill/>
          </a:ln>
        </p:spPr>
        <p:txBody>
          <a:bodyPr spcFirstLastPara="1" wrap="square" lIns="129300" tIns="129300" rIns="129300" bIns="129300" anchor="t" anchorCtr="0">
            <a:noAutofit/>
          </a:bodyPr>
          <a:lstStyle/>
          <a:p>
            <a:pPr marL="0" lvl="0" indent="0" algn="l" rtl="0">
              <a:lnSpc>
                <a:spcPct val="115000"/>
              </a:lnSpc>
              <a:spcBef>
                <a:spcPts val="0"/>
              </a:spcBef>
              <a:spcAft>
                <a:spcPts val="0"/>
              </a:spcAft>
              <a:buNone/>
            </a:pPr>
            <a:endParaRPr sz="1400" b="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Like creating employment, fighting poverty and transferring knowledge.</a:t>
            </a:r>
            <a:endParaRPr sz="1100">
              <a:solidFill>
                <a:srgbClr val="232323"/>
              </a:solidFill>
              <a:latin typeface="Open Sans"/>
              <a:ea typeface="Open Sans"/>
              <a:cs typeface="Open Sans"/>
              <a:sym typeface="Open Sans"/>
            </a:endParaRPr>
          </a:p>
        </p:txBody>
      </p:sp>
      <p:sp>
        <p:nvSpPr>
          <p:cNvPr id="154" name="Google Shape;154;p16"/>
          <p:cNvSpPr txBox="1"/>
          <p:nvPr/>
        </p:nvSpPr>
        <p:spPr>
          <a:xfrm>
            <a:off x="11328928" y="9101325"/>
            <a:ext cx="3398700" cy="963600"/>
          </a:xfrm>
          <a:prstGeom prst="rect">
            <a:avLst/>
          </a:prstGeom>
          <a:noFill/>
          <a:ln>
            <a:noFill/>
          </a:ln>
        </p:spPr>
        <p:txBody>
          <a:bodyPr spcFirstLastPara="1" wrap="square" lIns="129300" tIns="129300" rIns="129300" bIns="129300" anchor="t" anchorCtr="0">
            <a:noAutofit/>
          </a:bodyPr>
          <a:lstStyle/>
          <a:p>
            <a:pPr marL="0" lvl="0" indent="0" algn="l" rtl="0">
              <a:lnSpc>
                <a:spcPct val="115000"/>
              </a:lnSpc>
              <a:spcBef>
                <a:spcPts val="0"/>
              </a:spcBef>
              <a:spcAft>
                <a:spcPts val="0"/>
              </a:spcAft>
              <a:buNone/>
            </a:pPr>
            <a:endParaRPr sz="1400" b="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Like greening an area, protection wildlife and upcycling waste.</a:t>
            </a:r>
            <a:endParaRPr sz="1100">
              <a:solidFill>
                <a:srgbClr val="232323"/>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8"/>
        <p:cNvGrpSpPr/>
        <p:nvPr/>
      </p:nvGrpSpPr>
      <p:grpSpPr>
        <a:xfrm>
          <a:off x="0" y="0"/>
          <a:ext cx="0" cy="0"/>
          <a:chOff x="0" y="0"/>
          <a:chExt cx="0" cy="0"/>
        </a:xfrm>
      </p:grpSpPr>
      <p:sp>
        <p:nvSpPr>
          <p:cNvPr id="159" name="Google Shape;159;p17"/>
          <p:cNvSpPr txBox="1"/>
          <p:nvPr/>
        </p:nvSpPr>
        <p:spPr>
          <a:xfrm>
            <a:off x="9418825" y="4338774"/>
            <a:ext cx="2656500" cy="25770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endParaRPr sz="800">
              <a:solidFill>
                <a:srgbClr val="232323"/>
              </a:solidFill>
              <a:latin typeface="Open Sans"/>
              <a:ea typeface="Open Sans"/>
              <a:cs typeface="Open Sans"/>
              <a:sym typeface="Open Sans"/>
            </a:endParaRPr>
          </a:p>
          <a:p>
            <a:pPr marL="0" lvl="0" indent="0" algn="l" rtl="0">
              <a:spcBef>
                <a:spcPts val="0"/>
              </a:spcBef>
              <a:spcAft>
                <a:spcPts val="0"/>
              </a:spcAft>
              <a:buNone/>
            </a:pPr>
            <a:endParaRPr sz="800">
              <a:solidFill>
                <a:srgbClr val="232323"/>
              </a:solidFill>
              <a:latin typeface="Open Sans"/>
              <a:ea typeface="Open Sans"/>
              <a:cs typeface="Open Sans"/>
              <a:sym typeface="Open Sans"/>
            </a:endParaRPr>
          </a:p>
          <a:p>
            <a:pPr marL="0" lvl="0" indent="0" algn="l" rtl="0">
              <a:spcBef>
                <a:spcPts val="0"/>
              </a:spcBef>
              <a:spcAft>
                <a:spcPts val="0"/>
              </a:spcAft>
              <a:buNone/>
            </a:pPr>
            <a:endParaRPr sz="800">
              <a:solidFill>
                <a:srgbClr val="232323"/>
              </a:solidFill>
              <a:latin typeface="Open Sans"/>
              <a:ea typeface="Open Sans"/>
              <a:cs typeface="Open Sans"/>
              <a:sym typeface="Open Sans"/>
            </a:endParaRPr>
          </a:p>
        </p:txBody>
      </p:sp>
      <p:sp>
        <p:nvSpPr>
          <p:cNvPr id="160" name="Google Shape;160;p17"/>
          <p:cNvSpPr txBox="1"/>
          <p:nvPr/>
        </p:nvSpPr>
        <p:spPr>
          <a:xfrm>
            <a:off x="1367300" y="9344725"/>
            <a:ext cx="3268500" cy="6441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endParaRPr sz="800">
              <a:solidFill>
                <a:srgbClr val="232323"/>
              </a:solidFill>
              <a:latin typeface="Open Sans"/>
              <a:ea typeface="Open Sans"/>
              <a:cs typeface="Open Sans"/>
              <a:sym typeface="Open Sans"/>
            </a:endParaRPr>
          </a:p>
        </p:txBody>
      </p:sp>
      <p:sp>
        <p:nvSpPr>
          <p:cNvPr id="161" name="Google Shape;161;p17"/>
          <p:cNvSpPr txBox="1"/>
          <p:nvPr/>
        </p:nvSpPr>
        <p:spPr>
          <a:xfrm>
            <a:off x="7930325" y="7299975"/>
            <a:ext cx="6805200" cy="17250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endParaRPr sz="800">
              <a:solidFill>
                <a:srgbClr val="232323"/>
              </a:solidFill>
              <a:latin typeface="Open Sans"/>
              <a:ea typeface="Open Sans"/>
              <a:cs typeface="Open Sans"/>
              <a:sym typeface="Open Sans"/>
            </a:endParaRPr>
          </a:p>
        </p:txBody>
      </p:sp>
      <p:sp>
        <p:nvSpPr>
          <p:cNvPr id="162" name="Google Shape;162;p17"/>
          <p:cNvSpPr txBox="1"/>
          <p:nvPr/>
        </p:nvSpPr>
        <p:spPr>
          <a:xfrm>
            <a:off x="5247650" y="0"/>
            <a:ext cx="2656500" cy="55692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endParaRPr sz="1400">
              <a:solidFill>
                <a:srgbClr val="232323"/>
              </a:solidFill>
              <a:latin typeface="Open Sans"/>
              <a:ea typeface="Open Sans"/>
              <a:cs typeface="Open Sans"/>
              <a:sym typeface="Open Sans"/>
            </a:endParaRPr>
          </a:p>
          <a:p>
            <a:pPr marL="0" lvl="0" indent="0" algn="l" rtl="0">
              <a:spcBef>
                <a:spcPts val="0"/>
              </a:spcBef>
              <a:spcAft>
                <a:spcPts val="0"/>
              </a:spcAft>
              <a:buNone/>
            </a:pPr>
            <a:endParaRPr sz="1100">
              <a:solidFill>
                <a:srgbClr val="232323"/>
              </a:solidFill>
              <a:latin typeface="Open Sans"/>
              <a:ea typeface="Open Sans"/>
              <a:cs typeface="Open Sans"/>
              <a:sym typeface="Open Sans"/>
            </a:endParaRPr>
          </a:p>
        </p:txBody>
      </p:sp>
      <p:sp>
        <p:nvSpPr>
          <p:cNvPr id="163" name="Google Shape;163;p17"/>
          <p:cNvSpPr txBox="1"/>
          <p:nvPr/>
        </p:nvSpPr>
        <p:spPr>
          <a:xfrm>
            <a:off x="1367300" y="1306925"/>
            <a:ext cx="2656500" cy="55692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endParaRPr sz="800" dirty="0">
              <a:solidFill>
                <a:srgbClr val="232323"/>
              </a:solidFill>
              <a:latin typeface="Open Sans"/>
              <a:ea typeface="Open Sans"/>
              <a:cs typeface="Open Sans"/>
              <a:sym typeface="Open Sans"/>
            </a:endParaRPr>
          </a:p>
        </p:txBody>
      </p:sp>
      <p:sp>
        <p:nvSpPr>
          <p:cNvPr id="164" name="Google Shape;164;p17"/>
          <p:cNvSpPr txBox="1"/>
          <p:nvPr/>
        </p:nvSpPr>
        <p:spPr>
          <a:xfrm>
            <a:off x="4036925" y="1304225"/>
            <a:ext cx="2656500" cy="25770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endParaRPr sz="800">
              <a:solidFill>
                <a:srgbClr val="232323"/>
              </a:solidFill>
              <a:latin typeface="Open Sans"/>
              <a:ea typeface="Open Sans"/>
              <a:cs typeface="Open Sans"/>
              <a:sym typeface="Open Sans"/>
            </a:endParaRPr>
          </a:p>
        </p:txBody>
      </p:sp>
      <p:sp>
        <p:nvSpPr>
          <p:cNvPr id="165" name="Google Shape;165;p17"/>
          <p:cNvSpPr txBox="1"/>
          <p:nvPr/>
        </p:nvSpPr>
        <p:spPr>
          <a:xfrm>
            <a:off x="4036925" y="4338624"/>
            <a:ext cx="2656500" cy="25770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endParaRPr sz="800">
              <a:solidFill>
                <a:srgbClr val="232323"/>
              </a:solidFill>
              <a:latin typeface="Open Sans"/>
              <a:ea typeface="Open Sans"/>
              <a:cs typeface="Open Sans"/>
              <a:sym typeface="Open Sans"/>
            </a:endParaRPr>
          </a:p>
        </p:txBody>
      </p:sp>
      <p:sp>
        <p:nvSpPr>
          <p:cNvPr id="166" name="Google Shape;166;p17"/>
          <p:cNvSpPr txBox="1"/>
          <p:nvPr/>
        </p:nvSpPr>
        <p:spPr>
          <a:xfrm>
            <a:off x="6723150" y="1306925"/>
            <a:ext cx="2656500" cy="55692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endParaRPr sz="800">
              <a:solidFill>
                <a:srgbClr val="232323"/>
              </a:solidFill>
              <a:latin typeface="Open Sans"/>
              <a:ea typeface="Open Sans"/>
              <a:cs typeface="Open Sans"/>
              <a:sym typeface="Open Sans"/>
            </a:endParaRPr>
          </a:p>
        </p:txBody>
      </p:sp>
      <p:sp>
        <p:nvSpPr>
          <p:cNvPr id="167" name="Google Shape;167;p17"/>
          <p:cNvSpPr txBox="1"/>
          <p:nvPr/>
        </p:nvSpPr>
        <p:spPr>
          <a:xfrm>
            <a:off x="9418825" y="1535425"/>
            <a:ext cx="2656500" cy="23457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endParaRPr sz="800">
              <a:solidFill>
                <a:srgbClr val="232323"/>
              </a:solidFill>
              <a:latin typeface="Open Sans"/>
              <a:ea typeface="Open Sans"/>
              <a:cs typeface="Open Sans"/>
              <a:sym typeface="Open Sans"/>
            </a:endParaRPr>
          </a:p>
        </p:txBody>
      </p:sp>
      <p:sp>
        <p:nvSpPr>
          <p:cNvPr id="168" name="Google Shape;168;p17"/>
          <p:cNvSpPr txBox="1"/>
          <p:nvPr/>
        </p:nvSpPr>
        <p:spPr>
          <a:xfrm>
            <a:off x="1367300" y="7300050"/>
            <a:ext cx="6563100" cy="17250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endParaRPr sz="800">
              <a:solidFill>
                <a:srgbClr val="232323"/>
              </a:solidFill>
              <a:latin typeface="Open Sans"/>
              <a:ea typeface="Open Sans"/>
              <a:cs typeface="Open Sans"/>
              <a:sym typeface="Open Sans"/>
            </a:endParaRPr>
          </a:p>
          <a:p>
            <a:pPr marL="0" lvl="0" indent="0" algn="l" rtl="0">
              <a:spcBef>
                <a:spcPts val="0"/>
              </a:spcBef>
              <a:spcAft>
                <a:spcPts val="0"/>
              </a:spcAft>
              <a:buNone/>
            </a:pPr>
            <a:endParaRPr sz="800">
              <a:solidFill>
                <a:srgbClr val="232323"/>
              </a:solidFill>
              <a:latin typeface="Open Sans"/>
              <a:ea typeface="Open Sans"/>
              <a:cs typeface="Open Sans"/>
              <a:sym typeface="Open Sans"/>
            </a:endParaRPr>
          </a:p>
          <a:p>
            <a:pPr marL="0" lvl="0" indent="0" algn="l" rtl="0">
              <a:spcBef>
                <a:spcPts val="0"/>
              </a:spcBef>
              <a:spcAft>
                <a:spcPts val="0"/>
              </a:spcAft>
              <a:buNone/>
            </a:pPr>
            <a:endParaRPr sz="800">
              <a:solidFill>
                <a:srgbClr val="232323"/>
              </a:solidFill>
              <a:latin typeface="Open Sans"/>
              <a:ea typeface="Open Sans"/>
              <a:cs typeface="Open Sans"/>
              <a:sym typeface="Open Sans"/>
            </a:endParaRPr>
          </a:p>
        </p:txBody>
      </p:sp>
      <p:sp>
        <p:nvSpPr>
          <p:cNvPr id="169" name="Google Shape;169;p17"/>
          <p:cNvSpPr txBox="1"/>
          <p:nvPr/>
        </p:nvSpPr>
        <p:spPr>
          <a:xfrm>
            <a:off x="4635650" y="9344725"/>
            <a:ext cx="3268500" cy="6441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endParaRPr sz="800">
              <a:solidFill>
                <a:srgbClr val="232323"/>
              </a:solidFill>
              <a:latin typeface="Open Sans"/>
              <a:ea typeface="Open Sans"/>
              <a:cs typeface="Open Sans"/>
              <a:sym typeface="Open Sans"/>
            </a:endParaRPr>
          </a:p>
        </p:txBody>
      </p:sp>
      <p:sp>
        <p:nvSpPr>
          <p:cNvPr id="170" name="Google Shape;170;p17"/>
          <p:cNvSpPr txBox="1"/>
          <p:nvPr/>
        </p:nvSpPr>
        <p:spPr>
          <a:xfrm>
            <a:off x="7930325" y="9344725"/>
            <a:ext cx="3398700" cy="6441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endParaRPr sz="800">
              <a:solidFill>
                <a:srgbClr val="232323"/>
              </a:solidFill>
              <a:latin typeface="Open Sans"/>
              <a:ea typeface="Open Sans"/>
              <a:cs typeface="Open Sans"/>
              <a:sym typeface="Open Sans"/>
            </a:endParaRPr>
          </a:p>
        </p:txBody>
      </p:sp>
      <p:sp>
        <p:nvSpPr>
          <p:cNvPr id="171" name="Google Shape;171;p17"/>
          <p:cNvSpPr txBox="1"/>
          <p:nvPr/>
        </p:nvSpPr>
        <p:spPr>
          <a:xfrm>
            <a:off x="11328925" y="9344726"/>
            <a:ext cx="3398700" cy="6441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endParaRPr sz="800">
              <a:solidFill>
                <a:srgbClr val="232323"/>
              </a:solidFill>
              <a:latin typeface="Open Sans"/>
              <a:ea typeface="Open Sans"/>
              <a:cs typeface="Open Sans"/>
              <a:sym typeface="Open Sans"/>
            </a:endParaRPr>
          </a:p>
        </p:txBody>
      </p:sp>
      <p:sp>
        <p:nvSpPr>
          <p:cNvPr id="172" name="Google Shape;172;p17"/>
          <p:cNvSpPr txBox="1"/>
          <p:nvPr/>
        </p:nvSpPr>
        <p:spPr>
          <a:xfrm>
            <a:off x="12111500" y="1306925"/>
            <a:ext cx="2656500" cy="55692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endParaRPr sz="800">
              <a:solidFill>
                <a:srgbClr val="232323"/>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Kantoorthema">
  <a:themeElements>
    <a:clrScheme name="Kantoorthema">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thema">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1097</Words>
  <Application>Microsoft Office PowerPoint</Application>
  <PresentationFormat>Aangepast</PresentationFormat>
  <Paragraphs>189</Paragraphs>
  <Slides>4</Slides>
  <Notes>4</Notes>
  <HiddenSlides>0</HiddenSlides>
  <MMClips>0</MMClips>
  <ScaleCrop>false</ScaleCrop>
  <HeadingPairs>
    <vt:vector size="6" baseType="variant">
      <vt:variant>
        <vt:lpstr>Gebruikte lettertypen</vt:lpstr>
      </vt:variant>
      <vt:variant>
        <vt:i4>7</vt:i4>
      </vt:variant>
      <vt:variant>
        <vt:lpstr>Thema</vt:lpstr>
      </vt:variant>
      <vt:variant>
        <vt:i4>2</vt:i4>
      </vt:variant>
      <vt:variant>
        <vt:lpstr>Diatitels</vt:lpstr>
      </vt:variant>
      <vt:variant>
        <vt:i4>4</vt:i4>
      </vt:variant>
    </vt:vector>
  </HeadingPairs>
  <TitlesOfParts>
    <vt:vector size="13" baseType="lpstr">
      <vt:lpstr>Arial</vt:lpstr>
      <vt:lpstr>Calibri</vt:lpstr>
      <vt:lpstr>Helvetica Neue</vt:lpstr>
      <vt:lpstr>Lato</vt:lpstr>
      <vt:lpstr>Open Sans</vt:lpstr>
      <vt:lpstr>Open Sans ExtraBold</vt:lpstr>
      <vt:lpstr>Open Sans SemiBold</vt:lpstr>
      <vt:lpstr>Kantoorthema</vt:lpstr>
      <vt:lpstr>Kantoorthema</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Saskia van der Velden</dc:creator>
  <cp:lastModifiedBy>Saskia van der Velden</cp:lastModifiedBy>
  <cp:revision>1</cp:revision>
  <dcterms:modified xsi:type="dcterms:W3CDTF">2020-05-07T12:21:52Z</dcterms:modified>
</cp:coreProperties>
</file>