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6"/>
  </p:notesMasterIdLst>
  <p:sldIdLst>
    <p:sldId id="257" r:id="rId3"/>
    <p:sldId id="259" r:id="rId4"/>
    <p:sldId id="260" r:id="rId5"/>
  </p:sldIdLst>
  <p:sldSz cx="15119350" cy="106918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661">
          <p15:clr>
            <a:srgbClr val="A4A3A4"/>
          </p15:clr>
        </p15:guide>
        <p15:guide id="2" orient="horz" pos="680">
          <p15:clr>
            <a:srgbClr val="A4A3A4"/>
          </p15:clr>
        </p15:guide>
        <p15:guide id="3" orient="horz" pos="6406">
          <p15:clr>
            <a:srgbClr val="A4A3A4"/>
          </p15:clr>
        </p15:guide>
        <p15:guide id="4" pos="100">
          <p15:clr>
            <a:srgbClr val="A4A3A4"/>
          </p15:clr>
        </p15:guide>
        <p15:guide id="5" pos="8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3" y="-48"/>
      </p:cViewPr>
      <p:guideLst>
        <p:guide pos="661"/>
        <p:guide orient="horz" pos="680"/>
        <p:guide orient="horz" pos="6406"/>
        <p:guide pos="100"/>
        <p:guide pos="8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04455" y="685800"/>
            <a:ext cx="4849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3fad37310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3fad37310_0_1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b67638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36638" y="585788"/>
            <a:ext cx="4148137" cy="2933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b67638e6_0_0:notes"/>
          <p:cNvSpPr txBox="1">
            <a:spLocks noGrp="1"/>
          </p:cNvSpPr>
          <p:nvPr>
            <p:ph type="body" idx="1"/>
          </p:nvPr>
        </p:nvSpPr>
        <p:spPr>
          <a:xfrm>
            <a:off x="829491" y="3714558"/>
            <a:ext cx="4562100" cy="3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dia" type="title">
  <p:cSld name="TITLE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1680000" y="3788113"/>
            <a:ext cx="12390000" cy="22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00" tIns="148300" rIns="148300" bIns="1483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body" idx="1"/>
          </p:nvPr>
        </p:nvSpPr>
        <p:spPr>
          <a:xfrm>
            <a:off x="1680000" y="5940000"/>
            <a:ext cx="12390000" cy="38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00" tIns="148300" rIns="148300" bIns="1483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34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34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34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34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34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" name="Google Shape;11;p2" descr="Shape 7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8923" y="2020534"/>
            <a:ext cx="4283700" cy="23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0836000" y="9909900"/>
            <a:ext cx="5685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075" tIns="74075" rIns="74075" bIns="740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g Logo">
  <p:cSld name="Leeg Logo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sldNum" idx="12"/>
          </p:nvPr>
        </p:nvSpPr>
        <p:spPr>
          <a:xfrm>
            <a:off x="10836000" y="9909900"/>
            <a:ext cx="5685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075" tIns="74075" rIns="74075" bIns="740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2"/>
          <p:cNvSpPr txBox="1"/>
          <p:nvPr/>
        </p:nvSpPr>
        <p:spPr>
          <a:xfrm>
            <a:off x="9418814" y="3998115"/>
            <a:ext cx="2656500" cy="29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Channels</a:t>
            </a:r>
            <a:endParaRPr sz="1400" b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2"/>
          <p:cNvSpPr txBox="1"/>
          <p:nvPr/>
        </p:nvSpPr>
        <p:spPr>
          <a:xfrm>
            <a:off x="1367298" y="9056727"/>
            <a:ext cx="32685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Negative Social Impact</a:t>
            </a:r>
            <a:endParaRPr sz="1400" b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2"/>
          <p:cNvSpPr txBox="1"/>
          <p:nvPr/>
        </p:nvSpPr>
        <p:spPr>
          <a:xfrm>
            <a:off x="7930328" y="6983920"/>
            <a:ext cx="6805200" cy="20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Revenue Streams (Financial)</a:t>
            </a:r>
            <a:endParaRPr sz="1400" b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2"/>
          <p:cNvSpPr txBox="1"/>
          <p:nvPr/>
        </p:nvSpPr>
        <p:spPr>
          <a:xfrm>
            <a:off x="12078999" y="963730"/>
            <a:ext cx="2656500" cy="59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Customer Segments</a:t>
            </a:r>
            <a:endParaRPr sz="1400" b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2"/>
          <p:cNvSpPr txBox="1"/>
          <p:nvPr/>
        </p:nvSpPr>
        <p:spPr>
          <a:xfrm>
            <a:off x="1367298" y="963730"/>
            <a:ext cx="2656500" cy="59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Key Partnerships</a:t>
            </a:r>
            <a:endParaRPr sz="1400" b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2"/>
          <p:cNvSpPr txBox="1"/>
          <p:nvPr/>
        </p:nvSpPr>
        <p:spPr>
          <a:xfrm>
            <a:off x="4036914" y="963730"/>
            <a:ext cx="2656500" cy="29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Key Activities</a:t>
            </a:r>
            <a:endParaRPr sz="1400" b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2"/>
          <p:cNvSpPr txBox="1"/>
          <p:nvPr/>
        </p:nvSpPr>
        <p:spPr>
          <a:xfrm>
            <a:off x="4036914" y="3998115"/>
            <a:ext cx="2656500" cy="29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Key Resources</a:t>
            </a:r>
            <a:endParaRPr sz="1400" b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2"/>
          <p:cNvSpPr txBox="1"/>
          <p:nvPr/>
        </p:nvSpPr>
        <p:spPr>
          <a:xfrm>
            <a:off x="6723150" y="963730"/>
            <a:ext cx="2656500" cy="59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Value Propositions</a:t>
            </a:r>
            <a:endParaRPr sz="1400" b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2"/>
          <p:cNvSpPr txBox="1"/>
          <p:nvPr/>
        </p:nvSpPr>
        <p:spPr>
          <a:xfrm>
            <a:off x="9418814" y="963730"/>
            <a:ext cx="2656500" cy="29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Customer </a:t>
            </a:r>
            <a:br>
              <a:rPr lang="en-US" sz="14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4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Relationships</a:t>
            </a:r>
            <a:endParaRPr sz="1400" b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2"/>
          <p:cNvSpPr txBox="1"/>
          <p:nvPr/>
        </p:nvSpPr>
        <p:spPr>
          <a:xfrm>
            <a:off x="1367298" y="6983920"/>
            <a:ext cx="6563100" cy="20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Cost Structure (Financial)</a:t>
            </a:r>
            <a:endParaRPr sz="1400" b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2"/>
          <p:cNvSpPr txBox="1"/>
          <p:nvPr/>
        </p:nvSpPr>
        <p:spPr>
          <a:xfrm>
            <a:off x="4635662" y="9056727"/>
            <a:ext cx="32685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Negative Ecological Impact</a:t>
            </a:r>
            <a:endParaRPr sz="1400" b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2"/>
          <p:cNvSpPr txBox="1"/>
          <p:nvPr/>
        </p:nvSpPr>
        <p:spPr>
          <a:xfrm>
            <a:off x="7930328" y="9056727"/>
            <a:ext cx="33987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Positive Social Impact</a:t>
            </a:r>
            <a:endParaRPr sz="1400" b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2"/>
          <p:cNvSpPr txBox="1"/>
          <p:nvPr/>
        </p:nvSpPr>
        <p:spPr>
          <a:xfrm>
            <a:off x="11328934" y="9056727"/>
            <a:ext cx="33987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Positive Ecological Impact</a:t>
            </a:r>
            <a:endParaRPr sz="1400" b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2"/>
          <p:cNvSpPr txBox="1"/>
          <p:nvPr/>
        </p:nvSpPr>
        <p:spPr>
          <a:xfrm rot="-5400000">
            <a:off x="-4180907" y="4262598"/>
            <a:ext cx="9787500" cy="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Business Model Canvas</a:t>
            </a:r>
            <a:endParaRPr sz="3000" b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2"/>
          <p:cNvSpPr txBox="1"/>
          <p:nvPr/>
        </p:nvSpPr>
        <p:spPr>
          <a:xfrm rot="-5400000">
            <a:off x="875953" y="3666749"/>
            <a:ext cx="6441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OUT</a:t>
            </a: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2"/>
          <p:cNvSpPr txBox="1"/>
          <p:nvPr/>
        </p:nvSpPr>
        <p:spPr>
          <a:xfrm rot="-5400000">
            <a:off x="14215196" y="3666749"/>
            <a:ext cx="6441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IN</a:t>
            </a: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2"/>
          <p:cNvSpPr txBox="1"/>
          <p:nvPr/>
        </p:nvSpPr>
        <p:spPr>
          <a:xfrm>
            <a:off x="838515" y="10096484"/>
            <a:ext cx="124173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Adapted version of the Business Model Canvas from Strategyzer.com by Noorderwind </a:t>
            </a:r>
            <a:endParaRPr sz="8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the Creative Commons Attribution-Share Alike 3.0 Unported License</a:t>
            </a:r>
            <a:endParaRPr sz="8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6" name="Google Shape;86;p12" descr="Noorderwind_log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58825" y="9770275"/>
            <a:ext cx="751773" cy="751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dia copy">
  <p:cSld name="Titeldia copy"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 descr="Shape 7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8923" y="2020534"/>
            <a:ext cx="4283700" cy="23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>
            <a:spLocks noGrp="1"/>
          </p:cNvSpPr>
          <p:nvPr>
            <p:ph type="body" idx="1"/>
          </p:nvPr>
        </p:nvSpPr>
        <p:spPr>
          <a:xfrm>
            <a:off x="8190000" y="6678250"/>
            <a:ext cx="5880000" cy="27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25" tIns="148325" rIns="148325" bIns="1483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2"/>
          </p:nvPr>
        </p:nvSpPr>
        <p:spPr>
          <a:xfrm>
            <a:off x="1680000" y="4421050"/>
            <a:ext cx="123900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25" tIns="148325" rIns="148325" bIns="1483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body" idx="3"/>
          </p:nvPr>
        </p:nvSpPr>
        <p:spPr>
          <a:xfrm>
            <a:off x="1680000" y="6678250"/>
            <a:ext cx="5880000" cy="27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25" tIns="148325" rIns="148325" bIns="1483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10836000" y="9909900"/>
            <a:ext cx="5685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075" tIns="74075" rIns="74075" bIns="740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ekop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680000" y="1861200"/>
            <a:ext cx="12390000" cy="23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00" tIns="148300" rIns="148300" bIns="1483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1680000" y="4443033"/>
            <a:ext cx="5880000" cy="47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00" tIns="148300" rIns="148300" bIns="1483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2"/>
          </p:nvPr>
        </p:nvSpPr>
        <p:spPr>
          <a:xfrm>
            <a:off x="8190000" y="4443033"/>
            <a:ext cx="5880000" cy="47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00" tIns="148300" rIns="148300" bIns="1483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0836000" y="9909900"/>
            <a:ext cx="5685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075" tIns="74075" rIns="74075" bIns="740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fbeelding Links">
  <p:cSld name="Afbeelding Link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680000" y="181825"/>
            <a:ext cx="12390000" cy="12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00" tIns="148300" rIns="148300" bIns="1483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8190000" y="1900800"/>
            <a:ext cx="5880000" cy="70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00" tIns="148300" rIns="148300" bIns="14830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3232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32323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3232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32323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32323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>
            <a:spLocks noGrp="1"/>
          </p:cNvSpPr>
          <p:nvPr>
            <p:ph type="pic" idx="2"/>
          </p:nvPr>
        </p:nvSpPr>
        <p:spPr>
          <a:xfrm rot="-56657">
            <a:off x="2185283" y="1783944"/>
            <a:ext cx="3986641" cy="79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00" tIns="148300" rIns="148300" bIns="148300" anchor="t" anchorCtr="0">
            <a:noAutofit/>
          </a:bodyPr>
          <a:lstStyle>
            <a:lvl1pPr marL="5588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1231900" marR="0" lvl="1" indent="-203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892300" marR="0" lvl="2" indent="-165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2692400" marR="0" lvl="3" indent="-254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3441700" marR="0" lvl="4" indent="-2667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4000500" marR="0" lvl="5" indent="-88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4737100" marR="0" lvl="6" indent="-76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5473700" marR="0" lvl="7" indent="-76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6223000" marR="0" lvl="8" indent="-88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0836000" y="9909900"/>
            <a:ext cx="5685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075" tIns="74075" rIns="74075" bIns="740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eeg">
  <p:cSld name="Leeg">
    <p:bg>
      <p:bgPr>
        <a:noFill/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0836000" y="9909900"/>
            <a:ext cx="5685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075" tIns="74075" rIns="74075" bIns="740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en object">
  <p:cSld name="Titel en 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680000" y="181825"/>
            <a:ext cx="12390000" cy="12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00" tIns="148300" rIns="148300" bIns="1483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1680000" y="1789833"/>
            <a:ext cx="12390000" cy="80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00" tIns="148300" rIns="148300" bIns="1483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0836000" y="9909900"/>
            <a:ext cx="5685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075" tIns="74075" rIns="74075" bIns="740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g Logo">
  <p:cSld name="Leeg Log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10836000" y="9909900"/>
            <a:ext cx="5685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075" tIns="74075" rIns="74075" bIns="740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7"/>
          <p:cNvSpPr txBox="1"/>
          <p:nvPr/>
        </p:nvSpPr>
        <p:spPr>
          <a:xfrm>
            <a:off x="956525" y="2567050"/>
            <a:ext cx="36837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Value Propositions</a:t>
            </a:r>
            <a:endParaRPr sz="1100" b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for Customers, Partners &amp; Team members</a:t>
            </a: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" name="Google Shape;32;p7"/>
          <p:cNvSpPr txBox="1"/>
          <p:nvPr/>
        </p:nvSpPr>
        <p:spPr>
          <a:xfrm>
            <a:off x="5788125" y="2567050"/>
            <a:ext cx="36837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Customer Segments</a:t>
            </a:r>
            <a:endParaRPr sz="1100" b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&amp; Partners, Team members</a:t>
            </a: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33;p7"/>
          <p:cNvSpPr txBox="1"/>
          <p:nvPr/>
        </p:nvSpPr>
        <p:spPr>
          <a:xfrm>
            <a:off x="10619725" y="2567050"/>
            <a:ext cx="36837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Revenue Streams</a:t>
            </a:r>
            <a:endParaRPr sz="1100" b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for People, Planet &amp; Profit</a:t>
            </a: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" name="Google Shape;34;p7"/>
          <p:cNvSpPr txBox="1"/>
          <p:nvPr/>
        </p:nvSpPr>
        <p:spPr>
          <a:xfrm>
            <a:off x="2185502" y="5483400"/>
            <a:ext cx="11997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232323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WHAT?</a:t>
            </a:r>
            <a:endParaRPr sz="2100">
              <a:solidFill>
                <a:srgbClr val="232323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35" name="Google Shape;35;p7"/>
          <p:cNvSpPr txBox="1"/>
          <p:nvPr/>
        </p:nvSpPr>
        <p:spPr>
          <a:xfrm>
            <a:off x="7277548" y="5535493"/>
            <a:ext cx="11997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232323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WHO?</a:t>
            </a:r>
            <a:endParaRPr sz="2100">
              <a:solidFill>
                <a:srgbClr val="232323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36" name="Google Shape;36;p7"/>
          <p:cNvSpPr txBox="1"/>
          <p:nvPr/>
        </p:nvSpPr>
        <p:spPr>
          <a:xfrm>
            <a:off x="11783548" y="6171669"/>
            <a:ext cx="1199700" cy="44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232323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HOW?</a:t>
            </a:r>
            <a:endParaRPr sz="2100">
              <a:solidFill>
                <a:srgbClr val="232323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37" name="Google Shape;37;p7"/>
          <p:cNvSpPr txBox="1"/>
          <p:nvPr/>
        </p:nvSpPr>
        <p:spPr>
          <a:xfrm>
            <a:off x="6601150" y="4663575"/>
            <a:ext cx="3138300" cy="7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23232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" name="Google Shape;38;p7"/>
          <p:cNvSpPr txBox="1"/>
          <p:nvPr/>
        </p:nvSpPr>
        <p:spPr>
          <a:xfrm>
            <a:off x="4561700" y="10049400"/>
            <a:ext cx="87807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rPr>
              <a:t>Adapted version of the Value Proposition Canvas from Strategyzer.com by Noorderwind </a:t>
            </a:r>
            <a:endParaRPr sz="800">
              <a:solidFill>
                <a:srgbClr val="88888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rPr>
              <a:t>This work is licensed under the Creative Commons Attribution-Share Alike 3.0 Unported License</a:t>
            </a:r>
            <a:endParaRPr sz="800">
              <a:solidFill>
                <a:srgbClr val="8888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" name="Google Shape;39;p7"/>
          <p:cNvSpPr txBox="1"/>
          <p:nvPr/>
        </p:nvSpPr>
        <p:spPr>
          <a:xfrm>
            <a:off x="587791" y="4233825"/>
            <a:ext cx="4336800" cy="10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23232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" name="Google Shape;40;p7"/>
          <p:cNvSpPr txBox="1"/>
          <p:nvPr/>
        </p:nvSpPr>
        <p:spPr>
          <a:xfrm>
            <a:off x="3504969" y="6079939"/>
            <a:ext cx="1419600" cy="10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" name="Google Shape;41;p7"/>
          <p:cNvSpPr txBox="1"/>
          <p:nvPr/>
        </p:nvSpPr>
        <p:spPr>
          <a:xfrm>
            <a:off x="10806050" y="4505398"/>
            <a:ext cx="3232800" cy="51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" name="Google Shape;42;p7"/>
          <p:cNvSpPr txBox="1"/>
          <p:nvPr/>
        </p:nvSpPr>
        <p:spPr>
          <a:xfrm>
            <a:off x="12489925" y="5760175"/>
            <a:ext cx="2142900" cy="51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" name="Google Shape;43;p7"/>
          <p:cNvSpPr txBox="1"/>
          <p:nvPr/>
        </p:nvSpPr>
        <p:spPr>
          <a:xfrm>
            <a:off x="10525550" y="7898375"/>
            <a:ext cx="2142900" cy="8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23232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" name="Google Shape;44;p7"/>
          <p:cNvSpPr txBox="1"/>
          <p:nvPr/>
        </p:nvSpPr>
        <p:spPr>
          <a:xfrm>
            <a:off x="10176800" y="5572200"/>
            <a:ext cx="2142900" cy="64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" name="Google Shape;45;p7"/>
          <p:cNvSpPr txBox="1"/>
          <p:nvPr/>
        </p:nvSpPr>
        <p:spPr>
          <a:xfrm>
            <a:off x="587800" y="6471800"/>
            <a:ext cx="2022600" cy="10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" name="Google Shape;46;p7"/>
          <p:cNvSpPr txBox="1"/>
          <p:nvPr/>
        </p:nvSpPr>
        <p:spPr>
          <a:xfrm>
            <a:off x="1049725" y="192625"/>
            <a:ext cx="69204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Business Model Ideation Canvas</a:t>
            </a:r>
            <a:endParaRPr sz="3000" b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7" name="Google Shape;47;p7" descr="Noorderwind_log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8825" y="157875"/>
            <a:ext cx="751773" cy="751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dia copy">
  <p:cSld name="Titeldia copy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8" descr="Shape 7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8923" y="2020534"/>
            <a:ext cx="4283700" cy="23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8190000" y="6678250"/>
            <a:ext cx="5880000" cy="27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00" tIns="148300" rIns="148300" bIns="1483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2"/>
          </p:nvPr>
        </p:nvSpPr>
        <p:spPr>
          <a:xfrm>
            <a:off x="1680000" y="4421050"/>
            <a:ext cx="123900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00" tIns="148300" rIns="148300" bIns="1483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3"/>
          </p:nvPr>
        </p:nvSpPr>
        <p:spPr>
          <a:xfrm>
            <a:off x="1680000" y="6678250"/>
            <a:ext cx="5880000" cy="27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00" tIns="148300" rIns="148300" bIns="1483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10836000" y="9909900"/>
            <a:ext cx="5685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075" tIns="74075" rIns="74075" bIns="740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oud van twee">
  <p:cSld name="Inhoud van twe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1680000" y="181825"/>
            <a:ext cx="12390000" cy="12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00" tIns="148300" rIns="148300" bIns="1483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1680000" y="1900800"/>
            <a:ext cx="5880000" cy="70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00" tIns="148300" rIns="148300" bIns="1483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190000" y="1900800"/>
            <a:ext cx="5880000" cy="70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00" tIns="148300" rIns="148300" bIns="1483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10836000" y="9909900"/>
            <a:ext cx="5685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075" tIns="74075" rIns="74075" bIns="740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fbeelding met bijschrift">
  <p:cSld name="Afbeelding met bijschrif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2963626" y="7484400"/>
            <a:ext cx="9072000" cy="8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00" tIns="148300" rIns="148300" bIns="1483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32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>
            <a:spLocks noGrp="1"/>
          </p:cNvSpPr>
          <p:nvPr>
            <p:ph type="pic" idx="2"/>
          </p:nvPr>
        </p:nvSpPr>
        <p:spPr>
          <a:xfrm>
            <a:off x="2963626" y="955350"/>
            <a:ext cx="9072000" cy="6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00" tIns="148300" rIns="148300" bIns="148300" anchor="t" anchorCtr="0">
            <a:noAutofit/>
          </a:bodyPr>
          <a:lstStyle>
            <a:lvl1pPr marL="5588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1231900" marR="0" lvl="1" indent="-203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892300" marR="0" lvl="2" indent="-165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2692400" marR="0" lvl="3" indent="-254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3441700" marR="0" lvl="4" indent="-2667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4000500" marR="0" lvl="5" indent="-88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4737100" marR="0" lvl="6" indent="-76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5473700" marR="0" lvl="7" indent="-76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6223000" marR="0" lvl="8" indent="-88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2963626" y="8367974"/>
            <a:ext cx="9072000" cy="12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00" tIns="148300" rIns="148300" bIns="1483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None/>
              <a:defRPr sz="23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None/>
              <a:defRPr sz="23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None/>
              <a:defRPr sz="23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None/>
              <a:defRPr sz="23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None/>
              <a:defRPr sz="23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10836000" y="9909900"/>
            <a:ext cx="5685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075" tIns="74075" rIns="74075" bIns="740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80000" y="181825"/>
            <a:ext cx="12390000" cy="12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00" tIns="148300" rIns="148300" bIns="1483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80000" y="1789833"/>
            <a:ext cx="12390000" cy="80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00" tIns="148300" rIns="148300" bIns="1483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921475" y="181825"/>
            <a:ext cx="12390000" cy="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25" tIns="148325" rIns="148325" bIns="1483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3000"/>
              <a:buFont typeface="Open Sans SemiBold"/>
              <a:buNone/>
              <a:defRPr sz="3000" i="0" u="none" strike="noStrike" cap="none">
                <a:solidFill>
                  <a:srgbClr val="232323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>
            <a:off x="1680000" y="1789833"/>
            <a:ext cx="12390000" cy="80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25" tIns="148325" rIns="148325" bIns="1483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hyperlink" Target="https://www.isover.nl/over-isov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jpg"/><Relationship Id="rId11" Type="http://schemas.openxmlformats.org/officeDocument/2006/relationships/hyperlink" Target="https://www.cv-ketelrecycling.nl/" TargetMode="External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/>
        </p:nvSpPr>
        <p:spPr>
          <a:xfrm>
            <a:off x="6601150" y="4470975"/>
            <a:ext cx="3138300" cy="12891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05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We </a:t>
            </a:r>
            <a:r>
              <a:rPr lang="nl-NL" sz="105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create</a:t>
            </a:r>
            <a:r>
              <a:rPr lang="nl-NL" sz="105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05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great</a:t>
            </a:r>
            <a:r>
              <a:rPr lang="nl-NL" sz="105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05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value</a:t>
            </a:r>
            <a:r>
              <a:rPr lang="nl-NL" sz="105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05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for</a:t>
            </a:r>
            <a:r>
              <a:rPr lang="nl-NL" sz="105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05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customers</a:t>
            </a:r>
            <a:r>
              <a:rPr lang="nl-NL" sz="105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05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who</a:t>
            </a:r>
            <a:r>
              <a:rPr lang="nl-NL" sz="105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05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need</a:t>
            </a:r>
            <a:r>
              <a:rPr lang="nl-NL" sz="105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05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materials</a:t>
            </a:r>
            <a:r>
              <a:rPr lang="nl-NL" sz="105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05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for</a:t>
            </a:r>
            <a:r>
              <a:rPr lang="nl-NL" sz="105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05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their</a:t>
            </a:r>
            <a:r>
              <a:rPr lang="nl-NL" sz="105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05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projects</a:t>
            </a:r>
            <a:r>
              <a:rPr lang="nl-NL" sz="105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nl-NL" sz="105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where</a:t>
            </a:r>
            <a:r>
              <a:rPr lang="nl-NL" sz="105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05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105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05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materials</a:t>
            </a:r>
            <a:r>
              <a:rPr lang="nl-NL" sz="105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are </a:t>
            </a:r>
            <a:r>
              <a:rPr lang="nl-NL" sz="105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easily</a:t>
            </a:r>
            <a:r>
              <a:rPr lang="nl-NL" sz="105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05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discoverable</a:t>
            </a:r>
            <a:r>
              <a:rPr lang="nl-NL" sz="105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in </a:t>
            </a:r>
            <a:r>
              <a:rPr lang="nl-NL" sz="105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ordinary</a:t>
            </a:r>
            <a:r>
              <a:rPr lang="nl-NL" sz="105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homes (</a:t>
            </a:r>
            <a:r>
              <a:rPr lang="nl-NL" sz="105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metals</a:t>
            </a:r>
            <a:r>
              <a:rPr lang="nl-NL" sz="105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nl-NL" sz="105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doors</a:t>
            </a:r>
            <a:r>
              <a:rPr lang="nl-NL" sz="105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nl-NL" sz="105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hinges</a:t>
            </a:r>
            <a:r>
              <a:rPr lang="nl-NL" sz="105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).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nl-NL" sz="1050" dirty="0">
              <a:solidFill>
                <a:srgbClr val="23232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05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Customers</a:t>
            </a:r>
            <a:r>
              <a:rPr lang="nl-NL" sz="105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05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who</a:t>
            </a:r>
            <a:r>
              <a:rPr lang="nl-NL" sz="105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are </a:t>
            </a:r>
            <a:r>
              <a:rPr lang="nl-NL" sz="105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working</a:t>
            </a:r>
            <a:r>
              <a:rPr lang="nl-NL" sz="105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05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around</a:t>
            </a:r>
            <a:r>
              <a:rPr lang="nl-NL" sz="105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Amsterdam.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nl-NL" sz="1050" dirty="0">
              <a:solidFill>
                <a:srgbClr val="23232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23232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587791" y="4233825"/>
            <a:ext cx="4336800" cy="10665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As a </a:t>
            </a:r>
            <a:r>
              <a:rPr lang="nl-NL" sz="11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result</a:t>
            </a:r>
            <a:r>
              <a:rPr lang="nl-NL" sz="11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of a big </a:t>
            </a:r>
            <a:r>
              <a:rPr lang="nl-NL" sz="11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renovation</a:t>
            </a:r>
            <a:r>
              <a:rPr lang="nl-NL" sz="11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project, a big </a:t>
            </a:r>
            <a:r>
              <a:rPr lang="nl-NL" sz="11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pile</a:t>
            </a:r>
            <a:r>
              <a:rPr lang="nl-NL" sz="11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of </a:t>
            </a:r>
            <a:r>
              <a:rPr lang="nl-NL" sz="11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materials</a:t>
            </a:r>
            <a:r>
              <a:rPr lang="nl-NL" sz="11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1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becomes</a:t>
            </a:r>
            <a:r>
              <a:rPr lang="nl-NL" sz="11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1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available</a:t>
            </a:r>
            <a:r>
              <a:rPr lang="nl-NL" sz="11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1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to</a:t>
            </a:r>
            <a:r>
              <a:rPr lang="nl-NL" sz="11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1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be</a:t>
            </a:r>
            <a:r>
              <a:rPr lang="nl-NL" sz="11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1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circulated</a:t>
            </a:r>
            <a:r>
              <a:rPr lang="nl-NL" sz="11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back </a:t>
            </a:r>
            <a:r>
              <a:rPr lang="nl-NL" sz="11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into</a:t>
            </a:r>
            <a:r>
              <a:rPr lang="nl-NL" sz="11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Amsterdam.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nl-NL" sz="1100" dirty="0">
              <a:solidFill>
                <a:srgbClr val="23232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By</a:t>
            </a:r>
            <a:r>
              <a:rPr lang="nl-NL" sz="11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1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providing</a:t>
            </a:r>
            <a:r>
              <a:rPr lang="nl-NL" sz="11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1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11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1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material</a:t>
            </a:r>
            <a:r>
              <a:rPr lang="nl-NL" sz="11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1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passports</a:t>
            </a:r>
            <a:r>
              <a:rPr lang="nl-NL" sz="11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1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11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customer </a:t>
            </a:r>
            <a:r>
              <a:rPr lang="nl-NL" sz="11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can</a:t>
            </a:r>
            <a:r>
              <a:rPr lang="nl-NL" sz="11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1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easily</a:t>
            </a:r>
            <a:r>
              <a:rPr lang="nl-NL" sz="11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1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predict</a:t>
            </a:r>
            <a:r>
              <a:rPr lang="nl-NL" sz="11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1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if</a:t>
            </a:r>
            <a:r>
              <a:rPr lang="nl-NL" sz="11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1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11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1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material</a:t>
            </a:r>
            <a:r>
              <a:rPr lang="nl-NL" sz="11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is fitting </a:t>
            </a:r>
            <a:r>
              <a:rPr lang="nl-NL" sz="11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for</a:t>
            </a:r>
            <a:r>
              <a:rPr lang="nl-NL" sz="11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1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their</a:t>
            </a:r>
            <a:r>
              <a:rPr lang="nl-NL" sz="11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project.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23232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3504975" y="5760179"/>
            <a:ext cx="1419600" cy="1386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10806050" y="4505398"/>
            <a:ext cx="3232800" cy="51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The biggest goal is not to make a profit on the materials, but to prevent costs in transport. </a:t>
            </a:r>
            <a:endParaRPr sz="11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12489925" y="5760175"/>
            <a:ext cx="2142900" cy="51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Direct Sales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sz="11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12928850" y="6443750"/>
            <a:ext cx="1552800" cy="1454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800" b="1" u="sng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Marketplace model</a:t>
            </a:r>
            <a:br>
              <a:rPr lang="nl-NL" sz="800" b="1" u="sng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The Alliantie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places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a ‘product’ or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material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on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virtual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marketplace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with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correct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material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passport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nl-NL" sz="800" b="1" u="sng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Users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can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pay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for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material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pick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them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up at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designated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time/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place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11141600" y="7898450"/>
            <a:ext cx="2561700" cy="8244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...</a:t>
            </a:r>
            <a:endParaRPr sz="1100">
              <a:solidFill>
                <a:srgbClr val="23232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10176800" y="5572200"/>
            <a:ext cx="2142900" cy="642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This</a:t>
            </a:r>
            <a:r>
              <a:rPr lang="nl-NL" sz="11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BMC </a:t>
            </a:r>
            <a:r>
              <a:rPr lang="nl-NL" sz="11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aims</a:t>
            </a:r>
            <a:r>
              <a:rPr lang="nl-NL" sz="11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1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for</a:t>
            </a:r>
            <a:r>
              <a:rPr lang="nl-NL" sz="11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1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payments</a:t>
            </a:r>
            <a:r>
              <a:rPr lang="nl-NL" sz="11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in contact, time </a:t>
            </a:r>
            <a:r>
              <a:rPr lang="nl-NL" sz="11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nl-NL" sz="11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money (or </a:t>
            </a:r>
            <a:r>
              <a:rPr lang="nl-NL" sz="11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11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1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reduction</a:t>
            </a:r>
            <a:r>
              <a:rPr lang="nl-NL" sz="11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of </a:t>
            </a:r>
            <a:r>
              <a:rPr lang="nl-NL" sz="11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spendings</a:t>
            </a:r>
            <a:r>
              <a:rPr lang="nl-NL" sz="11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1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559150" y="5641150"/>
            <a:ext cx="1019700" cy="9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 ⧠ Product</a:t>
            </a:r>
            <a:endParaRPr sz="8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 ⧠ Service</a:t>
            </a:r>
            <a:endParaRPr sz="8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 ⧠ Certification</a:t>
            </a:r>
            <a:endParaRPr sz="8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15"/>
          <p:cNvSpPr txBox="1"/>
          <p:nvPr/>
        </p:nvSpPr>
        <p:spPr>
          <a:xfrm>
            <a:off x="1509850" y="5641150"/>
            <a:ext cx="1019700" cy="11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 ⧠ Training</a:t>
            </a:r>
            <a:endParaRPr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 ⧠ Maintenance</a:t>
            </a:r>
            <a:endParaRPr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 ⧠ ...</a:t>
            </a:r>
            <a:endParaRPr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580950" y="5564950"/>
            <a:ext cx="155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Applications:</a:t>
            </a:r>
            <a:endParaRPr sz="8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15"/>
          <p:cNvSpPr txBox="1"/>
          <p:nvPr/>
        </p:nvSpPr>
        <p:spPr>
          <a:xfrm>
            <a:off x="587800" y="6443750"/>
            <a:ext cx="2917200" cy="22068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These are materials of </a:t>
            </a:r>
            <a:br>
              <a:rPr lang="en-US" sz="11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genuine Amsterdam homes for an affordable price.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By making the materials publicly available, reduces the costs of the material being transported to the recycling plant.</a:t>
            </a:r>
            <a:endParaRPr sz="11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15"/>
          <p:cNvSpPr txBox="1"/>
          <p:nvPr/>
        </p:nvSpPr>
        <p:spPr>
          <a:xfrm>
            <a:off x="5551550" y="5500675"/>
            <a:ext cx="1924200" cy="1905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23232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b="1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Workshops</a:t>
            </a:r>
            <a:r>
              <a:rPr lang="nl-NL" sz="11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Production</a:t>
            </a:r>
            <a:r>
              <a:rPr lang="nl-NL" sz="11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sector, </a:t>
            </a:r>
            <a:r>
              <a:rPr lang="nl-NL" sz="11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working</a:t>
            </a:r>
            <a:r>
              <a:rPr lang="nl-NL" sz="11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1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with</a:t>
            </a:r>
            <a:r>
              <a:rPr lang="nl-NL" sz="11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1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metals</a:t>
            </a:r>
            <a:r>
              <a:rPr lang="nl-NL" sz="11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nl-NL" sz="11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wood</a:t>
            </a:r>
            <a:r>
              <a:rPr lang="nl-NL" sz="11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1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nl-NL" sz="11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1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based</a:t>
            </a:r>
            <a:r>
              <a:rPr lang="nl-NL" sz="11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1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around</a:t>
            </a:r>
            <a:r>
              <a:rPr lang="nl-NL" sz="11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Amsterdam.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nl-NL" sz="1100" dirty="0">
              <a:solidFill>
                <a:srgbClr val="23232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b="1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Artists</a:t>
            </a:r>
            <a:r>
              <a:rPr lang="nl-NL" sz="1100" b="1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Culture &amp; </a:t>
            </a:r>
            <a:r>
              <a:rPr lang="nl-NL" sz="11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Education</a:t>
            </a:r>
            <a:r>
              <a:rPr lang="nl-NL" sz="11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nl-NL" sz="11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producing</a:t>
            </a:r>
            <a:r>
              <a:rPr lang="nl-NL" sz="11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1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nl-NL" sz="11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1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selling</a:t>
            </a:r>
            <a:r>
              <a:rPr lang="nl-NL" sz="11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1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their</a:t>
            </a:r>
            <a:r>
              <a:rPr lang="nl-NL" sz="11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arts </a:t>
            </a:r>
            <a:r>
              <a:rPr lang="nl-NL" sz="11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around</a:t>
            </a:r>
            <a:r>
              <a:rPr lang="nl-NL" sz="11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Amsterdam.</a:t>
            </a:r>
          </a:p>
        </p:txBody>
      </p:sp>
      <p:sp>
        <p:nvSpPr>
          <p:cNvPr id="137" name="Google Shape;137;p15"/>
          <p:cNvSpPr txBox="1"/>
          <p:nvPr/>
        </p:nvSpPr>
        <p:spPr>
          <a:xfrm>
            <a:off x="7113800" y="7221325"/>
            <a:ext cx="2473200" cy="12891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        </a:t>
            </a:r>
            <a:r>
              <a:rPr lang="nl-NL" sz="1100" b="1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Housing</a:t>
            </a:r>
            <a:r>
              <a:rPr lang="nl-NL" sz="1100" b="1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100" b="1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Corporations</a:t>
            </a:r>
            <a:r>
              <a:rPr lang="nl-NL" sz="1100" b="1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b="1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        </a:t>
            </a:r>
            <a:r>
              <a:rPr lang="nl-NL" sz="11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Real </a:t>
            </a:r>
            <a:r>
              <a:rPr lang="nl-NL" sz="11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estate</a:t>
            </a:r>
            <a:r>
              <a:rPr lang="nl-NL" sz="11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sector </a:t>
            </a:r>
            <a:r>
              <a:rPr lang="nl-NL" sz="11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around</a:t>
            </a:r>
            <a:r>
              <a:rPr lang="nl-NL" sz="11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Amsterdam/Randstad, </a:t>
            </a:r>
            <a:r>
              <a:rPr lang="nl-NL" sz="11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that</a:t>
            </a:r>
            <a:r>
              <a:rPr lang="nl-NL" sz="11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1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uses</a:t>
            </a:r>
            <a:r>
              <a:rPr lang="nl-NL" sz="11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1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11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1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same</a:t>
            </a:r>
            <a:r>
              <a:rPr lang="nl-NL" sz="11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types of CHI*.</a:t>
            </a:r>
            <a:endParaRPr lang="nl-NL" sz="1100" b="1" dirty="0">
              <a:solidFill>
                <a:srgbClr val="23232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FB52BAF1-9509-43FA-907E-87BB2F2FC5CF}"/>
              </a:ext>
            </a:extLst>
          </p:cNvPr>
          <p:cNvSpPr/>
          <p:nvPr/>
        </p:nvSpPr>
        <p:spPr>
          <a:xfrm>
            <a:off x="3657600" y="5930050"/>
            <a:ext cx="980440" cy="2847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Materials</a:t>
            </a:r>
            <a:endParaRPr lang="nl-NL" dirty="0"/>
          </a:p>
        </p:txBody>
      </p:sp>
      <p:sp>
        <p:nvSpPr>
          <p:cNvPr id="3" name="Bliksemflits 2">
            <a:extLst>
              <a:ext uri="{FF2B5EF4-FFF2-40B4-BE49-F238E27FC236}">
                <a16:creationId xmlns:a16="http://schemas.microsoft.com/office/drawing/2014/main" id="{13B9D46D-68AC-4C27-BBE9-95D1E26C512B}"/>
              </a:ext>
            </a:extLst>
          </p:cNvPr>
          <p:cNvSpPr/>
          <p:nvPr/>
        </p:nvSpPr>
        <p:spPr>
          <a:xfrm>
            <a:off x="613410" y="5830870"/>
            <a:ext cx="142730" cy="125260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Bliksemflits 17">
            <a:extLst>
              <a:ext uri="{FF2B5EF4-FFF2-40B4-BE49-F238E27FC236}">
                <a16:creationId xmlns:a16="http://schemas.microsoft.com/office/drawing/2014/main" id="{ADA0821F-5AB5-4729-932A-77D1879A0538}"/>
              </a:ext>
            </a:extLst>
          </p:cNvPr>
          <p:cNvSpPr/>
          <p:nvPr/>
        </p:nvSpPr>
        <p:spPr>
          <a:xfrm>
            <a:off x="621910" y="6129345"/>
            <a:ext cx="142730" cy="125260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19" name="Google Shape;137;p15">
            <a:extLst>
              <a:ext uri="{FF2B5EF4-FFF2-40B4-BE49-F238E27FC236}">
                <a16:creationId xmlns:a16="http://schemas.microsoft.com/office/drawing/2014/main" id="{840FDCE5-B7F2-499F-A49D-662F3E8847F4}"/>
              </a:ext>
            </a:extLst>
          </p:cNvPr>
          <p:cNvSpPr txBox="1"/>
          <p:nvPr/>
        </p:nvSpPr>
        <p:spPr>
          <a:xfrm>
            <a:off x="5277050" y="8913555"/>
            <a:ext cx="2473200" cy="427875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b="1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*CHI = Central </a:t>
            </a:r>
            <a:r>
              <a:rPr lang="nl-NL" sz="1100" b="1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Heating</a:t>
            </a:r>
            <a:r>
              <a:rPr lang="nl-NL" sz="1100" b="1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Installation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YouTube 10 jaar van Google - AG Connect">
            <a:extLst>
              <a:ext uri="{FF2B5EF4-FFF2-40B4-BE49-F238E27FC236}">
                <a16:creationId xmlns:a16="http://schemas.microsoft.com/office/drawing/2014/main" id="{1946A770-3268-4512-B9A6-E2924C2BA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015" y="4413392"/>
            <a:ext cx="1042985" cy="69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rktplaats Gekkies - Home | Facebook">
            <a:extLst>
              <a:ext uri="{FF2B5EF4-FFF2-40B4-BE49-F238E27FC236}">
                <a16:creationId xmlns:a16="http://schemas.microsoft.com/office/drawing/2014/main" id="{6F0F3D94-C56F-494F-9834-758BE03609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11" b="36873"/>
          <a:stretch/>
        </p:blipFill>
        <p:spPr bwMode="auto">
          <a:xfrm>
            <a:off x="9550917" y="5276527"/>
            <a:ext cx="2207282" cy="4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hthoek: ezelsoor 39">
            <a:extLst>
              <a:ext uri="{FF2B5EF4-FFF2-40B4-BE49-F238E27FC236}">
                <a16:creationId xmlns:a16="http://schemas.microsoft.com/office/drawing/2014/main" id="{AE306122-D235-46F0-8B92-34C0BD73B9C8}"/>
              </a:ext>
            </a:extLst>
          </p:cNvPr>
          <p:cNvSpPr/>
          <p:nvPr/>
        </p:nvSpPr>
        <p:spPr>
          <a:xfrm>
            <a:off x="9550917" y="1600692"/>
            <a:ext cx="2425750" cy="2142777"/>
          </a:xfrm>
          <a:prstGeom prst="foldedCorner">
            <a:avLst>
              <a:gd name="adj" fmla="val 5864"/>
            </a:avLst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b="1" dirty="0">
                <a:solidFill>
                  <a:schemeClr val="tx1"/>
                </a:solidFill>
              </a:rPr>
              <a:t>Community</a:t>
            </a:r>
          </a:p>
          <a:p>
            <a:pPr algn="ctr"/>
            <a:r>
              <a:rPr lang="nl-NL" dirty="0" err="1">
                <a:solidFill>
                  <a:schemeClr val="tx1"/>
                </a:solidFill>
              </a:rPr>
              <a:t>Recurring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customers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who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know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what</a:t>
            </a:r>
            <a:r>
              <a:rPr lang="nl-NL" dirty="0">
                <a:solidFill>
                  <a:schemeClr val="tx1"/>
                </a:solidFill>
              </a:rPr>
              <a:t> we </a:t>
            </a:r>
            <a:r>
              <a:rPr lang="nl-NL" dirty="0" err="1">
                <a:solidFill>
                  <a:schemeClr val="tx1"/>
                </a:solidFill>
              </a:rPr>
              <a:t>sell</a:t>
            </a:r>
            <a:r>
              <a:rPr lang="nl-NL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59" name="Google Shape;159;p17"/>
          <p:cNvSpPr txBox="1"/>
          <p:nvPr/>
        </p:nvSpPr>
        <p:spPr>
          <a:xfrm>
            <a:off x="12923097" y="5020724"/>
            <a:ext cx="864398" cy="102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1367300" y="9344725"/>
            <a:ext cx="32685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7930325" y="7299975"/>
            <a:ext cx="6805200" cy="17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5247650" y="0"/>
            <a:ext cx="2656500" cy="55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1392542" y="1285084"/>
            <a:ext cx="2656500" cy="55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4036925" y="1304225"/>
            <a:ext cx="2656500" cy="25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4036925" y="4338624"/>
            <a:ext cx="2656500" cy="25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6723150" y="1306925"/>
            <a:ext cx="2656500" cy="55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1367300" y="7300050"/>
            <a:ext cx="6563100" cy="17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4635650" y="9344725"/>
            <a:ext cx="32685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7930325" y="9344725"/>
            <a:ext cx="33987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11328925" y="9344726"/>
            <a:ext cx="33987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16658815" y="3697433"/>
            <a:ext cx="190923" cy="1910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Rechthoek: ezelsoor 1">
            <a:extLst>
              <a:ext uri="{FF2B5EF4-FFF2-40B4-BE49-F238E27FC236}">
                <a16:creationId xmlns:a16="http://schemas.microsoft.com/office/drawing/2014/main" id="{B0CDB37A-18D8-4C6F-BDBF-09BCF67143E2}"/>
              </a:ext>
            </a:extLst>
          </p:cNvPr>
          <p:cNvSpPr/>
          <p:nvPr/>
        </p:nvSpPr>
        <p:spPr>
          <a:xfrm>
            <a:off x="8051399" y="7407796"/>
            <a:ext cx="1069451" cy="1088021"/>
          </a:xfrm>
          <a:prstGeom prst="foldedCorner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Reduce</a:t>
            </a:r>
            <a:r>
              <a:rPr lang="nl-NL" dirty="0">
                <a:solidFill>
                  <a:schemeClr val="bg1"/>
                </a:solidFill>
              </a:rPr>
              <a:t> in transport </a:t>
            </a:r>
            <a:r>
              <a:rPr lang="nl-NL" dirty="0" err="1">
                <a:solidFill>
                  <a:schemeClr val="bg1"/>
                </a:solidFill>
              </a:rPr>
              <a:t>costs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7" name="Rechthoek: ezelsoor 16">
            <a:extLst>
              <a:ext uri="{FF2B5EF4-FFF2-40B4-BE49-F238E27FC236}">
                <a16:creationId xmlns:a16="http://schemas.microsoft.com/office/drawing/2014/main" id="{3A6382E6-D1CD-4FA9-9F7A-9ACEFB7E4513}"/>
              </a:ext>
            </a:extLst>
          </p:cNvPr>
          <p:cNvSpPr/>
          <p:nvPr/>
        </p:nvSpPr>
        <p:spPr>
          <a:xfrm>
            <a:off x="9241849" y="7407796"/>
            <a:ext cx="1372136" cy="1088021"/>
          </a:xfrm>
          <a:prstGeom prst="foldedCorner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Material-dependant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compensation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9" name="Rechthoek: ezelsoor 18">
            <a:extLst>
              <a:ext uri="{FF2B5EF4-FFF2-40B4-BE49-F238E27FC236}">
                <a16:creationId xmlns:a16="http://schemas.microsoft.com/office/drawing/2014/main" id="{9D15C32E-ED9C-4A3A-85AA-DDC556ECEA98}"/>
              </a:ext>
            </a:extLst>
          </p:cNvPr>
          <p:cNvSpPr/>
          <p:nvPr/>
        </p:nvSpPr>
        <p:spPr>
          <a:xfrm>
            <a:off x="1513632" y="7407796"/>
            <a:ext cx="1229568" cy="1088021"/>
          </a:xfrm>
          <a:prstGeom prst="foldedCorner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Managing Sales</a:t>
            </a:r>
          </a:p>
          <a:p>
            <a:pPr algn="ctr"/>
            <a:r>
              <a:rPr lang="nl-NL" dirty="0">
                <a:solidFill>
                  <a:schemeClr val="bg1"/>
                </a:solidFill>
              </a:rPr>
              <a:t>(money/time)</a:t>
            </a:r>
          </a:p>
        </p:txBody>
      </p:sp>
      <p:sp>
        <p:nvSpPr>
          <p:cNvPr id="20" name="Rechthoek: ezelsoor 19">
            <a:extLst>
              <a:ext uri="{FF2B5EF4-FFF2-40B4-BE49-F238E27FC236}">
                <a16:creationId xmlns:a16="http://schemas.microsoft.com/office/drawing/2014/main" id="{29230B31-E09D-4117-BA70-62A86809054A}"/>
              </a:ext>
            </a:extLst>
          </p:cNvPr>
          <p:cNvSpPr/>
          <p:nvPr/>
        </p:nvSpPr>
        <p:spPr>
          <a:xfrm>
            <a:off x="2889531" y="7407795"/>
            <a:ext cx="1323653" cy="972275"/>
          </a:xfrm>
          <a:prstGeom prst="foldedCorner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Setting up ‘</a:t>
            </a:r>
            <a:r>
              <a:rPr lang="nl-NL" dirty="0" err="1">
                <a:solidFill>
                  <a:schemeClr val="bg1"/>
                </a:solidFill>
              </a:rPr>
              <a:t>Martketplace</a:t>
            </a:r>
            <a:r>
              <a:rPr lang="nl-NL" dirty="0">
                <a:solidFill>
                  <a:schemeClr val="bg1"/>
                </a:solidFill>
              </a:rPr>
              <a:t>’</a:t>
            </a:r>
          </a:p>
        </p:txBody>
      </p:sp>
      <p:sp>
        <p:nvSpPr>
          <p:cNvPr id="21" name="Rechthoek: ezelsoor 20">
            <a:extLst>
              <a:ext uri="{FF2B5EF4-FFF2-40B4-BE49-F238E27FC236}">
                <a16:creationId xmlns:a16="http://schemas.microsoft.com/office/drawing/2014/main" id="{B0C87FD9-C293-421B-B27E-825DEA1C8A74}"/>
              </a:ext>
            </a:extLst>
          </p:cNvPr>
          <p:cNvSpPr/>
          <p:nvPr/>
        </p:nvSpPr>
        <p:spPr>
          <a:xfrm>
            <a:off x="4368907" y="7407795"/>
            <a:ext cx="1229568" cy="972275"/>
          </a:xfrm>
          <a:prstGeom prst="foldedCorner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Hosting ‘Marketplace’</a:t>
            </a:r>
          </a:p>
        </p:txBody>
      </p:sp>
      <p:sp>
        <p:nvSpPr>
          <p:cNvPr id="22" name="Rechthoek: ezelsoor 21">
            <a:extLst>
              <a:ext uri="{FF2B5EF4-FFF2-40B4-BE49-F238E27FC236}">
                <a16:creationId xmlns:a16="http://schemas.microsoft.com/office/drawing/2014/main" id="{FA425150-CB77-4A91-A779-C6782B26A292}"/>
              </a:ext>
            </a:extLst>
          </p:cNvPr>
          <p:cNvSpPr/>
          <p:nvPr/>
        </p:nvSpPr>
        <p:spPr>
          <a:xfrm>
            <a:off x="6849199" y="4230002"/>
            <a:ext cx="1736925" cy="1339198"/>
          </a:xfrm>
          <a:prstGeom prst="foldedCorner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No ‘blind’ </a:t>
            </a:r>
            <a:r>
              <a:rPr lang="nl-NL" dirty="0" err="1">
                <a:solidFill>
                  <a:schemeClr val="bg1"/>
                </a:solidFill>
              </a:rPr>
              <a:t>customers</a:t>
            </a:r>
            <a:br>
              <a:rPr lang="nl-NL" dirty="0">
                <a:solidFill>
                  <a:schemeClr val="bg1"/>
                </a:solidFill>
              </a:rPr>
            </a:br>
            <a:r>
              <a:rPr lang="nl-NL" dirty="0">
                <a:solidFill>
                  <a:schemeClr val="bg1"/>
                </a:solidFill>
              </a:rPr>
              <a:t> =&gt; </a:t>
            </a:r>
          </a:p>
          <a:p>
            <a:pPr algn="ctr"/>
            <a:r>
              <a:rPr lang="nl-NL" dirty="0" err="1">
                <a:solidFill>
                  <a:schemeClr val="bg1"/>
                </a:solidFill>
              </a:rPr>
              <a:t>Material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passports</a:t>
            </a:r>
            <a:endParaRPr lang="nl-NL" dirty="0">
              <a:solidFill>
                <a:schemeClr val="bg1"/>
              </a:solidFill>
            </a:endParaRPr>
          </a:p>
          <a:p>
            <a:pPr algn="ctr"/>
            <a:r>
              <a:rPr lang="nl-NL" dirty="0">
                <a:solidFill>
                  <a:schemeClr val="bg1"/>
                </a:solidFill>
              </a:rPr>
              <a:t>(MP)</a:t>
            </a:r>
          </a:p>
        </p:txBody>
      </p:sp>
      <p:sp>
        <p:nvSpPr>
          <p:cNvPr id="23" name="Rechthoek: ezelsoor 22">
            <a:extLst>
              <a:ext uri="{FF2B5EF4-FFF2-40B4-BE49-F238E27FC236}">
                <a16:creationId xmlns:a16="http://schemas.microsoft.com/office/drawing/2014/main" id="{5B6E09A5-85AD-4065-9651-3A6F816A55C9}"/>
              </a:ext>
            </a:extLst>
          </p:cNvPr>
          <p:cNvSpPr/>
          <p:nvPr/>
        </p:nvSpPr>
        <p:spPr>
          <a:xfrm>
            <a:off x="6853477" y="2992125"/>
            <a:ext cx="1736925" cy="1043442"/>
          </a:xfrm>
          <a:prstGeom prst="foldedCorner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Cheaper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provided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parts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to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stimulate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circulation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24" name="Rechthoek: ezelsoor 23">
            <a:extLst>
              <a:ext uri="{FF2B5EF4-FFF2-40B4-BE49-F238E27FC236}">
                <a16:creationId xmlns:a16="http://schemas.microsoft.com/office/drawing/2014/main" id="{1F3B138C-4FC0-417A-B480-AD68F2830FBD}"/>
              </a:ext>
            </a:extLst>
          </p:cNvPr>
          <p:cNvSpPr/>
          <p:nvPr/>
        </p:nvSpPr>
        <p:spPr>
          <a:xfrm>
            <a:off x="6853477" y="1600692"/>
            <a:ext cx="1691966" cy="1105384"/>
          </a:xfrm>
          <a:prstGeom prst="foldedCorner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Wide range of </a:t>
            </a:r>
            <a:r>
              <a:rPr lang="nl-NL" dirty="0" err="1">
                <a:solidFill>
                  <a:schemeClr val="bg1"/>
                </a:solidFill>
              </a:rPr>
              <a:t>materials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from</a:t>
            </a:r>
            <a:r>
              <a:rPr lang="nl-NL" dirty="0">
                <a:solidFill>
                  <a:schemeClr val="bg1"/>
                </a:solidFill>
              </a:rPr>
              <a:t> Amsterdam</a:t>
            </a:r>
          </a:p>
        </p:txBody>
      </p:sp>
      <p:sp>
        <p:nvSpPr>
          <p:cNvPr id="25" name="Rechthoek: ezelsoor 24">
            <a:extLst>
              <a:ext uri="{FF2B5EF4-FFF2-40B4-BE49-F238E27FC236}">
                <a16:creationId xmlns:a16="http://schemas.microsoft.com/office/drawing/2014/main" id="{E1B4681B-BC80-49D4-B650-4A0931E94E2E}"/>
              </a:ext>
            </a:extLst>
          </p:cNvPr>
          <p:cNvSpPr/>
          <p:nvPr/>
        </p:nvSpPr>
        <p:spPr>
          <a:xfrm>
            <a:off x="5787201" y="7407795"/>
            <a:ext cx="1229568" cy="972275"/>
          </a:xfrm>
          <a:prstGeom prst="foldedCorner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Storing/</a:t>
            </a:r>
            <a:r>
              <a:rPr lang="nl-NL" dirty="0" err="1">
                <a:solidFill>
                  <a:schemeClr val="bg1"/>
                </a:solidFill>
              </a:rPr>
              <a:t>transporting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unsold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Parts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26" name="Rechthoek: ezelsoor 25">
            <a:extLst>
              <a:ext uri="{FF2B5EF4-FFF2-40B4-BE49-F238E27FC236}">
                <a16:creationId xmlns:a16="http://schemas.microsoft.com/office/drawing/2014/main" id="{4B99FBDE-29AC-44FC-9196-E03B396304FC}"/>
              </a:ext>
            </a:extLst>
          </p:cNvPr>
          <p:cNvSpPr/>
          <p:nvPr/>
        </p:nvSpPr>
        <p:spPr>
          <a:xfrm>
            <a:off x="12182291" y="1467660"/>
            <a:ext cx="2401809" cy="1238415"/>
          </a:xfrm>
          <a:prstGeom prst="foldedCorne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>
                <a:solidFill>
                  <a:sysClr val="windowText" lastClr="000000"/>
                </a:solidFill>
              </a:rPr>
              <a:t>Workshops</a:t>
            </a:r>
            <a:r>
              <a:rPr lang="nl-NL" dirty="0">
                <a:solidFill>
                  <a:sysClr val="windowText" lastClr="000000"/>
                </a:solidFill>
              </a:rPr>
              <a:t> in </a:t>
            </a:r>
            <a:r>
              <a:rPr lang="nl-NL" dirty="0" err="1">
                <a:solidFill>
                  <a:sysClr val="windowText" lastClr="000000"/>
                </a:solidFill>
              </a:rPr>
              <a:t>need</a:t>
            </a:r>
            <a:r>
              <a:rPr lang="nl-NL" dirty="0">
                <a:solidFill>
                  <a:sysClr val="windowText" lastClr="000000"/>
                </a:solidFill>
              </a:rPr>
              <a:t> of </a:t>
            </a:r>
            <a:r>
              <a:rPr lang="nl-NL" dirty="0" err="1">
                <a:solidFill>
                  <a:sysClr val="windowText" lastClr="000000"/>
                </a:solidFill>
              </a:rPr>
              <a:t>wood</a:t>
            </a:r>
            <a:r>
              <a:rPr lang="nl-NL" dirty="0">
                <a:solidFill>
                  <a:sysClr val="windowText" lastClr="000000"/>
                </a:solidFill>
              </a:rPr>
              <a:t>/metal </a:t>
            </a:r>
            <a:r>
              <a:rPr lang="nl-NL" dirty="0" err="1">
                <a:solidFill>
                  <a:sysClr val="windowText" lastClr="000000"/>
                </a:solidFill>
              </a:rPr>
              <a:t>and</a:t>
            </a:r>
            <a:r>
              <a:rPr lang="nl-NL" dirty="0">
                <a:solidFill>
                  <a:sysClr val="windowText" lastClr="000000"/>
                </a:solidFill>
              </a:rPr>
              <a:t> </a:t>
            </a:r>
            <a:r>
              <a:rPr lang="nl-NL" dirty="0" err="1">
                <a:solidFill>
                  <a:sysClr val="windowText" lastClr="000000"/>
                </a:solidFill>
              </a:rPr>
              <a:t>work</a:t>
            </a:r>
            <a:r>
              <a:rPr lang="nl-NL" dirty="0">
                <a:solidFill>
                  <a:sysClr val="windowText" lastClr="000000"/>
                </a:solidFill>
              </a:rPr>
              <a:t> on </a:t>
            </a:r>
            <a:r>
              <a:rPr lang="nl-NL" dirty="0" err="1">
                <a:solidFill>
                  <a:sysClr val="windowText" lastClr="000000"/>
                </a:solidFill>
              </a:rPr>
              <a:t>circulation</a:t>
            </a:r>
            <a:r>
              <a:rPr lang="nl-NL" dirty="0">
                <a:solidFill>
                  <a:sysClr val="windowText" lastClr="000000"/>
                </a:solidFill>
              </a:rPr>
              <a:t> </a:t>
            </a:r>
            <a:r>
              <a:rPr lang="nl-NL" dirty="0" err="1">
                <a:solidFill>
                  <a:sysClr val="windowText" lastClr="000000"/>
                </a:solidFill>
              </a:rPr>
              <a:t>projects</a:t>
            </a:r>
            <a:r>
              <a:rPr lang="nl-NL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27" name="Rechthoek: ezelsoor 26">
            <a:extLst>
              <a:ext uri="{FF2B5EF4-FFF2-40B4-BE49-F238E27FC236}">
                <a16:creationId xmlns:a16="http://schemas.microsoft.com/office/drawing/2014/main" id="{64A67CFC-8ED2-4BEF-85B9-050C2EC0FD2E}"/>
              </a:ext>
            </a:extLst>
          </p:cNvPr>
          <p:cNvSpPr/>
          <p:nvPr/>
        </p:nvSpPr>
        <p:spPr>
          <a:xfrm>
            <a:off x="12182290" y="2940526"/>
            <a:ext cx="2147167" cy="1238415"/>
          </a:xfrm>
          <a:prstGeom prst="foldedCorne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 err="1">
                <a:solidFill>
                  <a:sysClr val="windowText" lastClr="000000"/>
                </a:solidFill>
              </a:rPr>
              <a:t>Artists</a:t>
            </a:r>
            <a:r>
              <a:rPr lang="nl-NL" dirty="0">
                <a:solidFill>
                  <a:sysClr val="windowText" lastClr="000000"/>
                </a:solidFill>
              </a:rPr>
              <a:t> </a:t>
            </a:r>
            <a:r>
              <a:rPr lang="nl-NL" dirty="0" err="1">
                <a:solidFill>
                  <a:sysClr val="windowText" lastClr="000000"/>
                </a:solidFill>
              </a:rPr>
              <a:t>who</a:t>
            </a:r>
            <a:r>
              <a:rPr lang="nl-NL" dirty="0">
                <a:solidFill>
                  <a:sysClr val="windowText" lastClr="000000"/>
                </a:solidFill>
              </a:rPr>
              <a:t> produce </a:t>
            </a:r>
            <a:r>
              <a:rPr lang="nl-NL" dirty="0" err="1">
                <a:solidFill>
                  <a:sysClr val="windowText" lastClr="000000"/>
                </a:solidFill>
              </a:rPr>
              <a:t>educational</a:t>
            </a:r>
            <a:r>
              <a:rPr lang="nl-NL" dirty="0">
                <a:solidFill>
                  <a:sysClr val="windowText" lastClr="000000"/>
                </a:solidFill>
              </a:rPr>
              <a:t> pieces in </a:t>
            </a:r>
            <a:r>
              <a:rPr lang="nl-NL" dirty="0" err="1">
                <a:solidFill>
                  <a:sysClr val="windowText" lastClr="000000"/>
                </a:solidFill>
              </a:rPr>
              <a:t>and</a:t>
            </a:r>
            <a:r>
              <a:rPr lang="nl-NL" dirty="0">
                <a:solidFill>
                  <a:sysClr val="windowText" lastClr="000000"/>
                </a:solidFill>
              </a:rPr>
              <a:t> </a:t>
            </a:r>
            <a:r>
              <a:rPr lang="nl-NL" dirty="0" err="1">
                <a:solidFill>
                  <a:sysClr val="windowText" lastClr="000000"/>
                </a:solidFill>
              </a:rPr>
              <a:t>around</a:t>
            </a:r>
            <a:r>
              <a:rPr lang="nl-NL" dirty="0">
                <a:solidFill>
                  <a:sysClr val="windowText" lastClr="000000"/>
                </a:solidFill>
              </a:rPr>
              <a:t> Amsterdam.</a:t>
            </a:r>
            <a:endParaRPr lang="nl-NL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Rechthoek: ezelsoor 27">
            <a:extLst>
              <a:ext uri="{FF2B5EF4-FFF2-40B4-BE49-F238E27FC236}">
                <a16:creationId xmlns:a16="http://schemas.microsoft.com/office/drawing/2014/main" id="{15095407-0D49-424B-84AE-B60B85EA5D1D}"/>
              </a:ext>
            </a:extLst>
          </p:cNvPr>
          <p:cNvSpPr/>
          <p:nvPr/>
        </p:nvSpPr>
        <p:spPr>
          <a:xfrm>
            <a:off x="12238845" y="4413392"/>
            <a:ext cx="2401809" cy="1238415"/>
          </a:xfrm>
          <a:prstGeom prst="foldedCorne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 err="1">
                <a:solidFill>
                  <a:sysClr val="windowText" lastClr="000000"/>
                </a:solidFill>
              </a:rPr>
              <a:t>Housing</a:t>
            </a:r>
            <a:r>
              <a:rPr lang="nl-NL" b="1" dirty="0">
                <a:solidFill>
                  <a:sysClr val="windowText" lastClr="000000"/>
                </a:solidFill>
              </a:rPr>
              <a:t> </a:t>
            </a:r>
            <a:r>
              <a:rPr lang="nl-NL" b="1" dirty="0" err="1">
                <a:solidFill>
                  <a:sysClr val="windowText" lastClr="000000"/>
                </a:solidFill>
              </a:rPr>
              <a:t>Corprations</a:t>
            </a:r>
            <a:endParaRPr lang="nl-NL" b="1" dirty="0">
              <a:solidFill>
                <a:sysClr val="windowText" lastClr="000000"/>
              </a:solidFill>
            </a:endParaRPr>
          </a:p>
          <a:p>
            <a:pPr algn="ctr"/>
            <a:r>
              <a:rPr lang="nl-NL" dirty="0" err="1">
                <a:solidFill>
                  <a:sysClr val="windowText" lastClr="000000"/>
                </a:solidFill>
              </a:rPr>
              <a:t>Who</a:t>
            </a:r>
            <a:r>
              <a:rPr lang="nl-NL" dirty="0">
                <a:solidFill>
                  <a:sysClr val="windowText" lastClr="000000"/>
                </a:solidFill>
              </a:rPr>
              <a:t> </a:t>
            </a:r>
            <a:r>
              <a:rPr lang="nl-NL" dirty="0" err="1">
                <a:solidFill>
                  <a:sysClr val="windowText" lastClr="000000"/>
                </a:solidFill>
              </a:rPr>
              <a:t>use</a:t>
            </a:r>
            <a:r>
              <a:rPr lang="nl-NL" dirty="0">
                <a:solidFill>
                  <a:sysClr val="windowText" lastClr="000000"/>
                </a:solidFill>
              </a:rPr>
              <a:t> </a:t>
            </a:r>
            <a:r>
              <a:rPr lang="nl-NL" dirty="0" err="1">
                <a:solidFill>
                  <a:sysClr val="windowText" lastClr="000000"/>
                </a:solidFill>
              </a:rPr>
              <a:t>the</a:t>
            </a:r>
            <a:r>
              <a:rPr lang="nl-NL" dirty="0">
                <a:solidFill>
                  <a:sysClr val="windowText" lastClr="000000"/>
                </a:solidFill>
              </a:rPr>
              <a:t> </a:t>
            </a:r>
            <a:r>
              <a:rPr lang="nl-NL" dirty="0" err="1">
                <a:solidFill>
                  <a:sysClr val="windowText" lastClr="000000"/>
                </a:solidFill>
              </a:rPr>
              <a:t>similar</a:t>
            </a:r>
            <a:r>
              <a:rPr lang="nl-NL" dirty="0">
                <a:solidFill>
                  <a:sysClr val="windowText" lastClr="000000"/>
                </a:solidFill>
              </a:rPr>
              <a:t>/</a:t>
            </a:r>
            <a:r>
              <a:rPr lang="nl-NL" dirty="0" err="1">
                <a:solidFill>
                  <a:sysClr val="windowText" lastClr="000000"/>
                </a:solidFill>
              </a:rPr>
              <a:t>same</a:t>
            </a:r>
            <a:r>
              <a:rPr lang="nl-NL" dirty="0">
                <a:solidFill>
                  <a:sysClr val="windowText" lastClr="000000"/>
                </a:solidFill>
              </a:rPr>
              <a:t> </a:t>
            </a:r>
            <a:r>
              <a:rPr lang="nl-NL" dirty="0" err="1">
                <a:solidFill>
                  <a:sysClr val="windowText" lastClr="000000"/>
                </a:solidFill>
              </a:rPr>
              <a:t>devices</a:t>
            </a:r>
            <a:r>
              <a:rPr lang="nl-NL" dirty="0">
                <a:solidFill>
                  <a:sysClr val="windowText" lastClr="000000"/>
                </a:solidFill>
              </a:rPr>
              <a:t> </a:t>
            </a:r>
            <a:r>
              <a:rPr lang="nl-NL" dirty="0" err="1">
                <a:solidFill>
                  <a:sysClr val="windowText" lastClr="000000"/>
                </a:solidFill>
              </a:rPr>
              <a:t>and</a:t>
            </a:r>
            <a:r>
              <a:rPr lang="nl-NL" dirty="0">
                <a:solidFill>
                  <a:sysClr val="windowText" lastClr="000000"/>
                </a:solidFill>
              </a:rPr>
              <a:t> are in </a:t>
            </a:r>
            <a:r>
              <a:rPr lang="nl-NL" dirty="0" err="1">
                <a:solidFill>
                  <a:sysClr val="windowText" lastClr="000000"/>
                </a:solidFill>
              </a:rPr>
              <a:t>need</a:t>
            </a:r>
            <a:r>
              <a:rPr lang="nl-NL" dirty="0">
                <a:solidFill>
                  <a:sysClr val="windowText" lastClr="000000"/>
                </a:solidFill>
              </a:rPr>
              <a:t> of </a:t>
            </a:r>
            <a:r>
              <a:rPr lang="nl-NL" dirty="0" err="1">
                <a:solidFill>
                  <a:sysClr val="windowText" lastClr="000000"/>
                </a:solidFill>
              </a:rPr>
              <a:t>spare</a:t>
            </a:r>
            <a:r>
              <a:rPr lang="nl-NL" dirty="0">
                <a:solidFill>
                  <a:sysClr val="windowText" lastClr="000000"/>
                </a:solidFill>
              </a:rPr>
              <a:t> </a:t>
            </a:r>
            <a:r>
              <a:rPr lang="nl-NL" dirty="0" err="1">
                <a:solidFill>
                  <a:sysClr val="windowText" lastClr="000000"/>
                </a:solidFill>
              </a:rPr>
              <a:t>parts</a:t>
            </a:r>
            <a:r>
              <a:rPr lang="nl-NL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FF2C1CF2-F66A-4213-90EB-1A1F05F6BF87}"/>
              </a:ext>
            </a:extLst>
          </p:cNvPr>
          <p:cNvSpPr txBox="1"/>
          <p:nvPr/>
        </p:nvSpPr>
        <p:spPr>
          <a:xfrm>
            <a:off x="10485313" y="343082"/>
            <a:ext cx="4301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Timespan : Start </a:t>
            </a:r>
            <a:r>
              <a:rPr lang="nl-NL" b="1" dirty="0" err="1"/>
              <a:t>Renovation</a:t>
            </a:r>
            <a:r>
              <a:rPr lang="nl-NL" b="1" dirty="0"/>
              <a:t> project de Alliantie</a:t>
            </a: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A3186BA0-2ACF-4D56-9660-E094BA0B66B3}"/>
              </a:ext>
            </a:extLst>
          </p:cNvPr>
          <p:cNvSpPr txBox="1"/>
          <p:nvPr/>
        </p:nvSpPr>
        <p:spPr>
          <a:xfrm>
            <a:off x="1296938" y="343082"/>
            <a:ext cx="4301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err="1"/>
              <a:t>Duration</a:t>
            </a:r>
            <a:r>
              <a:rPr lang="nl-NL" b="1" dirty="0"/>
              <a:t>: </a:t>
            </a:r>
            <a:r>
              <a:rPr lang="nl-NL" b="1" dirty="0" err="1"/>
              <a:t>Renovation</a:t>
            </a:r>
            <a:r>
              <a:rPr lang="nl-NL" b="1" dirty="0"/>
              <a:t> project de Alliantie</a:t>
            </a:r>
          </a:p>
        </p:txBody>
      </p:sp>
      <p:sp>
        <p:nvSpPr>
          <p:cNvPr id="5" name="Rechthoek: ezelsoor 4">
            <a:extLst>
              <a:ext uri="{FF2B5EF4-FFF2-40B4-BE49-F238E27FC236}">
                <a16:creationId xmlns:a16="http://schemas.microsoft.com/office/drawing/2014/main" id="{4FA94C57-BAD5-45AB-B8AD-0DFE60A3B765}"/>
              </a:ext>
            </a:extLst>
          </p:cNvPr>
          <p:cNvSpPr/>
          <p:nvPr/>
        </p:nvSpPr>
        <p:spPr>
          <a:xfrm>
            <a:off x="4215978" y="1535425"/>
            <a:ext cx="2391110" cy="2208044"/>
          </a:xfrm>
          <a:prstGeom prst="foldedCorner">
            <a:avLst>
              <a:gd name="adj" fmla="val 828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800" b="1" dirty="0" err="1"/>
              <a:t>Material</a:t>
            </a:r>
            <a:r>
              <a:rPr lang="nl-NL" sz="1800" b="1" dirty="0"/>
              <a:t> </a:t>
            </a:r>
            <a:r>
              <a:rPr lang="nl-NL" sz="1800" b="1" dirty="0" err="1"/>
              <a:t>sourcing</a:t>
            </a:r>
            <a:endParaRPr lang="nl-NL" sz="1800" b="1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78D92C6-C6CF-4F59-80F8-395282426C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9291" y="4458569"/>
            <a:ext cx="1828800" cy="978408"/>
          </a:xfrm>
          <a:prstGeom prst="rect">
            <a:avLst/>
          </a:prstGeom>
        </p:spPr>
      </p:pic>
      <p:sp>
        <p:nvSpPr>
          <p:cNvPr id="37" name="Rechthoek: ezelsoor 36">
            <a:extLst>
              <a:ext uri="{FF2B5EF4-FFF2-40B4-BE49-F238E27FC236}">
                <a16:creationId xmlns:a16="http://schemas.microsoft.com/office/drawing/2014/main" id="{E13E57C0-4433-408D-9329-5C7008C1996F}"/>
              </a:ext>
            </a:extLst>
          </p:cNvPr>
          <p:cNvSpPr/>
          <p:nvPr/>
        </p:nvSpPr>
        <p:spPr>
          <a:xfrm>
            <a:off x="4188480" y="5371697"/>
            <a:ext cx="2350770" cy="1283373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b="1" dirty="0" err="1"/>
              <a:t>Circular</a:t>
            </a:r>
            <a:r>
              <a:rPr lang="nl-NL" sz="1800" b="1" dirty="0"/>
              <a:t> Challenge Team 3</a:t>
            </a:r>
          </a:p>
        </p:txBody>
      </p:sp>
      <p:sp>
        <p:nvSpPr>
          <p:cNvPr id="8" name="Rechthoek: ezelsoor 7">
            <a:extLst>
              <a:ext uri="{FF2B5EF4-FFF2-40B4-BE49-F238E27FC236}">
                <a16:creationId xmlns:a16="http://schemas.microsoft.com/office/drawing/2014/main" id="{7F59389D-269B-4793-9C0D-D20D9601BE74}"/>
              </a:ext>
            </a:extLst>
          </p:cNvPr>
          <p:cNvSpPr/>
          <p:nvPr/>
        </p:nvSpPr>
        <p:spPr>
          <a:xfrm>
            <a:off x="9683715" y="2465408"/>
            <a:ext cx="1063360" cy="111839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Short term:</a:t>
            </a:r>
          </a:p>
          <a:p>
            <a:pPr algn="ctr"/>
            <a:r>
              <a:rPr lang="nl-NL" dirty="0" err="1">
                <a:solidFill>
                  <a:schemeClr val="tx1"/>
                </a:solidFill>
              </a:rPr>
              <a:t>Material</a:t>
            </a:r>
            <a:endParaRPr lang="nl-NL" dirty="0">
              <a:solidFill>
                <a:schemeClr val="tx1"/>
              </a:solidFill>
            </a:endParaRPr>
          </a:p>
          <a:p>
            <a:pPr algn="ctr"/>
            <a:r>
              <a:rPr lang="nl-NL" dirty="0">
                <a:solidFill>
                  <a:schemeClr val="tx1"/>
                </a:solidFill>
              </a:rPr>
              <a:t>Pick-up</a:t>
            </a:r>
          </a:p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9" name="Rechthoek: ezelsoor 38">
            <a:extLst>
              <a:ext uri="{FF2B5EF4-FFF2-40B4-BE49-F238E27FC236}">
                <a16:creationId xmlns:a16="http://schemas.microsoft.com/office/drawing/2014/main" id="{1CC708C6-8267-4E69-9DE1-7F6FD3216642}"/>
              </a:ext>
            </a:extLst>
          </p:cNvPr>
          <p:cNvSpPr/>
          <p:nvPr/>
        </p:nvSpPr>
        <p:spPr>
          <a:xfrm>
            <a:off x="10797245" y="2465408"/>
            <a:ext cx="1063360" cy="111839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Long term:</a:t>
            </a:r>
          </a:p>
          <a:p>
            <a:pPr algn="ctr"/>
            <a:r>
              <a:rPr lang="nl-NL" dirty="0">
                <a:solidFill>
                  <a:schemeClr val="tx1"/>
                </a:solidFill>
              </a:rPr>
              <a:t>Contact</a:t>
            </a:r>
          </a:p>
          <a:p>
            <a:pPr algn="ctr"/>
            <a:r>
              <a:rPr lang="nl-NL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nl-NL" dirty="0">
                <a:solidFill>
                  <a:schemeClr val="tx1"/>
                </a:solidFill>
              </a:rPr>
              <a:t>MP</a:t>
            </a:r>
          </a:p>
        </p:txBody>
      </p:sp>
      <p:pic>
        <p:nvPicPr>
          <p:cNvPr id="1030" name="Picture 6" descr="What is the Facebook Marketplace boost listing? - Quora">
            <a:extLst>
              <a:ext uri="{FF2B5EF4-FFF2-40B4-BE49-F238E27FC236}">
                <a16:creationId xmlns:a16="http://schemas.microsoft.com/office/drawing/2014/main" id="{5C58470A-A288-4EB0-A585-1233E7F5A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917" y="5706029"/>
            <a:ext cx="1653359" cy="84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stagram - Wikipedia">
            <a:extLst>
              <a:ext uri="{FF2B5EF4-FFF2-40B4-BE49-F238E27FC236}">
                <a16:creationId xmlns:a16="http://schemas.microsoft.com/office/drawing/2014/main" id="{906B8396-BB60-41C9-A360-4F246FC34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948" y="4458569"/>
            <a:ext cx="735257" cy="73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 descr="Afbeelding met bord&#10;&#10;Automatisch gegenereerde beschrijving">
            <a:extLst>
              <a:ext uri="{FF2B5EF4-FFF2-40B4-BE49-F238E27FC236}">
                <a16:creationId xmlns:a16="http://schemas.microsoft.com/office/drawing/2014/main" id="{5F2542FA-800A-49A6-8B62-B3D28BE0D3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65087" y="5874709"/>
            <a:ext cx="623441" cy="623441"/>
          </a:xfrm>
          <a:prstGeom prst="rect">
            <a:avLst/>
          </a:prstGeom>
        </p:spPr>
      </p:pic>
      <p:pic>
        <p:nvPicPr>
          <p:cNvPr id="1034" name="Picture 10" descr="CV Ketel Recycling">
            <a:extLst>
              <a:ext uri="{FF2B5EF4-FFF2-40B4-BE49-F238E27FC236}">
                <a16:creationId xmlns:a16="http://schemas.microsoft.com/office/drawing/2014/main" id="{30B15178-6471-4703-8947-6FB9EDAE47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3" t="24271" r="1073" b="28081"/>
          <a:stretch/>
        </p:blipFill>
        <p:spPr bwMode="auto">
          <a:xfrm>
            <a:off x="1484978" y="1449728"/>
            <a:ext cx="1476776" cy="70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30FB33BC-04F5-49BC-8A91-107BFE16C2AE}"/>
              </a:ext>
            </a:extLst>
          </p:cNvPr>
          <p:cNvSpPr txBox="1"/>
          <p:nvPr/>
        </p:nvSpPr>
        <p:spPr>
          <a:xfrm>
            <a:off x="1608148" y="2127041"/>
            <a:ext cx="21098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hlinkClick r:id="rId11"/>
              </a:rPr>
              <a:t>CV Ketel Recycling</a:t>
            </a:r>
            <a:br>
              <a:rPr lang="nl-NL" dirty="0"/>
            </a:br>
            <a:r>
              <a:rPr lang="nl-NL" dirty="0"/>
              <a:t>Pick up </a:t>
            </a:r>
            <a:r>
              <a:rPr lang="nl-NL" dirty="0" err="1"/>
              <a:t>remaining</a:t>
            </a:r>
            <a:r>
              <a:rPr lang="nl-NL" dirty="0"/>
              <a:t> lot </a:t>
            </a:r>
            <a:r>
              <a:rPr lang="nl-NL" dirty="0" err="1"/>
              <a:t>to</a:t>
            </a:r>
            <a:r>
              <a:rPr lang="nl-NL" dirty="0"/>
              <a:t> recycle.</a:t>
            </a:r>
          </a:p>
        </p:txBody>
      </p:sp>
      <p:sp>
        <p:nvSpPr>
          <p:cNvPr id="50" name="Rechthoek: ezelsoor 49">
            <a:extLst>
              <a:ext uri="{FF2B5EF4-FFF2-40B4-BE49-F238E27FC236}">
                <a16:creationId xmlns:a16="http://schemas.microsoft.com/office/drawing/2014/main" id="{73AB18CB-9F4E-4A4F-8074-7C227F2F9C52}"/>
              </a:ext>
            </a:extLst>
          </p:cNvPr>
          <p:cNvSpPr/>
          <p:nvPr/>
        </p:nvSpPr>
        <p:spPr>
          <a:xfrm>
            <a:off x="4491388" y="1955084"/>
            <a:ext cx="1910597" cy="677806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b="1" dirty="0" err="1"/>
              <a:t>Create</a:t>
            </a:r>
            <a:r>
              <a:rPr lang="nl-NL" sz="1600" b="1" dirty="0"/>
              <a:t> </a:t>
            </a:r>
            <a:r>
              <a:rPr lang="nl-NL" sz="1600" b="1" dirty="0" err="1"/>
              <a:t>Material</a:t>
            </a:r>
            <a:r>
              <a:rPr lang="nl-NL" sz="1600" b="1" dirty="0"/>
              <a:t> </a:t>
            </a:r>
            <a:r>
              <a:rPr lang="nl-NL" sz="1600" b="1" dirty="0" err="1"/>
              <a:t>Passports</a:t>
            </a:r>
            <a:endParaRPr lang="nl-NL" sz="1600" b="1" dirty="0"/>
          </a:p>
        </p:txBody>
      </p:sp>
      <p:sp>
        <p:nvSpPr>
          <p:cNvPr id="51" name="Rechthoek: ezelsoor 50">
            <a:extLst>
              <a:ext uri="{FF2B5EF4-FFF2-40B4-BE49-F238E27FC236}">
                <a16:creationId xmlns:a16="http://schemas.microsoft.com/office/drawing/2014/main" id="{86291718-CEE7-4633-8E02-D738DF5987B1}"/>
              </a:ext>
            </a:extLst>
          </p:cNvPr>
          <p:cNvSpPr/>
          <p:nvPr/>
        </p:nvSpPr>
        <p:spPr>
          <a:xfrm>
            <a:off x="4483352" y="2696402"/>
            <a:ext cx="1972976" cy="835801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b="1" dirty="0"/>
              <a:t>Connect resources </a:t>
            </a:r>
            <a:r>
              <a:rPr lang="nl-NL" sz="1600" b="1" dirty="0" err="1"/>
              <a:t>to</a:t>
            </a:r>
            <a:r>
              <a:rPr lang="nl-NL" sz="1600" b="1" dirty="0"/>
              <a:t> </a:t>
            </a:r>
            <a:r>
              <a:rPr lang="nl-NL" sz="1600" b="1" dirty="0" err="1"/>
              <a:t>customers</a:t>
            </a:r>
            <a:endParaRPr lang="nl-NL" sz="1600" b="1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07B2441C-05E5-4111-AE21-4B865ADB882A}"/>
              </a:ext>
            </a:extLst>
          </p:cNvPr>
          <p:cNvSpPr txBox="1"/>
          <p:nvPr/>
        </p:nvSpPr>
        <p:spPr>
          <a:xfrm>
            <a:off x="1645615" y="3809609"/>
            <a:ext cx="18316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hlinkClick r:id="rId12"/>
              </a:rPr>
              <a:t>Isover</a:t>
            </a:r>
            <a:endParaRPr lang="nl-NL" dirty="0"/>
          </a:p>
          <a:p>
            <a:r>
              <a:rPr lang="nl-NL" dirty="0"/>
              <a:t>Is </a:t>
            </a:r>
            <a:r>
              <a:rPr lang="nl-NL" dirty="0" err="1"/>
              <a:t>essential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removing</a:t>
            </a:r>
            <a:r>
              <a:rPr lang="nl-NL" dirty="0"/>
              <a:t> </a:t>
            </a:r>
            <a:r>
              <a:rPr lang="nl-NL" dirty="0" err="1"/>
              <a:t>glasswool</a:t>
            </a:r>
            <a:endParaRPr lang="nl-NL" dirty="0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3F0D8393-5C3E-4186-B8A3-56A9DCC1AAC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21992" y="3118065"/>
            <a:ext cx="2109867" cy="656403"/>
          </a:xfrm>
          <a:prstGeom prst="rect">
            <a:avLst/>
          </a:prstGeom>
        </p:spPr>
      </p:pic>
      <p:sp>
        <p:nvSpPr>
          <p:cNvPr id="16" name="Rechthoek: ezelsoor 15">
            <a:extLst>
              <a:ext uri="{FF2B5EF4-FFF2-40B4-BE49-F238E27FC236}">
                <a16:creationId xmlns:a16="http://schemas.microsoft.com/office/drawing/2014/main" id="{0E1CA39D-1D0C-43B7-96FA-87BF048E444C}"/>
              </a:ext>
            </a:extLst>
          </p:cNvPr>
          <p:cNvSpPr/>
          <p:nvPr/>
        </p:nvSpPr>
        <p:spPr>
          <a:xfrm>
            <a:off x="1467426" y="9514896"/>
            <a:ext cx="2391310" cy="358688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‘Old’ </a:t>
            </a:r>
            <a:r>
              <a:rPr lang="nl-NL" dirty="0" err="1"/>
              <a:t>materials</a:t>
            </a:r>
            <a:endParaRPr lang="nl-NL" dirty="0"/>
          </a:p>
        </p:txBody>
      </p:sp>
      <p:sp>
        <p:nvSpPr>
          <p:cNvPr id="58" name="Rechthoek: ezelsoor 57">
            <a:extLst>
              <a:ext uri="{FF2B5EF4-FFF2-40B4-BE49-F238E27FC236}">
                <a16:creationId xmlns:a16="http://schemas.microsoft.com/office/drawing/2014/main" id="{D8666E0C-579B-4D23-88B8-E350A8631383}"/>
              </a:ext>
            </a:extLst>
          </p:cNvPr>
          <p:cNvSpPr/>
          <p:nvPr/>
        </p:nvSpPr>
        <p:spPr>
          <a:xfrm>
            <a:off x="4892201" y="9470816"/>
            <a:ext cx="2391310" cy="518009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Paint &amp; rust on </a:t>
            </a:r>
            <a:r>
              <a:rPr lang="nl-NL" dirty="0" err="1"/>
              <a:t>materials</a:t>
            </a:r>
            <a:endParaRPr lang="nl-NL" dirty="0"/>
          </a:p>
          <a:p>
            <a:pPr algn="ctr"/>
            <a:r>
              <a:rPr lang="nl-NL" dirty="0" err="1"/>
              <a:t>Remanufacturing</a:t>
            </a:r>
            <a:r>
              <a:rPr lang="nl-NL" dirty="0"/>
              <a:t> </a:t>
            </a:r>
            <a:r>
              <a:rPr lang="nl-NL" dirty="0" err="1"/>
              <a:t>materials</a:t>
            </a:r>
            <a:endParaRPr lang="nl-NL" dirty="0"/>
          </a:p>
        </p:txBody>
      </p:sp>
      <p:sp>
        <p:nvSpPr>
          <p:cNvPr id="59" name="Rechthoek: ezelsoor 58">
            <a:extLst>
              <a:ext uri="{FF2B5EF4-FFF2-40B4-BE49-F238E27FC236}">
                <a16:creationId xmlns:a16="http://schemas.microsoft.com/office/drawing/2014/main" id="{DC9DB74C-13D1-4751-A84B-8FAF1924A9F2}"/>
              </a:ext>
            </a:extLst>
          </p:cNvPr>
          <p:cNvSpPr/>
          <p:nvPr/>
        </p:nvSpPr>
        <p:spPr>
          <a:xfrm>
            <a:off x="8160551" y="9463125"/>
            <a:ext cx="2391310" cy="518009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Community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works</a:t>
            </a:r>
            <a:r>
              <a:rPr lang="nl-NL" dirty="0"/>
              <a:t> </a:t>
            </a:r>
            <a:r>
              <a:rPr lang="nl-NL" dirty="0" err="1"/>
              <a:t>towars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goal</a:t>
            </a:r>
          </a:p>
        </p:txBody>
      </p:sp>
      <p:sp>
        <p:nvSpPr>
          <p:cNvPr id="60" name="Rechthoek: ezelsoor 59">
            <a:extLst>
              <a:ext uri="{FF2B5EF4-FFF2-40B4-BE49-F238E27FC236}">
                <a16:creationId xmlns:a16="http://schemas.microsoft.com/office/drawing/2014/main" id="{ED53412A-3BE6-4888-9E96-17C98E9FEC4D}"/>
              </a:ext>
            </a:extLst>
          </p:cNvPr>
          <p:cNvSpPr/>
          <p:nvPr/>
        </p:nvSpPr>
        <p:spPr>
          <a:xfrm>
            <a:off x="11440426" y="9463125"/>
            <a:ext cx="2391310" cy="518009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Materials</a:t>
            </a:r>
            <a:r>
              <a:rPr lang="nl-NL" dirty="0"/>
              <a:t> are </a:t>
            </a:r>
            <a:r>
              <a:rPr lang="nl-NL" dirty="0" err="1"/>
              <a:t>recirculated</a:t>
            </a:r>
            <a:r>
              <a:rPr lang="nl-NL" dirty="0"/>
              <a:t>/</a:t>
            </a:r>
            <a:r>
              <a:rPr lang="nl-NL" dirty="0" err="1"/>
              <a:t>remanufactured</a:t>
            </a:r>
            <a:endParaRPr lang="nl-N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C6F4C651-1351-40E5-969F-A7CD8AE5C525}"/>
              </a:ext>
            </a:extLst>
          </p:cNvPr>
          <p:cNvSpPr/>
          <p:nvPr/>
        </p:nvSpPr>
        <p:spPr>
          <a:xfrm>
            <a:off x="820490" y="4961185"/>
            <a:ext cx="1347836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4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Materials</a:t>
            </a:r>
            <a:r>
              <a:rPr lang="nl-NL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| Transport | </a:t>
            </a:r>
            <a:r>
              <a:rPr lang="nl-NL" sz="4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Production</a:t>
            </a:r>
            <a:r>
              <a:rPr lang="nl-NL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| </a:t>
            </a:r>
            <a:r>
              <a:rPr lang="nl-NL" sz="4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Packaging</a:t>
            </a:r>
            <a:r>
              <a:rPr lang="nl-NL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| Sales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4194826-6AB0-4E7B-AC89-BEAE286F3303}"/>
              </a:ext>
            </a:extLst>
          </p:cNvPr>
          <p:cNvSpPr/>
          <p:nvPr/>
        </p:nvSpPr>
        <p:spPr>
          <a:xfrm>
            <a:off x="2138516" y="6002594"/>
            <a:ext cx="3864078" cy="22565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4000" dirty="0" err="1"/>
              <a:t>This</a:t>
            </a:r>
            <a:r>
              <a:rPr lang="nl-NL" sz="4000" dirty="0"/>
              <a:t> BMC</a:t>
            </a:r>
            <a:br>
              <a:rPr lang="nl-NL" sz="4000" dirty="0"/>
            </a:br>
            <a:r>
              <a:rPr lang="nl-NL" sz="4000" dirty="0"/>
              <a:t>De Alliantie</a:t>
            </a:r>
          </a:p>
        </p:txBody>
      </p:sp>
    </p:spTree>
    <p:extLst>
      <p:ext uri="{BB962C8B-B14F-4D97-AF65-F5344CB8AC3E}">
        <p14:creationId xmlns:p14="http://schemas.microsoft.com/office/powerpoint/2010/main" val="93070949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them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375</Words>
  <Application>Microsoft Office PowerPoint</Application>
  <PresentationFormat>Aangepast</PresentationFormat>
  <Paragraphs>77</Paragraphs>
  <Slides>3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2</vt:i4>
      </vt:variant>
      <vt:variant>
        <vt:lpstr>Diatitels</vt:lpstr>
      </vt:variant>
      <vt:variant>
        <vt:i4>3</vt:i4>
      </vt:variant>
    </vt:vector>
  </HeadingPairs>
  <TitlesOfParts>
    <vt:vector size="12" baseType="lpstr">
      <vt:lpstr>Arial</vt:lpstr>
      <vt:lpstr>Calibri</vt:lpstr>
      <vt:lpstr>Helvetica Neue</vt:lpstr>
      <vt:lpstr>Lato</vt:lpstr>
      <vt:lpstr>Open Sans</vt:lpstr>
      <vt:lpstr>Open Sans ExtraBold</vt:lpstr>
      <vt:lpstr>Open Sans SemiBold</vt:lpstr>
      <vt:lpstr>Kantoorthema</vt:lpstr>
      <vt:lpstr>Kantoorthema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Saskia van der Velden</dc:creator>
  <cp:lastModifiedBy>Timo van der Steenhoven</cp:lastModifiedBy>
  <cp:revision>52</cp:revision>
  <dcterms:modified xsi:type="dcterms:W3CDTF">2020-05-12T19:52:30Z</dcterms:modified>
</cp:coreProperties>
</file>