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"/>
  </p:notesMasterIdLst>
  <p:sldIdLst>
    <p:sldId id="257" r:id="rId3"/>
    <p:sldId id="259" r:id="rId4"/>
  </p:sldIdLst>
  <p:sldSz cx="15119350" cy="1069181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bold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Open Sans ExtraBold" panose="020B0604020202020204" charset="0"/>
      <p:bold r:id="rId20"/>
      <p:boldItalic r:id="rId21"/>
    </p:embeddedFont>
    <p:embeddedFont>
      <p:font typeface="Open Sans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61">
          <p15:clr>
            <a:srgbClr val="A4A3A4"/>
          </p15:clr>
        </p15:guide>
        <p15:guide id="2" orient="horz" pos="680">
          <p15:clr>
            <a:srgbClr val="A4A3A4"/>
          </p15:clr>
        </p15:guide>
        <p15:guide id="3" orient="horz" pos="6406">
          <p15:clr>
            <a:srgbClr val="A4A3A4"/>
          </p15:clr>
        </p15:guide>
        <p15:guide id="4" pos="100">
          <p15:clr>
            <a:srgbClr val="A4A3A4"/>
          </p15:clr>
        </p15:guide>
        <p15:guide id="5" pos="8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950" y="-4978"/>
      </p:cViewPr>
      <p:guideLst>
        <p:guide pos="661"/>
        <p:guide orient="horz" pos="680"/>
        <p:guide orient="horz" pos="6406"/>
        <p:guide pos="100"/>
        <p:guide pos="8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455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fad3731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fad37310_0_1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6763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67638e6_0_0:notes"/>
          <p:cNvSpPr txBox="1">
            <a:spLocks noGrp="1"/>
          </p:cNvSpPr>
          <p:nvPr>
            <p:ph type="body" idx="1"/>
          </p:nvPr>
        </p:nvSpPr>
        <p:spPr>
          <a:xfrm>
            <a:off x="829491" y="3714558"/>
            <a:ext cx="45621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680000" y="3788113"/>
            <a:ext cx="12390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1680000" y="5940000"/>
            <a:ext cx="12390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" name="Google Shape;11;p2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94188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367298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930328" y="6983920"/>
            <a:ext cx="6805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2078999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367298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Partnerships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0369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Activities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0369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Resources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6723150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94188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</a:t>
            </a:r>
            <a:b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1367298" y="6983920"/>
            <a:ext cx="65631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Cost Structure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4635662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7930328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328934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 rot="-5400000">
            <a:off x="-4180907" y="4262598"/>
            <a:ext cx="97875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2"/>
          <p:cNvSpPr txBox="1"/>
          <p:nvPr/>
        </p:nvSpPr>
        <p:spPr>
          <a:xfrm rot="-5400000">
            <a:off x="875953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OUT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2"/>
          <p:cNvSpPr txBox="1"/>
          <p:nvPr/>
        </p:nvSpPr>
        <p:spPr>
          <a:xfrm rot="-5400000">
            <a:off x="14215196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838515" y="10096484"/>
            <a:ext cx="12417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Adapted version of the Business Model Canvas from Strategyzer.com by Noorderwind 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2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8825" y="97702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80000" y="1861200"/>
            <a:ext cx="123900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8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819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Links">
  <p:cSld name="Afbeelding Link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 rot="-56657">
            <a:off x="2185283" y="1783944"/>
            <a:ext cx="3986641" cy="79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g">
  <p:cSld name="Leeg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9565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Customers, Partners &amp;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57881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&amp; Partners,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06197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People, Planet &amp; Profit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2185502" y="5483400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277548" y="5535493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WHO?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1783548" y="6171669"/>
            <a:ext cx="1199700" cy="44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HOW?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6601150" y="4663575"/>
            <a:ext cx="3138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561700" y="10049400"/>
            <a:ext cx="8780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Adapted version of the Value Proposition Canvas from Strategyzer.com by Noorderwind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3504969" y="6079939"/>
            <a:ext cx="1419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0525550" y="7898375"/>
            <a:ext cx="21429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87800" y="6471800"/>
            <a:ext cx="2022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049725" y="192625"/>
            <a:ext cx="69204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Ideation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" name="Google Shape;47;p7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825" y="1578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>
  <p:cSld name="Inhoud van twe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68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963626" y="7484400"/>
            <a:ext cx="90720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32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2963626" y="955350"/>
            <a:ext cx="90720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2963626" y="8367974"/>
            <a:ext cx="90720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921475" y="181825"/>
            <a:ext cx="123900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23232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6601150" y="4470975"/>
            <a:ext cx="31383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They are aware of the different types of water containers for in the garden/</a:t>
            </a:r>
            <a:r>
              <a:rPr lang="en-US" sz="11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balconys</a:t>
            </a: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These customers are aware of material circulation.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Helping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solve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problem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increasing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heavy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rain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Gathering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data of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quantity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gathered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rain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are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paying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know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</a:t>
            </a:r>
            <a:b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ledge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contributing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bigger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cause</a:t>
            </a:r>
            <a:r>
              <a:rPr lang="nl-NL" sz="10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504975" y="5760179"/>
            <a:ext cx="1419600" cy="1386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2928850" y="6443750"/>
            <a:ext cx="1552800" cy="14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Direct sales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Subsidy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Later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Subscription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Selling Data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1141600" y="7898450"/>
            <a:ext cx="2561700" cy="824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Money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Geological</a:t>
            </a:r>
            <a:r>
              <a:rPr lang="nl-NL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/water data</a:t>
            </a: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9150" y="5641150"/>
            <a:ext cx="10197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800" dirty="0">
                <a:solidFill>
                  <a:schemeClr val="tx1"/>
                </a:solidFill>
                <a:highlight>
                  <a:srgbClr val="000080"/>
                </a:highlight>
                <a:latin typeface="Open Sans"/>
                <a:ea typeface="Open Sans"/>
                <a:cs typeface="Open Sans"/>
                <a:sym typeface="Open Sans"/>
              </a:rPr>
              <a:t>⧠</a:t>
            </a: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Service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Certification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509850" y="5641150"/>
            <a:ext cx="10197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Training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Maintenance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...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80950" y="5564950"/>
            <a:ext cx="15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Applications: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87800" y="6443750"/>
            <a:ext cx="2917200" cy="2206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Accessibility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Convenience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Ease of use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Sustainability</a:t>
            </a:r>
            <a:endParaRPr sz="11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551550" y="5500675"/>
            <a:ext cx="1924200" cy="1905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113800" y="7221325"/>
            <a:ext cx="24732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B2B:</a:t>
            </a:r>
            <a:b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Wingdings" panose="05000000000000000000" pitchFamily="2" charset="2"/>
              </a:rPr>
            </a:b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Housing Corporations, small garden businesses.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B2C: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Consumers who are/want to be aware of the rainwater/ material circulation.</a:t>
            </a:r>
            <a:endParaRPr sz="1100" dirty="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9418825" y="4338774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contact:</a:t>
            </a:r>
            <a:endParaRPr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media,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communication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sharing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ideas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Teams/skype/zoom accounts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contact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problems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/service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 Bol.com/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amazon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sellers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account,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selling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contacting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36730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People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could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deem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small.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isn’t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available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in different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colors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it’s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everybody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036245" y="4328275"/>
            <a:ext cx="68052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Subsisdy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Advertisements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in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Sales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Subscription on information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time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purchase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app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advert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-free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247650" y="0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36730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Transport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Package service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per package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Money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Van lease company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month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day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+ We have no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responsibility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maintenance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Building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money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Helping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start-up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connections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Prodution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Workshop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per product/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hours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labor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+ More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work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opportunity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Construction market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Cheaper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More availability/flexibility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when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out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Exclusive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shopping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Gardening company/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Housing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corporation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install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product/kit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deliver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unique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</a:t>
            </a:r>
            <a:b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have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skilled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handy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workforce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036925" y="1304225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Collect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kit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Ship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customer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Service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Customer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Later: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Launch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Service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Sell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36925" y="4338624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Physical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KvK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collecting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Intellectial</a:t>
            </a: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property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License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generation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Installer/handyman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Financial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Financial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investor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Bank account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72315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Start: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 ‘’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dumb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’ product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contains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provides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water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small garden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areas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balconys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Easy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install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Cheaper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‘pure nature’ solution (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wood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) but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slightly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more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environmentally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unfriendly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(plastic)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Sturdy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purchase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product, a customer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knows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have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contributed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recirculation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difficult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product.</a:t>
            </a:r>
          </a:p>
        </p:txBody>
      </p:sp>
      <p:sp>
        <p:nvSpPr>
          <p:cNvPr id="167" name="Google Shape;167;p17"/>
          <p:cNvSpPr txBox="1"/>
          <p:nvPr/>
        </p:nvSpPr>
        <p:spPr>
          <a:xfrm>
            <a:off x="9418825" y="1535425"/>
            <a:ext cx="26565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My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relationship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customer is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providing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growing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solution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growing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 I start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product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follow up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service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customer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difference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 is making.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is a more long term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relation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just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selling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product.</a:t>
            </a:r>
          </a:p>
        </p:txBody>
      </p:sp>
      <p:sp>
        <p:nvSpPr>
          <p:cNvPr id="168" name="Google Shape;168;p17"/>
          <p:cNvSpPr txBox="1"/>
          <p:nvPr/>
        </p:nvSpPr>
        <p:spPr>
          <a:xfrm>
            <a:off x="1367300" y="7300050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Networks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Backend server maintenance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Valves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Pipes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Personell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(all-in) 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Savings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63565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insides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expansion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tanks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could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give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old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existing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product.</a:t>
            </a:r>
          </a:p>
        </p:txBody>
      </p:sp>
      <p:sp>
        <p:nvSpPr>
          <p:cNvPr id="170" name="Google Shape;170;p17"/>
          <p:cNvSpPr txBox="1"/>
          <p:nvPr/>
        </p:nvSpPr>
        <p:spPr>
          <a:xfrm>
            <a:off x="7930325" y="9344725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show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people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aware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are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rainwater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Becoming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part of a community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want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view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data more.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Spreading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awareness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increasing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of water.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1328925" y="9344726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Reusing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are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otherwise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difficult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repurpose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Providing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(small) buffer 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rainwater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flow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Less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strain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waternet,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because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people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have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less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water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tap.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211150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Concious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Doesn’t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want a plastic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rainbarrel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, but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wooden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Consumers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have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balcony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/small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gardenspace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water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plants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ground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time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time.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want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solution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easily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installable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end-user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product.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will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us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money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/or data via a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Freemium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plan.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Advertisements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- Google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adverts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8;p17">
            <a:extLst>
              <a:ext uri="{FF2B5EF4-FFF2-40B4-BE49-F238E27FC236}">
                <a16:creationId xmlns:a16="http://schemas.microsoft.com/office/drawing/2014/main" id="{662AE0F5-498B-4DAD-8435-2D8651E342A9}"/>
              </a:ext>
            </a:extLst>
          </p:cNvPr>
          <p:cNvSpPr txBox="1"/>
          <p:nvPr/>
        </p:nvSpPr>
        <p:spPr>
          <a:xfrm>
            <a:off x="3450100" y="7267674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Networks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75€ * 12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2€ * piece *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12€ * piece *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12,5€ *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100€ * 12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0€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68;p17">
            <a:extLst>
              <a:ext uri="{FF2B5EF4-FFF2-40B4-BE49-F238E27FC236}">
                <a16:creationId xmlns:a16="http://schemas.microsoft.com/office/drawing/2014/main" id="{6074B6E4-BD7F-43AB-A73C-A46DE33D6245}"/>
              </a:ext>
            </a:extLst>
          </p:cNvPr>
          <p:cNvSpPr txBox="1"/>
          <p:nvPr/>
        </p:nvSpPr>
        <p:spPr>
          <a:xfrm>
            <a:off x="5247650" y="7267674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Networks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900€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2*1000 = 2000€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12*1000 = 12000€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12,5*1000= 12500€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100 * 12 = 1200€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0€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8BBA99D2-C51F-4E95-8A6A-D024B9815B36}"/>
              </a:ext>
            </a:extLst>
          </p:cNvPr>
          <p:cNvSpPr txBox="1"/>
          <p:nvPr/>
        </p:nvSpPr>
        <p:spPr>
          <a:xfrm>
            <a:off x="6588988" y="7802880"/>
            <a:ext cx="1711180" cy="132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Total: 28.600€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8;p17">
            <a:extLst>
              <a:ext uri="{FF2B5EF4-FFF2-40B4-BE49-F238E27FC236}">
                <a16:creationId xmlns:a16="http://schemas.microsoft.com/office/drawing/2014/main" id="{2303E639-2375-48EE-8CE4-49C71ADFF080}"/>
              </a:ext>
            </a:extLst>
          </p:cNvPr>
          <p:cNvSpPr txBox="1"/>
          <p:nvPr/>
        </p:nvSpPr>
        <p:spPr>
          <a:xfrm>
            <a:off x="8052580" y="7246823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Subsidys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Rainwater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clearing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Ad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Subscriptions</a:t>
            </a:r>
            <a:endParaRPr lang="nl-NL"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Premium app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Product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8;p17">
            <a:extLst>
              <a:ext uri="{FF2B5EF4-FFF2-40B4-BE49-F238E27FC236}">
                <a16:creationId xmlns:a16="http://schemas.microsoft.com/office/drawing/2014/main" id="{05C02147-4177-4011-8799-8701373B25D7}"/>
              </a:ext>
            </a:extLst>
          </p:cNvPr>
          <p:cNvSpPr txBox="1"/>
          <p:nvPr/>
        </p:nvSpPr>
        <p:spPr>
          <a:xfrm>
            <a:off x="10036829" y="7246823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Subsidys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500€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1€/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month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1/10th of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800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subscriptions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a piece</a:t>
            </a:r>
          </a:p>
        </p:txBody>
      </p:sp>
      <p:sp>
        <p:nvSpPr>
          <p:cNvPr id="25" name="Google Shape;168;p17">
            <a:extLst>
              <a:ext uri="{FF2B5EF4-FFF2-40B4-BE49-F238E27FC236}">
                <a16:creationId xmlns:a16="http://schemas.microsoft.com/office/drawing/2014/main" id="{0FC1FEB6-DA11-4CAE-A139-3DEBE2F45407}"/>
              </a:ext>
            </a:extLst>
          </p:cNvPr>
          <p:cNvSpPr txBox="1"/>
          <p:nvPr/>
        </p:nvSpPr>
        <p:spPr>
          <a:xfrm>
            <a:off x="11932930" y="7227716"/>
            <a:ext cx="171118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Subsidys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500*12 = 6000€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br>
              <a:rPr lang="nl-NL" sz="800" b="1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711,36€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1*700*12 = 8400€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0,1 * 8400 = 840€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b="1" dirty="0" err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endParaRPr lang="nl-NL" sz="800" b="1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35*1000 = €35.000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8;p17">
            <a:extLst>
              <a:ext uri="{FF2B5EF4-FFF2-40B4-BE49-F238E27FC236}">
                <a16:creationId xmlns:a16="http://schemas.microsoft.com/office/drawing/2014/main" id="{CA86FE9B-56AC-41E7-A01B-0754216F914B}"/>
              </a:ext>
            </a:extLst>
          </p:cNvPr>
          <p:cNvSpPr txBox="1"/>
          <p:nvPr/>
        </p:nvSpPr>
        <p:spPr>
          <a:xfrm>
            <a:off x="13274268" y="7749653"/>
            <a:ext cx="1711180" cy="132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-NL" sz="800" dirty="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Total: €50.240</a:t>
            </a: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569</Words>
  <Application>Microsoft Office PowerPoint</Application>
  <PresentationFormat>Aangepast</PresentationFormat>
  <Paragraphs>187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11" baseType="lpstr">
      <vt:lpstr>Lato</vt:lpstr>
      <vt:lpstr>Open Sans ExtraBold</vt:lpstr>
      <vt:lpstr>Open Sans SemiBold</vt:lpstr>
      <vt:lpstr>Open Sans</vt:lpstr>
      <vt:lpstr>Calibri</vt:lpstr>
      <vt:lpstr>Arial</vt:lpstr>
      <vt:lpstr>Helvetica Neue</vt:lpstr>
      <vt:lpstr>Kantoorthema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Steenhoven, Timo van der</cp:lastModifiedBy>
  <cp:revision>44</cp:revision>
  <dcterms:modified xsi:type="dcterms:W3CDTF">2020-05-08T11:05:17Z</dcterms:modified>
</cp:coreProperties>
</file>