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</p:sldMasterIdLst>
  <p:notesMasterIdLst>
    <p:notesMasterId r:id="rId8"/>
  </p:notesMasterIdLst>
  <p:sldIdLst>
    <p:sldId id="256" r:id="rId5"/>
    <p:sldId id="257" r:id="rId6"/>
    <p:sldId id="258" r:id="rId7"/>
  </p:sldIdLst>
  <p:sldSz cx="15119350" cy="10691813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Lato" panose="020B0604020202020204" charset="0"/>
      <p:regular r:id="rId13"/>
      <p:bold r:id="rId14"/>
      <p:italic r:id="rId15"/>
      <p:boldItalic r:id="rId16"/>
    </p:embeddedFont>
    <p:embeddedFont>
      <p:font typeface="Open Sans" panose="020B0604020202020204" charset="0"/>
      <p:regular r:id="rId17"/>
      <p:bold r:id="rId18"/>
      <p:italic r:id="rId19"/>
      <p:boldItalic r:id="rId20"/>
    </p:embeddedFont>
    <p:embeddedFont>
      <p:font typeface="Open Sans SemiBold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68">
          <p15:clr>
            <a:srgbClr val="A4A3A4"/>
          </p15:clr>
        </p15:guide>
        <p15:guide id="2" pos="47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123702-9D09-42D4-806A-27FE0AB080E7}" v="26" dt="2020-03-10T13:26:38.897"/>
    <p1510:client id="{20D06AFD-E247-0DEA-7C6A-151F51F640D8}" v="108" dt="2020-03-11T16:02:56.768"/>
  </p1510:revLst>
</p1510:revInfo>
</file>

<file path=ppt/tableStyles.xml><?xml version="1.0" encoding="utf-8"?>
<a:tblStyleLst xmlns:a="http://schemas.openxmlformats.org/drawingml/2006/main" def="{4FB819C0-CFA3-4C47-B441-1ABB534B0B98}">
  <a:tblStyle styleId="{4FB819C0-CFA3-4C47-B441-1ABB534B0B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368" y="67"/>
      </p:cViewPr>
      <p:guideLst>
        <p:guide orient="horz" pos="3368"/>
        <p:guide pos="47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13.fntdata"/><Relationship Id="rId7" Type="http://schemas.openxmlformats.org/officeDocument/2006/relationships/slide" Target="slides/slide3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1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04762" y="685800"/>
            <a:ext cx="4849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ee05fb75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ee05fb75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edfe38b2e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98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edfe38b2e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15423" y="1547778"/>
            <a:ext cx="14089200" cy="4266900"/>
          </a:xfrm>
          <a:prstGeom prst="rect">
            <a:avLst/>
          </a:prstGeom>
        </p:spPr>
        <p:txBody>
          <a:bodyPr spcFirstLastPara="1" wrap="square" lIns="164125" tIns="164125" rIns="164125" bIns="1641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1pPr>
            <a:lvl2pPr lvl="1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2pPr>
            <a:lvl3pPr lvl="2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3pPr>
            <a:lvl4pPr lvl="3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4pPr>
            <a:lvl5pPr lvl="4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5pPr>
            <a:lvl6pPr lvl="5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6pPr>
            <a:lvl7pPr lvl="6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7pPr>
            <a:lvl8pPr lvl="7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8pPr>
            <a:lvl9pPr lvl="8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15409" y="5891409"/>
            <a:ext cx="14089200" cy="1647600"/>
          </a:xfrm>
          <a:prstGeom prst="rect">
            <a:avLst/>
          </a:prstGeom>
        </p:spPr>
        <p:txBody>
          <a:bodyPr spcFirstLastPara="1" wrap="square" lIns="164125" tIns="164125" rIns="164125" bIns="1641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4009576" y="9693616"/>
            <a:ext cx="907200" cy="818100"/>
          </a:xfrm>
          <a:prstGeom prst="rect">
            <a:avLst/>
          </a:prstGeom>
        </p:spPr>
        <p:txBody>
          <a:bodyPr spcFirstLastPara="1" wrap="square" lIns="164125" tIns="164125" rIns="164125" bIns="1641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515409" y="2299346"/>
            <a:ext cx="14089200" cy="4081500"/>
          </a:xfrm>
          <a:prstGeom prst="rect">
            <a:avLst/>
          </a:prstGeom>
        </p:spPr>
        <p:txBody>
          <a:bodyPr spcFirstLastPara="1" wrap="square" lIns="164125" tIns="164125" rIns="164125" bIns="1641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500"/>
              <a:buNone/>
              <a:defRPr sz="2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500"/>
              <a:buNone/>
              <a:defRPr sz="21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500"/>
              <a:buNone/>
              <a:defRPr sz="21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500"/>
              <a:buNone/>
              <a:defRPr sz="21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500"/>
              <a:buNone/>
              <a:defRPr sz="21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500"/>
              <a:buNone/>
              <a:defRPr sz="21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500"/>
              <a:buNone/>
              <a:defRPr sz="21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500"/>
              <a:buNone/>
              <a:defRPr sz="21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500"/>
              <a:buNone/>
              <a:defRPr sz="215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515409" y="6552657"/>
            <a:ext cx="14089200" cy="2703900"/>
          </a:xfrm>
          <a:prstGeom prst="rect">
            <a:avLst/>
          </a:prstGeom>
        </p:spPr>
        <p:txBody>
          <a:bodyPr spcFirstLastPara="1" wrap="square" lIns="164125" tIns="164125" rIns="164125" bIns="164125" anchor="t" anchorCtr="0">
            <a:noAutofit/>
          </a:bodyPr>
          <a:lstStyle>
            <a:lvl1pPr marL="457200" lvl="0" indent="-4318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marL="914400" lvl="1" indent="-387350" algn="ctr">
              <a:spcBef>
                <a:spcPts val="2900"/>
              </a:spcBef>
              <a:spcAft>
                <a:spcPts val="0"/>
              </a:spcAft>
              <a:buSzPts val="2500"/>
              <a:buChar char="○"/>
              <a:defRPr/>
            </a:lvl2pPr>
            <a:lvl3pPr marL="1371600" lvl="2" indent="-387350" algn="ctr">
              <a:spcBef>
                <a:spcPts val="2900"/>
              </a:spcBef>
              <a:spcAft>
                <a:spcPts val="0"/>
              </a:spcAft>
              <a:buSzPts val="2500"/>
              <a:buChar char="■"/>
              <a:defRPr/>
            </a:lvl3pPr>
            <a:lvl4pPr marL="1828800" lvl="3" indent="-387350" algn="ctr">
              <a:spcBef>
                <a:spcPts val="2900"/>
              </a:spcBef>
              <a:spcAft>
                <a:spcPts val="0"/>
              </a:spcAft>
              <a:buSzPts val="2500"/>
              <a:buChar char="●"/>
              <a:defRPr/>
            </a:lvl4pPr>
            <a:lvl5pPr marL="2286000" lvl="4" indent="-387350" algn="ctr">
              <a:spcBef>
                <a:spcPts val="2900"/>
              </a:spcBef>
              <a:spcAft>
                <a:spcPts val="0"/>
              </a:spcAft>
              <a:buSzPts val="2500"/>
              <a:buChar char="○"/>
              <a:defRPr/>
            </a:lvl5pPr>
            <a:lvl6pPr marL="2743200" lvl="5" indent="-387350" algn="ctr">
              <a:spcBef>
                <a:spcPts val="2900"/>
              </a:spcBef>
              <a:spcAft>
                <a:spcPts val="0"/>
              </a:spcAft>
              <a:buSzPts val="2500"/>
              <a:buChar char="■"/>
              <a:defRPr/>
            </a:lvl6pPr>
            <a:lvl7pPr marL="3200400" lvl="6" indent="-387350" algn="ctr">
              <a:spcBef>
                <a:spcPts val="2900"/>
              </a:spcBef>
              <a:spcAft>
                <a:spcPts val="0"/>
              </a:spcAft>
              <a:buSzPts val="2500"/>
              <a:buChar char="●"/>
              <a:defRPr/>
            </a:lvl7pPr>
            <a:lvl8pPr marL="3657600" lvl="7" indent="-387350" algn="ctr">
              <a:spcBef>
                <a:spcPts val="2900"/>
              </a:spcBef>
              <a:spcAft>
                <a:spcPts val="0"/>
              </a:spcAft>
              <a:buSzPts val="2500"/>
              <a:buChar char="○"/>
              <a:defRPr/>
            </a:lvl8pPr>
            <a:lvl9pPr marL="4114800" lvl="8" indent="-387350" algn="ctr">
              <a:spcBef>
                <a:spcPts val="2900"/>
              </a:spcBef>
              <a:spcAft>
                <a:spcPts val="2900"/>
              </a:spcAft>
              <a:buSzPts val="2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4009576" y="9693616"/>
            <a:ext cx="907200" cy="818100"/>
          </a:xfrm>
          <a:prstGeom prst="rect">
            <a:avLst/>
          </a:prstGeom>
        </p:spPr>
        <p:txBody>
          <a:bodyPr spcFirstLastPara="1" wrap="square" lIns="164125" tIns="164125" rIns="164125" bIns="1641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4009576" y="9693616"/>
            <a:ext cx="907200" cy="818100"/>
          </a:xfrm>
          <a:prstGeom prst="rect">
            <a:avLst/>
          </a:prstGeom>
        </p:spPr>
        <p:txBody>
          <a:bodyPr spcFirstLastPara="1" wrap="square" lIns="164125" tIns="164125" rIns="164125" bIns="1641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en object">
  <p:cSld name="Titel en 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128425" y="181825"/>
            <a:ext cx="129417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4125" tIns="164125" rIns="164125" bIns="1641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3000"/>
              <a:buFont typeface="Open Sans"/>
              <a:buNone/>
              <a:defRPr sz="3000" i="0" u="none" strike="noStrike" cap="none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3000"/>
              <a:buFont typeface="Open Sans"/>
              <a:buNone/>
              <a:defRPr sz="3000" i="0" u="none" strike="noStrike" cap="none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3000"/>
              <a:buFont typeface="Open Sans"/>
              <a:buNone/>
              <a:defRPr sz="3000" i="0" u="none" strike="noStrike" cap="none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3000"/>
              <a:buFont typeface="Open Sans"/>
              <a:buNone/>
              <a:defRPr sz="3000" i="0" u="none" strike="noStrike" cap="none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3000"/>
              <a:buFont typeface="Open Sans"/>
              <a:buNone/>
              <a:defRPr sz="3000" i="0" u="none" strike="noStrike" cap="none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3000"/>
              <a:buFont typeface="Open Sans"/>
              <a:buNone/>
              <a:defRPr sz="3000" i="0" u="none" strike="noStrike" cap="none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3000"/>
              <a:buFont typeface="Open Sans"/>
              <a:buNone/>
              <a:defRPr sz="3000" i="0" u="none" strike="noStrike" cap="none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3000"/>
              <a:buFont typeface="Open Sans"/>
              <a:buNone/>
              <a:defRPr sz="3000" i="0" u="none" strike="noStrike" cap="none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3000"/>
              <a:buFont typeface="Open Sans"/>
              <a:buNone/>
              <a:defRPr sz="3000" i="0" u="none" strike="noStrike" cap="none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128425" y="1311158"/>
            <a:ext cx="12390000" cy="80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4125" tIns="164125" rIns="164125" bIns="1641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Open Sans"/>
              <a:buChar char="•"/>
              <a:defRPr sz="1600" i="0" u="none" strike="noStrike" cap="none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Open Sans"/>
              <a:buChar char="–"/>
              <a:defRPr sz="1600" i="0" u="none" strike="noStrike" cap="none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Open Sans"/>
              <a:buChar char="•"/>
              <a:defRPr sz="1600" i="0" u="none" strike="noStrike" cap="none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Open Sans"/>
              <a:buChar char="–"/>
              <a:defRPr sz="1600" i="0" u="none" strike="noStrike" cap="none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Open Sans"/>
              <a:buChar char="»"/>
              <a:defRPr sz="1600" i="0" u="none" strike="noStrike" cap="none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Open Sans"/>
              <a:buChar char="•"/>
              <a:defRPr sz="1600" i="0" u="none" strike="noStrike" cap="none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Open Sans"/>
              <a:buChar char="•"/>
              <a:defRPr sz="1600" i="0" u="none" strike="noStrike" cap="none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Open Sans"/>
              <a:buChar char="•"/>
              <a:defRPr sz="1600" i="0" u="none" strike="noStrike" cap="none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Open Sans"/>
              <a:buChar char="•"/>
              <a:defRPr sz="1600" i="0" u="none" strike="noStrike" cap="none">
                <a:solidFill>
                  <a:srgbClr val="23232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10836000" y="9909900"/>
            <a:ext cx="5685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075" tIns="74075" rIns="74075" bIns="740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1">
          <p15:clr>
            <a:srgbClr val="F9AD4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15409" y="4471058"/>
            <a:ext cx="14089200" cy="1749900"/>
          </a:xfrm>
          <a:prstGeom prst="rect">
            <a:avLst/>
          </a:prstGeom>
        </p:spPr>
        <p:txBody>
          <a:bodyPr spcFirstLastPara="1" wrap="square" lIns="164125" tIns="164125" rIns="164125" bIns="1641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4009576" y="9693616"/>
            <a:ext cx="907200" cy="818100"/>
          </a:xfrm>
          <a:prstGeom prst="rect">
            <a:avLst/>
          </a:prstGeom>
        </p:spPr>
        <p:txBody>
          <a:bodyPr spcFirstLastPara="1" wrap="square" lIns="164125" tIns="164125" rIns="164125" bIns="1641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15409" y="925091"/>
            <a:ext cx="14089200" cy="1190400"/>
          </a:xfrm>
          <a:prstGeom prst="rect">
            <a:avLst/>
          </a:prstGeom>
        </p:spPr>
        <p:txBody>
          <a:bodyPr spcFirstLastPara="1" wrap="square" lIns="164125" tIns="164125" rIns="164125" bIns="1641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15409" y="2395696"/>
            <a:ext cx="14089200" cy="7101900"/>
          </a:xfrm>
          <a:prstGeom prst="rect">
            <a:avLst/>
          </a:prstGeom>
        </p:spPr>
        <p:txBody>
          <a:bodyPr spcFirstLastPara="1" wrap="square" lIns="164125" tIns="164125" rIns="164125" bIns="164125" anchor="t" anchorCtr="0">
            <a:noAutofit/>
          </a:bodyPr>
          <a:lstStyle>
            <a:lvl1pPr marL="457200" lvl="0" indent="-4318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marL="914400" lvl="1" indent="-387350">
              <a:spcBef>
                <a:spcPts val="2900"/>
              </a:spcBef>
              <a:spcAft>
                <a:spcPts val="0"/>
              </a:spcAft>
              <a:buSzPts val="2500"/>
              <a:buChar char="○"/>
              <a:defRPr/>
            </a:lvl2pPr>
            <a:lvl3pPr marL="1371600" lvl="2" indent="-387350">
              <a:spcBef>
                <a:spcPts val="2900"/>
              </a:spcBef>
              <a:spcAft>
                <a:spcPts val="0"/>
              </a:spcAft>
              <a:buSzPts val="2500"/>
              <a:buChar char="■"/>
              <a:defRPr/>
            </a:lvl3pPr>
            <a:lvl4pPr marL="1828800" lvl="3" indent="-387350">
              <a:spcBef>
                <a:spcPts val="2900"/>
              </a:spcBef>
              <a:spcAft>
                <a:spcPts val="0"/>
              </a:spcAft>
              <a:buSzPts val="2500"/>
              <a:buChar char="●"/>
              <a:defRPr/>
            </a:lvl4pPr>
            <a:lvl5pPr marL="2286000" lvl="4" indent="-387350">
              <a:spcBef>
                <a:spcPts val="2900"/>
              </a:spcBef>
              <a:spcAft>
                <a:spcPts val="0"/>
              </a:spcAft>
              <a:buSzPts val="2500"/>
              <a:buChar char="○"/>
              <a:defRPr/>
            </a:lvl5pPr>
            <a:lvl6pPr marL="2743200" lvl="5" indent="-387350">
              <a:spcBef>
                <a:spcPts val="2900"/>
              </a:spcBef>
              <a:spcAft>
                <a:spcPts val="0"/>
              </a:spcAft>
              <a:buSzPts val="2500"/>
              <a:buChar char="■"/>
              <a:defRPr/>
            </a:lvl6pPr>
            <a:lvl7pPr marL="3200400" lvl="6" indent="-387350">
              <a:spcBef>
                <a:spcPts val="2900"/>
              </a:spcBef>
              <a:spcAft>
                <a:spcPts val="0"/>
              </a:spcAft>
              <a:buSzPts val="2500"/>
              <a:buChar char="●"/>
              <a:defRPr/>
            </a:lvl7pPr>
            <a:lvl8pPr marL="3657600" lvl="7" indent="-387350">
              <a:spcBef>
                <a:spcPts val="2900"/>
              </a:spcBef>
              <a:spcAft>
                <a:spcPts val="0"/>
              </a:spcAft>
              <a:buSzPts val="2500"/>
              <a:buChar char="○"/>
              <a:defRPr/>
            </a:lvl8pPr>
            <a:lvl9pPr marL="4114800" lvl="8" indent="-387350">
              <a:spcBef>
                <a:spcPts val="2900"/>
              </a:spcBef>
              <a:spcAft>
                <a:spcPts val="2900"/>
              </a:spcAft>
              <a:buSzPts val="2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4009576" y="9693616"/>
            <a:ext cx="907200" cy="818100"/>
          </a:xfrm>
          <a:prstGeom prst="rect">
            <a:avLst/>
          </a:prstGeom>
        </p:spPr>
        <p:txBody>
          <a:bodyPr spcFirstLastPara="1" wrap="square" lIns="164125" tIns="164125" rIns="164125" bIns="1641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515409" y="925091"/>
            <a:ext cx="14089200" cy="1190400"/>
          </a:xfrm>
          <a:prstGeom prst="rect">
            <a:avLst/>
          </a:prstGeom>
        </p:spPr>
        <p:txBody>
          <a:bodyPr spcFirstLastPara="1" wrap="square" lIns="164125" tIns="164125" rIns="164125" bIns="1641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515409" y="2395696"/>
            <a:ext cx="6614100" cy="7101900"/>
          </a:xfrm>
          <a:prstGeom prst="rect">
            <a:avLst/>
          </a:prstGeom>
        </p:spPr>
        <p:txBody>
          <a:bodyPr spcFirstLastPara="1" wrap="square" lIns="164125" tIns="164125" rIns="164125" bIns="164125" anchor="t" anchorCtr="0">
            <a:noAutofit/>
          </a:bodyPr>
          <a:lstStyle>
            <a:lvl1pPr marL="457200" lvl="0" indent="-38735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marL="914400" lvl="1" indent="-368300">
              <a:spcBef>
                <a:spcPts val="290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>
              <a:spcBef>
                <a:spcPts val="290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290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290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290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290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290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2900"/>
              </a:spcBef>
              <a:spcAft>
                <a:spcPts val="290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7990583" y="2395696"/>
            <a:ext cx="6614100" cy="7101900"/>
          </a:xfrm>
          <a:prstGeom prst="rect">
            <a:avLst/>
          </a:prstGeom>
        </p:spPr>
        <p:txBody>
          <a:bodyPr spcFirstLastPara="1" wrap="square" lIns="164125" tIns="164125" rIns="164125" bIns="164125" anchor="t" anchorCtr="0">
            <a:noAutofit/>
          </a:bodyPr>
          <a:lstStyle>
            <a:lvl1pPr marL="457200" lvl="0" indent="-38735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marL="914400" lvl="1" indent="-368300">
              <a:spcBef>
                <a:spcPts val="290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>
              <a:spcBef>
                <a:spcPts val="290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290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290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290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290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290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2900"/>
              </a:spcBef>
              <a:spcAft>
                <a:spcPts val="290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4009576" y="9693616"/>
            <a:ext cx="907200" cy="818100"/>
          </a:xfrm>
          <a:prstGeom prst="rect">
            <a:avLst/>
          </a:prstGeom>
        </p:spPr>
        <p:txBody>
          <a:bodyPr spcFirstLastPara="1" wrap="square" lIns="164125" tIns="164125" rIns="164125" bIns="1641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515409" y="925091"/>
            <a:ext cx="14089200" cy="1190400"/>
          </a:xfrm>
          <a:prstGeom prst="rect">
            <a:avLst/>
          </a:prstGeom>
        </p:spPr>
        <p:txBody>
          <a:bodyPr spcFirstLastPara="1" wrap="square" lIns="164125" tIns="164125" rIns="164125" bIns="1641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4009576" y="9693616"/>
            <a:ext cx="907200" cy="818100"/>
          </a:xfrm>
          <a:prstGeom prst="rect">
            <a:avLst/>
          </a:prstGeom>
        </p:spPr>
        <p:txBody>
          <a:bodyPr spcFirstLastPara="1" wrap="square" lIns="164125" tIns="164125" rIns="164125" bIns="1641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515409" y="1154948"/>
            <a:ext cx="4643100" cy="1570800"/>
          </a:xfrm>
          <a:prstGeom prst="rect">
            <a:avLst/>
          </a:prstGeom>
        </p:spPr>
        <p:txBody>
          <a:bodyPr spcFirstLastPara="1" wrap="square" lIns="164125" tIns="164125" rIns="164125" bIns="1641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515409" y="2888617"/>
            <a:ext cx="4643100" cy="6609000"/>
          </a:xfrm>
          <a:prstGeom prst="rect">
            <a:avLst/>
          </a:prstGeom>
        </p:spPr>
        <p:txBody>
          <a:bodyPr spcFirstLastPara="1" wrap="square" lIns="164125" tIns="164125" rIns="164125" bIns="164125" anchor="t" anchorCtr="0">
            <a:no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>
              <a:spcBef>
                <a:spcPts val="290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>
              <a:spcBef>
                <a:spcPts val="290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290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290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290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290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290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2900"/>
              </a:spcBef>
              <a:spcAft>
                <a:spcPts val="290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4009576" y="9693616"/>
            <a:ext cx="907200" cy="818100"/>
          </a:xfrm>
          <a:prstGeom prst="rect">
            <a:avLst/>
          </a:prstGeom>
        </p:spPr>
        <p:txBody>
          <a:bodyPr spcFirstLastPara="1" wrap="square" lIns="164125" tIns="164125" rIns="164125" bIns="1641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810650" y="935745"/>
            <a:ext cx="10529400" cy="8503800"/>
          </a:xfrm>
          <a:prstGeom prst="rect">
            <a:avLst/>
          </a:prstGeom>
        </p:spPr>
        <p:txBody>
          <a:bodyPr spcFirstLastPara="1" wrap="square" lIns="164125" tIns="164125" rIns="164125" bIns="1641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2pPr>
            <a:lvl3pPr lvl="2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3pPr>
            <a:lvl4pPr lvl="3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4pPr>
            <a:lvl5pPr lvl="4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5pPr>
            <a:lvl6pPr lvl="5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6pPr>
            <a:lvl7pPr lvl="6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7pPr>
            <a:lvl8pPr lvl="7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8pPr>
            <a:lvl9pPr lvl="8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4009576" y="9693616"/>
            <a:ext cx="907200" cy="818100"/>
          </a:xfrm>
          <a:prstGeom prst="rect">
            <a:avLst/>
          </a:prstGeom>
        </p:spPr>
        <p:txBody>
          <a:bodyPr spcFirstLastPara="1" wrap="square" lIns="164125" tIns="164125" rIns="164125" bIns="1641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7560000" y="-260"/>
            <a:ext cx="7560000" cy="106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64125" tIns="164125" rIns="164125" bIns="1641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439016" y="2563450"/>
            <a:ext cx="6688800" cy="3081300"/>
          </a:xfrm>
          <a:prstGeom prst="rect">
            <a:avLst/>
          </a:prstGeom>
        </p:spPr>
        <p:txBody>
          <a:bodyPr spcFirstLastPara="1" wrap="square" lIns="164125" tIns="164125" rIns="164125" bIns="1641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439016" y="5826865"/>
            <a:ext cx="6688800" cy="2567400"/>
          </a:xfrm>
          <a:prstGeom prst="rect">
            <a:avLst/>
          </a:prstGeom>
        </p:spPr>
        <p:txBody>
          <a:bodyPr spcFirstLastPara="1" wrap="square" lIns="164125" tIns="164125" rIns="164125" bIns="1641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167677" y="1505164"/>
            <a:ext cx="6344700" cy="7681200"/>
          </a:xfrm>
          <a:prstGeom prst="rect">
            <a:avLst/>
          </a:prstGeom>
        </p:spPr>
        <p:txBody>
          <a:bodyPr spcFirstLastPara="1" wrap="square" lIns="164125" tIns="164125" rIns="164125" bIns="164125" anchor="ctr" anchorCtr="0">
            <a:noAutofit/>
          </a:bodyPr>
          <a:lstStyle>
            <a:lvl1pPr marL="457200" lvl="0" indent="-4318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marL="914400" lvl="1" indent="-387350">
              <a:spcBef>
                <a:spcPts val="2900"/>
              </a:spcBef>
              <a:spcAft>
                <a:spcPts val="0"/>
              </a:spcAft>
              <a:buSzPts val="2500"/>
              <a:buChar char="○"/>
              <a:defRPr/>
            </a:lvl2pPr>
            <a:lvl3pPr marL="1371600" lvl="2" indent="-387350">
              <a:spcBef>
                <a:spcPts val="2900"/>
              </a:spcBef>
              <a:spcAft>
                <a:spcPts val="0"/>
              </a:spcAft>
              <a:buSzPts val="2500"/>
              <a:buChar char="■"/>
              <a:defRPr/>
            </a:lvl3pPr>
            <a:lvl4pPr marL="1828800" lvl="3" indent="-387350">
              <a:spcBef>
                <a:spcPts val="2900"/>
              </a:spcBef>
              <a:spcAft>
                <a:spcPts val="0"/>
              </a:spcAft>
              <a:buSzPts val="2500"/>
              <a:buChar char="●"/>
              <a:defRPr/>
            </a:lvl4pPr>
            <a:lvl5pPr marL="2286000" lvl="4" indent="-387350">
              <a:spcBef>
                <a:spcPts val="2900"/>
              </a:spcBef>
              <a:spcAft>
                <a:spcPts val="0"/>
              </a:spcAft>
              <a:buSzPts val="2500"/>
              <a:buChar char="○"/>
              <a:defRPr/>
            </a:lvl5pPr>
            <a:lvl6pPr marL="2743200" lvl="5" indent="-387350">
              <a:spcBef>
                <a:spcPts val="2900"/>
              </a:spcBef>
              <a:spcAft>
                <a:spcPts val="0"/>
              </a:spcAft>
              <a:buSzPts val="2500"/>
              <a:buChar char="■"/>
              <a:defRPr/>
            </a:lvl6pPr>
            <a:lvl7pPr marL="3200400" lvl="6" indent="-387350">
              <a:spcBef>
                <a:spcPts val="2900"/>
              </a:spcBef>
              <a:spcAft>
                <a:spcPts val="0"/>
              </a:spcAft>
              <a:buSzPts val="2500"/>
              <a:buChar char="●"/>
              <a:defRPr/>
            </a:lvl7pPr>
            <a:lvl8pPr marL="3657600" lvl="7" indent="-387350">
              <a:spcBef>
                <a:spcPts val="2900"/>
              </a:spcBef>
              <a:spcAft>
                <a:spcPts val="0"/>
              </a:spcAft>
              <a:buSzPts val="2500"/>
              <a:buChar char="○"/>
              <a:defRPr/>
            </a:lvl8pPr>
            <a:lvl9pPr marL="4114800" lvl="8" indent="-387350">
              <a:spcBef>
                <a:spcPts val="2900"/>
              </a:spcBef>
              <a:spcAft>
                <a:spcPts val="2900"/>
              </a:spcAft>
              <a:buSzPts val="25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4009576" y="9693616"/>
            <a:ext cx="907200" cy="818100"/>
          </a:xfrm>
          <a:prstGeom prst="rect">
            <a:avLst/>
          </a:prstGeom>
        </p:spPr>
        <p:txBody>
          <a:bodyPr spcFirstLastPara="1" wrap="square" lIns="164125" tIns="164125" rIns="164125" bIns="1641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515409" y="8794266"/>
            <a:ext cx="9919200" cy="1257900"/>
          </a:xfrm>
          <a:prstGeom prst="rect">
            <a:avLst/>
          </a:prstGeom>
        </p:spPr>
        <p:txBody>
          <a:bodyPr spcFirstLastPara="1" wrap="square" lIns="164125" tIns="164125" rIns="164125" bIns="1641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4009576" y="9693616"/>
            <a:ext cx="907200" cy="818100"/>
          </a:xfrm>
          <a:prstGeom prst="rect">
            <a:avLst/>
          </a:prstGeom>
        </p:spPr>
        <p:txBody>
          <a:bodyPr spcFirstLastPara="1" wrap="square" lIns="164125" tIns="164125" rIns="164125" bIns="1641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5409" y="925091"/>
            <a:ext cx="14089200" cy="1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4125" tIns="164125" rIns="164125" bIns="1641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5409" y="2395696"/>
            <a:ext cx="14089200" cy="7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4125" tIns="164125" rIns="164125" bIns="164125" anchor="t" anchorCtr="0">
            <a:noAutofit/>
          </a:bodyPr>
          <a:lstStyle>
            <a:lvl1pPr marL="457200" lvl="0" indent="-431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  <a:defRPr sz="3200">
                <a:solidFill>
                  <a:schemeClr val="dk2"/>
                </a:solidFill>
              </a:defRPr>
            </a:lvl1pPr>
            <a:lvl2pPr marL="914400" lvl="1" indent="-38735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2pPr>
            <a:lvl3pPr marL="1371600" lvl="2" indent="-38735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3pPr>
            <a:lvl4pPr marL="1828800" lvl="3" indent="-38735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4pPr>
            <a:lvl5pPr marL="2286000" lvl="4" indent="-38735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5pPr>
            <a:lvl6pPr marL="2743200" lvl="5" indent="-38735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6pPr>
            <a:lvl7pPr marL="3200400" lvl="6" indent="-38735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7pPr>
            <a:lvl8pPr marL="3657600" lvl="7" indent="-387350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8pPr>
            <a:lvl9pPr marL="4114800" lvl="8" indent="-387350">
              <a:lnSpc>
                <a:spcPct val="115000"/>
              </a:lnSpc>
              <a:spcBef>
                <a:spcPts val="2900"/>
              </a:spcBef>
              <a:spcAft>
                <a:spcPts val="290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4009576" y="9693616"/>
            <a:ext cx="9072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4125" tIns="164125" rIns="164125" bIns="164125" anchor="ctr" anchorCtr="0">
            <a:noAutofit/>
          </a:bodyPr>
          <a:lstStyle>
            <a:lvl1pPr lvl="0" algn="r">
              <a:buNone/>
              <a:defRPr sz="1800">
                <a:solidFill>
                  <a:schemeClr val="dk2"/>
                </a:solidFill>
              </a:defRPr>
            </a:lvl1pPr>
            <a:lvl2pPr lvl="1" algn="r">
              <a:buNone/>
              <a:defRPr sz="1800">
                <a:solidFill>
                  <a:schemeClr val="dk2"/>
                </a:solidFill>
              </a:defRPr>
            </a:lvl2pPr>
            <a:lvl3pPr lvl="2" algn="r">
              <a:buNone/>
              <a:defRPr sz="1800">
                <a:solidFill>
                  <a:schemeClr val="dk2"/>
                </a:solidFill>
              </a:defRPr>
            </a:lvl3pPr>
            <a:lvl4pPr lvl="3" algn="r">
              <a:buNone/>
              <a:defRPr sz="1800">
                <a:solidFill>
                  <a:schemeClr val="dk2"/>
                </a:solidFill>
              </a:defRPr>
            </a:lvl4pPr>
            <a:lvl5pPr lvl="4" algn="r">
              <a:buNone/>
              <a:defRPr sz="1800">
                <a:solidFill>
                  <a:schemeClr val="dk2"/>
                </a:solidFill>
              </a:defRPr>
            </a:lvl5pPr>
            <a:lvl6pPr lvl="5" algn="r">
              <a:buNone/>
              <a:defRPr sz="1800">
                <a:solidFill>
                  <a:schemeClr val="dk2"/>
                </a:solidFill>
              </a:defRPr>
            </a:lvl6pPr>
            <a:lvl7pPr lvl="6" algn="r">
              <a:buNone/>
              <a:defRPr sz="1800">
                <a:solidFill>
                  <a:schemeClr val="dk2"/>
                </a:solidFill>
              </a:defRPr>
            </a:lvl7pPr>
            <a:lvl8pPr lvl="7" algn="r">
              <a:buNone/>
              <a:defRPr sz="1800">
                <a:solidFill>
                  <a:schemeClr val="dk2"/>
                </a:solidFill>
              </a:defRPr>
            </a:lvl8pPr>
            <a:lvl9pPr lvl="8" algn="r">
              <a:buNone/>
              <a:defRPr sz="18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766" y="163164"/>
            <a:ext cx="599404" cy="599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576" y="871905"/>
            <a:ext cx="609526" cy="609526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892950" y="874075"/>
            <a:ext cx="4653000" cy="8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 b="1">
                <a:latin typeface="Open Sans"/>
                <a:ea typeface="Open Sans"/>
                <a:cs typeface="Open Sans"/>
                <a:sym typeface="Open Sans"/>
              </a:rPr>
              <a:t>Material Passport - Assembly</a:t>
            </a:r>
            <a:endParaRPr sz="18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892950" y="1350325"/>
            <a:ext cx="5591700" cy="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>
                <a:latin typeface="Open Sans SemiBold"/>
                <a:ea typeface="Open Sans SemiBold"/>
                <a:cs typeface="Open Sans SemiBold"/>
                <a:sym typeface="Open Sans SemiBold"/>
              </a:rPr>
              <a:t>Assembly</a:t>
            </a:r>
            <a:r>
              <a:rPr lang="nl">
                <a:latin typeface="Open Sans SemiBold"/>
                <a:ea typeface="Open Sans SemiBold"/>
                <a:cs typeface="Open Sans SemiBold"/>
                <a:sym typeface="Open Sans SemiBold"/>
              </a:rPr>
              <a:t>:</a:t>
            </a:r>
            <a:r>
              <a:rPr lang="nl" b="1"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endParaRPr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892950" y="1807525"/>
            <a:ext cx="55917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>
                <a:latin typeface="Open Sans SemiBold"/>
                <a:ea typeface="Open Sans SemiBold"/>
                <a:cs typeface="Open Sans SemiBold"/>
                <a:sym typeface="Open Sans SemiBold"/>
              </a:rPr>
              <a:t>Total weight: gram</a:t>
            </a:r>
            <a:endParaRPr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892950" y="2264725"/>
            <a:ext cx="5591700" cy="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>
                <a:latin typeface="Open Sans SemiBold"/>
                <a:ea typeface="Open Sans SemiBold"/>
                <a:cs typeface="Open Sans SemiBold"/>
                <a:sym typeface="Open Sans SemiBold"/>
              </a:rPr>
              <a:t>Amount of unique parts: ………………………………………………………….</a:t>
            </a:r>
            <a:endParaRPr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892950" y="3312475"/>
            <a:ext cx="49233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Open Sans SemiBold"/>
                <a:ea typeface="Open Sans SemiBold"/>
                <a:cs typeface="Open Sans SemiBold"/>
                <a:sym typeface="Open Sans SemiBold"/>
              </a:rPr>
              <a:t>Drawing of exploded view: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561700" y="10049400"/>
            <a:ext cx="8780700" cy="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8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rPr>
              <a:t>This work is licensed under the Creative Commons Attribution-Share Alike 3.0 Unported License</a:t>
            </a:r>
            <a:endParaRPr sz="800">
              <a:solidFill>
                <a:srgbClr val="8888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892950" y="2765125"/>
            <a:ext cx="5591700" cy="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>
                <a:latin typeface="Open Sans SemiBold"/>
                <a:ea typeface="Open Sans SemiBold"/>
                <a:cs typeface="Open Sans SemiBold"/>
                <a:sym typeface="Open Sans SemiBold"/>
              </a:rPr>
              <a:t>Amount of total parts: ……………………………………………………………..</a:t>
            </a:r>
            <a:endParaRPr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graphicFrame>
        <p:nvGraphicFramePr>
          <p:cNvPr id="67" name="Google Shape;67;p14"/>
          <p:cNvGraphicFramePr/>
          <p:nvPr/>
        </p:nvGraphicFramePr>
        <p:xfrm>
          <a:off x="8363250" y="762575"/>
          <a:ext cx="5940025" cy="5132475"/>
        </p:xfrm>
        <a:graphic>
          <a:graphicData uri="http://schemas.openxmlformats.org/drawingml/2006/table">
            <a:tbl>
              <a:tblPr>
                <a:noFill/>
                <a:tableStyleId>{4FB819C0-CFA3-4C47-B441-1ABB534B0B98}</a:tableStyleId>
              </a:tblPr>
              <a:tblGrid>
                <a:gridCol w="51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8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9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0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2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No</a:t>
                      </a:r>
                      <a:endParaRPr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Name part</a:t>
                      </a:r>
                      <a:endParaRPr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Raw material (s)</a:t>
                      </a:r>
                      <a:endParaRPr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Mass (gram)</a:t>
                      </a:r>
                      <a:endParaRPr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Qty</a:t>
                      </a:r>
                      <a:endParaRPr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Total mass (gram)</a:t>
                      </a:r>
                      <a:endParaRPr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latin typeface="Open Sans SemiBold"/>
                          <a:ea typeface="Open Sans SemiBold"/>
                          <a:cs typeface="Open Sans SemiBold"/>
                          <a:sym typeface="Open Sans SemiBold"/>
                        </a:rPr>
                        <a:t>Remarks</a:t>
                      </a:r>
                      <a:endParaRPr>
                        <a:latin typeface="Open Sans SemiBold"/>
                        <a:ea typeface="Open Sans SemiBold"/>
                        <a:cs typeface="Open Sans SemiBold"/>
                        <a:sym typeface="Open Sans SemiBold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9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8" name="Google Shape;68;p14"/>
          <p:cNvSpPr txBox="1"/>
          <p:nvPr/>
        </p:nvSpPr>
        <p:spPr>
          <a:xfrm>
            <a:off x="8439450" y="6160212"/>
            <a:ext cx="5591700" cy="11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Open Sans SemiBold"/>
                <a:ea typeface="Open Sans SemiBold"/>
                <a:cs typeface="Open Sans SemiBold"/>
                <a:sym typeface="Open Sans SemiBold"/>
              </a:rPr>
              <a:t>Who were involved in the production of these parts? …………………………………………………………………………………………………………………………………………………………………………………………………...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8439450" y="7303188"/>
            <a:ext cx="5591700" cy="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Open Sans SemiBold"/>
                <a:ea typeface="Open Sans SemiBold"/>
                <a:cs typeface="Open Sans SemiBold"/>
                <a:sym typeface="Open Sans SemiBold"/>
              </a:rPr>
              <a:t>Who were involved in the production of the assembly? ……………………………………………………………………………………………………………………………………………………………………………………………………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8439450" y="8455713"/>
            <a:ext cx="5591700" cy="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Open Sans SemiBold"/>
                <a:ea typeface="Open Sans SemiBold"/>
                <a:cs typeface="Open Sans SemiBold"/>
                <a:sym typeface="Open Sans SemiBold"/>
              </a:rPr>
              <a:t>Any particularities? 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latin typeface="Open Sans SemiBold"/>
                <a:ea typeface="Open Sans SemiBold"/>
                <a:cs typeface="Open Sans SemiBold"/>
                <a:sym typeface="Open Sans SemiBold"/>
              </a:rPr>
              <a:t>…………………………………………………………………………………………………………………………………………………………………………………………………...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1053975" y="3725200"/>
            <a:ext cx="5465400" cy="5996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64726" y="10249925"/>
            <a:ext cx="241533" cy="241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739289" y="10255771"/>
            <a:ext cx="241533" cy="241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413875" y="10249936"/>
            <a:ext cx="241533" cy="2415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4"/>
          <p:cNvCxnSpPr/>
          <p:nvPr/>
        </p:nvCxnSpPr>
        <p:spPr>
          <a:xfrm>
            <a:off x="13313100" y="10262225"/>
            <a:ext cx="0" cy="2286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/>
        </p:nvSpPr>
        <p:spPr>
          <a:xfrm>
            <a:off x="8439450" y="5017202"/>
            <a:ext cx="55917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nl" sz="11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What are the characteristics? (water/heat/UV/salt resistance)</a:t>
            </a:r>
            <a:r>
              <a:rPr lang="nl" sz="11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en-US" sz="1100" dirty="0">
                <a:latin typeface="Open Sans SemiBold"/>
                <a:ea typeface="Open Sans SemiBold"/>
                <a:cs typeface="Open Sans SemiBold"/>
                <a:sym typeface="Open Sans SemiBold"/>
              </a:rPr>
              <a:t>Wool</a:t>
            </a:r>
            <a:r>
              <a:rPr lang="en-US" sz="11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en-US" sz="1100" dirty="0">
                <a:latin typeface="Open Sans SemiBold"/>
                <a:ea typeface="Open Sans SemiBold"/>
                <a:cs typeface="Open Sans SemiBold"/>
                <a:sym typeface="Open Sans SemiBold"/>
              </a:rPr>
              <a:t>has</a:t>
            </a:r>
            <a:r>
              <a:rPr lang="en-US" sz="11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 a </a:t>
            </a:r>
            <a:r>
              <a:rPr lang="en-US" sz="1100" dirty="0">
                <a:latin typeface="Open Sans SemiBold"/>
                <a:ea typeface="Open Sans SemiBold"/>
                <a:cs typeface="Open Sans SemiBold"/>
                <a:sym typeface="Open Sans SemiBold"/>
              </a:rPr>
              <a:t>low</a:t>
            </a:r>
            <a:r>
              <a:rPr lang="en-US" sz="11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en-US" sz="1100" dirty="0">
                <a:latin typeface="Open Sans SemiBold"/>
                <a:ea typeface="Open Sans SemiBold"/>
                <a:cs typeface="Open Sans SemiBold"/>
                <a:sym typeface="Open Sans SemiBold"/>
              </a:rPr>
              <a:t>thermal</a:t>
            </a:r>
            <a:r>
              <a:rPr lang="en-US" sz="11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en-US" sz="1100" dirty="0">
                <a:latin typeface="Open Sans SemiBold"/>
                <a:ea typeface="Open Sans SemiBold"/>
                <a:cs typeface="Open Sans SemiBold"/>
                <a:sym typeface="Open Sans SemiBold"/>
              </a:rPr>
              <a:t>conductivity, therefore, woolen fabrics are characterized by high heat-shielding properties</a:t>
            </a:r>
            <a:endParaRPr sz="1100"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8473026" y="5731036"/>
            <a:ext cx="55917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Is there a risk in reusing/working with the material? </a:t>
            </a:r>
            <a:endParaRPr sz="1200" b="1"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766" y="163164"/>
            <a:ext cx="599404" cy="599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576" y="871905"/>
            <a:ext cx="609526" cy="60952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892950" y="874075"/>
            <a:ext cx="4653000" cy="8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800" b="1">
                <a:latin typeface="Open Sans"/>
                <a:ea typeface="Open Sans"/>
                <a:cs typeface="Open Sans"/>
                <a:sym typeface="Open Sans"/>
              </a:rPr>
              <a:t>Material Passport - Part</a:t>
            </a:r>
            <a:endParaRPr sz="18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12586250" y="5683950"/>
            <a:ext cx="251400" cy="241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8434688" y="6007800"/>
            <a:ext cx="5591700" cy="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nl" sz="1200" b="1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If</a:t>
            </a:r>
            <a:r>
              <a:rPr lang="nl" sz="12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 yes, </a:t>
            </a:r>
            <a:r>
              <a:rPr lang="nl" sz="1200" b="1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what</a:t>
            </a:r>
            <a:r>
              <a:rPr lang="nl" sz="12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 is </a:t>
            </a:r>
            <a:r>
              <a:rPr lang="nl" sz="1200" b="1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the</a:t>
            </a:r>
            <a:r>
              <a:rPr lang="nl" sz="12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 risk?</a:t>
            </a:r>
            <a:endParaRPr lang="en-US" sz="1200" dirty="0">
              <a:latin typeface="Open Sans SemiBold"/>
              <a:ea typeface="Open Sans SemiBold"/>
              <a:cs typeface="Open Sans SemiBold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7292350" y="10049400"/>
            <a:ext cx="6049800" cy="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nl" sz="8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rPr>
              <a:t>Some questions are based on </a:t>
            </a:r>
            <a:r>
              <a:rPr lang="nl" sz="800" i="1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rPr>
              <a:t>Material Driven Design (MDD): A Method to Design for Material Experiences</a:t>
            </a:r>
            <a:r>
              <a:rPr lang="nl" sz="8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rPr>
              <a:t> by Elvin Karana  </a:t>
            </a:r>
            <a:endParaRPr sz="800">
              <a:solidFill>
                <a:srgbClr val="888888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8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rPr>
              <a:t>This work is licensed under the Creative Commons Attribution-Share Alike 3.0 Unported License</a:t>
            </a:r>
            <a:endParaRPr sz="800">
              <a:solidFill>
                <a:srgbClr val="8888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8436750" y="874075"/>
            <a:ext cx="4653000" cy="8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b="1" dirty="0">
                <a:latin typeface="Open Sans"/>
                <a:ea typeface="Open Sans"/>
                <a:cs typeface="Open Sans"/>
                <a:sym typeface="Open Sans"/>
              </a:rPr>
              <a:t>Material properties </a:t>
            </a:r>
            <a:r>
              <a:rPr lang="en-US" b="1" dirty="0">
                <a:latin typeface="Open Sans"/>
                <a:ea typeface="Open Sans"/>
                <a:cs typeface="Open Sans"/>
                <a:sym typeface="Open Sans"/>
              </a:rPr>
              <a:t>Fabric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12801900" y="5626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latin typeface="Open Sans SemiBold"/>
                <a:ea typeface="Open Sans SemiBold"/>
                <a:cs typeface="Open Sans SemiBold"/>
                <a:sym typeface="Open Sans SemiBold"/>
              </a:rPr>
              <a:t>Yes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13418944" y="5683950"/>
            <a:ext cx="251400" cy="241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13640100" y="5626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latin typeface="Open Sans SemiBold"/>
                <a:ea typeface="Open Sans SemiBold"/>
                <a:cs typeface="Open Sans SemiBold"/>
                <a:sym typeface="Open Sans SemiBold"/>
              </a:rPr>
              <a:t>No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64726" y="10249925"/>
            <a:ext cx="241533" cy="241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739289" y="10255771"/>
            <a:ext cx="241533" cy="241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413875" y="10249936"/>
            <a:ext cx="241533" cy="2415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5"/>
          <p:cNvCxnSpPr/>
          <p:nvPr/>
        </p:nvCxnSpPr>
        <p:spPr>
          <a:xfrm>
            <a:off x="13313100" y="10262225"/>
            <a:ext cx="0" cy="2286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5"/>
          <p:cNvSpPr txBox="1"/>
          <p:nvPr/>
        </p:nvSpPr>
        <p:spPr>
          <a:xfrm>
            <a:off x="892950" y="1338550"/>
            <a:ext cx="5591700" cy="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 b="1" dirty="0">
                <a:highlight>
                  <a:srgbClr val="FFFF00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Part:  </a:t>
            </a:r>
            <a:endParaRPr dirty="0">
              <a:highlight>
                <a:srgbClr val="FFFF00"/>
              </a:highlight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892950" y="1719550"/>
            <a:ext cx="55917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b="1" dirty="0">
                <a:highlight>
                  <a:srgbClr val="FFFF00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From assembly</a:t>
            </a:r>
            <a:r>
              <a:rPr lang="nl" dirty="0">
                <a:latin typeface="Open Sans SemiBold"/>
                <a:ea typeface="Open Sans SemiBold"/>
                <a:cs typeface="Open Sans SemiBold"/>
                <a:sym typeface="Open Sans SemiBold"/>
              </a:rPr>
              <a:t>:</a:t>
            </a:r>
            <a:endParaRPr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892950" y="2100550"/>
            <a:ext cx="5591700" cy="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b="1" dirty="0">
                <a:highlight>
                  <a:srgbClr val="FFFF00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Mass</a:t>
            </a:r>
            <a:r>
              <a:rPr lang="nl" dirty="0">
                <a:highlight>
                  <a:srgbClr val="FFFF00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: </a:t>
            </a:r>
            <a:endParaRPr lang="en-US" dirty="0">
              <a:highlight>
                <a:srgbClr val="FFFF00"/>
              </a:highlight>
              <a:latin typeface="Open Sans SemiBold"/>
              <a:ea typeface="Open Sans SemiBold"/>
              <a:cs typeface="Open Sans SemiBold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892950" y="3322000"/>
            <a:ext cx="49233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Draw part (or cross-section):</a:t>
            </a:r>
            <a:endParaRPr b="1"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1054050" y="3725200"/>
            <a:ext cx="5465400" cy="5056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892950" y="2486650"/>
            <a:ext cx="5591700" cy="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nl" sz="1100" b="1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Material</a:t>
            </a:r>
            <a:r>
              <a:rPr lang="nl" sz="11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(s): </a:t>
            </a:r>
            <a:endParaRPr lang="en-US" sz="1100" dirty="0">
              <a:latin typeface="Open Sans SemiBold"/>
              <a:ea typeface="Open Sans SemiBold"/>
              <a:cs typeface="Open Sans SemiBold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8439450" y="1359602"/>
            <a:ext cx="5591700" cy="8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nl" sz="11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How does </a:t>
            </a:r>
            <a:r>
              <a:rPr lang="nl" sz="1100" b="1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it</a:t>
            </a:r>
            <a:r>
              <a:rPr lang="nl" sz="11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 feel?  </a:t>
            </a:r>
            <a:endParaRPr lang="en-US" sz="1100" dirty="0">
              <a:latin typeface="Open Sans SemiBold"/>
              <a:ea typeface="Open Sans SemiBold"/>
              <a:cs typeface="Open Sans SemiBold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8439450" y="1969202"/>
            <a:ext cx="55917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How does </a:t>
            </a:r>
            <a:r>
              <a:rPr lang="nl" sz="1200" b="1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it</a:t>
            </a:r>
            <a:r>
              <a:rPr lang="nl" sz="12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nl" sz="1200" b="1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smell</a:t>
            </a:r>
            <a:r>
              <a:rPr lang="nl" sz="12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? </a:t>
            </a:r>
            <a:endParaRPr lang="en-US" sz="1200" dirty="0">
              <a:latin typeface="Open Sans SemiBold"/>
              <a:ea typeface="Open Sans SemiBold"/>
              <a:cs typeface="Open Sans SemiBold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8439450" y="2578802"/>
            <a:ext cx="55917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nl" sz="11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What is the finishing? (paint, coating) </a:t>
            </a:r>
            <a:r>
              <a:rPr lang="en-US" sz="1100" dirty="0"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sz="1100"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8439450" y="3188402"/>
            <a:ext cx="55917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What is </a:t>
            </a:r>
            <a:r>
              <a:rPr lang="nl" sz="1200" b="1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the</a:t>
            </a:r>
            <a:r>
              <a:rPr lang="nl" sz="12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 (</a:t>
            </a:r>
            <a:r>
              <a:rPr lang="nl" sz="1200" b="1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emotional</a:t>
            </a:r>
            <a:r>
              <a:rPr lang="nl" sz="12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) </a:t>
            </a:r>
            <a:r>
              <a:rPr lang="nl" sz="1200" b="1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value</a:t>
            </a:r>
            <a:r>
              <a:rPr lang="nl" sz="12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? </a:t>
            </a:r>
            <a:endParaRPr lang="en-US" sz="1200" dirty="0">
              <a:latin typeface="Open Sans SemiBold"/>
              <a:ea typeface="Open Sans SemiBold"/>
              <a:cs typeface="Open Sans SemiBold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8439450" y="3798002"/>
            <a:ext cx="55917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nl" sz="1200" b="1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Any</a:t>
            </a:r>
            <a:r>
              <a:rPr lang="nl" sz="12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nl" sz="1200" b="1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specifications</a:t>
            </a:r>
            <a:r>
              <a:rPr lang="nl" sz="12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 on </a:t>
            </a:r>
            <a:r>
              <a:rPr lang="nl" sz="1200" b="1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the</a:t>
            </a:r>
            <a:r>
              <a:rPr lang="nl" sz="12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nl" sz="1200" b="1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material</a:t>
            </a:r>
            <a:r>
              <a:rPr lang="nl" sz="12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? (code, </a:t>
            </a:r>
            <a:r>
              <a:rPr lang="nl" sz="1200" b="1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location</a:t>
            </a:r>
            <a:r>
              <a:rPr lang="nl" sz="12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) </a:t>
            </a:r>
            <a:endParaRPr lang="en-US" sz="1200" dirty="0">
              <a:latin typeface="Open Sans SemiBold"/>
              <a:ea typeface="Open Sans SemiBold"/>
              <a:cs typeface="Open Sans SemiBold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8439450" y="4407602"/>
            <a:ext cx="55917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Where did the raw material come from? </a:t>
            </a:r>
            <a:r>
              <a:rPr lang="nl" sz="1200" dirty="0">
                <a:latin typeface="Open Sans SemiBold"/>
                <a:ea typeface="Open Sans SemiBold"/>
                <a:cs typeface="Open Sans SemiBold"/>
                <a:sym typeface="Open Sans SemiBold"/>
              </a:rPr>
              <a:t>...……………………………….……………... ………………………………………………………………………………………………………………...</a:t>
            </a:r>
            <a:endParaRPr sz="1200"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892950" y="2980119"/>
            <a:ext cx="55917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11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Value (</a:t>
            </a:r>
            <a:r>
              <a:rPr lang="nl" sz="1100" b="1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emotional</a:t>
            </a:r>
            <a:r>
              <a:rPr lang="nl" sz="11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):</a:t>
            </a:r>
            <a:endParaRPr sz="11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892950" y="8887450"/>
            <a:ext cx="5591700" cy="12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nl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How is the part processed at the end of its lifetime?  What are the costs? </a:t>
            </a:r>
            <a:r>
              <a:rPr lang="ru-RU" dirty="0">
                <a:latin typeface="Open Sans SemiBold"/>
                <a:ea typeface="Open Sans SemiBold"/>
                <a:cs typeface="Open Sans SemiBold"/>
                <a:sym typeface="Open Sans SemiBold"/>
              </a:rPr>
              <a:t> </a:t>
            </a:r>
            <a:endParaRPr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8439450" y="7150802"/>
            <a:ext cx="55917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What are the unique technical/experimental qualities </a:t>
            </a:r>
            <a:r>
              <a:rPr lang="nl" sz="1200" b="1" dirty="0" err="1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to</a:t>
            </a:r>
            <a:r>
              <a:rPr lang="nl" sz="12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nl" sz="1200" b="1" dirty="0" err="1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be</a:t>
            </a:r>
            <a:r>
              <a:rPr lang="nl" sz="12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nl" sz="1200" b="1" dirty="0" err="1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emphasized</a:t>
            </a:r>
            <a:r>
              <a:rPr lang="nl" sz="12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in </a:t>
            </a:r>
            <a:r>
              <a:rPr lang="nl" sz="1200" b="1" dirty="0" err="1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</a:t>
            </a:r>
            <a:r>
              <a:rPr lang="nl" sz="12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nl" sz="1200" b="1" dirty="0" err="1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final</a:t>
            </a:r>
            <a:r>
              <a:rPr lang="nl" sz="12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nl" sz="1200" b="1" dirty="0" err="1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application</a:t>
            </a:r>
            <a:r>
              <a:rPr lang="nl" sz="12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?</a:t>
            </a:r>
            <a:endParaRPr lang="en-US" sz="1200" dirty="0">
              <a:solidFill>
                <a:schemeClr val="dk1"/>
              </a:solidFill>
              <a:latin typeface="Open Sans SemiBold"/>
              <a:ea typeface="Open Sans SemiBold"/>
              <a:cs typeface="Open Sans SemiBold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8433450" y="6885762"/>
            <a:ext cx="4653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b="1" dirty="0">
                <a:latin typeface="Open Sans"/>
                <a:ea typeface="Open Sans"/>
                <a:cs typeface="Open Sans"/>
                <a:sym typeface="Open Sans"/>
              </a:rPr>
              <a:t>Material uniqueness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8439450" y="8065202"/>
            <a:ext cx="55917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nl" sz="11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In </a:t>
            </a:r>
            <a:r>
              <a:rPr lang="nl" sz="1100" b="1" dirty="0" err="1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what</a:t>
            </a:r>
            <a:r>
              <a:rPr lang="nl" sz="11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context </a:t>
            </a:r>
            <a:r>
              <a:rPr lang="nl" sz="1100" b="1" dirty="0" err="1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would</a:t>
            </a:r>
            <a:r>
              <a:rPr lang="nl" sz="11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nl" sz="1100" b="1" dirty="0" err="1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</a:t>
            </a:r>
            <a:r>
              <a:rPr lang="nl" sz="11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nl" sz="1100" b="1" dirty="0" err="1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material</a:t>
            </a:r>
            <a:r>
              <a:rPr lang="nl" sz="11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make </a:t>
            </a:r>
            <a:r>
              <a:rPr lang="nl" sz="1100" b="1" dirty="0" err="1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</a:t>
            </a:r>
            <a:r>
              <a:rPr lang="nl" sz="11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most </a:t>
            </a:r>
            <a:r>
              <a:rPr lang="nl" sz="1100" b="1" dirty="0" err="1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positive</a:t>
            </a:r>
            <a:r>
              <a:rPr lang="nl" sz="11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nl" sz="1100" b="1" dirty="0" err="1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difference</a:t>
            </a:r>
            <a:r>
              <a:rPr lang="nl" sz="11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? </a:t>
            </a:r>
            <a:endParaRPr lang="en-US" sz="1100" dirty="0">
              <a:solidFill>
                <a:schemeClr val="dk1"/>
              </a:solidFill>
              <a:latin typeface="Open Sans SemiBold"/>
              <a:ea typeface="Open Sans SemiBold"/>
              <a:cs typeface="Open Sans SemiBold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8439450" y="8674802"/>
            <a:ext cx="55917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1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How would the material then be sensed and interpreted by the users?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>
              <a:latin typeface="Open Sans SemiBold"/>
              <a:ea typeface="Open Sans SemiBold"/>
              <a:cs typeface="Open Sans SemiBold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8473026" y="9559374"/>
            <a:ext cx="5591700" cy="53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Are there any more particularities</a:t>
            </a:r>
            <a:r>
              <a:rPr lang="nl" sz="1200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? …………………………………………………………. </a:t>
            </a:r>
            <a:endParaRPr sz="1200"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/>
        </p:nvSpPr>
        <p:spPr>
          <a:xfrm>
            <a:off x="8439450" y="5017202"/>
            <a:ext cx="55917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What are the characteristics? (water/heat/UV/salt resistance)</a:t>
            </a:r>
            <a:r>
              <a:rPr lang="nl" sz="1200">
                <a:latin typeface="Open Sans SemiBold"/>
                <a:ea typeface="Open Sans SemiBold"/>
                <a:cs typeface="Open Sans SemiBold"/>
                <a:sym typeface="Open Sans SemiBold"/>
              </a:rPr>
              <a:t> ...……………... ………………………………………………………………………………………………………………….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8433450" y="5633250"/>
            <a:ext cx="55917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latin typeface="Open Sans SemiBold"/>
                <a:ea typeface="Open Sans SemiBold"/>
                <a:cs typeface="Open Sans SemiBold"/>
                <a:sym typeface="Open Sans SemiBold"/>
              </a:rPr>
              <a:t>Is there a risk in reusing/working with the material? 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121" name="Google Shape;12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766" y="163164"/>
            <a:ext cx="599404" cy="599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576" y="871905"/>
            <a:ext cx="609526" cy="6095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6"/>
          <p:cNvSpPr/>
          <p:nvPr/>
        </p:nvSpPr>
        <p:spPr>
          <a:xfrm>
            <a:off x="12586250" y="5683950"/>
            <a:ext cx="251400" cy="241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/>
          <p:nvPr/>
        </p:nvSpPr>
        <p:spPr>
          <a:xfrm>
            <a:off x="8434688" y="6007800"/>
            <a:ext cx="5591700" cy="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latin typeface="Open Sans SemiBold"/>
                <a:ea typeface="Open Sans SemiBold"/>
                <a:cs typeface="Open Sans SemiBold"/>
                <a:sym typeface="Open Sans SemiBold"/>
              </a:rPr>
              <a:t>If yes, what is the risk? ……………………………………………………………………………..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latin typeface="Open Sans SemiBold"/>
                <a:ea typeface="Open Sans SemiBold"/>
                <a:cs typeface="Open Sans SemiBold"/>
                <a:sym typeface="Open Sans SemiBold"/>
              </a:rPr>
              <a:t>………………………………………………………………………………………………………………….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7292350" y="10049400"/>
            <a:ext cx="6049800" cy="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nl" sz="8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rPr>
              <a:t>Some questions are based on </a:t>
            </a:r>
            <a:r>
              <a:rPr lang="nl" sz="800" i="1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rPr>
              <a:t>Material Driven Design (MDD): A Method to Design for Material Experiences</a:t>
            </a:r>
            <a:r>
              <a:rPr lang="nl" sz="8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rPr>
              <a:t> by Elvin Karana  </a:t>
            </a:r>
            <a:endParaRPr sz="800">
              <a:solidFill>
                <a:srgbClr val="888888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8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rPr>
              <a:t>This work is licensed under the Creative Commons Attribution-Share Alike 3.0 Unported License</a:t>
            </a:r>
            <a:endParaRPr sz="800">
              <a:solidFill>
                <a:srgbClr val="8888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8436750" y="874075"/>
            <a:ext cx="4653000" cy="8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b="1">
                <a:latin typeface="Open Sans"/>
                <a:ea typeface="Open Sans"/>
                <a:cs typeface="Open Sans"/>
                <a:sym typeface="Open Sans"/>
              </a:rPr>
              <a:t>Material properties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12801900" y="5626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latin typeface="Open Sans SemiBold"/>
                <a:ea typeface="Open Sans SemiBold"/>
                <a:cs typeface="Open Sans SemiBold"/>
                <a:sym typeface="Open Sans SemiBold"/>
              </a:rPr>
              <a:t>Yes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13418944" y="5683950"/>
            <a:ext cx="251400" cy="241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6"/>
          <p:cNvSpPr txBox="1"/>
          <p:nvPr/>
        </p:nvSpPr>
        <p:spPr>
          <a:xfrm>
            <a:off x="13640100" y="5626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latin typeface="Open Sans SemiBold"/>
                <a:ea typeface="Open Sans SemiBold"/>
                <a:cs typeface="Open Sans SemiBold"/>
                <a:sym typeface="Open Sans SemiBold"/>
              </a:rPr>
              <a:t>No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130" name="Google Shape;13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64726" y="10249925"/>
            <a:ext cx="241533" cy="241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739289" y="10255771"/>
            <a:ext cx="241533" cy="241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413875" y="10249936"/>
            <a:ext cx="241533" cy="2415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16"/>
          <p:cNvCxnSpPr/>
          <p:nvPr/>
        </p:nvCxnSpPr>
        <p:spPr>
          <a:xfrm>
            <a:off x="13313100" y="10262225"/>
            <a:ext cx="0" cy="2286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" name="Google Shape;134;p16"/>
          <p:cNvSpPr txBox="1"/>
          <p:nvPr/>
        </p:nvSpPr>
        <p:spPr>
          <a:xfrm>
            <a:off x="8439450" y="1359602"/>
            <a:ext cx="55917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latin typeface="Open Sans SemiBold"/>
                <a:ea typeface="Open Sans SemiBold"/>
                <a:cs typeface="Open Sans SemiBold"/>
                <a:sym typeface="Open Sans SemiBold"/>
              </a:rPr>
              <a:t>How does it feel? ………………………………………………..………..………………………….. ………………………………………………………………………………………………………………….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8439450" y="1969202"/>
            <a:ext cx="55917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latin typeface="Open Sans SemiBold"/>
                <a:ea typeface="Open Sans SemiBold"/>
                <a:cs typeface="Open Sans SemiBold"/>
                <a:sym typeface="Open Sans SemiBold"/>
              </a:rPr>
              <a:t>How does it smell? ………………………………………………………….……………………….. ………………………………………………………………………………………………………………….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8439450" y="2578802"/>
            <a:ext cx="55917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latin typeface="Open Sans SemiBold"/>
                <a:ea typeface="Open Sans SemiBold"/>
                <a:cs typeface="Open Sans SemiBold"/>
                <a:sym typeface="Open Sans SemiBold"/>
              </a:rPr>
              <a:t>What is the finishing? (paint, coating) ……………………………………………………… ………………………………………………………………………………………………………………….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8439450" y="3188402"/>
            <a:ext cx="55917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latin typeface="Open Sans SemiBold"/>
                <a:ea typeface="Open Sans SemiBold"/>
                <a:cs typeface="Open Sans SemiBold"/>
                <a:sym typeface="Open Sans SemiBold"/>
              </a:rPr>
              <a:t>What is the (emotional) value? ………………………………………………………………... ………………………………………………………………………………...……………………………...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8439450" y="3798002"/>
            <a:ext cx="55917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latin typeface="Open Sans SemiBold"/>
                <a:ea typeface="Open Sans SemiBold"/>
                <a:cs typeface="Open Sans SemiBold"/>
                <a:sym typeface="Open Sans SemiBold"/>
              </a:rPr>
              <a:t>Any specifications on the material? (code, location) ...……….………...………….. ………………………………………………………………………………………..……..………………..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8439450" y="4407602"/>
            <a:ext cx="55917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latin typeface="Open Sans SemiBold"/>
                <a:ea typeface="Open Sans SemiBold"/>
                <a:cs typeface="Open Sans SemiBold"/>
                <a:sym typeface="Open Sans SemiBold"/>
              </a:rPr>
              <a:t>Where did the raw material come from? ...……………………………….……………... ………………………………………………………………………………………………………………...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8439450" y="7150802"/>
            <a:ext cx="55917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What are the unique technical/experimental qualities to be emphasized in the final application? </a:t>
            </a:r>
            <a:r>
              <a:rPr lang="nl" sz="1200">
                <a:latin typeface="Open Sans SemiBold"/>
                <a:ea typeface="Open Sans SemiBold"/>
                <a:cs typeface="Open Sans SemiBold"/>
                <a:sym typeface="Open Sans SemiBold"/>
              </a:rPr>
              <a:t>…..………………………………………………………………………. ………………………………………………………………………………………………………………….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41" name="Google Shape;141;p16"/>
          <p:cNvSpPr txBox="1"/>
          <p:nvPr/>
        </p:nvSpPr>
        <p:spPr>
          <a:xfrm>
            <a:off x="8436750" y="6665275"/>
            <a:ext cx="4653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b="1">
                <a:latin typeface="Open Sans"/>
                <a:ea typeface="Open Sans"/>
                <a:cs typeface="Open Sans"/>
                <a:sym typeface="Open Sans"/>
              </a:rPr>
              <a:t>Material uniqueness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8439450" y="8065202"/>
            <a:ext cx="55917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In what context would the material make the most positive difference? </a:t>
            </a:r>
            <a:r>
              <a:rPr lang="nl" sz="1200">
                <a:latin typeface="Open Sans SemiBold"/>
                <a:ea typeface="Open Sans SemiBold"/>
                <a:cs typeface="Open Sans SemiBold"/>
                <a:sym typeface="Open Sans SemiBold"/>
              </a:rPr>
              <a:t>………………………………………………………………………………………………………………….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8439450" y="8674802"/>
            <a:ext cx="55917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How would the material then be sensed and interpreted by the users? </a:t>
            </a:r>
            <a:r>
              <a:rPr lang="nl" sz="1200">
                <a:latin typeface="Open Sans SemiBold"/>
                <a:ea typeface="Open Sans SemiBold"/>
                <a:cs typeface="Open Sans SemiBold"/>
                <a:sym typeface="Open Sans SemiBold"/>
              </a:rPr>
              <a:t>………………………………………………………………………………………………………………….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44" name="Google Shape;144;p16"/>
          <p:cNvSpPr txBox="1"/>
          <p:nvPr/>
        </p:nvSpPr>
        <p:spPr>
          <a:xfrm>
            <a:off x="8439450" y="9284402"/>
            <a:ext cx="55917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Are there any more particularities? …………………………………………………………. </a:t>
            </a:r>
            <a:r>
              <a:rPr lang="nl" sz="1200">
                <a:latin typeface="Open Sans SemiBold"/>
                <a:ea typeface="Open Sans SemiBold"/>
                <a:cs typeface="Open Sans SemiBold"/>
                <a:sym typeface="Open Sans SemiBold"/>
              </a:rPr>
              <a:t>………………………………………………………………………………………………………………….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5042450" y="5683950"/>
            <a:ext cx="251400" cy="241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6"/>
          <p:cNvSpPr txBox="1"/>
          <p:nvPr/>
        </p:nvSpPr>
        <p:spPr>
          <a:xfrm>
            <a:off x="890888" y="6007800"/>
            <a:ext cx="5591700" cy="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nl" sz="1200" b="1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If</a:t>
            </a:r>
            <a:r>
              <a:rPr lang="nl" sz="12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 yes, </a:t>
            </a:r>
            <a:r>
              <a:rPr lang="nl" sz="1200" b="1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what</a:t>
            </a:r>
            <a:r>
              <a:rPr lang="nl" sz="12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 is </a:t>
            </a:r>
            <a:r>
              <a:rPr lang="nl" sz="1200" b="1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the</a:t>
            </a:r>
            <a:r>
              <a:rPr lang="nl" sz="12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 risk?</a:t>
            </a:r>
            <a:endParaRPr lang="en-US" sz="1200" dirty="0">
              <a:latin typeface="Open Sans SemiBold"/>
              <a:ea typeface="Open Sans SemiBold"/>
              <a:cs typeface="Open Sans SemiBold"/>
            </a:endParaRPr>
          </a:p>
        </p:txBody>
      </p:sp>
      <p:sp>
        <p:nvSpPr>
          <p:cNvPr id="147" name="Google Shape;147;p16"/>
          <p:cNvSpPr txBox="1"/>
          <p:nvPr/>
        </p:nvSpPr>
        <p:spPr>
          <a:xfrm>
            <a:off x="892950" y="874075"/>
            <a:ext cx="4653000" cy="8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nl" b="1" dirty="0">
                <a:latin typeface="Open Sans"/>
                <a:ea typeface="Open Sans"/>
                <a:cs typeface="Open Sans"/>
                <a:sym typeface="Open Sans"/>
              </a:rPr>
              <a:t>Material properties </a:t>
            </a:r>
            <a:r>
              <a:rPr lang="en-US" b="1" dirty="0">
                <a:latin typeface="Open Sans"/>
                <a:ea typeface="Open Sans"/>
                <a:cs typeface="Open Sans"/>
                <a:sym typeface="Open Sans"/>
              </a:rPr>
              <a:t>polyurethane foam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5258100" y="5626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latin typeface="Open Sans SemiBold"/>
                <a:ea typeface="Open Sans SemiBold"/>
                <a:cs typeface="Open Sans SemiBold"/>
                <a:sym typeface="Open Sans SemiBold"/>
              </a:rPr>
              <a:t>Yes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5875144" y="5683950"/>
            <a:ext cx="251400" cy="241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6"/>
          <p:cNvSpPr txBox="1"/>
          <p:nvPr/>
        </p:nvSpPr>
        <p:spPr>
          <a:xfrm>
            <a:off x="6096300" y="5626800"/>
            <a:ext cx="60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latin typeface="Open Sans SemiBold"/>
                <a:ea typeface="Open Sans SemiBold"/>
                <a:cs typeface="Open Sans SemiBold"/>
                <a:sym typeface="Open Sans SemiBold"/>
              </a:rPr>
              <a:t>No</a:t>
            </a:r>
            <a:endParaRPr sz="12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51" name="Google Shape;151;p16"/>
          <p:cNvSpPr txBox="1"/>
          <p:nvPr/>
        </p:nvSpPr>
        <p:spPr>
          <a:xfrm>
            <a:off x="895650" y="1359602"/>
            <a:ext cx="5591700" cy="73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nl" sz="12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How does </a:t>
            </a:r>
            <a:r>
              <a:rPr lang="nl" sz="1200" b="1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it</a:t>
            </a:r>
            <a:r>
              <a:rPr lang="nl" sz="12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 feel? </a:t>
            </a:r>
            <a:endParaRPr sz="1200"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895650" y="1969202"/>
            <a:ext cx="55917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nl" sz="12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How does </a:t>
            </a:r>
            <a:r>
              <a:rPr lang="nl" sz="1200" b="1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it</a:t>
            </a:r>
            <a:r>
              <a:rPr lang="nl" sz="12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nl" sz="1200" b="1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smell</a:t>
            </a:r>
            <a:r>
              <a:rPr lang="nl" sz="12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?</a:t>
            </a:r>
            <a:r>
              <a:rPr lang="nl" sz="1200" dirty="0">
                <a:latin typeface="Open Sans SemiBold"/>
                <a:ea typeface="Open Sans SemiBold"/>
                <a:cs typeface="Open Sans SemiBold"/>
                <a:sym typeface="Open Sans SemiBold"/>
              </a:rPr>
              <a:t> </a:t>
            </a:r>
            <a:endParaRPr lang="en-US" sz="1200">
              <a:latin typeface="Open Sans SemiBold"/>
              <a:ea typeface="Open Sans SemiBold"/>
              <a:cs typeface="Open Sans SemiBold"/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895650" y="2578802"/>
            <a:ext cx="55917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nl" sz="1200" b="1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What</a:t>
            </a:r>
            <a:r>
              <a:rPr lang="nl" sz="12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 is </a:t>
            </a:r>
            <a:r>
              <a:rPr lang="nl" sz="1200" b="1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the</a:t>
            </a:r>
            <a:r>
              <a:rPr lang="nl" sz="12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 finishing? (</a:t>
            </a:r>
            <a:r>
              <a:rPr lang="nl" sz="1200" b="1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paint</a:t>
            </a:r>
            <a:r>
              <a:rPr lang="nl" sz="12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, coating) </a:t>
            </a:r>
            <a:endParaRPr lang="en-US" sz="1200" dirty="0">
              <a:latin typeface="Open Sans SemiBold"/>
              <a:ea typeface="Open Sans SemiBold"/>
              <a:cs typeface="Open Sans SemiBold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895650" y="3188402"/>
            <a:ext cx="55917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nl" sz="1200" b="1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What</a:t>
            </a:r>
            <a:r>
              <a:rPr lang="nl" sz="12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 is </a:t>
            </a:r>
            <a:r>
              <a:rPr lang="nl" sz="1200" b="1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the</a:t>
            </a:r>
            <a:r>
              <a:rPr lang="nl" sz="12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 (</a:t>
            </a:r>
            <a:r>
              <a:rPr lang="nl" sz="1200" b="1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emotional</a:t>
            </a:r>
            <a:r>
              <a:rPr lang="nl" sz="12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) </a:t>
            </a:r>
            <a:r>
              <a:rPr lang="nl" sz="1200" b="1" dirty="0" err="1">
                <a:latin typeface="Open Sans SemiBold"/>
                <a:ea typeface="Open Sans SemiBold"/>
                <a:cs typeface="Open Sans SemiBold"/>
                <a:sym typeface="Open Sans SemiBold"/>
              </a:rPr>
              <a:t>value</a:t>
            </a:r>
            <a:r>
              <a:rPr lang="nl" sz="12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? </a:t>
            </a:r>
            <a:endParaRPr lang="en-US" sz="1200" dirty="0">
              <a:latin typeface="Open Sans SemiBold"/>
              <a:ea typeface="Open Sans SemiBold"/>
              <a:cs typeface="Open Sans SemiBold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895650" y="3798002"/>
            <a:ext cx="55917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Any specifications on the material? (code, location)</a:t>
            </a:r>
            <a:endParaRPr sz="1200"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895650" y="4407602"/>
            <a:ext cx="5591700" cy="505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Where did the raw material come from?</a:t>
            </a:r>
            <a:endParaRPr sz="1200"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895650" y="6970077"/>
            <a:ext cx="5591700" cy="114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nl" sz="12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What are the unique technical/experimental qualities </a:t>
            </a:r>
            <a:r>
              <a:rPr lang="nl" sz="1200" b="1" dirty="0" err="1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to</a:t>
            </a:r>
            <a:r>
              <a:rPr lang="nl" sz="12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nl" sz="1200" b="1" dirty="0" err="1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be</a:t>
            </a:r>
            <a:r>
              <a:rPr lang="nl" sz="12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nl" sz="1200" b="1" dirty="0" err="1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emphasized</a:t>
            </a:r>
            <a:r>
              <a:rPr lang="nl" sz="12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in </a:t>
            </a:r>
            <a:r>
              <a:rPr lang="nl" sz="1200" b="1" dirty="0" err="1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</a:t>
            </a:r>
            <a:r>
              <a:rPr lang="nl" sz="12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nl" sz="1200" b="1" dirty="0" err="1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final</a:t>
            </a:r>
            <a:r>
              <a:rPr lang="nl" sz="12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nl" sz="1200" b="1" dirty="0" err="1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application</a:t>
            </a:r>
            <a:r>
              <a:rPr lang="nl" sz="12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? </a:t>
            </a:r>
            <a:endParaRPr lang="en-US" sz="1200" dirty="0">
              <a:solidFill>
                <a:schemeClr val="dk1"/>
              </a:solidFill>
              <a:latin typeface="Open Sans SemiBold"/>
              <a:ea typeface="Open Sans SemiBold"/>
              <a:cs typeface="Open Sans SemiBold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892950" y="6665275"/>
            <a:ext cx="4653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b="1">
                <a:latin typeface="Open Sans"/>
                <a:ea typeface="Open Sans"/>
                <a:cs typeface="Open Sans"/>
                <a:sym typeface="Open Sans"/>
              </a:rPr>
              <a:t>Material uniqueness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895650" y="8065202"/>
            <a:ext cx="55917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nl" sz="12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In what context would the material make the most </a:t>
            </a:r>
            <a:r>
              <a:rPr lang="nl" sz="1200" b="1" dirty="0" err="1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positive</a:t>
            </a:r>
            <a:r>
              <a:rPr lang="nl" sz="12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nl" sz="1200" b="1" dirty="0" err="1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difference</a:t>
            </a:r>
            <a:r>
              <a:rPr lang="nl" sz="1200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? </a:t>
            </a:r>
            <a:endParaRPr lang="en-US" sz="1200" dirty="0">
              <a:solidFill>
                <a:schemeClr val="dk1"/>
              </a:solidFill>
              <a:latin typeface="Open Sans SemiBold"/>
              <a:ea typeface="Open Sans SemiBold"/>
              <a:cs typeface="Open Sans SemiBold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862074" y="8843273"/>
            <a:ext cx="5591700" cy="657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How </a:t>
            </a:r>
            <a:r>
              <a:rPr lang="nl" sz="1200" b="1" dirty="0" err="1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would</a:t>
            </a:r>
            <a:r>
              <a:rPr lang="nl" sz="12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nl" sz="1200" b="1" dirty="0" err="1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</a:t>
            </a:r>
            <a:r>
              <a:rPr lang="nl" sz="12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nl" sz="1200" b="1" dirty="0" err="1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material</a:t>
            </a:r>
            <a:r>
              <a:rPr lang="nl" sz="12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nl" sz="1200" b="1" dirty="0" err="1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then</a:t>
            </a:r>
            <a:r>
              <a:rPr lang="nl" sz="12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nl" sz="1200" b="1" dirty="0" err="1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be</a:t>
            </a:r>
            <a:r>
              <a:rPr lang="nl" sz="12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nl" sz="1200" b="1" dirty="0" err="1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sensed</a:t>
            </a:r>
            <a:r>
              <a:rPr lang="nl" sz="12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nl" sz="1200" b="1" dirty="0" err="1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and</a:t>
            </a:r>
            <a:r>
              <a:rPr lang="nl" sz="12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nl" sz="1200" b="1" dirty="0" err="1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interpreted</a:t>
            </a:r>
            <a:r>
              <a:rPr lang="nl" sz="12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nl" sz="1200" b="1" dirty="0" err="1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by</a:t>
            </a:r>
            <a:r>
              <a:rPr lang="nl" sz="12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nl" sz="1200" b="1" dirty="0" err="1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</a:t>
            </a:r>
            <a:r>
              <a:rPr lang="nl" sz="12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users?</a:t>
            </a:r>
            <a:endParaRPr lang="ru-RU" sz="1200" b="1" dirty="0">
              <a:solidFill>
                <a:schemeClr val="dk1"/>
              </a:solidFill>
              <a:latin typeface="Open Sans SemiBold"/>
              <a:ea typeface="Open Sans SemiBold"/>
              <a:cs typeface="Open Sans SemiBold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869650" y="9525004"/>
            <a:ext cx="5591700" cy="386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Are there any more particularities</a:t>
            </a:r>
            <a:r>
              <a:rPr lang="nl" sz="1200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? </a:t>
            </a:r>
            <a:endParaRPr sz="1200"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869650" y="4816673"/>
            <a:ext cx="55917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nl" sz="1100" b="1" dirty="0" err="1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What</a:t>
            </a:r>
            <a:r>
              <a:rPr lang="nl" sz="11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are </a:t>
            </a:r>
            <a:r>
              <a:rPr lang="nl" sz="1100" b="1" dirty="0" err="1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</a:t>
            </a:r>
            <a:r>
              <a:rPr lang="nl" sz="11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nl" sz="1100" b="1" dirty="0" err="1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characteristics</a:t>
            </a:r>
            <a:r>
              <a:rPr lang="nl" sz="1100" b="1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? </a:t>
            </a:r>
            <a:endParaRPr lang="en-US" sz="1100" dirty="0">
              <a:solidFill>
                <a:schemeClr val="dk1"/>
              </a:solidFill>
              <a:latin typeface="Open Sans SemiBold"/>
              <a:ea typeface="Open Sans SemiBold"/>
              <a:cs typeface="Open Sans SemiBold"/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889650" y="5633250"/>
            <a:ext cx="55917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 b="1" dirty="0">
                <a:latin typeface="Open Sans SemiBold"/>
                <a:ea typeface="Open Sans SemiBold"/>
                <a:cs typeface="Open Sans SemiBold"/>
                <a:sym typeface="Open Sans SemiBold"/>
              </a:rPr>
              <a:t>Is there a risk in reusing/working with the material? </a:t>
            </a:r>
            <a:endParaRPr sz="1200" b="1"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BF7B26E1D79E4F80D55E38CD333DA0" ma:contentTypeVersion="9" ma:contentTypeDescription="Een nieuw document maken." ma:contentTypeScope="" ma:versionID="83e7c1241a2d5f567c35915ae182d5ee">
  <xsd:schema xmlns:xsd="http://www.w3.org/2001/XMLSchema" xmlns:xs="http://www.w3.org/2001/XMLSchema" xmlns:p="http://schemas.microsoft.com/office/2006/metadata/properties" xmlns:ns2="aafb1902-6a58-41b8-ad12-e918328754b9" xmlns:ns3="f3652375-d848-4ed2-bdf8-119ad2dfd8b2" targetNamespace="http://schemas.microsoft.com/office/2006/metadata/properties" ma:root="true" ma:fieldsID="1dbbc0255cd3614d4292a691a9974c7f" ns2:_="" ns3:_="">
    <xsd:import namespace="aafb1902-6a58-41b8-ad12-e918328754b9"/>
    <xsd:import namespace="f3652375-d848-4ed2-bdf8-119ad2dfd8b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fb1902-6a58-41b8-ad12-e918328754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652375-d848-4ed2-bdf8-119ad2dfd8b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1414DC-6F6C-440B-9775-D0D4CF7249F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FE73FB9-E789-4AEA-BFC7-2749592C83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225D16-1A45-4A37-8EDB-1E9A6D7716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fb1902-6a58-41b8-ad12-e918328754b9"/>
    <ds:schemaRef ds:uri="f3652375-d848-4ed2-bdf8-119ad2dfd8b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636</Words>
  <Application>Microsoft Office PowerPoint</Application>
  <PresentationFormat>Custom</PresentationFormat>
  <Paragraphs>82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Open Sans SemiBold</vt:lpstr>
      <vt:lpstr>Open Sans</vt:lpstr>
      <vt:lpstr>Calibri</vt:lpstr>
      <vt:lpstr>Lato</vt:lpstr>
      <vt:lpstr>Arial</vt:lpstr>
      <vt:lpstr>Simple Light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HP</dc:creator>
  <cp:lastModifiedBy>Timo</cp:lastModifiedBy>
  <cp:revision>40</cp:revision>
  <dcterms:modified xsi:type="dcterms:W3CDTF">2020-03-11T16:14:19Z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0x0101005CBF7B26E1D79E4F80D55E38CD333DA0</vt:lpwstr>
  </property>
</Properties>
</file>