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0C0E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A3BFD-C5D3-450B-82D0-4766EDBBAF52}" v="1443" dt="2020-05-22T15:03:40.902"/>
    <p1510:client id="{948534D9-441B-47FD-9F1B-535C681A3C22}" v="1675" dt="2020-05-22T13:56:42.553"/>
    <p1510:client id="{E1577DF0-D214-48B0-B8B5-9AFF2EC1314B}" v="1" dt="2020-05-22T10:26:16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51" autoAdjust="0"/>
  </p:normalViewPr>
  <p:slideViewPr>
    <p:cSldViewPr snapToGrid="0">
      <p:cViewPr varScale="1">
        <p:scale>
          <a:sx n="57" d="100"/>
          <a:sy n="57" d="100"/>
        </p:scale>
        <p:origin x="926" y="48"/>
      </p:cViewPr>
      <p:guideLst/>
    </p:cSldViewPr>
  </p:slideViewPr>
  <p:notesTextViewPr>
    <p:cViewPr>
      <p:scale>
        <a:sx n="1" d="1"/>
        <a:sy n="1" d="1"/>
      </p:scale>
      <p:origin x="0" y="-10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877E8-4021-420A-B8AD-0A816D749CF1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97453-D0F7-4DA8-98B2-8C9C9BBE7F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21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proces (Timo)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Questions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presentator </a:t>
            </a:r>
            <a:r>
              <a:rPr lang="nl-NL" dirty="0" err="1"/>
              <a:t>hasn’t</a:t>
            </a:r>
            <a:r>
              <a:rPr lang="nl-NL" dirty="0"/>
              <a:t> </a:t>
            </a:r>
            <a:r>
              <a:rPr lang="nl-NL" dirty="0" err="1"/>
              <a:t>said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Introduction</a:t>
            </a:r>
            <a:r>
              <a:rPr lang="nl-NL" dirty="0"/>
              <a:t>:</a:t>
            </a:r>
          </a:p>
          <a:p>
            <a:pPr marL="0" indent="0">
              <a:buFontTx/>
              <a:buNone/>
            </a:pPr>
            <a:r>
              <a:rPr lang="nl-NL" dirty="0"/>
              <a:t>Introduce </a:t>
            </a:r>
            <a:r>
              <a:rPr lang="nl-NL" dirty="0" err="1"/>
              <a:t>the</a:t>
            </a:r>
            <a:r>
              <a:rPr lang="nl-NL" dirty="0"/>
              <a:t> members of </a:t>
            </a:r>
            <a:r>
              <a:rPr lang="nl-NL" dirty="0" err="1"/>
              <a:t>our</a:t>
            </a:r>
            <a:r>
              <a:rPr lang="nl-NL" dirty="0"/>
              <a:t> team (name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?))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First start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challenge</a:t>
            </a:r>
            <a:r>
              <a:rPr lang="nl-NL" dirty="0"/>
              <a:t> we have </a:t>
            </a:r>
            <a:r>
              <a:rPr lang="nl-NL" dirty="0" err="1"/>
              <a:t>gotten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Alliantie. 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Production</a:t>
            </a:r>
            <a:r>
              <a:rPr lang="nl-NL" dirty="0"/>
              <a:t> Proces:</a:t>
            </a:r>
          </a:p>
          <a:p>
            <a:pPr marL="0" indent="0">
              <a:buFontTx/>
              <a:buNone/>
            </a:pP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lot of </a:t>
            </a:r>
            <a:r>
              <a:rPr lang="nl-NL" dirty="0" err="1"/>
              <a:t>usable</a:t>
            </a:r>
            <a:r>
              <a:rPr lang="nl-NL" dirty="0"/>
              <a:t> </a:t>
            </a:r>
            <a:r>
              <a:rPr lang="nl-NL" dirty="0" err="1"/>
              <a:t>materials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from</a:t>
            </a:r>
            <a:r>
              <a:rPr lang="nl-NL" dirty="0"/>
              <a:t> 1 home.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suprise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audience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telling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:</a:t>
            </a:r>
          </a:p>
          <a:p>
            <a:pPr marL="0" indent="0">
              <a:buFontTx/>
              <a:buNone/>
            </a:pPr>
            <a:r>
              <a:rPr lang="nl-NL" dirty="0"/>
              <a:t>60.000 homes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renovate</a:t>
            </a:r>
            <a:r>
              <a:rPr lang="nl-NL" dirty="0"/>
              <a:t>.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b="1" u="sng" dirty="0" err="1"/>
              <a:t>circulate</a:t>
            </a:r>
            <a:r>
              <a:rPr lang="nl-NL" b="0" u="none" dirty="0"/>
              <a:t> </a:t>
            </a:r>
            <a:r>
              <a:rPr lang="nl-NL" b="0" u="none" dirty="0" err="1"/>
              <a:t>materials</a:t>
            </a:r>
            <a:r>
              <a:rPr lang="nl-NL" b="0" u="none" dirty="0"/>
              <a:t> back </a:t>
            </a:r>
            <a:r>
              <a:rPr lang="nl-NL" b="0" u="none" dirty="0" err="1"/>
              <a:t>into</a:t>
            </a:r>
            <a:r>
              <a:rPr lang="nl-NL" b="0" u="none" dirty="0"/>
              <a:t> </a:t>
            </a:r>
            <a:r>
              <a:rPr lang="nl-NL" b="0" u="none" dirty="0" err="1"/>
              <a:t>the</a:t>
            </a:r>
            <a:r>
              <a:rPr lang="nl-NL" b="0" u="none" dirty="0"/>
              <a:t> </a:t>
            </a:r>
            <a:r>
              <a:rPr lang="nl-NL" b="0" u="none" dirty="0" err="1"/>
              <a:t>houses</a:t>
            </a:r>
            <a:r>
              <a:rPr lang="nl-NL" b="0" u="none" dirty="0"/>
              <a:t>? </a:t>
            </a:r>
          </a:p>
          <a:p>
            <a:pPr marL="0" indent="0">
              <a:buFontTx/>
              <a:buNone/>
            </a:pPr>
            <a:r>
              <a:rPr lang="nl-NL" b="0" u="none" dirty="0"/>
              <a:t>For </a:t>
            </a:r>
            <a:r>
              <a:rPr lang="nl-NL" b="0" u="none" dirty="0" err="1"/>
              <a:t>example</a:t>
            </a:r>
            <a:r>
              <a:rPr lang="nl-NL" b="0" u="none" dirty="0"/>
              <a:t>: </a:t>
            </a:r>
            <a:r>
              <a:rPr lang="nl-NL" b="0" u="none" dirty="0" err="1"/>
              <a:t>our</a:t>
            </a:r>
            <a:r>
              <a:rPr lang="nl-NL" b="0" u="none" dirty="0"/>
              <a:t> lamp.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04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Emmanuel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22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First: Emmanuel. </a:t>
            </a:r>
          </a:p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selling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lamp as a </a:t>
            </a:r>
            <a:r>
              <a:rPr lang="nl-NL" dirty="0" err="1"/>
              <a:t>circular</a:t>
            </a:r>
            <a:r>
              <a:rPr lang="nl-NL" dirty="0"/>
              <a:t> product in stores.</a:t>
            </a:r>
          </a:p>
          <a:p>
            <a:endParaRPr lang="nl-NL" dirty="0"/>
          </a:p>
          <a:p>
            <a:r>
              <a:rPr lang="nl-NL" dirty="0"/>
              <a:t>Second: Timo</a:t>
            </a:r>
          </a:p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parties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lamps</a:t>
            </a:r>
            <a:r>
              <a:rPr lang="nl-NL" dirty="0"/>
              <a:t> 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residents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homes of de Alliantie. </a:t>
            </a:r>
          </a:p>
          <a:p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:</a:t>
            </a:r>
          </a:p>
          <a:p>
            <a:r>
              <a:rPr lang="nl-NL" dirty="0"/>
              <a:t>exchange </a:t>
            </a:r>
            <a:r>
              <a:rPr lang="nl-NL" dirty="0" err="1"/>
              <a:t>houses</a:t>
            </a:r>
            <a:r>
              <a:rPr lang="nl-NL" dirty="0"/>
              <a:t>: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live in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renovations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3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Saskia</a:t>
            </a:r>
          </a:p>
          <a:p>
            <a:endParaRPr lang="nl-NL" dirty="0"/>
          </a:p>
          <a:p>
            <a:r>
              <a:rPr lang="nl-NL" dirty="0"/>
              <a:t>The design</a:t>
            </a:r>
          </a:p>
          <a:p>
            <a:r>
              <a:rPr lang="nl-NL" dirty="0"/>
              <a:t>	The lamp is made out of a </a:t>
            </a:r>
            <a:r>
              <a:rPr lang="nl-NL" dirty="0" err="1"/>
              <a:t>wooden</a:t>
            </a:r>
            <a:r>
              <a:rPr lang="nl-NL" dirty="0"/>
              <a:t> board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kitchen</a:t>
            </a:r>
            <a:r>
              <a:rPr lang="nl-NL" dirty="0"/>
              <a:t> door.</a:t>
            </a:r>
          </a:p>
          <a:p>
            <a:endParaRPr lang="nl-NL" dirty="0"/>
          </a:p>
          <a:p>
            <a:r>
              <a:rPr lang="nl-NL" dirty="0"/>
              <a:t>How is </a:t>
            </a:r>
            <a:r>
              <a:rPr lang="nl-NL" dirty="0" err="1"/>
              <a:t>it</a:t>
            </a:r>
            <a:r>
              <a:rPr lang="nl-NL" dirty="0"/>
              <a:t> made?</a:t>
            </a:r>
          </a:p>
          <a:p>
            <a:r>
              <a:rPr lang="nl-NL" dirty="0"/>
              <a:t>	Out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kitchen</a:t>
            </a:r>
            <a:r>
              <a:rPr lang="nl-NL" dirty="0"/>
              <a:t> door we cut 4 exact </a:t>
            </a:r>
            <a:r>
              <a:rPr lang="nl-NL" dirty="0" err="1"/>
              <a:t>same</a:t>
            </a:r>
            <a:r>
              <a:rPr lang="nl-NL" dirty="0"/>
              <a:t> pieces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fit in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eachother</a:t>
            </a:r>
            <a:r>
              <a:rPr lang="nl-NL" dirty="0"/>
              <a:t> like </a:t>
            </a:r>
            <a:r>
              <a:rPr lang="nl-NL" dirty="0" err="1"/>
              <a:t>puzzle</a:t>
            </a:r>
            <a:r>
              <a:rPr lang="nl-NL" dirty="0"/>
              <a:t> pieces. </a:t>
            </a:r>
          </a:p>
          <a:p>
            <a:r>
              <a:rPr lang="nl-NL" dirty="0"/>
              <a:t>	The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puzzle</a:t>
            </a:r>
            <a:r>
              <a:rPr lang="nl-NL" dirty="0"/>
              <a:t> pieces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boxjoint</a:t>
            </a:r>
            <a:r>
              <a:rPr lang="nl-NL" dirty="0"/>
              <a:t>/tandverbinding.</a:t>
            </a:r>
          </a:p>
          <a:p>
            <a:r>
              <a:rPr lang="nl-NL" dirty="0"/>
              <a:t>	</a:t>
            </a:r>
            <a:r>
              <a:rPr lang="nl-NL" dirty="0" err="1"/>
              <a:t>Then</a:t>
            </a:r>
            <a:r>
              <a:rPr lang="nl-NL" dirty="0"/>
              <a:t> we cut </a:t>
            </a:r>
            <a:r>
              <a:rPr lang="nl-NL" dirty="0" err="1"/>
              <a:t>two</a:t>
            </a:r>
            <a:r>
              <a:rPr lang="nl-NL" dirty="0"/>
              <a:t> more pieces </a:t>
            </a:r>
            <a:r>
              <a:rPr lang="nl-NL" dirty="0" err="1"/>
              <a:t>to</a:t>
            </a:r>
            <a:r>
              <a:rPr lang="nl-NL" dirty="0"/>
              <a:t> make a cross in </a:t>
            </a:r>
            <a:r>
              <a:rPr lang="nl-NL" dirty="0" err="1"/>
              <a:t>the</a:t>
            </a:r>
            <a:r>
              <a:rPr lang="nl-NL" dirty="0"/>
              <a:t> lamp,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stand, but </a:t>
            </a:r>
            <a:r>
              <a:rPr lang="nl-NL" dirty="0" err="1"/>
              <a:t>also</a:t>
            </a:r>
            <a:r>
              <a:rPr lang="nl-NL" dirty="0"/>
              <a:t> hang. </a:t>
            </a:r>
          </a:p>
          <a:p>
            <a:r>
              <a:rPr lang="nl-NL" dirty="0"/>
              <a:t>	The </a:t>
            </a:r>
            <a:r>
              <a:rPr lang="nl-NL" dirty="0" err="1"/>
              <a:t>boxjoint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made without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glue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lamp is </a:t>
            </a:r>
            <a:r>
              <a:rPr lang="nl-NL" dirty="0" err="1"/>
              <a:t>fully</a:t>
            </a:r>
            <a:r>
              <a:rPr lang="nl-NL" dirty="0"/>
              <a:t> </a:t>
            </a:r>
            <a:r>
              <a:rPr lang="nl-NL" dirty="0" err="1"/>
              <a:t>recyclable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reuseable</a:t>
            </a:r>
            <a:r>
              <a:rPr lang="nl-NL" dirty="0"/>
              <a:t>.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56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Saskia </a:t>
            </a:r>
          </a:p>
          <a:p>
            <a:endParaRPr lang="nl-NL" dirty="0"/>
          </a:p>
          <a:p>
            <a:r>
              <a:rPr lang="nl-NL" dirty="0" err="1"/>
              <a:t>Further</a:t>
            </a:r>
            <a:r>
              <a:rPr lang="nl-NL" dirty="0"/>
              <a:t> </a:t>
            </a:r>
          </a:p>
          <a:p>
            <a:r>
              <a:rPr lang="nl-NL" dirty="0"/>
              <a:t>We are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materials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Alliantie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would</a:t>
            </a:r>
            <a:r>
              <a:rPr lang="nl-NL" dirty="0"/>
              <a:t> love </a:t>
            </a:r>
            <a:r>
              <a:rPr lang="nl-NL" dirty="0" err="1"/>
              <a:t>to</a:t>
            </a:r>
            <a:r>
              <a:rPr lang="nl-NL" dirty="0"/>
              <a:t> put </a:t>
            </a:r>
            <a:r>
              <a:rPr lang="nl-NL" dirty="0" err="1"/>
              <a:t>them</a:t>
            </a:r>
            <a:r>
              <a:rPr lang="nl-NL" dirty="0"/>
              <a:t> back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houses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 we are </a:t>
            </a:r>
            <a:r>
              <a:rPr lang="nl-NL" dirty="0" err="1"/>
              <a:t>planned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 a few </a:t>
            </a:r>
            <a:r>
              <a:rPr lang="nl-NL" dirty="0" err="1"/>
              <a:t>lamps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will</a:t>
            </a:r>
            <a:r>
              <a:rPr lang="nl-NL" dirty="0"/>
              <a:t> put in </a:t>
            </a:r>
            <a:r>
              <a:rPr lang="nl-NL" dirty="0" err="1"/>
              <a:t>the</a:t>
            </a:r>
            <a:r>
              <a:rPr lang="nl-NL" dirty="0"/>
              <a:t> exchange </a:t>
            </a:r>
            <a:r>
              <a:rPr lang="nl-NL" dirty="0" err="1"/>
              <a:t>houses</a:t>
            </a:r>
            <a:r>
              <a:rPr lang="nl-NL" dirty="0"/>
              <a:t>. 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like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houses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…….</a:t>
            </a:r>
          </a:p>
          <a:p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pitch </a:t>
            </a:r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time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please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afraid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.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Questions</a:t>
            </a:r>
            <a:r>
              <a:rPr lang="nl-NL" dirty="0"/>
              <a:t>: </a:t>
            </a:r>
          </a:p>
          <a:p>
            <a:r>
              <a:rPr lang="nl-NL" dirty="0"/>
              <a:t>Q1: Design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  <a:p>
            <a:r>
              <a:rPr lang="nl-NL" dirty="0"/>
              <a:t>-&gt; Design is recycle-</a:t>
            </a:r>
            <a:r>
              <a:rPr lang="nl-NL" dirty="0" err="1"/>
              <a:t>able</a:t>
            </a:r>
            <a:endParaRPr lang="nl-NL" dirty="0"/>
          </a:p>
          <a:p>
            <a:r>
              <a:rPr lang="nl-NL" dirty="0"/>
              <a:t>-&gt; These 4 pieces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bigger</a:t>
            </a:r>
            <a:r>
              <a:rPr lang="nl-NL" dirty="0"/>
              <a:t> lamp, </a:t>
            </a:r>
          </a:p>
          <a:p>
            <a:r>
              <a:rPr lang="nl-NL" dirty="0"/>
              <a:t>	</a:t>
            </a:r>
            <a:r>
              <a:rPr lang="nl-NL" dirty="0" err="1"/>
              <a:t>Enhance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usage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product-&gt; </a:t>
            </a:r>
            <a:r>
              <a:rPr lang="nl-NL" dirty="0" err="1"/>
              <a:t>stackable</a:t>
            </a:r>
            <a:r>
              <a:rPr lang="nl-NL" dirty="0"/>
              <a:t>.</a:t>
            </a:r>
          </a:p>
          <a:p>
            <a:r>
              <a:rPr lang="nl-NL" dirty="0"/>
              <a:t>Q2: </a:t>
            </a:r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this</a:t>
            </a:r>
            <a:r>
              <a:rPr lang="nl-NL" dirty="0"/>
              <a:t> a </a:t>
            </a:r>
            <a:r>
              <a:rPr lang="nl-NL" dirty="0" err="1"/>
              <a:t>better</a:t>
            </a:r>
            <a:r>
              <a:rPr lang="nl-NL" dirty="0"/>
              <a:t> option </a:t>
            </a:r>
            <a:r>
              <a:rPr lang="nl-NL" dirty="0" err="1"/>
              <a:t>than</a:t>
            </a:r>
            <a:r>
              <a:rPr lang="nl-NL" dirty="0"/>
              <a:t> a </a:t>
            </a:r>
            <a:r>
              <a:rPr lang="nl-NL" dirty="0" err="1"/>
              <a:t>competitor</a:t>
            </a:r>
            <a:r>
              <a:rPr lang="nl-NL" dirty="0"/>
              <a:t>?</a:t>
            </a:r>
          </a:p>
          <a:p>
            <a:r>
              <a:rPr lang="nl-NL" dirty="0"/>
              <a:t>-&gt; Well we are </a:t>
            </a:r>
            <a:r>
              <a:rPr lang="nl-NL" dirty="0" err="1"/>
              <a:t>circular</a:t>
            </a:r>
            <a:r>
              <a:rPr lang="nl-NL"/>
              <a:t>! </a:t>
            </a:r>
            <a:endParaRPr lang="nl-NL" dirty="0"/>
          </a:p>
          <a:p>
            <a:r>
              <a:rPr lang="nl-NL" dirty="0"/>
              <a:t>Q3: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80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75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67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30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827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67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Mat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1. </a:t>
            </a:r>
            <a:r>
              <a:rPr lang="nl-NL" err="1"/>
              <a:t>Material</a:t>
            </a:r>
            <a:r>
              <a:rPr lang="nl-NL"/>
              <a:t> (waste) / </a:t>
            </a:r>
            <a:r>
              <a:rPr lang="nl-NL" err="1"/>
              <a:t>starting</a:t>
            </a:r>
            <a:r>
              <a:rPr lang="nl-NL"/>
              <a:t> 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2.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</a:t>
            </a:r>
            <a:r>
              <a:rPr lang="nl-NL"/>
              <a:t> do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who</a:t>
            </a:r>
            <a:r>
              <a:rPr lang="nl-NL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3. Solution / Product – </a:t>
            </a:r>
            <a:r>
              <a:rPr lang="nl-NL" err="1"/>
              <a:t>who</a:t>
            </a:r>
            <a:r>
              <a:rPr lang="nl-NL"/>
              <a:t> is </a:t>
            </a:r>
            <a:r>
              <a:rPr lang="nl-NL" err="1"/>
              <a:t>your</a:t>
            </a:r>
            <a:r>
              <a:rPr lang="nl-NL"/>
              <a:t> customer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echnical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4. Technical details – </a:t>
            </a:r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unique</a:t>
            </a:r>
            <a:r>
              <a:rPr lang="nl-NL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partners, business model, n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5. Partners, business model, </a:t>
            </a:r>
            <a:r>
              <a:rPr lang="nl-NL" err="1"/>
              <a:t>what</a:t>
            </a:r>
            <a:r>
              <a:rPr lang="nl-NL"/>
              <a:t> do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bring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idea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3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89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5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183A-8412-4D20-863D-3CA56F68E3A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372D-D2B4-448E-A6C6-A93C7139A4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4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4" r:id="rId3"/>
    <p:sldLayoutId id="2147483745" r:id="rId4"/>
    <p:sldLayoutId id="2147483746" r:id="rId5"/>
    <p:sldLayoutId id="2147483747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6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FF02549-8B91-403C-A078-7B377C3D4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65013A7F-2FBC-4BF8-97DB-9104EC4AF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7" y="1757570"/>
            <a:ext cx="2160000" cy="2160000"/>
          </a:xfrm>
          <a:prstGeom prst="rect">
            <a:avLst/>
          </a:prstGeom>
        </p:spPr>
      </p:pic>
      <p:pic>
        <p:nvPicPr>
          <p:cNvPr id="8" name="Afbeelding 7" descr="Afbeelding met tekening&#10;&#10;Automatisch gegenereerde beschrijving">
            <a:extLst>
              <a:ext uri="{FF2B5EF4-FFF2-40B4-BE49-F238E27FC236}">
                <a16:creationId xmlns:a16="http://schemas.microsoft.com/office/drawing/2014/main" id="{5D0B95E9-6FB7-4D4F-A419-CE06F959E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99" y="4177998"/>
            <a:ext cx="1440000" cy="1166400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17439E3F-E71C-40B4-933A-9CD8E47D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98E325C-F937-40F1-8102-888B688B8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78" y="3734866"/>
            <a:ext cx="2160000" cy="2160000"/>
          </a:xfrm>
          <a:prstGeom prst="rect">
            <a:avLst/>
          </a:prstGeom>
        </p:spPr>
      </p:pic>
      <p:pic>
        <p:nvPicPr>
          <p:cNvPr id="11" name="Afbeelding 10" descr="Afbeelding met straat&#10;&#10;Automatisch gegenereerde beschrijving">
            <a:extLst>
              <a:ext uri="{FF2B5EF4-FFF2-40B4-BE49-F238E27FC236}">
                <a16:creationId xmlns:a16="http://schemas.microsoft.com/office/drawing/2014/main" id="{A9D08190-2687-4D28-B7A9-ED16AEF0E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8074">
            <a:off x="7242246" y="2689726"/>
            <a:ext cx="900000" cy="900000"/>
          </a:xfrm>
          <a:prstGeom prst="rect">
            <a:avLst/>
          </a:prstGeom>
        </p:spPr>
      </p:pic>
      <p:pic>
        <p:nvPicPr>
          <p:cNvPr id="14" name="Afbeelding 13" descr="Afbeelding met straat&#10;&#10;Automatisch gegenereerde beschrijving">
            <a:extLst>
              <a:ext uri="{FF2B5EF4-FFF2-40B4-BE49-F238E27FC236}">
                <a16:creationId xmlns:a16="http://schemas.microsoft.com/office/drawing/2014/main" id="{F58CED6C-8115-43D1-AC48-5B0F841F6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30" y="3396169"/>
            <a:ext cx="900000" cy="900000"/>
          </a:xfrm>
          <a:prstGeom prst="rect">
            <a:avLst/>
          </a:prstGeom>
        </p:spPr>
      </p:pic>
      <p:pic>
        <p:nvPicPr>
          <p:cNvPr id="17" name="Afbeelding 16" descr="Afbeelding met straat&#10;&#10;Automatisch gegenereerde beschrijving">
            <a:extLst>
              <a:ext uri="{FF2B5EF4-FFF2-40B4-BE49-F238E27FC236}">
                <a16:creationId xmlns:a16="http://schemas.microsoft.com/office/drawing/2014/main" id="{8D570BF1-9122-47C2-9239-AC648047C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8652">
            <a:off x="8101098" y="2766950"/>
            <a:ext cx="900000" cy="90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62ABB5-F261-4B65-9AC7-B5A29FEAE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3551445" y="603253"/>
            <a:ext cx="192841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Afbeelding 19" descr="Afbeelding met tekening&#10;&#10;Automatisch gegenereerde beschrijving">
            <a:extLst>
              <a:ext uri="{FF2B5EF4-FFF2-40B4-BE49-F238E27FC236}">
                <a16:creationId xmlns:a16="http://schemas.microsoft.com/office/drawing/2014/main" id="{06A93A9E-07E5-4E7A-BEB0-626A3028B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06342" y="907497"/>
            <a:ext cx="1440000" cy="1166400"/>
          </a:xfrm>
          <a:prstGeom prst="rect">
            <a:avLst/>
          </a:prstGeom>
        </p:spPr>
      </p:pic>
      <p:pic>
        <p:nvPicPr>
          <p:cNvPr id="22" name="Afbeelding 21" descr="Afbeelding met tekening&#10;&#10;Automatisch gegenereerde beschrijving">
            <a:extLst>
              <a:ext uri="{FF2B5EF4-FFF2-40B4-BE49-F238E27FC236}">
                <a16:creationId xmlns:a16="http://schemas.microsoft.com/office/drawing/2014/main" id="{0E0F1086-574C-44CD-A0F0-AF6ABF809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5321" flipH="1" flipV="1">
            <a:off x="6135446" y="4271664"/>
            <a:ext cx="1440000" cy="1166400"/>
          </a:xfrm>
          <a:prstGeom prst="rect">
            <a:avLst/>
          </a:prstGeom>
        </p:spPr>
      </p:pic>
      <p:pic>
        <p:nvPicPr>
          <p:cNvPr id="28" name="Afbeelding 27" descr="Afbeelding met tekening&#10;&#10;Automatisch gegenereerde beschrijving">
            <a:extLst>
              <a:ext uri="{FF2B5EF4-FFF2-40B4-BE49-F238E27FC236}">
                <a16:creationId xmlns:a16="http://schemas.microsoft.com/office/drawing/2014/main" id="{5011C727-D19E-4CB9-A649-ADD554FB1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5321">
            <a:off x="1806547" y="786517"/>
            <a:ext cx="1440000" cy="1166400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E07FF9D8-4815-492E-BD02-C2FE3FE37BE5}"/>
              </a:ext>
            </a:extLst>
          </p:cNvPr>
          <p:cNvSpPr txBox="1"/>
          <p:nvPr/>
        </p:nvSpPr>
        <p:spPr>
          <a:xfrm>
            <a:off x="2632456" y="3065079"/>
            <a:ext cx="376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Production</a:t>
            </a:r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 proces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4BE19F1-BAFA-4F30-B301-7DCA87867BC0}"/>
              </a:ext>
            </a:extLst>
          </p:cNvPr>
          <p:cNvSpPr txBox="1"/>
          <p:nvPr/>
        </p:nvSpPr>
        <p:spPr>
          <a:xfrm>
            <a:off x="559835" y="2711774"/>
            <a:ext cx="177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SOURCE</a:t>
            </a:r>
          </a:p>
          <a:p>
            <a:pPr algn="ctr"/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Houses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6DA6071-3D90-4660-8EDA-CDA2926949B0}"/>
              </a:ext>
            </a:extLst>
          </p:cNvPr>
          <p:cNvSpPr txBox="1"/>
          <p:nvPr/>
        </p:nvSpPr>
        <p:spPr>
          <a:xfrm>
            <a:off x="2658828" y="4750776"/>
            <a:ext cx="37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ELEMENT   Kitchen </a:t>
            </a:r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doors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4973F72-878E-4D38-B2A7-66E76BFC3E5B}"/>
              </a:ext>
            </a:extLst>
          </p:cNvPr>
          <p:cNvSpPr txBox="1"/>
          <p:nvPr/>
        </p:nvSpPr>
        <p:spPr>
          <a:xfrm>
            <a:off x="6019978" y="2172427"/>
            <a:ext cx="376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MATERIALS</a:t>
            </a:r>
          </a:p>
          <a:p>
            <a:pPr algn="ctr"/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Wooden</a:t>
            </a:r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 </a:t>
            </a:r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planks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5AED53CC-C30B-4FCA-BA31-4BE085DBAE39}"/>
              </a:ext>
            </a:extLst>
          </p:cNvPr>
          <p:cNvSpPr txBox="1"/>
          <p:nvPr/>
        </p:nvSpPr>
        <p:spPr>
          <a:xfrm>
            <a:off x="3551445" y="89213"/>
            <a:ext cx="192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PRODUCT</a:t>
            </a:r>
          </a:p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The lamp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4790FE7E-E75E-4B91-A962-D4DE5D58C882}"/>
              </a:ext>
            </a:extLst>
          </p:cNvPr>
          <p:cNvSpPr txBox="1"/>
          <p:nvPr/>
        </p:nvSpPr>
        <p:spPr>
          <a:xfrm>
            <a:off x="2624331" y="2608338"/>
            <a:ext cx="3760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INHOLLAND CIRCULAR CHALLENGE</a:t>
            </a:r>
          </a:p>
          <a:p>
            <a:pPr algn="ctr"/>
            <a:endParaRPr lang="nl-NL" sz="32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TEAM 3: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Timothy van der Steenhoven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Saskia van der Velden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Emmanuel </a:t>
            </a:r>
            <a:r>
              <a:rPr lang="nl-NL" sz="16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Bakare</a:t>
            </a:r>
            <a:endParaRPr lang="nl-NL" sz="16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pic>
        <p:nvPicPr>
          <p:cNvPr id="21" name="Afbeelding 20" descr="Afbeelding met straat&#10;&#10;Automatisch gegenereerde beschrijving">
            <a:extLst>
              <a:ext uri="{FF2B5EF4-FFF2-40B4-BE49-F238E27FC236}">
                <a16:creationId xmlns:a16="http://schemas.microsoft.com/office/drawing/2014/main" id="{AF34FA1D-0C70-4EF6-9988-702D3B98E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32" y="2424095"/>
            <a:ext cx="900000" cy="900000"/>
          </a:xfrm>
          <a:prstGeom prst="rect">
            <a:avLst/>
          </a:prstGeom>
        </p:spPr>
      </p:pic>
      <p:pic>
        <p:nvPicPr>
          <p:cNvPr id="23" name="Afbeelding 22" descr="Afbeelding met straat&#10;&#10;Automatisch gegenereerde beschrijving">
            <a:extLst>
              <a:ext uri="{FF2B5EF4-FFF2-40B4-BE49-F238E27FC236}">
                <a16:creationId xmlns:a16="http://schemas.microsoft.com/office/drawing/2014/main" id="{D15573F9-9710-435F-A8DD-D36D7A229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7129">
            <a:off x="6253328" y="3396564"/>
            <a:ext cx="900000" cy="900000"/>
          </a:xfrm>
          <a:prstGeom prst="rect">
            <a:avLst/>
          </a:prstGeom>
        </p:spPr>
      </p:pic>
      <p:pic>
        <p:nvPicPr>
          <p:cNvPr id="24" name="Afbeelding 23" descr="Afbeelding met straat&#10;&#10;Automatisch gegenereerde beschrijving">
            <a:extLst>
              <a:ext uri="{FF2B5EF4-FFF2-40B4-BE49-F238E27FC236}">
                <a16:creationId xmlns:a16="http://schemas.microsoft.com/office/drawing/2014/main" id="{A7E3C00F-25F8-43F2-8B4E-76D3C645F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147">
            <a:off x="7933617" y="376977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6A2EF59-202B-4AF7-A96D-2C381AD4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33D9F1-4E4B-4055-8D2E-C0AB522C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Jonge ingenieurs gaan voor duurzaam en circulair | De Ingenieur">
            <a:extLst>
              <a:ext uri="{FF2B5EF4-FFF2-40B4-BE49-F238E27FC236}">
                <a16:creationId xmlns:a16="http://schemas.microsoft.com/office/drawing/2014/main" id="{8181ABD8-A1B4-408D-A48C-4C4D32C7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39" y="3525861"/>
            <a:ext cx="4320000" cy="234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Best Desk Lamp for Studying - Here's Our Top 4 Picks">
            <a:extLst>
              <a:ext uri="{FF2B5EF4-FFF2-40B4-BE49-F238E27FC236}">
                <a16:creationId xmlns:a16="http://schemas.microsoft.com/office/drawing/2014/main" id="{C8249FD7-6A53-46A8-99B0-7BE91D7EC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9" y="985473"/>
            <a:ext cx="3985222" cy="251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D8ECC4E-6F0E-4CEB-9F02-FBE580D70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7" y="4026092"/>
            <a:ext cx="1080000" cy="874800"/>
          </a:xfrm>
          <a:prstGeom prst="rect">
            <a:avLst/>
          </a:prstGeom>
        </p:spPr>
      </p:pic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470DAB1A-A497-4248-BD7B-A1E582040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23667" y="3923492"/>
            <a:ext cx="1080000" cy="874800"/>
          </a:xfrm>
          <a:prstGeom prst="rect">
            <a:avLst/>
          </a:prstGeom>
        </p:spPr>
      </p:pic>
      <p:pic>
        <p:nvPicPr>
          <p:cNvPr id="8" name="Afbeelding 7" descr="Afbeelding met binnen, venster, zitten, tafel&#10;&#10;Automatisch gegenereerde beschrijving">
            <a:extLst>
              <a:ext uri="{FF2B5EF4-FFF2-40B4-BE49-F238E27FC236}">
                <a16:creationId xmlns:a16="http://schemas.microsoft.com/office/drawing/2014/main" id="{292C23EF-D43B-4995-9CD4-2DD41BB81C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r="21327"/>
          <a:stretch/>
        </p:blipFill>
        <p:spPr>
          <a:xfrm>
            <a:off x="5007512" y="985472"/>
            <a:ext cx="3780399" cy="2518439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0AA846C4-C8CE-47BE-B922-7BAF34CB204A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From</a:t>
            </a:r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 </a:t>
            </a:r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problem</a:t>
            </a:r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 </a:t>
            </a:r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to</a:t>
            </a:r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16933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2C7D536-E72A-41CF-9F54-137D2731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D91B53-CED2-451F-8983-298B4942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40D58DB-1073-4DE8-A40E-6B2FECC2E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77" b="21162"/>
          <a:stretch/>
        </p:blipFill>
        <p:spPr>
          <a:xfrm>
            <a:off x="356089" y="1072304"/>
            <a:ext cx="5400000" cy="1717831"/>
          </a:xfrm>
          <a:prstGeom prst="rect">
            <a:avLst/>
          </a:prstGeom>
        </p:spPr>
      </p:pic>
      <p:pic>
        <p:nvPicPr>
          <p:cNvPr id="6" name="Picture 6" descr="IKEA Planservice Kledingkast">
            <a:extLst>
              <a:ext uri="{FF2B5EF4-FFF2-40B4-BE49-F238E27FC236}">
                <a16:creationId xmlns:a16="http://schemas.microsoft.com/office/drawing/2014/main" id="{D6B28048-4C65-4989-B91E-43BF6CDB6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16414" r="8447" b="17085"/>
          <a:stretch/>
        </p:blipFill>
        <p:spPr bwMode="auto">
          <a:xfrm>
            <a:off x="2396302" y="2735966"/>
            <a:ext cx="4320000" cy="17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C487417-9417-4E04-BD94-E97EB755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11" y="4557026"/>
            <a:ext cx="2880000" cy="13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7A16A95-1EA0-46F5-814C-4ECBCD315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6747699" y="996033"/>
            <a:ext cx="2160000" cy="24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9CF7E00B-A836-4FCA-8CE6-CAB9781C6401}"/>
              </a:ext>
            </a:extLst>
          </p:cNvPr>
          <p:cNvSpPr txBox="1"/>
          <p:nvPr/>
        </p:nvSpPr>
        <p:spPr>
          <a:xfrm>
            <a:off x="1366906" y="4799277"/>
            <a:ext cx="451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solidFill>
                  <a:srgbClr val="FF0000"/>
                </a:solidFill>
                <a:latin typeface="Verdana Pro Cond Black" panose="020B0604020202020204" pitchFamily="34" charset="0"/>
              </a:rPr>
              <a:t>And more if there is a company is interested?</a:t>
            </a:r>
            <a:endParaRPr lang="nl-NL" sz="2400" b="1">
              <a:latin typeface="Verdana Pro Cond Black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CC6815-8EE0-4FF2-A194-3D68143E1E06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Potential</a:t>
            </a:r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 customers</a:t>
            </a:r>
          </a:p>
        </p:txBody>
      </p:sp>
    </p:spTree>
    <p:extLst>
      <p:ext uri="{BB962C8B-B14F-4D97-AF65-F5344CB8AC3E}">
        <p14:creationId xmlns:p14="http://schemas.microsoft.com/office/powerpoint/2010/main" val="14542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0706239-4225-49E0-98C4-C812FAA4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6D88FA9-F721-4564-9AA9-CB71B5409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15506-65EC-4D84-BF99-2E886F43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9" y="1124898"/>
            <a:ext cx="3225600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A0D04B-C8F3-4C10-BDDA-A12C01332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6740034" y="439852"/>
            <a:ext cx="2160000" cy="24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fbeelding met gebouw, buiten, straat, fiets&#10;&#10;Automatisch gegenereerde beschrijving">
            <a:extLst>
              <a:ext uri="{FF2B5EF4-FFF2-40B4-BE49-F238E27FC236}">
                <a16:creationId xmlns:a16="http://schemas.microsoft.com/office/drawing/2014/main" id="{4D4CC361-30ED-4879-B335-4E19CB86FA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t="39592" r="34771" b="32925"/>
          <a:stretch/>
        </p:blipFill>
        <p:spPr>
          <a:xfrm>
            <a:off x="3581689" y="1124898"/>
            <a:ext cx="2143747" cy="24192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E37F5DBB-49B6-4C29-895F-8DBC645A56AD}"/>
              </a:ext>
            </a:extLst>
          </p:cNvPr>
          <p:cNvSpPr txBox="1"/>
          <p:nvPr/>
        </p:nvSpPr>
        <p:spPr>
          <a:xfrm>
            <a:off x="356089" y="3544098"/>
            <a:ext cx="536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CONNECTION</a:t>
            </a:r>
          </a:p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Tandverbinding / </a:t>
            </a:r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boxjoint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690A22C-695E-433A-A918-B21FB4B196DA}"/>
              </a:ext>
            </a:extLst>
          </p:cNvPr>
          <p:cNvSpPr txBox="1"/>
          <p:nvPr/>
        </p:nvSpPr>
        <p:spPr>
          <a:xfrm>
            <a:off x="6740034" y="3172137"/>
            <a:ext cx="2160000" cy="3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OPTIONS</a:t>
            </a:r>
          </a:p>
        </p:txBody>
      </p:sp>
      <p:pic>
        <p:nvPicPr>
          <p:cNvPr id="11" name="Afbeelding 10" descr="Afbeelding met persoon, binnen, man, vasthouden&#10;&#10;Automatisch gegenereerde beschrijving">
            <a:extLst>
              <a:ext uri="{FF2B5EF4-FFF2-40B4-BE49-F238E27FC236}">
                <a16:creationId xmlns:a16="http://schemas.microsoft.com/office/drawing/2014/main" id="{F5F4B0BD-728D-4BED-80CB-C01173782A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t="15167" r="10778" b="31552"/>
          <a:stretch/>
        </p:blipFill>
        <p:spPr>
          <a:xfrm>
            <a:off x="6740034" y="3855286"/>
            <a:ext cx="2160000" cy="2207516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8DD97C51-ACF8-44FE-95AA-DA1C35056932}"/>
              </a:ext>
            </a:extLst>
          </p:cNvPr>
          <p:cNvSpPr txBox="1"/>
          <p:nvPr/>
        </p:nvSpPr>
        <p:spPr>
          <a:xfrm>
            <a:off x="6740034" y="2785533"/>
            <a:ext cx="2160000" cy="3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Standing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A4B7262-B54C-4D37-B4F0-D608743D6F89}"/>
              </a:ext>
            </a:extLst>
          </p:cNvPr>
          <p:cNvSpPr txBox="1"/>
          <p:nvPr/>
        </p:nvSpPr>
        <p:spPr>
          <a:xfrm>
            <a:off x="6740034" y="3567930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Hanging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1974D8D-1FDB-4A9E-B40F-CCF48973A1AF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The design </a:t>
            </a:r>
          </a:p>
        </p:txBody>
      </p:sp>
      <p:pic>
        <p:nvPicPr>
          <p:cNvPr id="6" name="Afbeelding 5" descr="Afbeelding met donker, klok, verlicht, licht&#10;&#10;Automatisch gegenereerde beschrijving">
            <a:extLst>
              <a:ext uri="{FF2B5EF4-FFF2-40B4-BE49-F238E27FC236}">
                <a16:creationId xmlns:a16="http://schemas.microsoft.com/office/drawing/2014/main" id="{28702997-735B-4953-8FA1-6088C8572A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t="23044" r="27575" b="39130"/>
          <a:stretch/>
        </p:blipFill>
        <p:spPr>
          <a:xfrm>
            <a:off x="4655082" y="3855286"/>
            <a:ext cx="2030766" cy="22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1817A2-598D-4F96-A613-D305AC75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1">
            <a:extLst>
              <a:ext uri="{FF2B5EF4-FFF2-40B4-BE49-F238E27FC236}">
                <a16:creationId xmlns:a16="http://schemas.microsoft.com/office/drawing/2014/main" id="{840BAE18-4367-4786-BC80-CEB61682B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77" b="21162"/>
          <a:stretch/>
        </p:blipFill>
        <p:spPr>
          <a:xfrm>
            <a:off x="356089" y="1084017"/>
            <a:ext cx="3600000" cy="1145221"/>
          </a:xfrm>
          <a:prstGeom prst="rect">
            <a:avLst/>
          </a:prstGeom>
        </p:spPr>
      </p:pic>
      <p:pic>
        <p:nvPicPr>
          <p:cNvPr id="6" name="Afbeelding 5" descr="Afbeelding met zitten, wit, zwart, tafel&#10;&#10;Automatisch gegenereerde beschrijving">
            <a:extLst>
              <a:ext uri="{FF2B5EF4-FFF2-40B4-BE49-F238E27FC236}">
                <a16:creationId xmlns:a16="http://schemas.microsoft.com/office/drawing/2014/main" id="{54EF6AED-D817-47FE-8D5E-53BB50DE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1" y="2383957"/>
            <a:ext cx="5181185" cy="3454123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492A790D-336F-4443-9094-CCA20D13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51" y="2813963"/>
            <a:ext cx="1968477" cy="13123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58CBCEC-8B1B-471B-91E7-5852CC325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6747699" y="996033"/>
            <a:ext cx="2160000" cy="24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 descr="Afbeelding met tekening&#10;&#10;Automatisch gegenereerde beschrijving">
            <a:extLst>
              <a:ext uri="{FF2B5EF4-FFF2-40B4-BE49-F238E27FC236}">
                <a16:creationId xmlns:a16="http://schemas.microsoft.com/office/drawing/2014/main" id="{78B754FE-E3F3-46C0-9A8F-DD876624F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019884" y="4093379"/>
            <a:ext cx="1440000" cy="11664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95FF4AE-8898-4CCF-BA4C-DBB2E0809FE9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Further</a:t>
            </a:r>
            <a:endParaRPr lang="nl-NL" sz="32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CC0D3B5-10D4-42BA-8DF0-4F7C5CD211E6}"/>
              </a:ext>
            </a:extLst>
          </p:cNvPr>
          <p:cNvSpPr txBox="1"/>
          <p:nvPr/>
        </p:nvSpPr>
        <p:spPr>
          <a:xfrm>
            <a:off x="236302" y="0"/>
            <a:ext cx="8907698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CB2C080-67F4-4621-BBED-99CD56132A5D}"/>
              </a:ext>
            </a:extLst>
          </p:cNvPr>
          <p:cNvSpPr txBox="1"/>
          <p:nvPr/>
        </p:nvSpPr>
        <p:spPr>
          <a:xfrm>
            <a:off x="2624331" y="2608338"/>
            <a:ext cx="3760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INHOLLAND CIRCULAR CHALLENGE</a:t>
            </a:r>
          </a:p>
          <a:p>
            <a:pPr algn="ctr"/>
            <a:endParaRPr lang="nl-NL" sz="32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TEAM 3: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Timothy van der Steenhoven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Saskia van der Velden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Emmanuel </a:t>
            </a:r>
            <a:r>
              <a:rPr lang="nl-NL" sz="16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Bakare</a:t>
            </a:r>
            <a:endParaRPr lang="nl-NL" sz="16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BEE0483-E4D4-4265-B062-CD19A4B4B078}"/>
              </a:ext>
            </a:extLst>
          </p:cNvPr>
          <p:cNvSpPr txBox="1"/>
          <p:nvPr/>
        </p:nvSpPr>
        <p:spPr>
          <a:xfrm>
            <a:off x="1227265" y="508154"/>
            <a:ext cx="6554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THE END</a:t>
            </a:r>
          </a:p>
          <a:p>
            <a:pPr algn="ctr"/>
            <a:endParaRPr lang="nl-NL" sz="36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  <a:p>
            <a:pPr algn="ctr"/>
            <a:r>
              <a:rPr lang="nl-NL" sz="3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THANK YOU FOR YOUR TIME</a:t>
            </a:r>
            <a:endParaRPr lang="nl-NL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26D680-91AC-45E8-BBA4-2475FA4B3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F7B26E1D79E4F80D55E38CD333DA0" ma:contentTypeVersion="12" ma:contentTypeDescription="Een nieuw document maken." ma:contentTypeScope="" ma:versionID="8527f541d8ae95cfff0f1697d6ad6fd3">
  <xsd:schema xmlns:xsd="http://www.w3.org/2001/XMLSchema" xmlns:xs="http://www.w3.org/2001/XMLSchema" xmlns:p="http://schemas.microsoft.com/office/2006/metadata/properties" xmlns:ns2="aafb1902-6a58-41b8-ad12-e918328754b9" xmlns:ns3="f3652375-d848-4ed2-bdf8-119ad2dfd8b2" targetNamespace="http://schemas.microsoft.com/office/2006/metadata/properties" ma:root="true" ma:fieldsID="f3558cd823eadfc0d7759443ce49126b" ns2:_="" ns3:_="">
    <xsd:import namespace="aafb1902-6a58-41b8-ad12-e918328754b9"/>
    <xsd:import namespace="f3652375-d848-4ed2-bdf8-119ad2dfd8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02-6a58-41b8-ad12-e91832875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52375-d848-4ed2-bdf8-119ad2dfd8b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C9BE04-0A63-4EE9-BB95-4A97446802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6C585C-D771-4FAC-9413-69464C0F477A}">
  <ds:schemaRefs>
    <ds:schemaRef ds:uri="http://schemas.microsoft.com/office/infopath/2007/PartnerControls"/>
    <ds:schemaRef ds:uri="f3652375-d848-4ed2-bdf8-119ad2dfd8b2"/>
    <ds:schemaRef ds:uri="aafb1902-6a58-41b8-ad12-e918328754b9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C72E07-9137-4657-B053-04A848F240D4}">
  <ds:schemaRefs>
    <ds:schemaRef ds:uri="aafb1902-6a58-41b8-ad12-e918328754b9"/>
    <ds:schemaRef ds:uri="f3652375-d848-4ed2-bdf8-119ad2dfd8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348</Words>
  <Application>Microsoft Office PowerPoint</Application>
  <PresentationFormat>Diavoorstelling (4:3)</PresentationFormat>
  <Paragraphs>95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Verdana Pro Cond Black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Klaske Postma</dc:creator>
  <cp:lastModifiedBy>Steenhoven, Timo van der</cp:lastModifiedBy>
  <cp:revision>5</cp:revision>
  <dcterms:created xsi:type="dcterms:W3CDTF">2020-05-14T00:04:02Z</dcterms:created>
  <dcterms:modified xsi:type="dcterms:W3CDTF">2020-05-25T17:58:52Z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0x0101005CBF7B26E1D79E4F80D55E38CD333DA0</vt:lpwstr>
  </property>
</Properties>
</file>