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2" r:id="rId5"/>
    <p:sldId id="261" r:id="rId6"/>
    <p:sldId id="271" r:id="rId7"/>
    <p:sldId id="272" r:id="rId8"/>
    <p:sldId id="259" r:id="rId9"/>
    <p:sldId id="260" r:id="rId10"/>
    <p:sldId id="263" r:id="rId11"/>
    <p:sldId id="264" r:id="rId12"/>
    <p:sldId id="273" r:id="rId13"/>
    <p:sldId id="274" r:id="rId14"/>
    <p:sldId id="275" r:id="rId15"/>
    <p:sldId id="276"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7AA1"/>
    <a:srgbClr val="4E7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114"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B5BE9-9094-4041-8B71-476F053861DE}" type="datetimeFigureOut">
              <a:rPr lang="en-GB" smtClean="0"/>
              <a:t>06/12/2022</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5BF16-D913-4E76-892B-BC3BE388A7A0}" type="slidenum">
              <a:rPr lang="en-GB" smtClean="0"/>
              <a:t>‹N›</a:t>
            </a:fld>
            <a:endParaRPr lang="en-GB"/>
          </a:p>
        </p:txBody>
      </p:sp>
    </p:spTree>
    <p:extLst>
      <p:ext uri="{BB962C8B-B14F-4D97-AF65-F5344CB8AC3E}">
        <p14:creationId xmlns:p14="http://schemas.microsoft.com/office/powerpoint/2010/main" val="2133428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7B494D-BB2A-4BB3-B29B-02C95D19E1E1}"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5537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FDE5BF16-D913-4E76-892B-BC3BE388A7A0}" type="slidenum">
              <a:rPr lang="en-GB" smtClean="0"/>
              <a:t>8</a:t>
            </a:fld>
            <a:endParaRPr lang="en-GB"/>
          </a:p>
        </p:txBody>
      </p:sp>
    </p:spTree>
    <p:extLst>
      <p:ext uri="{BB962C8B-B14F-4D97-AF65-F5344CB8AC3E}">
        <p14:creationId xmlns:p14="http://schemas.microsoft.com/office/powerpoint/2010/main" val="19337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FDE5BF16-D913-4E76-892B-BC3BE388A7A0}" type="slidenum">
              <a:rPr lang="en-GB" smtClean="0"/>
              <a:t>11</a:t>
            </a:fld>
            <a:endParaRPr lang="en-GB"/>
          </a:p>
        </p:txBody>
      </p:sp>
    </p:spTree>
    <p:extLst>
      <p:ext uri="{BB962C8B-B14F-4D97-AF65-F5344CB8AC3E}">
        <p14:creationId xmlns:p14="http://schemas.microsoft.com/office/powerpoint/2010/main" val="220703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87B494D-BB2A-4BB3-B29B-02C95D19E1E1}" type="slidenum">
              <a:rPr lang="it-IT" smtClean="0"/>
              <a:t>12</a:t>
            </a:fld>
            <a:endParaRPr lang="it-IT"/>
          </a:p>
        </p:txBody>
      </p:sp>
    </p:spTree>
    <p:extLst>
      <p:ext uri="{BB962C8B-B14F-4D97-AF65-F5344CB8AC3E}">
        <p14:creationId xmlns:p14="http://schemas.microsoft.com/office/powerpoint/2010/main" val="371706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3C0CB3D-0AAB-4B53-9248-DCCD610B1074}" type="datetimeFigureOut">
              <a:rPr lang="en-GB" smtClean="0"/>
              <a:t>06/12/2022</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52EAF70-0EC2-4304-8CF5-AFD3BE105372}" type="slidenum">
              <a:rPr lang="en-GB" smtClean="0"/>
              <a:t>‹N›</a:t>
            </a:fld>
            <a:endParaRPr lang="en-GB"/>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80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3C0CB3D-0AAB-4B53-9248-DCCD610B1074}"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2EAF70-0EC2-4304-8CF5-AFD3BE105372}" type="slidenum">
              <a:rPr lang="en-GB" smtClean="0"/>
              <a:t>‹N›</a:t>
            </a:fld>
            <a:endParaRPr lang="en-GB"/>
          </a:p>
        </p:txBody>
      </p:sp>
    </p:spTree>
    <p:extLst>
      <p:ext uri="{BB962C8B-B14F-4D97-AF65-F5344CB8AC3E}">
        <p14:creationId xmlns:p14="http://schemas.microsoft.com/office/powerpoint/2010/main" val="169100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3C0CB3D-0AAB-4B53-9248-DCCD610B1074}"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2EAF70-0EC2-4304-8CF5-AFD3BE105372}" type="slidenum">
              <a:rPr lang="en-GB" smtClean="0"/>
              <a:t>‹N›</a:t>
            </a:fld>
            <a:endParaRPr lang="en-GB"/>
          </a:p>
        </p:txBody>
      </p:sp>
    </p:spTree>
    <p:extLst>
      <p:ext uri="{BB962C8B-B14F-4D97-AF65-F5344CB8AC3E}">
        <p14:creationId xmlns:p14="http://schemas.microsoft.com/office/powerpoint/2010/main" val="298268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3C0CB3D-0AAB-4B53-9248-DCCD610B1074}"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2EAF70-0EC2-4304-8CF5-AFD3BE105372}" type="slidenum">
              <a:rPr lang="en-GB" smtClean="0"/>
              <a:t>‹N›</a:t>
            </a:fld>
            <a:endParaRPr lang="en-GB"/>
          </a:p>
        </p:txBody>
      </p:sp>
    </p:spTree>
    <p:extLst>
      <p:ext uri="{BB962C8B-B14F-4D97-AF65-F5344CB8AC3E}">
        <p14:creationId xmlns:p14="http://schemas.microsoft.com/office/powerpoint/2010/main" val="48909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3C0CB3D-0AAB-4B53-9248-DCCD610B1074}" type="datetimeFigureOut">
              <a:rPr lang="en-GB" smtClean="0"/>
              <a:t>06/12/2022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2EAF70-0EC2-4304-8CF5-AFD3BE105372}" type="slidenum">
              <a:rPr lang="en-GB" smtClean="0"/>
              <a:t>‹N›</a:t>
            </a:fld>
            <a:endParaRPr lang="en-GB"/>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31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3C0CB3D-0AAB-4B53-9248-DCCD610B1074}" type="datetimeFigureOut">
              <a:rPr lang="en-GB" smtClean="0"/>
              <a:t>06/12/2022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2EAF70-0EC2-4304-8CF5-AFD3BE105372}" type="slidenum">
              <a:rPr lang="en-GB" smtClean="0"/>
              <a:t>‹N›</a:t>
            </a:fld>
            <a:endParaRPr lang="en-GB"/>
          </a:p>
        </p:txBody>
      </p:sp>
    </p:spTree>
    <p:extLst>
      <p:ext uri="{BB962C8B-B14F-4D97-AF65-F5344CB8AC3E}">
        <p14:creationId xmlns:p14="http://schemas.microsoft.com/office/powerpoint/2010/main" val="252336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3C0CB3D-0AAB-4B53-9248-DCCD610B1074}" type="datetimeFigureOut">
              <a:rPr lang="en-GB" smtClean="0"/>
              <a:t>06/12/2022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2EAF70-0EC2-4304-8CF5-AFD3BE105372}" type="slidenum">
              <a:rPr lang="en-GB" smtClean="0"/>
              <a:t>‹N›</a:t>
            </a:fld>
            <a:endParaRPr lang="en-GB"/>
          </a:p>
        </p:txBody>
      </p:sp>
    </p:spTree>
    <p:extLst>
      <p:ext uri="{BB962C8B-B14F-4D97-AF65-F5344CB8AC3E}">
        <p14:creationId xmlns:p14="http://schemas.microsoft.com/office/powerpoint/2010/main" val="324321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3C0CB3D-0AAB-4B53-9248-DCCD610B1074}" type="datetimeFigureOut">
              <a:rPr lang="en-GB" smtClean="0"/>
              <a:t>06/12/2022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2EAF70-0EC2-4304-8CF5-AFD3BE105372}" type="slidenum">
              <a:rPr lang="en-GB" smtClean="0"/>
              <a:t>‹N›</a:t>
            </a:fld>
            <a:endParaRPr lang="en-GB"/>
          </a:p>
        </p:txBody>
      </p:sp>
    </p:spTree>
    <p:extLst>
      <p:ext uri="{BB962C8B-B14F-4D97-AF65-F5344CB8AC3E}">
        <p14:creationId xmlns:p14="http://schemas.microsoft.com/office/powerpoint/2010/main" val="148949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0CB3D-0AAB-4B53-9248-DCCD610B1074}" type="datetimeFigureOut">
              <a:rPr lang="en-GB" smtClean="0"/>
              <a:t>06/12/2022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2EAF70-0EC2-4304-8CF5-AFD3BE105372}" type="slidenum">
              <a:rPr lang="en-GB" smtClean="0"/>
              <a:t>‹N›</a:t>
            </a:fld>
            <a:endParaRPr lang="en-GB"/>
          </a:p>
        </p:txBody>
      </p:sp>
    </p:spTree>
    <p:extLst>
      <p:ext uri="{BB962C8B-B14F-4D97-AF65-F5344CB8AC3E}">
        <p14:creationId xmlns:p14="http://schemas.microsoft.com/office/powerpoint/2010/main" val="264995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3C0CB3D-0AAB-4B53-9248-DCCD610B1074}" type="datetimeFigureOut">
              <a:rPr lang="en-GB" smtClean="0"/>
              <a:t>06/12/2022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2EAF70-0EC2-4304-8CF5-AFD3BE105372}" type="slidenum">
              <a:rPr lang="en-GB" smtClean="0"/>
              <a:t>‹N›</a:t>
            </a:fld>
            <a:endParaRPr lang="en-GB"/>
          </a:p>
        </p:txBody>
      </p:sp>
    </p:spTree>
    <p:extLst>
      <p:ext uri="{BB962C8B-B14F-4D97-AF65-F5344CB8AC3E}">
        <p14:creationId xmlns:p14="http://schemas.microsoft.com/office/powerpoint/2010/main" val="33088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3C0CB3D-0AAB-4B53-9248-DCCD610B1074}" type="datetimeFigureOut">
              <a:rPr lang="en-GB" smtClean="0"/>
              <a:t>06/12/2022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2EAF70-0EC2-4304-8CF5-AFD3BE105372}" type="slidenum">
              <a:rPr lang="en-GB" smtClean="0"/>
              <a:t>‹N›</a:t>
            </a:fld>
            <a:endParaRPr lang="en-GB"/>
          </a:p>
        </p:txBody>
      </p:sp>
    </p:spTree>
    <p:extLst>
      <p:ext uri="{BB962C8B-B14F-4D97-AF65-F5344CB8AC3E}">
        <p14:creationId xmlns:p14="http://schemas.microsoft.com/office/powerpoint/2010/main" val="54950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3C0CB3D-0AAB-4B53-9248-DCCD610B1074}" type="datetimeFigureOut">
              <a:rPr lang="en-GB" smtClean="0"/>
              <a:t>06/12/2022</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52EAF70-0EC2-4304-8CF5-AFD3BE105372}" type="slidenum">
              <a:rPr lang="en-GB" smtClean="0"/>
              <a:t>‹N›</a:t>
            </a:fld>
            <a:endParaRPr lang="en-GB"/>
          </a:p>
        </p:txBody>
      </p:sp>
    </p:spTree>
    <p:extLst>
      <p:ext uri="{BB962C8B-B14F-4D97-AF65-F5344CB8AC3E}">
        <p14:creationId xmlns:p14="http://schemas.microsoft.com/office/powerpoint/2010/main" val="3958081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0.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B27A0F-1D98-475A-A410-350ABCA2E157}"/>
              </a:ext>
            </a:extLst>
          </p:cNvPr>
          <p:cNvSpPr>
            <a:spLocks noGrp="1"/>
          </p:cNvSpPr>
          <p:nvPr>
            <p:ph type="ctrTitle"/>
          </p:nvPr>
        </p:nvSpPr>
        <p:spPr/>
        <p:txBody>
          <a:bodyPr/>
          <a:lstStyle/>
          <a:p>
            <a:r>
              <a:rPr lang="it-IT" dirty="0"/>
              <a:t>homework</a:t>
            </a:r>
            <a:endParaRPr lang="en-GB" dirty="0"/>
          </a:p>
        </p:txBody>
      </p:sp>
      <p:sp>
        <p:nvSpPr>
          <p:cNvPr id="3" name="Sottotitolo 2">
            <a:extLst>
              <a:ext uri="{FF2B5EF4-FFF2-40B4-BE49-F238E27FC236}">
                <a16:creationId xmlns:a16="http://schemas.microsoft.com/office/drawing/2014/main" id="{51837688-8549-4A69-A4D4-F99FBB57CA63}"/>
              </a:ext>
            </a:extLst>
          </p:cNvPr>
          <p:cNvSpPr>
            <a:spLocks noGrp="1"/>
          </p:cNvSpPr>
          <p:nvPr>
            <p:ph type="subTitle" idx="1"/>
          </p:nvPr>
        </p:nvSpPr>
        <p:spPr/>
        <p:txBody>
          <a:bodyPr/>
          <a:lstStyle/>
          <a:p>
            <a:r>
              <a:rPr lang="it-IT" dirty="0"/>
              <a:t>Bosio Anna</a:t>
            </a:r>
            <a:endParaRPr lang="en-GB" dirty="0"/>
          </a:p>
          <a:p>
            <a:r>
              <a:rPr lang="en-GB" dirty="0" err="1"/>
              <a:t>Abete</a:t>
            </a:r>
            <a:r>
              <a:rPr lang="en-GB" dirty="0"/>
              <a:t> Davide</a:t>
            </a:r>
          </a:p>
          <a:p>
            <a:r>
              <a:rPr lang="en-GB" dirty="0"/>
              <a:t>Strada Tommaso</a:t>
            </a:r>
            <a:endParaRPr lang="it-IT" dirty="0"/>
          </a:p>
        </p:txBody>
      </p:sp>
    </p:spTree>
    <p:extLst>
      <p:ext uri="{BB962C8B-B14F-4D97-AF65-F5344CB8AC3E}">
        <p14:creationId xmlns:p14="http://schemas.microsoft.com/office/powerpoint/2010/main" val="404143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28E1600-F099-40AF-1A68-00C92807A4DA}"/>
              </a:ext>
            </a:extLst>
          </p:cNvPr>
          <p:cNvSpPr txBox="1"/>
          <p:nvPr/>
        </p:nvSpPr>
        <p:spPr>
          <a:xfrm>
            <a:off x="675861" y="263775"/>
            <a:ext cx="10840278" cy="646331"/>
          </a:xfrm>
          <a:prstGeom prst="rect">
            <a:avLst/>
          </a:prstGeom>
          <a:noFill/>
        </p:spPr>
        <p:txBody>
          <a:bodyPr wrap="square" rtlCol="0">
            <a:spAutoFit/>
          </a:bodyPr>
          <a:lstStyle/>
          <a:p>
            <a:pPr algn="ctr"/>
            <a:r>
              <a:rPr lang="it-IT" sz="3600" dirty="0">
                <a:solidFill>
                  <a:schemeClr val="accent1"/>
                </a:solidFill>
              </a:rPr>
              <a:t>5.Fast &amp; Furious</a:t>
            </a:r>
          </a:p>
        </p:txBody>
      </p:sp>
      <p:sp>
        <p:nvSpPr>
          <p:cNvPr id="3" name="CasellaDiTesto 2">
            <a:extLst>
              <a:ext uri="{FF2B5EF4-FFF2-40B4-BE49-F238E27FC236}">
                <a16:creationId xmlns:a16="http://schemas.microsoft.com/office/drawing/2014/main" id="{85C8A0FB-0482-0D2D-C621-85AB1E771CB8}"/>
              </a:ext>
            </a:extLst>
          </p:cNvPr>
          <p:cNvSpPr txBox="1"/>
          <p:nvPr/>
        </p:nvSpPr>
        <p:spPr>
          <a:xfrm>
            <a:off x="834886" y="877798"/>
            <a:ext cx="10681253" cy="923330"/>
          </a:xfrm>
          <a:prstGeom prst="rect">
            <a:avLst/>
          </a:prstGeom>
          <a:noFill/>
        </p:spPr>
        <p:txBody>
          <a:bodyPr wrap="square" rtlCol="0">
            <a:spAutoFit/>
          </a:bodyPr>
          <a:lstStyle/>
          <a:p>
            <a:pPr algn="ctr"/>
            <a:r>
              <a:rPr lang="it-IT" b="0" i="0" dirty="0">
                <a:solidFill>
                  <a:srgbClr val="333333"/>
                </a:solidFill>
                <a:effectLst/>
              </a:rPr>
              <a:t>Calcoliamo la distribuzione degli studenti secondo l’indice Fast &amp; Furious. </a:t>
            </a:r>
            <a:r>
              <a:rPr lang="it-IT" b="0" i="1" dirty="0">
                <a:solidFill>
                  <a:srgbClr val="333333"/>
                </a:solidFill>
                <a:effectLst/>
              </a:rPr>
              <a:t>Dividiamo </a:t>
            </a:r>
            <a:r>
              <a:rPr lang="it-IT" b="0" i="0" dirty="0">
                <a:solidFill>
                  <a:srgbClr val="333333"/>
                </a:solidFill>
                <a:effectLst/>
              </a:rPr>
              <a:t>gli studenti in</a:t>
            </a:r>
            <a:r>
              <a:rPr lang="it-IT" dirty="0">
                <a:solidFill>
                  <a:srgbClr val="333333"/>
                </a:solidFill>
              </a:rPr>
              <a:t> base al numero di esami sostenuti che impattano sulla media (quelli che hanno un voto). Valutiamo infine chi sono i </a:t>
            </a:r>
            <a:r>
              <a:rPr lang="it-IT" i="1" dirty="0">
                <a:solidFill>
                  <a:srgbClr val="00B0F0"/>
                </a:solidFill>
              </a:rPr>
              <a:t>migliori studenti</a:t>
            </a:r>
            <a:r>
              <a:rPr lang="it-IT" dirty="0">
                <a:solidFill>
                  <a:srgbClr val="333333"/>
                </a:solidFill>
              </a:rPr>
              <a:t>, cioè chi </a:t>
            </a:r>
            <a:r>
              <a:rPr lang="it-IT" b="0" i="0" dirty="0">
                <a:solidFill>
                  <a:srgbClr val="333333"/>
                </a:solidFill>
                <a:effectLst/>
              </a:rPr>
              <a:t>ha superato </a:t>
            </a:r>
            <a:r>
              <a:rPr lang="it-IT" b="0" i="1" dirty="0">
                <a:solidFill>
                  <a:srgbClr val="00B0F0"/>
                </a:solidFill>
                <a:effectLst/>
              </a:rPr>
              <a:t>più esami</a:t>
            </a:r>
            <a:r>
              <a:rPr lang="it-IT" b="0" i="0" dirty="0">
                <a:solidFill>
                  <a:srgbClr val="333333"/>
                </a:solidFill>
                <a:effectLst/>
              </a:rPr>
              <a:t>, con la </a:t>
            </a:r>
            <a:r>
              <a:rPr lang="it-IT" b="0" i="1" dirty="0">
                <a:solidFill>
                  <a:srgbClr val="00B0F0"/>
                </a:solidFill>
                <a:effectLst/>
              </a:rPr>
              <a:t>media maggiore </a:t>
            </a:r>
            <a:r>
              <a:rPr lang="it-IT" b="0" i="0" dirty="0">
                <a:solidFill>
                  <a:srgbClr val="333333"/>
                </a:solidFill>
                <a:effectLst/>
              </a:rPr>
              <a:t>e nel </a:t>
            </a:r>
            <a:r>
              <a:rPr lang="it-IT" b="0" i="1" dirty="0">
                <a:solidFill>
                  <a:srgbClr val="00B0F0"/>
                </a:solidFill>
                <a:effectLst/>
              </a:rPr>
              <a:t>minor tempo </a:t>
            </a:r>
            <a:r>
              <a:rPr lang="it-IT" b="0" i="0" dirty="0">
                <a:solidFill>
                  <a:srgbClr val="333333"/>
                </a:solidFill>
                <a:effectLst/>
              </a:rPr>
              <a:t>possibile.</a:t>
            </a:r>
            <a:endParaRPr lang="it-IT" dirty="0"/>
          </a:p>
        </p:txBody>
      </p:sp>
      <p:sp>
        <p:nvSpPr>
          <p:cNvPr id="4" name="CasellaDiTesto 3">
            <a:extLst>
              <a:ext uri="{FF2B5EF4-FFF2-40B4-BE49-F238E27FC236}">
                <a16:creationId xmlns:a16="http://schemas.microsoft.com/office/drawing/2014/main" id="{CE3E53B6-7D15-7B9D-B9FB-8CBBA74D9D69}"/>
              </a:ext>
            </a:extLst>
          </p:cNvPr>
          <p:cNvSpPr txBox="1"/>
          <p:nvPr/>
        </p:nvSpPr>
        <p:spPr>
          <a:xfrm>
            <a:off x="1653209" y="2342394"/>
            <a:ext cx="1577007" cy="369332"/>
          </a:xfrm>
          <a:prstGeom prst="rect">
            <a:avLst/>
          </a:prstGeom>
          <a:noFill/>
          <a:ln>
            <a:solidFill>
              <a:schemeClr val="accent2"/>
            </a:solidFill>
          </a:ln>
        </p:spPr>
        <p:txBody>
          <a:bodyPr wrap="square" rtlCol="0">
            <a:spAutoFit/>
          </a:bodyPr>
          <a:lstStyle/>
          <a:p>
            <a:pPr algn="ctr"/>
            <a:r>
              <a:rPr lang="it-IT" b="1" dirty="0">
                <a:solidFill>
                  <a:schemeClr val="accent2"/>
                </a:solidFill>
              </a:rPr>
              <a:t>Studenti Top</a:t>
            </a:r>
          </a:p>
        </p:txBody>
      </p:sp>
      <p:sp>
        <p:nvSpPr>
          <p:cNvPr id="5" name="CasellaDiTesto 4">
            <a:extLst>
              <a:ext uri="{FF2B5EF4-FFF2-40B4-BE49-F238E27FC236}">
                <a16:creationId xmlns:a16="http://schemas.microsoft.com/office/drawing/2014/main" id="{89294824-3443-C90B-22B8-9999FD3FF36F}"/>
              </a:ext>
            </a:extLst>
          </p:cNvPr>
          <p:cNvSpPr txBox="1"/>
          <p:nvPr/>
        </p:nvSpPr>
        <p:spPr>
          <a:xfrm>
            <a:off x="493645" y="3285525"/>
            <a:ext cx="1457739" cy="584775"/>
          </a:xfrm>
          <a:prstGeom prst="rect">
            <a:avLst/>
          </a:prstGeom>
          <a:noFill/>
          <a:ln>
            <a:solidFill>
              <a:srgbClr val="92D050"/>
            </a:solidFill>
          </a:ln>
        </p:spPr>
        <p:txBody>
          <a:bodyPr wrap="square" rtlCol="0">
            <a:spAutoFit/>
          </a:bodyPr>
          <a:lstStyle/>
          <a:p>
            <a:r>
              <a:rPr lang="it-IT" sz="1600" b="1" i="1" dirty="0" err="1"/>
              <a:t>Fast&amp;Furious</a:t>
            </a:r>
            <a:r>
              <a:rPr lang="it-IT" sz="1600" b="1" i="1" dirty="0"/>
              <a:t>  Alto</a:t>
            </a:r>
            <a:endParaRPr lang="it-IT" sz="1400" i="1"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D4580A73-7424-A087-D0AC-82931ADA71D3}"/>
                  </a:ext>
                </a:extLst>
              </p:cNvPr>
              <p:cNvSpPr txBox="1"/>
              <p:nvPr/>
            </p:nvSpPr>
            <p:spPr>
              <a:xfrm>
                <a:off x="292748" y="4722664"/>
                <a:ext cx="1818862" cy="537648"/>
              </a:xfrm>
              <a:prstGeom prst="rect">
                <a:avLst/>
              </a:prstGeom>
              <a:noFill/>
              <a:ln>
                <a:solidFill>
                  <a:srgbClr val="92D05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𝑣𝑜𝑡𝑜</m:t>
                          </m:r>
                          <m:r>
                            <a:rPr lang="it-IT" sz="1400" b="0" i="1" smtClean="0">
                              <a:latin typeface="Cambria Math" panose="02040503050406030204" pitchFamily="18" charset="0"/>
                            </a:rPr>
                            <m:t> </m:t>
                          </m:r>
                          <m:r>
                            <a:rPr lang="it-IT" sz="1400" b="0" i="1" smtClean="0">
                              <a:latin typeface="Cambria Math" panose="02040503050406030204" pitchFamily="18" charset="0"/>
                            </a:rPr>
                            <m:t>𝑚𝑒𝑑𝑖𝑜</m:t>
                          </m:r>
                        </m:num>
                        <m:den>
                          <m:r>
                            <a:rPr lang="it-IT" sz="1400" b="0" i="1" smtClean="0">
                              <a:latin typeface="Cambria Math" panose="02040503050406030204" pitchFamily="18" charset="0"/>
                            </a:rPr>
                            <m:t>𝑝𝑒𝑟𝑖𝑜𝑑𝑜</m:t>
                          </m:r>
                          <m:r>
                            <a:rPr lang="it-IT" sz="1400" b="0" i="1" smtClean="0">
                              <a:latin typeface="Cambria Math" panose="02040503050406030204" pitchFamily="18" charset="0"/>
                            </a:rPr>
                            <m:t> </m:t>
                          </m:r>
                          <m:r>
                            <a:rPr lang="it-IT" sz="1400" b="0" i="1" smtClean="0">
                              <a:latin typeface="Cambria Math" panose="02040503050406030204" pitchFamily="18" charset="0"/>
                            </a:rPr>
                            <m:t>𝑎𝑡𝑡𝑖𝑣𝑖𝑡</m:t>
                          </m:r>
                          <m:r>
                            <a:rPr lang="it-IT" sz="1400" b="0" i="1" smtClean="0">
                              <a:latin typeface="Cambria Math" panose="02040503050406030204" pitchFamily="18" charset="0"/>
                            </a:rPr>
                            <m:t>à</m:t>
                          </m:r>
                        </m:den>
                      </m:f>
                    </m:oMath>
                  </m:oMathPara>
                </a14:m>
                <a:endParaRPr lang="it-IT" sz="1400" dirty="0"/>
              </a:p>
            </p:txBody>
          </p:sp>
        </mc:Choice>
        <mc:Fallback xmlns="">
          <p:sp>
            <p:nvSpPr>
              <p:cNvPr id="6" name="CasellaDiTesto 5">
                <a:extLst>
                  <a:ext uri="{FF2B5EF4-FFF2-40B4-BE49-F238E27FC236}">
                    <a16:creationId xmlns:a16="http://schemas.microsoft.com/office/drawing/2014/main" id="{D4580A73-7424-A087-D0AC-82931ADA71D3}"/>
                  </a:ext>
                </a:extLst>
              </p:cNvPr>
              <p:cNvSpPr txBox="1">
                <a:spLocks noRot="1" noChangeAspect="1" noMove="1" noResize="1" noEditPoints="1" noAdjustHandles="1" noChangeArrowheads="1" noChangeShapeType="1" noTextEdit="1"/>
              </p:cNvSpPr>
              <p:nvPr/>
            </p:nvSpPr>
            <p:spPr>
              <a:xfrm>
                <a:off x="292748" y="4722664"/>
                <a:ext cx="1818862" cy="537648"/>
              </a:xfrm>
              <a:prstGeom prst="rect">
                <a:avLst/>
              </a:prstGeom>
              <a:blipFill>
                <a:blip r:embed="rId2"/>
                <a:stretch>
                  <a:fillRect b="-4444"/>
                </a:stretch>
              </a:blipFill>
              <a:ln>
                <a:solidFill>
                  <a:srgbClr val="92D050"/>
                </a:solidFill>
              </a:ln>
            </p:spPr>
            <p:txBody>
              <a:bodyPr/>
              <a:lstStyle/>
              <a:p>
                <a:r>
                  <a:rPr lang="en-GB">
                    <a:noFill/>
                  </a:rPr>
                  <a:t> </a:t>
                </a:r>
              </a:p>
            </p:txBody>
          </p:sp>
        </mc:Fallback>
      </mc:AlternateContent>
      <p:sp>
        <p:nvSpPr>
          <p:cNvPr id="8" name="CasellaDiTesto 7">
            <a:extLst>
              <a:ext uri="{FF2B5EF4-FFF2-40B4-BE49-F238E27FC236}">
                <a16:creationId xmlns:a16="http://schemas.microsoft.com/office/drawing/2014/main" id="{A938C11A-84F6-42E3-77A7-ED2D4340231D}"/>
              </a:ext>
            </a:extLst>
          </p:cNvPr>
          <p:cNvSpPr txBox="1"/>
          <p:nvPr/>
        </p:nvSpPr>
        <p:spPr>
          <a:xfrm>
            <a:off x="2150166" y="3439440"/>
            <a:ext cx="344557" cy="461665"/>
          </a:xfrm>
          <a:prstGeom prst="rect">
            <a:avLst/>
          </a:prstGeom>
          <a:noFill/>
        </p:spPr>
        <p:txBody>
          <a:bodyPr wrap="square" rtlCol="0">
            <a:spAutoFit/>
          </a:bodyPr>
          <a:lstStyle/>
          <a:p>
            <a:r>
              <a:rPr lang="it-IT" sz="2400" dirty="0"/>
              <a:t>e</a:t>
            </a:r>
            <a:endParaRPr lang="it-IT" dirty="0"/>
          </a:p>
        </p:txBody>
      </p:sp>
      <p:sp>
        <p:nvSpPr>
          <p:cNvPr id="9" name="CasellaDiTesto 8">
            <a:extLst>
              <a:ext uri="{FF2B5EF4-FFF2-40B4-BE49-F238E27FC236}">
                <a16:creationId xmlns:a16="http://schemas.microsoft.com/office/drawing/2014/main" id="{C8A1D6D8-388E-10C9-249B-9B4E244CBA83}"/>
              </a:ext>
            </a:extLst>
          </p:cNvPr>
          <p:cNvSpPr txBox="1"/>
          <p:nvPr/>
        </p:nvSpPr>
        <p:spPr>
          <a:xfrm>
            <a:off x="2627245" y="3358631"/>
            <a:ext cx="1338470" cy="830997"/>
          </a:xfrm>
          <a:prstGeom prst="rect">
            <a:avLst/>
          </a:prstGeom>
          <a:noFill/>
          <a:ln>
            <a:solidFill>
              <a:srgbClr val="92D050"/>
            </a:solidFill>
          </a:ln>
        </p:spPr>
        <p:txBody>
          <a:bodyPr wrap="square" rtlCol="0">
            <a:spAutoFit/>
          </a:bodyPr>
          <a:lstStyle/>
          <a:p>
            <a:r>
              <a:rPr lang="it-IT" sz="1600" b="1" i="1" dirty="0"/>
              <a:t>N° esami </a:t>
            </a:r>
            <a:r>
              <a:rPr lang="it-IT" sz="1600" b="1" dirty="0"/>
              <a:t>con valutazione </a:t>
            </a:r>
            <a:r>
              <a:rPr lang="it-IT" sz="1600" b="1" i="1" dirty="0"/>
              <a:t>alti</a:t>
            </a:r>
          </a:p>
        </p:txBody>
      </p:sp>
      <p:cxnSp>
        <p:nvCxnSpPr>
          <p:cNvPr id="13" name="Connettore 2 12">
            <a:extLst>
              <a:ext uri="{FF2B5EF4-FFF2-40B4-BE49-F238E27FC236}">
                <a16:creationId xmlns:a16="http://schemas.microsoft.com/office/drawing/2014/main" id="{D452A8E9-5D95-1286-C29E-17B5B5052243}"/>
              </a:ext>
            </a:extLst>
          </p:cNvPr>
          <p:cNvCxnSpPr>
            <a:cxnSpLocks/>
            <a:stCxn id="4" idx="2"/>
          </p:cNvCxnSpPr>
          <p:nvPr/>
        </p:nvCxnSpPr>
        <p:spPr>
          <a:xfrm>
            <a:off x="2441713" y="2711726"/>
            <a:ext cx="854767" cy="630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2AF39A94-7EBD-514C-B214-F5D851C15F1A}"/>
              </a:ext>
            </a:extLst>
          </p:cNvPr>
          <p:cNvCxnSpPr>
            <a:cxnSpLocks/>
            <a:stCxn id="4" idx="2"/>
          </p:cNvCxnSpPr>
          <p:nvPr/>
        </p:nvCxnSpPr>
        <p:spPr>
          <a:xfrm flipH="1">
            <a:off x="1308654" y="2711726"/>
            <a:ext cx="1133059" cy="571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4C69DB7E-DEE9-4886-6114-20001E6B2F93}"/>
              </a:ext>
            </a:extLst>
          </p:cNvPr>
          <p:cNvSpPr txBox="1"/>
          <p:nvPr/>
        </p:nvSpPr>
        <p:spPr>
          <a:xfrm>
            <a:off x="623978" y="1888876"/>
            <a:ext cx="3975652" cy="369332"/>
          </a:xfrm>
          <a:prstGeom prst="rect">
            <a:avLst/>
          </a:prstGeom>
          <a:noFill/>
        </p:spPr>
        <p:txBody>
          <a:bodyPr wrap="square" rtlCol="0">
            <a:spAutoFit/>
          </a:bodyPr>
          <a:lstStyle/>
          <a:p>
            <a:r>
              <a:rPr lang="it-IT" dirty="0"/>
              <a:t>Definiamo chi sono i migliori studenti:</a:t>
            </a:r>
          </a:p>
        </p:txBody>
      </p:sp>
      <p:cxnSp>
        <p:nvCxnSpPr>
          <p:cNvPr id="21" name="Connettore 2 20">
            <a:extLst>
              <a:ext uri="{FF2B5EF4-FFF2-40B4-BE49-F238E27FC236}">
                <a16:creationId xmlns:a16="http://schemas.microsoft.com/office/drawing/2014/main" id="{D374EFA2-4BA1-18AF-BADC-19CE39DE5809}"/>
              </a:ext>
            </a:extLst>
          </p:cNvPr>
          <p:cNvCxnSpPr>
            <a:stCxn id="5" idx="2"/>
          </p:cNvCxnSpPr>
          <p:nvPr/>
        </p:nvCxnSpPr>
        <p:spPr>
          <a:xfrm flipH="1">
            <a:off x="1222514" y="3870300"/>
            <a:ext cx="1" cy="8523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CasellaDiTesto 16">
            <a:extLst>
              <a:ext uri="{FF2B5EF4-FFF2-40B4-BE49-F238E27FC236}">
                <a16:creationId xmlns:a16="http://schemas.microsoft.com/office/drawing/2014/main" id="{58655EE9-61E2-A3FD-825D-6B3CC14B7BF0}"/>
              </a:ext>
            </a:extLst>
          </p:cNvPr>
          <p:cNvSpPr txBox="1"/>
          <p:nvPr/>
        </p:nvSpPr>
        <p:spPr>
          <a:xfrm>
            <a:off x="274985" y="5687254"/>
            <a:ext cx="1699592" cy="523220"/>
          </a:xfrm>
          <a:prstGeom prst="rect">
            <a:avLst/>
          </a:prstGeom>
          <a:noFill/>
          <a:ln>
            <a:solidFill>
              <a:srgbClr val="92D050"/>
            </a:solidFill>
          </a:ln>
        </p:spPr>
        <p:txBody>
          <a:bodyPr wrap="square" rtlCol="0">
            <a:spAutoFit/>
          </a:bodyPr>
          <a:lstStyle/>
          <a:p>
            <a:r>
              <a:rPr lang="it-IT" sz="1400" dirty="0"/>
              <a:t>Ultimo appello – </a:t>
            </a:r>
          </a:p>
          <a:p>
            <a:r>
              <a:rPr lang="it-IT" sz="1400" dirty="0"/>
              <a:t>primo appello (gg)</a:t>
            </a:r>
          </a:p>
        </p:txBody>
      </p:sp>
      <p:pic>
        <p:nvPicPr>
          <p:cNvPr id="16" name="Immagine 15">
            <a:extLst>
              <a:ext uri="{FF2B5EF4-FFF2-40B4-BE49-F238E27FC236}">
                <a16:creationId xmlns:a16="http://schemas.microsoft.com/office/drawing/2014/main" id="{5593A2B5-87DF-156A-0C8D-EF1B8555ADCB}"/>
              </a:ext>
            </a:extLst>
          </p:cNvPr>
          <p:cNvPicPr>
            <a:picLocks noChangeAspect="1"/>
          </p:cNvPicPr>
          <p:nvPr/>
        </p:nvPicPr>
        <p:blipFill>
          <a:blip r:embed="rId3"/>
          <a:stretch>
            <a:fillRect/>
          </a:stretch>
        </p:blipFill>
        <p:spPr>
          <a:xfrm>
            <a:off x="8557690" y="2238274"/>
            <a:ext cx="3654014" cy="4088867"/>
          </a:xfrm>
          <a:prstGeom prst="rect">
            <a:avLst/>
          </a:prstGeom>
        </p:spPr>
      </p:pic>
      <p:pic>
        <p:nvPicPr>
          <p:cNvPr id="19" name="Immagine 18">
            <a:extLst>
              <a:ext uri="{FF2B5EF4-FFF2-40B4-BE49-F238E27FC236}">
                <a16:creationId xmlns:a16="http://schemas.microsoft.com/office/drawing/2014/main" id="{7627C1D4-D726-2201-D095-F566AEF055D6}"/>
              </a:ext>
            </a:extLst>
          </p:cNvPr>
          <p:cNvPicPr>
            <a:picLocks noChangeAspect="1"/>
          </p:cNvPicPr>
          <p:nvPr/>
        </p:nvPicPr>
        <p:blipFill>
          <a:blip r:embed="rId4"/>
          <a:stretch>
            <a:fillRect/>
          </a:stretch>
        </p:blipFill>
        <p:spPr>
          <a:xfrm>
            <a:off x="4855959" y="2147730"/>
            <a:ext cx="3654013" cy="4088867"/>
          </a:xfrm>
          <a:prstGeom prst="rect">
            <a:avLst/>
          </a:prstGeom>
        </p:spPr>
      </p:pic>
      <p:sp>
        <p:nvSpPr>
          <p:cNvPr id="22" name="CasellaDiTesto 21">
            <a:extLst>
              <a:ext uri="{FF2B5EF4-FFF2-40B4-BE49-F238E27FC236}">
                <a16:creationId xmlns:a16="http://schemas.microsoft.com/office/drawing/2014/main" id="{B1C957A3-7BE0-DA62-444C-CFF573AD0188}"/>
              </a:ext>
            </a:extLst>
          </p:cNvPr>
          <p:cNvSpPr txBox="1"/>
          <p:nvPr/>
        </p:nvSpPr>
        <p:spPr>
          <a:xfrm>
            <a:off x="6808543" y="1781561"/>
            <a:ext cx="2097763" cy="369332"/>
          </a:xfrm>
          <a:prstGeom prst="rect">
            <a:avLst/>
          </a:prstGeom>
          <a:noFill/>
        </p:spPr>
        <p:txBody>
          <a:bodyPr wrap="square" rtlCol="0">
            <a:spAutoFit/>
          </a:bodyPr>
          <a:lstStyle/>
          <a:p>
            <a:pPr algn="ctr"/>
            <a:r>
              <a:rPr lang="it-IT" b="1" dirty="0">
                <a:solidFill>
                  <a:schemeClr val="accent1"/>
                </a:solidFill>
              </a:rPr>
              <a:t>SQL</a:t>
            </a:r>
          </a:p>
        </p:txBody>
      </p:sp>
      <p:sp>
        <p:nvSpPr>
          <p:cNvPr id="24" name="CasellaDiTesto 23">
            <a:extLst>
              <a:ext uri="{FF2B5EF4-FFF2-40B4-BE49-F238E27FC236}">
                <a16:creationId xmlns:a16="http://schemas.microsoft.com/office/drawing/2014/main" id="{F1FB6AE4-B77D-F209-B1E3-35E9653EA8B0}"/>
              </a:ext>
            </a:extLst>
          </p:cNvPr>
          <p:cNvSpPr txBox="1"/>
          <p:nvPr/>
        </p:nvSpPr>
        <p:spPr>
          <a:xfrm>
            <a:off x="5684274" y="1993842"/>
            <a:ext cx="1802296" cy="307777"/>
          </a:xfrm>
          <a:prstGeom prst="rect">
            <a:avLst/>
          </a:prstGeom>
          <a:noFill/>
        </p:spPr>
        <p:txBody>
          <a:bodyPr wrap="square" rtlCol="0">
            <a:spAutoFit/>
          </a:bodyPr>
          <a:lstStyle/>
          <a:p>
            <a:r>
              <a:rPr lang="it-IT" sz="1400" dirty="0">
                <a:solidFill>
                  <a:srgbClr val="FF0000"/>
                </a:solidFill>
              </a:rPr>
              <a:t>Normalizzato</a:t>
            </a:r>
          </a:p>
        </p:txBody>
      </p:sp>
      <p:sp>
        <p:nvSpPr>
          <p:cNvPr id="26" name="CasellaDiTesto 25">
            <a:extLst>
              <a:ext uri="{FF2B5EF4-FFF2-40B4-BE49-F238E27FC236}">
                <a16:creationId xmlns:a16="http://schemas.microsoft.com/office/drawing/2014/main" id="{60D1F647-7797-59B0-B0BE-20D1A6A69C9F}"/>
              </a:ext>
            </a:extLst>
          </p:cNvPr>
          <p:cNvSpPr txBox="1"/>
          <p:nvPr/>
        </p:nvSpPr>
        <p:spPr>
          <a:xfrm>
            <a:off x="9151729" y="1919653"/>
            <a:ext cx="1802296" cy="307777"/>
          </a:xfrm>
          <a:prstGeom prst="rect">
            <a:avLst/>
          </a:prstGeom>
          <a:noFill/>
        </p:spPr>
        <p:txBody>
          <a:bodyPr wrap="square" rtlCol="0">
            <a:spAutoFit/>
          </a:bodyPr>
          <a:lstStyle/>
          <a:p>
            <a:r>
              <a:rPr lang="it-IT" sz="1400" dirty="0" err="1">
                <a:solidFill>
                  <a:srgbClr val="FF0000"/>
                </a:solidFill>
              </a:rPr>
              <a:t>DeNormalizzato</a:t>
            </a:r>
            <a:endParaRPr lang="it-IT" sz="1400" dirty="0">
              <a:solidFill>
                <a:srgbClr val="FF0000"/>
              </a:solidFill>
            </a:endParaRPr>
          </a:p>
        </p:txBody>
      </p:sp>
      <p:sp>
        <p:nvSpPr>
          <p:cNvPr id="27" name="CasellaDiTesto 26">
            <a:extLst>
              <a:ext uri="{FF2B5EF4-FFF2-40B4-BE49-F238E27FC236}">
                <a16:creationId xmlns:a16="http://schemas.microsoft.com/office/drawing/2014/main" id="{65D2390F-6879-1E8F-7FAE-CC225BA43CFD}"/>
              </a:ext>
            </a:extLst>
          </p:cNvPr>
          <p:cNvSpPr txBox="1"/>
          <p:nvPr/>
        </p:nvSpPr>
        <p:spPr>
          <a:xfrm>
            <a:off x="2202533" y="4686756"/>
            <a:ext cx="1707503" cy="830997"/>
          </a:xfrm>
          <a:prstGeom prst="rect">
            <a:avLst/>
          </a:prstGeom>
          <a:noFill/>
          <a:ln>
            <a:solidFill>
              <a:srgbClr val="92D050"/>
            </a:solidFill>
          </a:ln>
        </p:spPr>
        <p:txBody>
          <a:bodyPr wrap="square" rtlCol="0">
            <a:spAutoFit/>
          </a:bodyPr>
          <a:lstStyle/>
          <a:p>
            <a:r>
              <a:rPr lang="it-IT" sz="1600" dirty="0"/>
              <a:t>Superamento = 1 AND Voto IS NOT </a:t>
            </a:r>
            <a:r>
              <a:rPr lang="it-IT" sz="1600" dirty="0" err="1"/>
              <a:t>Null</a:t>
            </a:r>
            <a:endParaRPr lang="it-IT" sz="1600" dirty="0"/>
          </a:p>
        </p:txBody>
      </p:sp>
      <p:sp>
        <p:nvSpPr>
          <p:cNvPr id="28" name="CasellaDiTesto 27">
            <a:extLst>
              <a:ext uri="{FF2B5EF4-FFF2-40B4-BE49-F238E27FC236}">
                <a16:creationId xmlns:a16="http://schemas.microsoft.com/office/drawing/2014/main" id="{B29411E2-6558-3C04-22E6-BD6A5E6994C9}"/>
              </a:ext>
            </a:extLst>
          </p:cNvPr>
          <p:cNvSpPr txBox="1"/>
          <p:nvPr/>
        </p:nvSpPr>
        <p:spPr>
          <a:xfrm>
            <a:off x="2760515" y="5665623"/>
            <a:ext cx="1991138" cy="861774"/>
          </a:xfrm>
          <a:prstGeom prst="rect">
            <a:avLst/>
          </a:prstGeom>
          <a:noFill/>
          <a:ln>
            <a:solidFill>
              <a:srgbClr val="FF0000"/>
            </a:solidFill>
          </a:ln>
        </p:spPr>
        <p:txBody>
          <a:bodyPr wrap="square" rtlCol="0">
            <a:spAutoFit/>
          </a:bodyPr>
          <a:lstStyle/>
          <a:p>
            <a:r>
              <a:rPr lang="it-IT" sz="1600" dirty="0"/>
              <a:t>Alcuni esami non hanno votazione (es: seminari o laboratori)</a:t>
            </a:r>
            <a:r>
              <a:rPr lang="it-IT" dirty="0"/>
              <a:t> </a:t>
            </a:r>
          </a:p>
        </p:txBody>
      </p:sp>
      <p:cxnSp>
        <p:nvCxnSpPr>
          <p:cNvPr id="30" name="Connettore 2 29">
            <a:extLst>
              <a:ext uri="{FF2B5EF4-FFF2-40B4-BE49-F238E27FC236}">
                <a16:creationId xmlns:a16="http://schemas.microsoft.com/office/drawing/2014/main" id="{44DDFD96-ED3E-6DEE-2A9D-1782C7B8F0ED}"/>
              </a:ext>
            </a:extLst>
          </p:cNvPr>
          <p:cNvCxnSpPr>
            <a:stCxn id="9" idx="3"/>
          </p:cNvCxnSpPr>
          <p:nvPr/>
        </p:nvCxnSpPr>
        <p:spPr>
          <a:xfrm>
            <a:off x="3965715" y="3774130"/>
            <a:ext cx="0" cy="18252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Connettore 2 31">
            <a:extLst>
              <a:ext uri="{FF2B5EF4-FFF2-40B4-BE49-F238E27FC236}">
                <a16:creationId xmlns:a16="http://schemas.microsoft.com/office/drawing/2014/main" id="{3AA76D90-E058-3604-F66C-04B39EAA93BA}"/>
              </a:ext>
            </a:extLst>
          </p:cNvPr>
          <p:cNvCxnSpPr>
            <a:cxnSpLocks/>
            <a:stCxn id="9" idx="2"/>
            <a:endCxn id="27" idx="0"/>
          </p:cNvCxnSpPr>
          <p:nvPr/>
        </p:nvCxnSpPr>
        <p:spPr>
          <a:xfrm flipH="1">
            <a:off x="3056285" y="4189628"/>
            <a:ext cx="240195" cy="497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Connettore 2 33">
            <a:extLst>
              <a:ext uri="{FF2B5EF4-FFF2-40B4-BE49-F238E27FC236}">
                <a16:creationId xmlns:a16="http://schemas.microsoft.com/office/drawing/2014/main" id="{3F450557-145A-886C-6A71-E399BD35FE44}"/>
              </a:ext>
            </a:extLst>
          </p:cNvPr>
          <p:cNvCxnSpPr>
            <a:stCxn id="6" idx="2"/>
          </p:cNvCxnSpPr>
          <p:nvPr/>
        </p:nvCxnSpPr>
        <p:spPr>
          <a:xfrm>
            <a:off x="1202179" y="5260312"/>
            <a:ext cx="0" cy="5466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28358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descr="Immagine che contiene testo, mappa, gara di atletica&#10;&#10;Descrizione generata automaticamente">
            <a:extLst>
              <a:ext uri="{FF2B5EF4-FFF2-40B4-BE49-F238E27FC236}">
                <a16:creationId xmlns:a16="http://schemas.microsoft.com/office/drawing/2014/main" id="{FB9C137C-0588-F87D-60AA-DAC556CB8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318" y="2513285"/>
            <a:ext cx="4508714" cy="4081670"/>
          </a:xfrm>
          <a:prstGeom prst="rect">
            <a:avLst/>
          </a:prstGeom>
        </p:spPr>
      </p:pic>
      <p:pic>
        <p:nvPicPr>
          <p:cNvPr id="6" name="Immagine 5">
            <a:extLst>
              <a:ext uri="{FF2B5EF4-FFF2-40B4-BE49-F238E27FC236}">
                <a16:creationId xmlns:a16="http://schemas.microsoft.com/office/drawing/2014/main" id="{06676D10-1530-7645-2736-EF568C040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920" y="2172575"/>
            <a:ext cx="7003171" cy="4404646"/>
          </a:xfrm>
          <a:prstGeom prst="rect">
            <a:avLst/>
          </a:prstGeom>
        </p:spPr>
      </p:pic>
      <p:sp>
        <p:nvSpPr>
          <p:cNvPr id="8" name="Connettore 7">
            <a:extLst>
              <a:ext uri="{FF2B5EF4-FFF2-40B4-BE49-F238E27FC236}">
                <a16:creationId xmlns:a16="http://schemas.microsoft.com/office/drawing/2014/main" id="{6DB871D6-BDFD-F57A-AB19-5214B725BB63}"/>
              </a:ext>
            </a:extLst>
          </p:cNvPr>
          <p:cNvSpPr/>
          <p:nvPr/>
        </p:nvSpPr>
        <p:spPr>
          <a:xfrm>
            <a:off x="6843117" y="5411444"/>
            <a:ext cx="172279" cy="159026"/>
          </a:xfrm>
          <a:prstGeom prst="flowChartConnector">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Connettore 8">
            <a:extLst>
              <a:ext uri="{FF2B5EF4-FFF2-40B4-BE49-F238E27FC236}">
                <a16:creationId xmlns:a16="http://schemas.microsoft.com/office/drawing/2014/main" id="{7117A021-DADB-49E8-A440-4DF641E22CBD}"/>
              </a:ext>
            </a:extLst>
          </p:cNvPr>
          <p:cNvSpPr/>
          <p:nvPr/>
        </p:nvSpPr>
        <p:spPr>
          <a:xfrm>
            <a:off x="5952102" y="4985672"/>
            <a:ext cx="172279" cy="159026"/>
          </a:xfrm>
          <a:prstGeom prst="flowChartConnector">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0" name="Connettore 9">
            <a:extLst>
              <a:ext uri="{FF2B5EF4-FFF2-40B4-BE49-F238E27FC236}">
                <a16:creationId xmlns:a16="http://schemas.microsoft.com/office/drawing/2014/main" id="{4CEA2CD3-EBB2-8BB8-6CB9-9352C24E6975}"/>
              </a:ext>
            </a:extLst>
          </p:cNvPr>
          <p:cNvSpPr/>
          <p:nvPr/>
        </p:nvSpPr>
        <p:spPr>
          <a:xfrm>
            <a:off x="3240828" y="4047776"/>
            <a:ext cx="182913" cy="100038"/>
          </a:xfrm>
          <a:prstGeom prst="flowChartConnector">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1" name="Connettore 10">
            <a:extLst>
              <a:ext uri="{FF2B5EF4-FFF2-40B4-BE49-F238E27FC236}">
                <a16:creationId xmlns:a16="http://schemas.microsoft.com/office/drawing/2014/main" id="{2A7C77F2-A83D-C852-0BD0-89F324F5AF95}"/>
              </a:ext>
            </a:extLst>
          </p:cNvPr>
          <p:cNvSpPr/>
          <p:nvPr/>
        </p:nvSpPr>
        <p:spPr>
          <a:xfrm>
            <a:off x="1447973" y="2716860"/>
            <a:ext cx="172279" cy="159026"/>
          </a:xfrm>
          <a:prstGeom prst="flowChartConnector">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13" name="Immagine 12">
            <a:extLst>
              <a:ext uri="{FF2B5EF4-FFF2-40B4-BE49-F238E27FC236}">
                <a16:creationId xmlns:a16="http://schemas.microsoft.com/office/drawing/2014/main" id="{921A6623-B6C3-F5D5-9433-F5B2E75324D2}"/>
              </a:ext>
            </a:extLst>
          </p:cNvPr>
          <p:cNvPicPr>
            <a:picLocks noChangeAspect="1"/>
          </p:cNvPicPr>
          <p:nvPr/>
        </p:nvPicPr>
        <p:blipFill>
          <a:blip r:embed="rId5"/>
          <a:stretch>
            <a:fillRect/>
          </a:stretch>
        </p:blipFill>
        <p:spPr>
          <a:xfrm>
            <a:off x="7547112" y="6307703"/>
            <a:ext cx="2515277" cy="234343"/>
          </a:xfrm>
          <a:prstGeom prst="rect">
            <a:avLst/>
          </a:prstGeom>
        </p:spPr>
      </p:pic>
      <p:pic>
        <p:nvPicPr>
          <p:cNvPr id="15" name="Immagine 14">
            <a:extLst>
              <a:ext uri="{FF2B5EF4-FFF2-40B4-BE49-F238E27FC236}">
                <a16:creationId xmlns:a16="http://schemas.microsoft.com/office/drawing/2014/main" id="{84BB7951-F35D-9995-B02F-FCE641D51A9F}"/>
              </a:ext>
            </a:extLst>
          </p:cNvPr>
          <p:cNvPicPr>
            <a:picLocks noChangeAspect="1"/>
          </p:cNvPicPr>
          <p:nvPr/>
        </p:nvPicPr>
        <p:blipFill>
          <a:blip r:embed="rId6"/>
          <a:stretch>
            <a:fillRect/>
          </a:stretch>
        </p:blipFill>
        <p:spPr>
          <a:xfrm>
            <a:off x="7696370" y="2288698"/>
            <a:ext cx="1599852" cy="252151"/>
          </a:xfrm>
          <a:prstGeom prst="rect">
            <a:avLst/>
          </a:prstGeom>
        </p:spPr>
      </p:pic>
      <p:pic>
        <p:nvPicPr>
          <p:cNvPr id="17" name="Immagine 16">
            <a:extLst>
              <a:ext uri="{FF2B5EF4-FFF2-40B4-BE49-F238E27FC236}">
                <a16:creationId xmlns:a16="http://schemas.microsoft.com/office/drawing/2014/main" id="{137ECF88-AE03-5ED3-61B2-E27048F04621}"/>
              </a:ext>
            </a:extLst>
          </p:cNvPr>
          <p:cNvPicPr>
            <a:picLocks noChangeAspect="1"/>
          </p:cNvPicPr>
          <p:nvPr/>
        </p:nvPicPr>
        <p:blipFill>
          <a:blip r:embed="rId7"/>
          <a:stretch>
            <a:fillRect/>
          </a:stretch>
        </p:blipFill>
        <p:spPr>
          <a:xfrm>
            <a:off x="9881308" y="2288698"/>
            <a:ext cx="1287367" cy="239319"/>
          </a:xfrm>
          <a:prstGeom prst="rect">
            <a:avLst/>
          </a:prstGeom>
        </p:spPr>
      </p:pic>
      <p:pic>
        <p:nvPicPr>
          <p:cNvPr id="19" name="Immagine 18">
            <a:extLst>
              <a:ext uri="{FF2B5EF4-FFF2-40B4-BE49-F238E27FC236}">
                <a16:creationId xmlns:a16="http://schemas.microsoft.com/office/drawing/2014/main" id="{E6E55B50-FDC7-1FDC-C86B-8B24433F0497}"/>
              </a:ext>
            </a:extLst>
          </p:cNvPr>
          <p:cNvPicPr>
            <a:picLocks noChangeAspect="1"/>
          </p:cNvPicPr>
          <p:nvPr/>
        </p:nvPicPr>
        <p:blipFill>
          <a:blip r:embed="rId8"/>
          <a:stretch>
            <a:fillRect/>
          </a:stretch>
        </p:blipFill>
        <p:spPr>
          <a:xfrm>
            <a:off x="10266272" y="6316265"/>
            <a:ext cx="1399671" cy="260956"/>
          </a:xfrm>
          <a:prstGeom prst="rect">
            <a:avLst/>
          </a:prstGeom>
        </p:spPr>
      </p:pic>
      <p:pic>
        <p:nvPicPr>
          <p:cNvPr id="21" name="Immagine 20">
            <a:extLst>
              <a:ext uri="{FF2B5EF4-FFF2-40B4-BE49-F238E27FC236}">
                <a16:creationId xmlns:a16="http://schemas.microsoft.com/office/drawing/2014/main" id="{064B8247-7BD3-6E9B-9C7B-11DAF0BC7431}"/>
              </a:ext>
            </a:extLst>
          </p:cNvPr>
          <p:cNvPicPr>
            <a:picLocks noChangeAspect="1"/>
          </p:cNvPicPr>
          <p:nvPr/>
        </p:nvPicPr>
        <p:blipFill>
          <a:blip r:embed="rId9"/>
          <a:stretch>
            <a:fillRect/>
          </a:stretch>
        </p:blipFill>
        <p:spPr>
          <a:xfrm>
            <a:off x="6570432" y="2601078"/>
            <a:ext cx="868017" cy="748399"/>
          </a:xfrm>
          <a:prstGeom prst="rect">
            <a:avLst/>
          </a:prstGeom>
        </p:spPr>
      </p:pic>
      <p:pic>
        <p:nvPicPr>
          <p:cNvPr id="23" name="Immagine 22">
            <a:extLst>
              <a:ext uri="{FF2B5EF4-FFF2-40B4-BE49-F238E27FC236}">
                <a16:creationId xmlns:a16="http://schemas.microsoft.com/office/drawing/2014/main" id="{DF104EC0-4AB2-1D67-C517-3F0EDD2B977C}"/>
              </a:ext>
            </a:extLst>
          </p:cNvPr>
          <p:cNvPicPr>
            <a:picLocks noChangeAspect="1"/>
          </p:cNvPicPr>
          <p:nvPr/>
        </p:nvPicPr>
        <p:blipFill>
          <a:blip r:embed="rId10"/>
          <a:stretch>
            <a:fillRect/>
          </a:stretch>
        </p:blipFill>
        <p:spPr>
          <a:xfrm>
            <a:off x="5608314" y="3280262"/>
            <a:ext cx="866898" cy="748399"/>
          </a:xfrm>
          <a:prstGeom prst="rect">
            <a:avLst/>
          </a:prstGeom>
        </p:spPr>
      </p:pic>
      <p:pic>
        <p:nvPicPr>
          <p:cNvPr id="25" name="Immagine 24">
            <a:extLst>
              <a:ext uri="{FF2B5EF4-FFF2-40B4-BE49-F238E27FC236}">
                <a16:creationId xmlns:a16="http://schemas.microsoft.com/office/drawing/2014/main" id="{D788AC7E-2D21-C209-3B97-E98085BA1380}"/>
              </a:ext>
            </a:extLst>
          </p:cNvPr>
          <p:cNvPicPr>
            <a:picLocks noChangeAspect="1"/>
          </p:cNvPicPr>
          <p:nvPr/>
        </p:nvPicPr>
        <p:blipFill>
          <a:blip r:embed="rId11"/>
          <a:stretch>
            <a:fillRect/>
          </a:stretch>
        </p:blipFill>
        <p:spPr>
          <a:xfrm>
            <a:off x="2381628" y="2540849"/>
            <a:ext cx="866898" cy="566919"/>
          </a:xfrm>
          <a:prstGeom prst="rect">
            <a:avLst/>
          </a:prstGeom>
        </p:spPr>
      </p:pic>
      <p:pic>
        <p:nvPicPr>
          <p:cNvPr id="27" name="Immagine 26">
            <a:extLst>
              <a:ext uri="{FF2B5EF4-FFF2-40B4-BE49-F238E27FC236}">
                <a16:creationId xmlns:a16="http://schemas.microsoft.com/office/drawing/2014/main" id="{FFCD09CD-C938-8434-0627-5B6B64AAA43E}"/>
              </a:ext>
            </a:extLst>
          </p:cNvPr>
          <p:cNvPicPr>
            <a:picLocks noChangeAspect="1"/>
          </p:cNvPicPr>
          <p:nvPr/>
        </p:nvPicPr>
        <p:blipFill>
          <a:blip r:embed="rId12"/>
          <a:stretch>
            <a:fillRect/>
          </a:stretch>
        </p:blipFill>
        <p:spPr>
          <a:xfrm>
            <a:off x="3994971" y="2796373"/>
            <a:ext cx="866898" cy="748399"/>
          </a:xfrm>
          <a:prstGeom prst="rect">
            <a:avLst/>
          </a:prstGeom>
        </p:spPr>
      </p:pic>
      <p:cxnSp>
        <p:nvCxnSpPr>
          <p:cNvPr id="29" name="Connettore 2 28">
            <a:extLst>
              <a:ext uri="{FF2B5EF4-FFF2-40B4-BE49-F238E27FC236}">
                <a16:creationId xmlns:a16="http://schemas.microsoft.com/office/drawing/2014/main" id="{D9A1D64E-59A2-C156-730D-1BBFF72E8B41}"/>
              </a:ext>
            </a:extLst>
          </p:cNvPr>
          <p:cNvCxnSpPr/>
          <p:nvPr/>
        </p:nvCxnSpPr>
        <p:spPr>
          <a:xfrm flipH="1">
            <a:off x="3513353" y="3551583"/>
            <a:ext cx="451417" cy="3843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Connettore 2 30">
            <a:extLst>
              <a:ext uri="{FF2B5EF4-FFF2-40B4-BE49-F238E27FC236}">
                <a16:creationId xmlns:a16="http://schemas.microsoft.com/office/drawing/2014/main" id="{AB21B6D1-11B5-D186-14F0-4B5DC317E45D}"/>
              </a:ext>
            </a:extLst>
          </p:cNvPr>
          <p:cNvCxnSpPr>
            <a:stCxn id="25" idx="1"/>
          </p:cNvCxnSpPr>
          <p:nvPr/>
        </p:nvCxnSpPr>
        <p:spPr>
          <a:xfrm flipH="1" flipV="1">
            <a:off x="1664266" y="2824308"/>
            <a:ext cx="717362" cy="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3" name="Connettore 2 32">
            <a:extLst>
              <a:ext uri="{FF2B5EF4-FFF2-40B4-BE49-F238E27FC236}">
                <a16:creationId xmlns:a16="http://schemas.microsoft.com/office/drawing/2014/main" id="{5EA434BC-59F1-018C-6B57-7184BD7F1307}"/>
              </a:ext>
            </a:extLst>
          </p:cNvPr>
          <p:cNvCxnSpPr>
            <a:stCxn id="23" idx="2"/>
          </p:cNvCxnSpPr>
          <p:nvPr/>
        </p:nvCxnSpPr>
        <p:spPr>
          <a:xfrm>
            <a:off x="6041763" y="4028661"/>
            <a:ext cx="0" cy="80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12AF2145-06BA-9C95-4A11-BDB655619989}"/>
              </a:ext>
            </a:extLst>
          </p:cNvPr>
          <p:cNvCxnSpPr>
            <a:stCxn id="21" idx="2"/>
          </p:cNvCxnSpPr>
          <p:nvPr/>
        </p:nvCxnSpPr>
        <p:spPr>
          <a:xfrm flipH="1">
            <a:off x="6964017" y="3349477"/>
            <a:ext cx="40424" cy="1977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ttore diritto 37">
            <a:extLst>
              <a:ext uri="{FF2B5EF4-FFF2-40B4-BE49-F238E27FC236}">
                <a16:creationId xmlns:a16="http://schemas.microsoft.com/office/drawing/2014/main" id="{95E4CB69-E1D0-4812-34BE-6EB54FD53496}"/>
              </a:ext>
            </a:extLst>
          </p:cNvPr>
          <p:cNvCxnSpPr/>
          <p:nvPr/>
        </p:nvCxnSpPr>
        <p:spPr>
          <a:xfrm>
            <a:off x="5315243" y="2691817"/>
            <a:ext cx="35431" cy="32716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CasellaDiTesto 38">
            <a:extLst>
              <a:ext uri="{FF2B5EF4-FFF2-40B4-BE49-F238E27FC236}">
                <a16:creationId xmlns:a16="http://schemas.microsoft.com/office/drawing/2014/main" id="{CE74AE2B-356D-543B-4B0D-E422C5D02AF4}"/>
              </a:ext>
            </a:extLst>
          </p:cNvPr>
          <p:cNvSpPr txBox="1"/>
          <p:nvPr/>
        </p:nvSpPr>
        <p:spPr>
          <a:xfrm>
            <a:off x="5315243" y="2419737"/>
            <a:ext cx="1219200" cy="830997"/>
          </a:xfrm>
          <a:prstGeom prst="rect">
            <a:avLst/>
          </a:prstGeom>
          <a:noFill/>
          <a:ln>
            <a:noFill/>
          </a:ln>
        </p:spPr>
        <p:txBody>
          <a:bodyPr wrap="square" rtlCol="0">
            <a:spAutoFit/>
          </a:bodyPr>
          <a:lstStyle/>
          <a:p>
            <a:r>
              <a:rPr lang="it-IT" sz="1200" dirty="0"/>
              <a:t>Solo studenti di  </a:t>
            </a:r>
            <a:r>
              <a:rPr lang="it-IT" sz="1200" b="1" dirty="0"/>
              <a:t>4 cds</a:t>
            </a:r>
            <a:r>
              <a:rPr lang="it-IT" sz="1200" dirty="0"/>
              <a:t> diversi sostengono più di 9 esami</a:t>
            </a:r>
          </a:p>
        </p:txBody>
      </p:sp>
      <p:sp>
        <p:nvSpPr>
          <p:cNvPr id="40" name="CasellaDiTesto 39">
            <a:extLst>
              <a:ext uri="{FF2B5EF4-FFF2-40B4-BE49-F238E27FC236}">
                <a16:creationId xmlns:a16="http://schemas.microsoft.com/office/drawing/2014/main" id="{D02C9D3F-7BC2-87CC-2F3A-18246C118FAC}"/>
              </a:ext>
            </a:extLst>
          </p:cNvPr>
          <p:cNvSpPr txBox="1"/>
          <p:nvPr/>
        </p:nvSpPr>
        <p:spPr>
          <a:xfrm>
            <a:off x="2480554" y="180408"/>
            <a:ext cx="7117032" cy="646331"/>
          </a:xfrm>
          <a:prstGeom prst="rect">
            <a:avLst/>
          </a:prstGeom>
          <a:noFill/>
        </p:spPr>
        <p:txBody>
          <a:bodyPr wrap="square" rtlCol="0">
            <a:spAutoFit/>
          </a:bodyPr>
          <a:lstStyle/>
          <a:p>
            <a:pPr algn="ctr"/>
            <a:r>
              <a:rPr lang="it-IT" sz="3600" dirty="0">
                <a:solidFill>
                  <a:schemeClr val="accent1"/>
                </a:solidFill>
              </a:rPr>
              <a:t>Query 5: Top studenti fast &amp; </a:t>
            </a:r>
            <a:r>
              <a:rPr lang="it-IT" sz="3600" dirty="0" err="1">
                <a:solidFill>
                  <a:schemeClr val="accent1"/>
                </a:solidFill>
              </a:rPr>
              <a:t>furious</a:t>
            </a:r>
            <a:endParaRPr lang="it-IT" sz="3600" dirty="0">
              <a:solidFill>
                <a:schemeClr val="accent1"/>
              </a:solidFill>
            </a:endParaRPr>
          </a:p>
        </p:txBody>
      </p:sp>
      <p:sp>
        <p:nvSpPr>
          <p:cNvPr id="41" name="CasellaDiTesto 40">
            <a:extLst>
              <a:ext uri="{FF2B5EF4-FFF2-40B4-BE49-F238E27FC236}">
                <a16:creationId xmlns:a16="http://schemas.microsoft.com/office/drawing/2014/main" id="{46E5D785-07A9-7CF0-E99A-BD151CEE0E54}"/>
              </a:ext>
            </a:extLst>
          </p:cNvPr>
          <p:cNvSpPr txBox="1"/>
          <p:nvPr/>
        </p:nvSpPr>
        <p:spPr>
          <a:xfrm>
            <a:off x="332665" y="749426"/>
            <a:ext cx="11679664" cy="1107996"/>
          </a:xfrm>
          <a:prstGeom prst="rect">
            <a:avLst/>
          </a:prstGeom>
          <a:noFill/>
        </p:spPr>
        <p:txBody>
          <a:bodyPr wrap="square" rtlCol="0">
            <a:spAutoFit/>
          </a:bodyPr>
          <a:lstStyle/>
          <a:p>
            <a:r>
              <a:rPr lang="it-IT" sz="1600" dirty="0"/>
              <a:t>Di seguito viene proposta la </a:t>
            </a:r>
            <a:r>
              <a:rPr lang="it-IT" sz="1600" dirty="0">
                <a:solidFill>
                  <a:srgbClr val="FF0000"/>
                </a:solidFill>
              </a:rPr>
              <a:t>distribuzione degli studenti </a:t>
            </a:r>
            <a:r>
              <a:rPr lang="it-IT" sz="1600" dirty="0"/>
              <a:t>(sinistra) per cds (colori), </a:t>
            </a:r>
            <a:r>
              <a:rPr lang="it-IT" sz="1600" dirty="0" err="1"/>
              <a:t>n°esami</a:t>
            </a:r>
            <a:r>
              <a:rPr lang="it-IT" sz="1600" dirty="0"/>
              <a:t> con valutazione (asse x) e indice </a:t>
            </a:r>
            <a:r>
              <a:rPr lang="it-IT" sz="1600" dirty="0" err="1"/>
              <a:t>Fast&amp;Furious</a:t>
            </a:r>
            <a:r>
              <a:rPr lang="it-IT" sz="1600" dirty="0"/>
              <a:t> (asse y). A destra confrontiamo nel dettaglio (</a:t>
            </a:r>
            <a:r>
              <a:rPr lang="it-IT" sz="1600" dirty="0">
                <a:solidFill>
                  <a:srgbClr val="FF0000"/>
                </a:solidFill>
              </a:rPr>
              <a:t>valori normalizzati</a:t>
            </a:r>
            <a:r>
              <a:rPr lang="it-IT" sz="1600" dirty="0"/>
              <a:t>) i più alti indici </a:t>
            </a:r>
            <a:r>
              <a:rPr lang="it-IT" sz="1600" dirty="0" err="1"/>
              <a:t>Fast&amp;Furious</a:t>
            </a:r>
            <a:r>
              <a:rPr lang="it-IT" sz="1600" dirty="0"/>
              <a:t> dei </a:t>
            </a:r>
            <a:r>
              <a:rPr lang="it-IT" sz="1600" i="1" dirty="0"/>
              <a:t>due studenti </a:t>
            </a:r>
            <a:r>
              <a:rPr lang="it-IT" sz="1600" dirty="0"/>
              <a:t>che hanno sostenuto </a:t>
            </a:r>
            <a:r>
              <a:rPr lang="it-IT" sz="1600" i="1" dirty="0"/>
              <a:t>più esami </a:t>
            </a:r>
            <a:r>
              <a:rPr lang="it-IT" sz="1600" dirty="0"/>
              <a:t>(giurisprudenza e biologia), dello </a:t>
            </a:r>
            <a:r>
              <a:rPr lang="it-IT" sz="1600" i="1" dirty="0"/>
              <a:t>studente </a:t>
            </a:r>
            <a:r>
              <a:rPr lang="it-IT" sz="1600" dirty="0"/>
              <a:t>che rispetta la </a:t>
            </a:r>
            <a:r>
              <a:rPr lang="it-IT" sz="1600" i="1" dirty="0"/>
              <a:t>media degli esami sostenuti </a:t>
            </a:r>
            <a:r>
              <a:rPr lang="it-IT" sz="1600" dirty="0"/>
              <a:t>(comunicazione interculturale), dello </a:t>
            </a:r>
            <a:r>
              <a:rPr lang="it-IT" sz="1600" i="1" dirty="0"/>
              <a:t>studente </a:t>
            </a:r>
            <a:r>
              <a:rPr lang="it-IT" sz="1600" dirty="0"/>
              <a:t>con il </a:t>
            </a:r>
            <a:r>
              <a:rPr lang="it-IT" sz="1600" i="1" dirty="0"/>
              <a:t>minor numero di esami </a:t>
            </a:r>
            <a:r>
              <a:rPr lang="it-IT" sz="1600" dirty="0"/>
              <a:t>valutati (sociologia).</a:t>
            </a:r>
            <a:r>
              <a:rPr lang="it-IT" dirty="0"/>
              <a:t>   </a:t>
            </a:r>
          </a:p>
        </p:txBody>
      </p:sp>
      <p:sp>
        <p:nvSpPr>
          <p:cNvPr id="42" name="CasellaDiTesto 41">
            <a:extLst>
              <a:ext uri="{FF2B5EF4-FFF2-40B4-BE49-F238E27FC236}">
                <a16:creationId xmlns:a16="http://schemas.microsoft.com/office/drawing/2014/main" id="{F540CA2B-106B-1E5D-E940-76915250E366}"/>
              </a:ext>
            </a:extLst>
          </p:cNvPr>
          <p:cNvSpPr txBox="1"/>
          <p:nvPr/>
        </p:nvSpPr>
        <p:spPr>
          <a:xfrm>
            <a:off x="2260338" y="1833436"/>
            <a:ext cx="3090336" cy="338554"/>
          </a:xfrm>
          <a:prstGeom prst="rect">
            <a:avLst/>
          </a:prstGeom>
          <a:noFill/>
          <a:ln>
            <a:solidFill>
              <a:srgbClr val="FF0000"/>
            </a:solidFill>
          </a:ln>
        </p:spPr>
        <p:txBody>
          <a:bodyPr wrap="square" rtlCol="0">
            <a:spAutoFit/>
          </a:bodyPr>
          <a:lstStyle/>
          <a:p>
            <a:pPr algn="ctr"/>
            <a:r>
              <a:rPr lang="it-IT" sz="1600" dirty="0">
                <a:solidFill>
                  <a:srgbClr val="FF0000"/>
                </a:solidFill>
              </a:rPr>
              <a:t>Distribuzione studenti</a:t>
            </a:r>
          </a:p>
        </p:txBody>
      </p:sp>
      <p:sp>
        <p:nvSpPr>
          <p:cNvPr id="43" name="CasellaDiTesto 42">
            <a:extLst>
              <a:ext uri="{FF2B5EF4-FFF2-40B4-BE49-F238E27FC236}">
                <a16:creationId xmlns:a16="http://schemas.microsoft.com/office/drawing/2014/main" id="{D264EBE6-FD63-6AF1-9C09-0109C2E73C29}"/>
              </a:ext>
            </a:extLst>
          </p:cNvPr>
          <p:cNvSpPr txBox="1"/>
          <p:nvPr/>
        </p:nvSpPr>
        <p:spPr>
          <a:xfrm>
            <a:off x="8078339" y="1838815"/>
            <a:ext cx="3090336" cy="338554"/>
          </a:xfrm>
          <a:prstGeom prst="rect">
            <a:avLst/>
          </a:prstGeom>
          <a:noFill/>
          <a:ln>
            <a:solidFill>
              <a:srgbClr val="FF0000"/>
            </a:solidFill>
          </a:ln>
        </p:spPr>
        <p:txBody>
          <a:bodyPr wrap="square" rtlCol="0">
            <a:spAutoFit/>
          </a:bodyPr>
          <a:lstStyle/>
          <a:p>
            <a:pPr algn="ctr"/>
            <a:r>
              <a:rPr lang="it-IT" sz="1600" dirty="0">
                <a:solidFill>
                  <a:srgbClr val="FF0000"/>
                </a:solidFill>
              </a:rPr>
              <a:t>Confronto con valori normalizzati</a:t>
            </a:r>
          </a:p>
        </p:txBody>
      </p:sp>
      <p:sp>
        <p:nvSpPr>
          <p:cNvPr id="2" name="Rettangolo con angoli arrotondati 1">
            <a:extLst>
              <a:ext uri="{FF2B5EF4-FFF2-40B4-BE49-F238E27FC236}">
                <a16:creationId xmlns:a16="http://schemas.microsoft.com/office/drawing/2014/main" id="{1735C141-0446-BDD5-DE5F-5538807FE7D0}"/>
              </a:ext>
            </a:extLst>
          </p:cNvPr>
          <p:cNvSpPr/>
          <p:nvPr/>
        </p:nvSpPr>
        <p:spPr>
          <a:xfrm>
            <a:off x="9597586" y="2601078"/>
            <a:ext cx="2068357" cy="172890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5FD6EF72-EBC2-E383-7426-6BAE421EF8A3}"/>
              </a:ext>
            </a:extLst>
          </p:cNvPr>
          <p:cNvSpPr txBox="1"/>
          <p:nvPr/>
        </p:nvSpPr>
        <p:spPr>
          <a:xfrm>
            <a:off x="9051792" y="4529797"/>
            <a:ext cx="1214480" cy="369332"/>
          </a:xfrm>
          <a:prstGeom prst="rect">
            <a:avLst/>
          </a:prstGeom>
          <a:noFill/>
        </p:spPr>
        <p:txBody>
          <a:bodyPr wrap="square" rtlCol="0">
            <a:spAutoFit/>
          </a:bodyPr>
          <a:lstStyle/>
          <a:p>
            <a:r>
              <a:rPr lang="it-IT" b="1" i="1" dirty="0">
                <a:solidFill>
                  <a:schemeClr val="accent1"/>
                </a:solidFill>
              </a:rPr>
              <a:t>THE BEST</a:t>
            </a:r>
          </a:p>
        </p:txBody>
      </p:sp>
      <p:cxnSp>
        <p:nvCxnSpPr>
          <p:cNvPr id="7" name="Connettore 2 6">
            <a:extLst>
              <a:ext uri="{FF2B5EF4-FFF2-40B4-BE49-F238E27FC236}">
                <a16:creationId xmlns:a16="http://schemas.microsoft.com/office/drawing/2014/main" id="{52254AD2-DAC2-A590-9C75-7BBBADF643BF}"/>
              </a:ext>
            </a:extLst>
          </p:cNvPr>
          <p:cNvCxnSpPr/>
          <p:nvPr/>
        </p:nvCxnSpPr>
        <p:spPr>
          <a:xfrm flipH="1">
            <a:off x="9449582" y="4246790"/>
            <a:ext cx="225083" cy="28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132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4C9FA0-2A9A-C513-67FC-2A1DDD9C4B0B}"/>
              </a:ext>
            </a:extLst>
          </p:cNvPr>
          <p:cNvSpPr>
            <a:spLocks noGrp="1"/>
          </p:cNvSpPr>
          <p:nvPr>
            <p:ph type="title"/>
          </p:nvPr>
        </p:nvSpPr>
        <p:spPr>
          <a:xfrm>
            <a:off x="603115" y="700824"/>
            <a:ext cx="10750685" cy="1325563"/>
          </a:xfrm>
        </p:spPr>
        <p:txBody>
          <a:bodyPr>
            <a:normAutofit fontScale="90000"/>
          </a:bodyPr>
          <a:lstStyle/>
          <a:p>
            <a:r>
              <a:rPr lang="it-IT" sz="4000" dirty="0"/>
              <a:t>			   6:Trial &amp; Error - Dati</a:t>
            </a:r>
            <a:br>
              <a:rPr lang="it-IT" sz="3600" dirty="0"/>
            </a:br>
            <a:r>
              <a:rPr lang="it-IT" sz="2000" b="0" dirty="0">
                <a:solidFill>
                  <a:schemeClr val="tx1"/>
                </a:solidFill>
                <a:latin typeface="+mn-lt"/>
              </a:rPr>
              <a:t>Abbiamo raggruppato per ‘</a:t>
            </a:r>
            <a:r>
              <a:rPr lang="it-IT" sz="2000" b="0" i="1" dirty="0">
                <a:solidFill>
                  <a:schemeClr val="tx1"/>
                </a:solidFill>
                <a:latin typeface="+mn-lt"/>
              </a:rPr>
              <a:t>adcod</a:t>
            </a:r>
            <a:r>
              <a:rPr lang="it-IT" sz="2000" b="0" dirty="0">
                <a:solidFill>
                  <a:schemeClr val="tx1"/>
                </a:solidFill>
                <a:latin typeface="+mn-lt"/>
              </a:rPr>
              <a:t>’ e ‘</a:t>
            </a:r>
            <a:r>
              <a:rPr lang="it-IT" sz="2000" b="0" i="1" dirty="0">
                <a:solidFill>
                  <a:schemeClr val="tx1"/>
                </a:solidFill>
                <a:latin typeface="+mn-lt"/>
              </a:rPr>
              <a:t>studente</a:t>
            </a:r>
            <a:r>
              <a:rPr lang="it-IT" sz="2000" b="0" dirty="0">
                <a:solidFill>
                  <a:schemeClr val="tx1"/>
                </a:solidFill>
                <a:latin typeface="+mn-lt"/>
              </a:rPr>
              <a:t>’, al fine di ottenere  il conteggio dei non superamenti(</a:t>
            </a:r>
            <a:r>
              <a:rPr lang="it-IT" sz="2000" b="0" i="1" dirty="0">
                <a:solidFill>
                  <a:schemeClr val="tx1"/>
                </a:solidFill>
                <a:latin typeface="+mn-lt"/>
              </a:rPr>
              <a:t>superamento=0</a:t>
            </a:r>
            <a:r>
              <a:rPr lang="it-IT" sz="2000" b="0" dirty="0">
                <a:solidFill>
                  <a:schemeClr val="tx1"/>
                </a:solidFill>
                <a:latin typeface="+mn-lt"/>
              </a:rPr>
              <a:t>) di ogni studente nei singoli esami. Successivamente, è stata calcolata la colonna </a:t>
            </a:r>
            <a:r>
              <a:rPr lang="it-IT" sz="2000" b="0" i="1" dirty="0">
                <a:solidFill>
                  <a:schemeClr val="tx1"/>
                </a:solidFill>
                <a:latin typeface="+mn-lt"/>
              </a:rPr>
              <a:t>‘n°medio_non_superamento</a:t>
            </a:r>
            <a:r>
              <a:rPr lang="it-IT" sz="2000" b="0" dirty="0">
                <a:solidFill>
                  <a:schemeClr val="tx1"/>
                </a:solidFill>
                <a:latin typeface="+mn-lt"/>
              </a:rPr>
              <a:t>’ come la media del conteggio per avere come risultato la media del numero di tentativi degli studenti in ogni esame, ovvero, il valore </a:t>
            </a:r>
            <a:r>
              <a:rPr lang="it-IT" sz="2000" b="0" i="1" dirty="0">
                <a:solidFill>
                  <a:schemeClr val="tx1"/>
                </a:solidFill>
                <a:latin typeface="+mn-lt"/>
              </a:rPr>
              <a:t>«Trial &amp; Error» </a:t>
            </a:r>
            <a:r>
              <a:rPr lang="it-IT" sz="2000" b="0" dirty="0">
                <a:solidFill>
                  <a:schemeClr val="tx1"/>
                </a:solidFill>
                <a:latin typeface="+mn-lt"/>
              </a:rPr>
              <a:t>di quest’ultimo.</a:t>
            </a:r>
            <a:br>
              <a:rPr lang="it-IT" sz="2000" b="0" dirty="0">
                <a:solidFill>
                  <a:schemeClr val="tx1"/>
                </a:solidFill>
                <a:latin typeface="+mn-lt"/>
              </a:rPr>
            </a:br>
            <a:r>
              <a:rPr lang="it-IT" sz="2000" b="0" dirty="0">
                <a:solidFill>
                  <a:schemeClr val="tx1"/>
                </a:solidFill>
                <a:latin typeface="+mn-lt"/>
              </a:rPr>
              <a:t>Non ci sono differenze nei risultati ottenuti usando il modello relazionale denormalizzato e il modello relazionale normalizzato.</a:t>
            </a:r>
            <a:br>
              <a:rPr lang="it-IT" sz="2000" b="0" dirty="0">
                <a:latin typeface="+mn-lt"/>
              </a:rPr>
            </a:br>
            <a:endParaRPr lang="it-IT" sz="2000" dirty="0">
              <a:latin typeface="+mn-lt"/>
            </a:endParaRPr>
          </a:p>
        </p:txBody>
      </p:sp>
      <p:sp>
        <p:nvSpPr>
          <p:cNvPr id="11" name="Segnaposto testo 10">
            <a:extLst>
              <a:ext uri="{FF2B5EF4-FFF2-40B4-BE49-F238E27FC236}">
                <a16:creationId xmlns:a16="http://schemas.microsoft.com/office/drawing/2014/main" id="{1E3A1624-E228-4612-0AD5-1A8BC97F0B80}"/>
              </a:ext>
            </a:extLst>
          </p:cNvPr>
          <p:cNvSpPr>
            <a:spLocks noGrp="1"/>
          </p:cNvSpPr>
          <p:nvPr>
            <p:ph type="body" idx="1"/>
          </p:nvPr>
        </p:nvSpPr>
        <p:spPr>
          <a:xfrm>
            <a:off x="335960" y="3892952"/>
            <a:ext cx="5157787" cy="823912"/>
          </a:xfrm>
        </p:spPr>
        <p:txBody>
          <a:bodyPr>
            <a:normAutofit/>
          </a:bodyPr>
          <a:lstStyle/>
          <a:p>
            <a:r>
              <a:rPr lang="it-IT" sz="1800" dirty="0"/>
              <a:t>Normalizzato</a:t>
            </a:r>
          </a:p>
        </p:txBody>
      </p:sp>
      <p:pic>
        <p:nvPicPr>
          <p:cNvPr id="4" name="Immagine 3">
            <a:extLst>
              <a:ext uri="{FF2B5EF4-FFF2-40B4-BE49-F238E27FC236}">
                <a16:creationId xmlns:a16="http://schemas.microsoft.com/office/drawing/2014/main" id="{3487C583-53DC-0B04-3AFE-5BC8A30297C6}"/>
              </a:ext>
            </a:extLst>
          </p:cNvPr>
          <p:cNvPicPr>
            <a:picLocks noChangeAspect="1"/>
          </p:cNvPicPr>
          <p:nvPr/>
        </p:nvPicPr>
        <p:blipFill>
          <a:blip r:embed="rId3"/>
          <a:stretch>
            <a:fillRect/>
          </a:stretch>
        </p:blipFill>
        <p:spPr>
          <a:xfrm>
            <a:off x="2130466" y="2176741"/>
            <a:ext cx="7808490" cy="2302505"/>
          </a:xfrm>
          <a:prstGeom prst="rect">
            <a:avLst/>
          </a:prstGeom>
        </p:spPr>
      </p:pic>
      <p:sp>
        <p:nvSpPr>
          <p:cNvPr id="5" name="CasellaDiTesto 4">
            <a:extLst>
              <a:ext uri="{FF2B5EF4-FFF2-40B4-BE49-F238E27FC236}">
                <a16:creationId xmlns:a16="http://schemas.microsoft.com/office/drawing/2014/main" id="{648AC44F-450B-E8BA-7F45-710BFE1F2B3E}"/>
              </a:ext>
            </a:extLst>
          </p:cNvPr>
          <p:cNvSpPr txBox="1"/>
          <p:nvPr/>
        </p:nvSpPr>
        <p:spPr>
          <a:xfrm>
            <a:off x="9938956" y="4120242"/>
            <a:ext cx="1917084" cy="369332"/>
          </a:xfrm>
          <a:prstGeom prst="rect">
            <a:avLst/>
          </a:prstGeom>
          <a:noFill/>
        </p:spPr>
        <p:txBody>
          <a:bodyPr wrap="square" rtlCol="0">
            <a:spAutoFit/>
          </a:bodyPr>
          <a:lstStyle/>
          <a:p>
            <a:r>
              <a:rPr lang="it-IT" b="1" dirty="0">
                <a:solidFill>
                  <a:schemeClr val="accent1"/>
                </a:solidFill>
              </a:rPr>
              <a:t>Denormalizzato</a:t>
            </a:r>
          </a:p>
        </p:txBody>
      </p:sp>
      <p:pic>
        <p:nvPicPr>
          <p:cNvPr id="6" name="Immagine 5">
            <a:extLst>
              <a:ext uri="{FF2B5EF4-FFF2-40B4-BE49-F238E27FC236}">
                <a16:creationId xmlns:a16="http://schemas.microsoft.com/office/drawing/2014/main" id="{56A02EE1-5CBC-744E-1669-F8FC65F5B144}"/>
              </a:ext>
            </a:extLst>
          </p:cNvPr>
          <p:cNvPicPr>
            <a:picLocks noChangeAspect="1"/>
          </p:cNvPicPr>
          <p:nvPr/>
        </p:nvPicPr>
        <p:blipFill>
          <a:blip r:embed="rId4"/>
          <a:stretch>
            <a:fillRect/>
          </a:stretch>
        </p:blipFill>
        <p:spPr>
          <a:xfrm>
            <a:off x="8172852" y="4489573"/>
            <a:ext cx="3391682" cy="2083528"/>
          </a:xfrm>
          <a:prstGeom prst="rect">
            <a:avLst/>
          </a:prstGeom>
        </p:spPr>
      </p:pic>
      <p:pic>
        <p:nvPicPr>
          <p:cNvPr id="8" name="Immagine 7">
            <a:extLst>
              <a:ext uri="{FF2B5EF4-FFF2-40B4-BE49-F238E27FC236}">
                <a16:creationId xmlns:a16="http://schemas.microsoft.com/office/drawing/2014/main" id="{BBD4F717-5BE9-1CE3-CADB-D5B8B9555B9C}"/>
              </a:ext>
            </a:extLst>
          </p:cNvPr>
          <p:cNvPicPr>
            <a:picLocks noChangeAspect="1"/>
          </p:cNvPicPr>
          <p:nvPr/>
        </p:nvPicPr>
        <p:blipFill>
          <a:blip r:embed="rId5"/>
          <a:stretch>
            <a:fillRect/>
          </a:stretch>
        </p:blipFill>
        <p:spPr>
          <a:xfrm>
            <a:off x="736203" y="4439316"/>
            <a:ext cx="2991440" cy="2133785"/>
          </a:xfrm>
          <a:prstGeom prst="rect">
            <a:avLst/>
          </a:prstGeom>
        </p:spPr>
      </p:pic>
    </p:spTree>
    <p:extLst>
      <p:ext uri="{BB962C8B-B14F-4D97-AF65-F5344CB8AC3E}">
        <p14:creationId xmlns:p14="http://schemas.microsoft.com/office/powerpoint/2010/main" val="53598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6020E-0A10-4F13-7CB1-C29586887009}"/>
              </a:ext>
            </a:extLst>
          </p:cNvPr>
          <p:cNvSpPr>
            <a:spLocks noGrp="1"/>
          </p:cNvSpPr>
          <p:nvPr>
            <p:ph type="title"/>
          </p:nvPr>
        </p:nvSpPr>
        <p:spPr>
          <a:xfrm>
            <a:off x="655074" y="334800"/>
            <a:ext cx="10881852" cy="1325563"/>
          </a:xfrm>
        </p:spPr>
        <p:txBody>
          <a:bodyPr>
            <a:normAutofit fontScale="90000"/>
          </a:bodyPr>
          <a:lstStyle/>
          <a:p>
            <a:pPr algn="ctr"/>
            <a:r>
              <a:rPr lang="it-IT" sz="4000" dirty="0"/>
              <a:t>Query 6: Top 3 esami Trial &amp; Error</a:t>
            </a:r>
            <a:br>
              <a:rPr lang="it-IT" dirty="0"/>
            </a:br>
            <a:r>
              <a:rPr lang="it-IT" sz="2000" dirty="0">
                <a:solidFill>
                  <a:schemeClr val="tx1"/>
                </a:solidFill>
                <a:latin typeface="+mn-lt"/>
              </a:rPr>
              <a:t>La rappresentazione grafica mostra i 3 esami, sull’asse x, con maggiore «</a:t>
            </a:r>
            <a:r>
              <a:rPr lang="it-IT" sz="2000" i="1" dirty="0">
                <a:solidFill>
                  <a:schemeClr val="tx1"/>
                </a:solidFill>
                <a:latin typeface="+mn-lt"/>
              </a:rPr>
              <a:t>Trial &amp; Error</a:t>
            </a:r>
            <a:r>
              <a:rPr lang="it-IT" sz="2000" dirty="0">
                <a:solidFill>
                  <a:schemeClr val="tx1"/>
                </a:solidFill>
                <a:latin typeface="+mn-lt"/>
              </a:rPr>
              <a:t>», in particolare al primo posto abbiamo l’esame </a:t>
            </a:r>
            <a:r>
              <a:rPr lang="it-IT" sz="2000" b="1" i="1" dirty="0">
                <a:solidFill>
                  <a:srgbClr val="305B88"/>
                </a:solidFill>
                <a:latin typeface="+mn-lt"/>
              </a:rPr>
              <a:t>Industrial</a:t>
            </a:r>
            <a:r>
              <a:rPr lang="it-IT" sz="2000" b="1" i="1" dirty="0">
                <a:latin typeface="+mn-lt"/>
              </a:rPr>
              <a:t> </a:t>
            </a:r>
            <a:r>
              <a:rPr lang="it-IT" sz="2000" b="1" i="1" dirty="0">
                <a:solidFill>
                  <a:srgbClr val="305B88"/>
                </a:solidFill>
                <a:latin typeface="+mn-lt"/>
              </a:rPr>
              <a:t>Organization</a:t>
            </a:r>
            <a:r>
              <a:rPr lang="it-IT" sz="2000" i="1" dirty="0">
                <a:latin typeface="+mn-lt"/>
              </a:rPr>
              <a:t> </a:t>
            </a:r>
            <a:r>
              <a:rPr lang="it-IT" sz="2000" i="1" dirty="0">
                <a:solidFill>
                  <a:schemeClr val="tx1"/>
                </a:solidFill>
                <a:latin typeface="+mn-lt"/>
              </a:rPr>
              <a:t>che </a:t>
            </a:r>
            <a:r>
              <a:rPr lang="it-IT" sz="2000" dirty="0">
                <a:solidFill>
                  <a:schemeClr val="tx1"/>
                </a:solidFill>
                <a:latin typeface="+mn-lt"/>
              </a:rPr>
              <a:t>risulta avere la media di non superamenti pari a 5, seguito da </a:t>
            </a:r>
            <a:r>
              <a:rPr lang="it-IT" sz="2000" b="1" i="1" dirty="0">
                <a:solidFill>
                  <a:srgbClr val="6191BD"/>
                </a:solidFill>
                <a:latin typeface="+mn-lt"/>
              </a:rPr>
              <a:t>Biodiversità Vegetale </a:t>
            </a:r>
            <a:r>
              <a:rPr lang="it-IT" sz="2000" dirty="0">
                <a:solidFill>
                  <a:schemeClr val="tx1"/>
                </a:solidFill>
                <a:latin typeface="+mn-lt"/>
              </a:rPr>
              <a:t>con 4</a:t>
            </a:r>
            <a:r>
              <a:rPr lang="it-IT" sz="2000" b="1" i="1" dirty="0">
                <a:solidFill>
                  <a:schemeClr val="tx1"/>
                </a:solidFill>
                <a:latin typeface="+mn-lt"/>
              </a:rPr>
              <a:t> </a:t>
            </a:r>
            <a:r>
              <a:rPr lang="it-IT" sz="2000" dirty="0">
                <a:solidFill>
                  <a:schemeClr val="tx1"/>
                </a:solidFill>
                <a:latin typeface="+mn-lt"/>
              </a:rPr>
              <a:t>e </a:t>
            </a:r>
            <a:r>
              <a:rPr lang="it-IT" sz="2000" b="1" i="1" dirty="0">
                <a:solidFill>
                  <a:srgbClr val="A4CEEA"/>
                </a:solidFill>
                <a:latin typeface="+mn-lt"/>
              </a:rPr>
              <a:t>Analisi di Biomolecole </a:t>
            </a:r>
            <a:r>
              <a:rPr lang="it-IT" sz="2000" dirty="0">
                <a:solidFill>
                  <a:schemeClr val="tx1"/>
                </a:solidFill>
                <a:latin typeface="+mn-lt"/>
              </a:rPr>
              <a:t>con 3,5. </a:t>
            </a:r>
          </a:p>
        </p:txBody>
      </p:sp>
      <p:pic>
        <p:nvPicPr>
          <p:cNvPr id="4" name="Immagine 3">
            <a:extLst>
              <a:ext uri="{FF2B5EF4-FFF2-40B4-BE49-F238E27FC236}">
                <a16:creationId xmlns:a16="http://schemas.microsoft.com/office/drawing/2014/main" id="{03705A5E-884C-C2BD-A1FE-5B1A872EBB8C}"/>
              </a:ext>
            </a:extLst>
          </p:cNvPr>
          <p:cNvPicPr>
            <a:picLocks noChangeAspect="1"/>
          </p:cNvPicPr>
          <p:nvPr/>
        </p:nvPicPr>
        <p:blipFill>
          <a:blip r:embed="rId2"/>
          <a:stretch>
            <a:fillRect/>
          </a:stretch>
        </p:blipFill>
        <p:spPr>
          <a:xfrm>
            <a:off x="7882601" y="2256071"/>
            <a:ext cx="1962827" cy="654276"/>
          </a:xfrm>
          <a:prstGeom prst="rect">
            <a:avLst/>
          </a:prstGeom>
        </p:spPr>
      </p:pic>
      <p:sp>
        <p:nvSpPr>
          <p:cNvPr id="3" name="CasellaDiTesto 2">
            <a:extLst>
              <a:ext uri="{FF2B5EF4-FFF2-40B4-BE49-F238E27FC236}">
                <a16:creationId xmlns:a16="http://schemas.microsoft.com/office/drawing/2014/main" id="{52C294D1-6F3E-6E0A-050C-3C97F6AE2ACD}"/>
              </a:ext>
            </a:extLst>
          </p:cNvPr>
          <p:cNvSpPr txBox="1"/>
          <p:nvPr/>
        </p:nvSpPr>
        <p:spPr>
          <a:xfrm rot="16200000">
            <a:off x="2815455" y="3739685"/>
            <a:ext cx="1966452" cy="307777"/>
          </a:xfrm>
          <a:prstGeom prst="rect">
            <a:avLst/>
          </a:prstGeom>
          <a:noFill/>
        </p:spPr>
        <p:txBody>
          <a:bodyPr wrap="square" rtlCol="0">
            <a:spAutoFit/>
          </a:bodyPr>
          <a:lstStyle/>
          <a:p>
            <a:r>
              <a:rPr lang="it-IT" sz="1400" dirty="0">
                <a:latin typeface="+mj-lt"/>
              </a:rPr>
              <a:t>valore Trial &amp; Error</a:t>
            </a:r>
          </a:p>
        </p:txBody>
      </p:sp>
      <p:pic>
        <p:nvPicPr>
          <p:cNvPr id="9" name="Segnaposto contenuto 8">
            <a:extLst>
              <a:ext uri="{FF2B5EF4-FFF2-40B4-BE49-F238E27FC236}">
                <a16:creationId xmlns:a16="http://schemas.microsoft.com/office/drawing/2014/main" id="{9E5A1782-2768-751E-3133-A90C07D260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98485" y="1738184"/>
            <a:ext cx="3342966" cy="4879403"/>
          </a:xfrm>
        </p:spPr>
      </p:pic>
    </p:spTree>
    <p:extLst>
      <p:ext uri="{BB962C8B-B14F-4D97-AF65-F5344CB8AC3E}">
        <p14:creationId xmlns:p14="http://schemas.microsoft.com/office/powerpoint/2010/main" val="80061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939F48-6FCC-E08F-F760-4405CAD3783D}"/>
              </a:ext>
            </a:extLst>
          </p:cNvPr>
          <p:cNvSpPr>
            <a:spLocks noGrp="1"/>
          </p:cNvSpPr>
          <p:nvPr>
            <p:ph type="title"/>
          </p:nvPr>
        </p:nvSpPr>
        <p:spPr>
          <a:xfrm>
            <a:off x="324465" y="323662"/>
            <a:ext cx="11543071" cy="1324800"/>
          </a:xfrm>
        </p:spPr>
        <p:txBody>
          <a:bodyPr anchor="ctr">
            <a:normAutofit fontScale="90000"/>
          </a:bodyPr>
          <a:lstStyle/>
          <a:p>
            <a:br>
              <a:rPr lang="it-IT" sz="5800" dirty="0"/>
            </a:br>
            <a:r>
              <a:rPr lang="it-IT" sz="4000" dirty="0"/>
              <a:t>	7:Confronto maschi e femmine nei corsi di laurea </a:t>
            </a:r>
            <a:br>
              <a:rPr lang="it-IT" dirty="0"/>
            </a:br>
            <a:r>
              <a:rPr lang="it-IT" sz="2000" dirty="0">
                <a:solidFill>
                  <a:schemeClr val="tx1"/>
                </a:solidFill>
                <a:latin typeface="+mn-lt"/>
              </a:rPr>
              <a:t>Abbiamo raggruppato per </a:t>
            </a:r>
            <a:r>
              <a:rPr lang="it-IT" sz="2000" i="1" dirty="0">
                <a:solidFill>
                  <a:schemeClr val="tx1"/>
                </a:solidFill>
                <a:latin typeface="+mn-lt"/>
              </a:rPr>
              <a:t>‘genere’ </a:t>
            </a:r>
            <a:r>
              <a:rPr lang="it-IT" sz="2000" dirty="0">
                <a:solidFill>
                  <a:schemeClr val="tx1"/>
                </a:solidFill>
                <a:latin typeface="+mn-lt"/>
              </a:rPr>
              <a:t>e </a:t>
            </a:r>
            <a:r>
              <a:rPr lang="it-IT" sz="2000" i="1" dirty="0">
                <a:solidFill>
                  <a:schemeClr val="tx1"/>
                </a:solidFill>
                <a:latin typeface="+mn-lt"/>
              </a:rPr>
              <a:t>‘CdS’, </a:t>
            </a:r>
            <a:r>
              <a:rPr lang="it-IT" sz="2000" dirty="0">
                <a:solidFill>
                  <a:schemeClr val="tx1"/>
                </a:solidFill>
                <a:latin typeface="+mn-lt"/>
              </a:rPr>
              <a:t>al fine di potere calcolare il voto medio dei maschi e delle femmine nei singoli corsi di laurea, e contare il numero di esami superati dai maschi e dalle femmine in ogni CdS.</a:t>
            </a:r>
            <a:br>
              <a:rPr lang="it-IT" sz="2000" dirty="0">
                <a:solidFill>
                  <a:schemeClr val="tx1"/>
                </a:solidFill>
                <a:latin typeface="+mn-lt"/>
              </a:rPr>
            </a:br>
            <a:r>
              <a:rPr lang="it-IT" sz="2000" dirty="0">
                <a:solidFill>
                  <a:schemeClr val="tx1"/>
                </a:solidFill>
                <a:latin typeface="+mn-lt"/>
              </a:rPr>
              <a:t>A questo punto abbiamo potuto confrontare l’andamento dei maschi e delle femmine in termini di </a:t>
            </a:r>
            <a:r>
              <a:rPr lang="it-IT" sz="2000" i="1" dirty="0">
                <a:solidFill>
                  <a:schemeClr val="tx1"/>
                </a:solidFill>
                <a:latin typeface="+mn-lt"/>
              </a:rPr>
              <a:t>votazione media</a:t>
            </a:r>
            <a:r>
              <a:rPr lang="it-IT" sz="2000" dirty="0">
                <a:solidFill>
                  <a:schemeClr val="tx1"/>
                </a:solidFill>
                <a:latin typeface="+mn-lt"/>
              </a:rPr>
              <a:t>.</a:t>
            </a:r>
            <a:br>
              <a:rPr lang="it-IT" sz="2000" dirty="0">
                <a:solidFill>
                  <a:schemeClr val="tx1"/>
                </a:solidFill>
                <a:latin typeface="+mn-lt"/>
              </a:rPr>
            </a:br>
            <a:br>
              <a:rPr lang="it-IT" sz="2000" dirty="0">
                <a:solidFill>
                  <a:schemeClr val="tx1"/>
                </a:solidFill>
                <a:latin typeface="+mn-lt"/>
              </a:rPr>
            </a:br>
            <a:endParaRPr lang="it-IT" sz="2000" dirty="0">
              <a:solidFill>
                <a:schemeClr val="tx1"/>
              </a:solidFill>
              <a:latin typeface="+mn-lt"/>
            </a:endParaRPr>
          </a:p>
        </p:txBody>
      </p:sp>
      <p:sp>
        <p:nvSpPr>
          <p:cNvPr id="3" name="Segnaposto testo 2">
            <a:extLst>
              <a:ext uri="{FF2B5EF4-FFF2-40B4-BE49-F238E27FC236}">
                <a16:creationId xmlns:a16="http://schemas.microsoft.com/office/drawing/2014/main" id="{AE3D0572-1C57-42E1-E65D-ECD8F9D9CDE9}"/>
              </a:ext>
            </a:extLst>
          </p:cNvPr>
          <p:cNvSpPr>
            <a:spLocks noGrp="1"/>
          </p:cNvSpPr>
          <p:nvPr>
            <p:ph type="body" idx="1"/>
          </p:nvPr>
        </p:nvSpPr>
        <p:spPr>
          <a:xfrm>
            <a:off x="374638" y="2785976"/>
            <a:ext cx="5157787" cy="823912"/>
          </a:xfrm>
        </p:spPr>
        <p:txBody>
          <a:bodyPr>
            <a:normAutofit/>
          </a:bodyPr>
          <a:lstStyle/>
          <a:p>
            <a:r>
              <a:rPr lang="it-IT" sz="1800" dirty="0"/>
              <a:t>Normalizzato</a:t>
            </a:r>
          </a:p>
        </p:txBody>
      </p:sp>
      <p:pic>
        <p:nvPicPr>
          <p:cNvPr id="8" name="Segnaposto contenuto 7">
            <a:extLst>
              <a:ext uri="{FF2B5EF4-FFF2-40B4-BE49-F238E27FC236}">
                <a16:creationId xmlns:a16="http://schemas.microsoft.com/office/drawing/2014/main" id="{F5154341-A1CB-CC48-B435-C8B654604357}"/>
              </a:ext>
            </a:extLst>
          </p:cNvPr>
          <p:cNvPicPr>
            <a:picLocks noGrp="1" noChangeAspect="1"/>
          </p:cNvPicPr>
          <p:nvPr>
            <p:ph sz="half" idx="2"/>
          </p:nvPr>
        </p:nvPicPr>
        <p:blipFill>
          <a:blip r:embed="rId2"/>
          <a:stretch>
            <a:fillRect/>
          </a:stretch>
        </p:blipFill>
        <p:spPr>
          <a:xfrm>
            <a:off x="374638" y="3482604"/>
            <a:ext cx="4221510" cy="3034211"/>
          </a:xfrm>
        </p:spPr>
      </p:pic>
      <p:pic>
        <p:nvPicPr>
          <p:cNvPr id="10" name="Segnaposto contenuto 9">
            <a:extLst>
              <a:ext uri="{FF2B5EF4-FFF2-40B4-BE49-F238E27FC236}">
                <a16:creationId xmlns:a16="http://schemas.microsoft.com/office/drawing/2014/main" id="{B5DBF580-5060-9F9A-4964-46C05EE71564}"/>
              </a:ext>
            </a:extLst>
          </p:cNvPr>
          <p:cNvPicPr>
            <a:picLocks noGrp="1" noChangeAspect="1"/>
          </p:cNvPicPr>
          <p:nvPr>
            <p:ph sz="quarter" idx="4"/>
          </p:nvPr>
        </p:nvPicPr>
        <p:blipFill>
          <a:blip r:embed="rId3"/>
          <a:stretch>
            <a:fillRect/>
          </a:stretch>
        </p:blipFill>
        <p:spPr>
          <a:xfrm>
            <a:off x="6172200" y="4352926"/>
            <a:ext cx="4838400" cy="2271944"/>
          </a:xfrm>
        </p:spPr>
      </p:pic>
      <p:pic>
        <p:nvPicPr>
          <p:cNvPr id="6" name="Immagine 5">
            <a:extLst>
              <a:ext uri="{FF2B5EF4-FFF2-40B4-BE49-F238E27FC236}">
                <a16:creationId xmlns:a16="http://schemas.microsoft.com/office/drawing/2014/main" id="{B6C2E541-2A4A-1913-5806-B2F19E05429D}"/>
              </a:ext>
            </a:extLst>
          </p:cNvPr>
          <p:cNvPicPr>
            <a:picLocks noChangeAspect="1"/>
          </p:cNvPicPr>
          <p:nvPr/>
        </p:nvPicPr>
        <p:blipFill>
          <a:blip r:embed="rId4"/>
          <a:stretch>
            <a:fillRect/>
          </a:stretch>
        </p:blipFill>
        <p:spPr>
          <a:xfrm>
            <a:off x="3679516" y="1747702"/>
            <a:ext cx="7832676" cy="2291528"/>
          </a:xfrm>
          <a:prstGeom prst="rect">
            <a:avLst/>
          </a:prstGeom>
        </p:spPr>
      </p:pic>
      <p:sp>
        <p:nvSpPr>
          <p:cNvPr id="11" name="CasellaDiTesto 10">
            <a:extLst>
              <a:ext uri="{FF2B5EF4-FFF2-40B4-BE49-F238E27FC236}">
                <a16:creationId xmlns:a16="http://schemas.microsoft.com/office/drawing/2014/main" id="{B2470D87-71DB-B481-61C7-41CA22C1AEA3}"/>
              </a:ext>
            </a:extLst>
          </p:cNvPr>
          <p:cNvSpPr txBox="1"/>
          <p:nvPr/>
        </p:nvSpPr>
        <p:spPr>
          <a:xfrm>
            <a:off x="6096000" y="4011412"/>
            <a:ext cx="2533089" cy="369332"/>
          </a:xfrm>
          <a:prstGeom prst="rect">
            <a:avLst/>
          </a:prstGeom>
          <a:noFill/>
        </p:spPr>
        <p:txBody>
          <a:bodyPr wrap="square" rtlCol="0">
            <a:spAutoFit/>
          </a:bodyPr>
          <a:lstStyle/>
          <a:p>
            <a:r>
              <a:rPr lang="it-IT" b="1" dirty="0">
                <a:solidFill>
                  <a:schemeClr val="accent1"/>
                </a:solidFill>
              </a:rPr>
              <a:t>Denormalizzato</a:t>
            </a:r>
          </a:p>
        </p:txBody>
      </p:sp>
    </p:spTree>
    <p:extLst>
      <p:ext uri="{BB962C8B-B14F-4D97-AF65-F5344CB8AC3E}">
        <p14:creationId xmlns:p14="http://schemas.microsoft.com/office/powerpoint/2010/main" val="507794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E163586-327D-45F5-8291-D9A8307B8B54}"/>
              </a:ext>
            </a:extLst>
          </p:cNvPr>
          <p:cNvSpPr>
            <a:spLocks noGrp="1"/>
          </p:cNvSpPr>
          <p:nvPr>
            <p:ph type="title"/>
          </p:nvPr>
        </p:nvSpPr>
        <p:spPr>
          <a:xfrm>
            <a:off x="235085" y="673545"/>
            <a:ext cx="11721830" cy="780165"/>
          </a:xfrm>
        </p:spPr>
        <p:txBody>
          <a:bodyPr>
            <a:normAutofit fontScale="90000"/>
          </a:bodyPr>
          <a:lstStyle/>
          <a:p>
            <a:pPr algn="ctr"/>
            <a:r>
              <a:rPr lang="it-IT" sz="2700" dirty="0"/>
              <a:t>Query 7: Confronto andamento tra maschi e femmine nei diversi corsi di laurea</a:t>
            </a:r>
            <a:br>
              <a:rPr lang="it-IT" sz="2700" dirty="0"/>
            </a:br>
            <a:r>
              <a:rPr lang="it-IT" sz="1700" dirty="0">
                <a:solidFill>
                  <a:schemeClr val="tx1"/>
                </a:solidFill>
                <a:latin typeface="Calibri" panose="020F0502020204030204" pitchFamily="34" charset="0"/>
                <a:ea typeface="Calibri" panose="020F0502020204030204" pitchFamily="34" charset="0"/>
                <a:cs typeface="Calibri" panose="020F0502020204030204" pitchFamily="34" charset="0"/>
              </a:rPr>
              <a:t>I due colori, </a:t>
            </a:r>
            <a:r>
              <a:rPr lang="it-IT" sz="1700" b="1" dirty="0">
                <a:solidFill>
                  <a:srgbClr val="B07AA1"/>
                </a:solidFill>
                <a:latin typeface="Calibri" panose="020F0502020204030204" pitchFamily="34" charset="0"/>
                <a:ea typeface="Calibri" panose="020F0502020204030204" pitchFamily="34" charset="0"/>
                <a:cs typeface="Calibri" panose="020F0502020204030204" pitchFamily="34" charset="0"/>
              </a:rPr>
              <a:t>viola</a:t>
            </a:r>
            <a:r>
              <a:rPr lang="it-IT" sz="1700" dirty="0">
                <a:solidFill>
                  <a:schemeClr val="tx1"/>
                </a:solidFill>
                <a:latin typeface="Calibri" panose="020F0502020204030204" pitchFamily="34" charset="0"/>
                <a:ea typeface="Calibri" panose="020F0502020204030204" pitchFamily="34" charset="0"/>
                <a:cs typeface="Calibri" panose="020F0502020204030204" pitchFamily="34" charset="0"/>
              </a:rPr>
              <a:t> e </a:t>
            </a:r>
            <a:r>
              <a:rPr lang="it-IT" sz="1700" b="1" dirty="0">
                <a:solidFill>
                  <a:srgbClr val="4E79A7"/>
                </a:solidFill>
                <a:latin typeface="Calibri" panose="020F0502020204030204" pitchFamily="34" charset="0"/>
                <a:ea typeface="Calibri" panose="020F0502020204030204" pitchFamily="34" charset="0"/>
                <a:cs typeface="Calibri" panose="020F0502020204030204" pitchFamily="34" charset="0"/>
              </a:rPr>
              <a:t>blu</a:t>
            </a:r>
            <a:r>
              <a:rPr lang="it-IT" sz="1700" dirty="0">
                <a:solidFill>
                  <a:schemeClr val="tx1"/>
                </a:solidFill>
                <a:latin typeface="Calibri" panose="020F0502020204030204" pitchFamily="34" charset="0"/>
                <a:ea typeface="Calibri" panose="020F0502020204030204" pitchFamily="34" charset="0"/>
                <a:cs typeface="Calibri" panose="020F0502020204030204" pitchFamily="34" charset="0"/>
              </a:rPr>
              <a:t>, indicano rispettivamente i due generi femmine e maschi.</a:t>
            </a:r>
            <a:br>
              <a:rPr lang="it-IT" sz="17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it-IT" sz="1700" dirty="0">
                <a:solidFill>
                  <a:schemeClr val="tx1"/>
                </a:solidFill>
                <a:latin typeface="Calibri" panose="020F0502020204030204" pitchFamily="34" charset="0"/>
                <a:ea typeface="Calibri" panose="020F0502020204030204" pitchFamily="34" charset="0"/>
                <a:cs typeface="Calibri" panose="020F0502020204030204" pitchFamily="34" charset="0"/>
              </a:rPr>
              <a:t>Gli indicatori vengono etichettati con il numero di esami superati. Sono stati mostrati i dati che presentano una differenza del voto medio tra i due generi di almeno un voto</a:t>
            </a:r>
            <a:r>
              <a:rPr lang="it-IT" sz="1800" dirty="0">
                <a:solidFill>
                  <a:schemeClr val="tx1"/>
                </a:solidFill>
                <a:latin typeface="Calibri" panose="020F0502020204030204" pitchFamily="34" charset="0"/>
                <a:ea typeface="Calibri" panose="020F0502020204030204" pitchFamily="34" charset="0"/>
                <a:cs typeface="Calibri" panose="020F0502020204030204" pitchFamily="34" charset="0"/>
              </a:rPr>
              <a:t>.</a:t>
            </a:r>
            <a:br>
              <a:rPr lang="en-GB" sz="1800" i="1" dirty="0">
                <a:latin typeface="Calibri" panose="020F0502020204030204" pitchFamily="34" charset="0"/>
                <a:ea typeface="Calibri" panose="020F0502020204030204" pitchFamily="34" charset="0"/>
                <a:cs typeface="Calibri" panose="020F0502020204030204" pitchFamily="34" charset="0"/>
              </a:rPr>
            </a:br>
            <a:br>
              <a:rPr lang="it-IT" sz="2000" dirty="0">
                <a:latin typeface="Calibri" panose="020F0502020204030204" pitchFamily="34" charset="0"/>
                <a:ea typeface="Calibri" panose="020F0502020204030204" pitchFamily="34" charset="0"/>
                <a:cs typeface="Calibri" panose="020F0502020204030204" pitchFamily="34" charset="0"/>
              </a:rPr>
            </a:br>
            <a:endParaRPr lang="it-IT"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Segnaposto contenuto 9">
            <a:extLst>
              <a:ext uri="{FF2B5EF4-FFF2-40B4-BE49-F238E27FC236}">
                <a16:creationId xmlns:a16="http://schemas.microsoft.com/office/drawing/2014/main" id="{B5C25E05-8E36-83DC-7C69-FFD4624844C0}"/>
              </a:ext>
            </a:extLst>
          </p:cNvPr>
          <p:cNvPicPr>
            <a:picLocks noGrp="1" noChangeAspect="1"/>
          </p:cNvPicPr>
          <p:nvPr>
            <p:ph idx="1"/>
          </p:nvPr>
        </p:nvPicPr>
        <p:blipFill>
          <a:blip r:embed="rId2"/>
          <a:stretch>
            <a:fillRect/>
          </a:stretch>
        </p:blipFill>
        <p:spPr>
          <a:xfrm>
            <a:off x="3372884" y="1318125"/>
            <a:ext cx="7023357" cy="5262778"/>
          </a:xfrm>
        </p:spPr>
      </p:pic>
      <p:sp>
        <p:nvSpPr>
          <p:cNvPr id="2" name="CasellaDiTesto 1">
            <a:extLst>
              <a:ext uri="{FF2B5EF4-FFF2-40B4-BE49-F238E27FC236}">
                <a16:creationId xmlns:a16="http://schemas.microsoft.com/office/drawing/2014/main" id="{EFB03958-7DC1-9DBD-7A7A-71DF32171F18}"/>
              </a:ext>
            </a:extLst>
          </p:cNvPr>
          <p:cNvSpPr txBox="1"/>
          <p:nvPr/>
        </p:nvSpPr>
        <p:spPr>
          <a:xfrm rot="16200000">
            <a:off x="2466503" y="3795625"/>
            <a:ext cx="1504985" cy="307777"/>
          </a:xfrm>
          <a:prstGeom prst="rect">
            <a:avLst/>
          </a:prstGeom>
          <a:noFill/>
        </p:spPr>
        <p:txBody>
          <a:bodyPr wrap="square" rtlCol="0">
            <a:spAutoFit/>
          </a:bodyPr>
          <a:lstStyle/>
          <a:p>
            <a:r>
              <a:rPr lang="it-IT" sz="1400" dirty="0">
                <a:latin typeface="+mj-lt"/>
              </a:rPr>
              <a:t>Votazione media</a:t>
            </a:r>
          </a:p>
        </p:txBody>
      </p:sp>
      <p:pic>
        <p:nvPicPr>
          <p:cNvPr id="5" name="Immagine 4">
            <a:extLst>
              <a:ext uri="{FF2B5EF4-FFF2-40B4-BE49-F238E27FC236}">
                <a16:creationId xmlns:a16="http://schemas.microsoft.com/office/drawing/2014/main" id="{BF10807D-BFCC-E9C8-B6B8-ECA9E97CA3DB}"/>
              </a:ext>
            </a:extLst>
          </p:cNvPr>
          <p:cNvPicPr>
            <a:picLocks noChangeAspect="1"/>
          </p:cNvPicPr>
          <p:nvPr/>
        </p:nvPicPr>
        <p:blipFill>
          <a:blip r:embed="rId3"/>
          <a:stretch>
            <a:fillRect/>
          </a:stretch>
        </p:blipFill>
        <p:spPr>
          <a:xfrm>
            <a:off x="10396241" y="2016344"/>
            <a:ext cx="1112032" cy="584775"/>
          </a:xfrm>
          <a:prstGeom prst="rect">
            <a:avLst/>
          </a:prstGeom>
        </p:spPr>
      </p:pic>
      <p:sp>
        <p:nvSpPr>
          <p:cNvPr id="6" name="CasellaDiTesto 5">
            <a:extLst>
              <a:ext uri="{FF2B5EF4-FFF2-40B4-BE49-F238E27FC236}">
                <a16:creationId xmlns:a16="http://schemas.microsoft.com/office/drawing/2014/main" id="{D9A034AC-00D6-49A2-CD44-11C26B5BD33E}"/>
              </a:ext>
            </a:extLst>
          </p:cNvPr>
          <p:cNvSpPr txBox="1"/>
          <p:nvPr/>
        </p:nvSpPr>
        <p:spPr>
          <a:xfrm>
            <a:off x="311591" y="1318125"/>
            <a:ext cx="2674857" cy="4739759"/>
          </a:xfrm>
          <a:prstGeom prst="rect">
            <a:avLst/>
          </a:prstGeom>
          <a:noFill/>
        </p:spPr>
        <p:txBody>
          <a:bodyPr wrap="square" rtlCol="0">
            <a:spAutoFit/>
          </a:bodyPr>
          <a:lstStyle/>
          <a:p>
            <a:r>
              <a:rPr lang="it-IT" sz="1600" dirty="0"/>
              <a:t>Per i corsi di laurea osservati risulta esserci un migliore andamento delle </a:t>
            </a:r>
            <a:r>
              <a:rPr lang="it-IT" sz="1600" b="1" dirty="0">
                <a:solidFill>
                  <a:srgbClr val="B07AA1"/>
                </a:solidFill>
              </a:rPr>
              <a:t>femmine</a:t>
            </a:r>
            <a:r>
              <a:rPr lang="it-IT" sz="1600" dirty="0"/>
              <a:t> in quasi tutti i corsi di laurea, ad eccezione del corso </a:t>
            </a:r>
            <a:r>
              <a:rPr lang="it-IT" sz="1600" i="1" dirty="0"/>
              <a:t>Matematica LT</a:t>
            </a:r>
            <a:r>
              <a:rPr lang="it-IT" sz="1600" dirty="0"/>
              <a:t>. Generalmente, ad una votazione media più alta corrisponde anche un numero maggiore di esami superati.</a:t>
            </a:r>
          </a:p>
          <a:p>
            <a:r>
              <a:rPr lang="it-IT" sz="1600" dirty="0"/>
              <a:t>In particolare, i corsi con una più grande differenza di voto medio sono </a:t>
            </a:r>
            <a:r>
              <a:rPr lang="it-IT" sz="1600" i="1" dirty="0"/>
              <a:t>Terapia della neuro e psicomotricità dell’età evolutiva</a:t>
            </a:r>
            <a:r>
              <a:rPr lang="it-IT" sz="1600" dirty="0"/>
              <a:t>(</a:t>
            </a:r>
            <a:r>
              <a:rPr lang="it-IT" sz="1600" dirty="0">
                <a:solidFill>
                  <a:srgbClr val="B07AA1"/>
                </a:solidFill>
              </a:rPr>
              <a:t>+2,15</a:t>
            </a:r>
            <a:r>
              <a:rPr lang="it-IT" sz="1600" dirty="0"/>
              <a:t>) e </a:t>
            </a:r>
            <a:r>
              <a:rPr lang="it-IT" sz="1600" i="1" dirty="0"/>
              <a:t>Psicologia  dello sviluppo e dei processi educativi</a:t>
            </a:r>
            <a:r>
              <a:rPr lang="it-IT" sz="1600" dirty="0"/>
              <a:t>(</a:t>
            </a:r>
            <a:r>
              <a:rPr lang="it-IT" sz="1600" dirty="0">
                <a:solidFill>
                  <a:srgbClr val="B07AA1"/>
                </a:solidFill>
              </a:rPr>
              <a:t>+1,96</a:t>
            </a:r>
            <a:r>
              <a:rPr lang="it-IT" sz="1600" dirty="0"/>
              <a:t>).</a:t>
            </a:r>
          </a:p>
          <a:p>
            <a:endParaRPr lang="it-IT" sz="1400" dirty="0"/>
          </a:p>
        </p:txBody>
      </p:sp>
    </p:spTree>
    <p:extLst>
      <p:ext uri="{BB962C8B-B14F-4D97-AF65-F5344CB8AC3E}">
        <p14:creationId xmlns:p14="http://schemas.microsoft.com/office/powerpoint/2010/main" val="192220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939F48-6FCC-E08F-F760-4405CAD3783D}"/>
              </a:ext>
            </a:extLst>
          </p:cNvPr>
          <p:cNvSpPr>
            <a:spLocks noGrp="1"/>
          </p:cNvSpPr>
          <p:nvPr>
            <p:ph type="title"/>
          </p:nvPr>
        </p:nvSpPr>
        <p:spPr>
          <a:xfrm>
            <a:off x="324465" y="323662"/>
            <a:ext cx="11543071" cy="1324800"/>
          </a:xfrm>
        </p:spPr>
        <p:txBody>
          <a:bodyPr anchor="ctr">
            <a:normAutofit fontScale="90000"/>
          </a:bodyPr>
          <a:lstStyle/>
          <a:p>
            <a:br>
              <a:rPr lang="it-IT" sz="5800" dirty="0"/>
            </a:br>
            <a:r>
              <a:rPr lang="it-IT" sz="4000" dirty="0"/>
              <a:t>	7:Confronto Area di Residenza nei corsi di laurea </a:t>
            </a:r>
            <a:br>
              <a:rPr lang="it-IT" dirty="0"/>
            </a:br>
            <a:r>
              <a:rPr lang="it-IT" sz="2000" dirty="0">
                <a:solidFill>
                  <a:schemeClr val="tx1"/>
                </a:solidFill>
                <a:latin typeface="+mn-lt"/>
              </a:rPr>
              <a:t>L’obbiettivo è quello di valutare </a:t>
            </a:r>
            <a:r>
              <a:rPr lang="it-IT" sz="2000" i="1" dirty="0">
                <a:solidFill>
                  <a:schemeClr val="tx1"/>
                </a:solidFill>
                <a:latin typeface="+mn-lt"/>
              </a:rPr>
              <a:t>l’impatto che l’area di residenza </a:t>
            </a:r>
            <a:r>
              <a:rPr lang="it-IT" sz="2000" dirty="0">
                <a:solidFill>
                  <a:schemeClr val="tx1"/>
                </a:solidFill>
                <a:latin typeface="+mn-lt"/>
              </a:rPr>
              <a:t>ha sulla </a:t>
            </a:r>
            <a:r>
              <a:rPr lang="it-IT" sz="2000" i="1" dirty="0">
                <a:solidFill>
                  <a:schemeClr val="tx1"/>
                </a:solidFill>
                <a:latin typeface="+mn-lt"/>
              </a:rPr>
              <a:t>votazione media </a:t>
            </a:r>
            <a:r>
              <a:rPr lang="it-IT" sz="2000" dirty="0">
                <a:solidFill>
                  <a:schemeClr val="tx1"/>
                </a:solidFill>
                <a:latin typeface="+mn-lt"/>
              </a:rPr>
              <a:t>e sul </a:t>
            </a:r>
            <a:r>
              <a:rPr lang="it-IT" sz="2000" i="1" dirty="0">
                <a:solidFill>
                  <a:schemeClr val="tx1"/>
                </a:solidFill>
                <a:latin typeface="+mn-lt"/>
              </a:rPr>
              <a:t>numero di esami superati mediamente </a:t>
            </a:r>
            <a:r>
              <a:rPr lang="it-IT" sz="2000" dirty="0">
                <a:solidFill>
                  <a:schemeClr val="tx1"/>
                </a:solidFill>
                <a:latin typeface="+mn-lt"/>
              </a:rPr>
              <a:t>dagli studenti. Dapprima è stata calcolata la media voti e il numero di esami passati da ogni studente e successivamente ne è stata calcolata la media raggruppando per area di residenza.</a:t>
            </a:r>
            <a:br>
              <a:rPr lang="it-IT" sz="2000" dirty="0">
                <a:solidFill>
                  <a:schemeClr val="tx1"/>
                </a:solidFill>
                <a:latin typeface="+mn-lt"/>
              </a:rPr>
            </a:br>
            <a:endParaRPr lang="it-IT" sz="2000" dirty="0">
              <a:solidFill>
                <a:schemeClr val="tx1"/>
              </a:solidFill>
              <a:latin typeface="+mn-lt"/>
            </a:endParaRPr>
          </a:p>
        </p:txBody>
      </p:sp>
      <p:sp>
        <p:nvSpPr>
          <p:cNvPr id="3" name="Segnaposto testo 2">
            <a:extLst>
              <a:ext uri="{FF2B5EF4-FFF2-40B4-BE49-F238E27FC236}">
                <a16:creationId xmlns:a16="http://schemas.microsoft.com/office/drawing/2014/main" id="{AE3D0572-1C57-42E1-E65D-ECD8F9D9CDE9}"/>
              </a:ext>
            </a:extLst>
          </p:cNvPr>
          <p:cNvSpPr>
            <a:spLocks noGrp="1"/>
          </p:cNvSpPr>
          <p:nvPr>
            <p:ph type="body" idx="1"/>
          </p:nvPr>
        </p:nvSpPr>
        <p:spPr>
          <a:xfrm>
            <a:off x="324465" y="3017044"/>
            <a:ext cx="5157787" cy="823912"/>
          </a:xfrm>
        </p:spPr>
        <p:txBody>
          <a:bodyPr>
            <a:normAutofit/>
          </a:bodyPr>
          <a:lstStyle/>
          <a:p>
            <a:r>
              <a:rPr lang="it-IT" sz="1800" dirty="0"/>
              <a:t>Normalizzato</a:t>
            </a:r>
          </a:p>
        </p:txBody>
      </p:sp>
      <p:sp>
        <p:nvSpPr>
          <p:cNvPr id="11" name="CasellaDiTesto 10">
            <a:extLst>
              <a:ext uri="{FF2B5EF4-FFF2-40B4-BE49-F238E27FC236}">
                <a16:creationId xmlns:a16="http://schemas.microsoft.com/office/drawing/2014/main" id="{B2470D87-71DB-B481-61C7-41CA22C1AEA3}"/>
              </a:ext>
            </a:extLst>
          </p:cNvPr>
          <p:cNvSpPr txBox="1"/>
          <p:nvPr/>
        </p:nvSpPr>
        <p:spPr>
          <a:xfrm>
            <a:off x="6096000" y="4095610"/>
            <a:ext cx="2533089" cy="369332"/>
          </a:xfrm>
          <a:prstGeom prst="rect">
            <a:avLst/>
          </a:prstGeom>
          <a:noFill/>
        </p:spPr>
        <p:txBody>
          <a:bodyPr wrap="square" rtlCol="0">
            <a:spAutoFit/>
          </a:bodyPr>
          <a:lstStyle/>
          <a:p>
            <a:r>
              <a:rPr lang="it-IT" b="1" dirty="0">
                <a:solidFill>
                  <a:schemeClr val="accent1"/>
                </a:solidFill>
              </a:rPr>
              <a:t>Denormalizzato</a:t>
            </a:r>
          </a:p>
        </p:txBody>
      </p:sp>
      <p:pic>
        <p:nvPicPr>
          <p:cNvPr id="24" name="Immagine 23">
            <a:extLst>
              <a:ext uri="{FF2B5EF4-FFF2-40B4-BE49-F238E27FC236}">
                <a16:creationId xmlns:a16="http://schemas.microsoft.com/office/drawing/2014/main" id="{07DFBE87-42F8-B6E9-4D4C-BDDDE7D28756}"/>
              </a:ext>
            </a:extLst>
          </p:cNvPr>
          <p:cNvPicPr>
            <a:picLocks noChangeAspect="1"/>
          </p:cNvPicPr>
          <p:nvPr/>
        </p:nvPicPr>
        <p:blipFill>
          <a:blip r:embed="rId2"/>
          <a:stretch>
            <a:fillRect/>
          </a:stretch>
        </p:blipFill>
        <p:spPr>
          <a:xfrm>
            <a:off x="5675675" y="1941342"/>
            <a:ext cx="5858629" cy="2069396"/>
          </a:xfrm>
          <a:prstGeom prst="rect">
            <a:avLst/>
          </a:prstGeom>
        </p:spPr>
      </p:pic>
      <p:pic>
        <p:nvPicPr>
          <p:cNvPr id="5" name="Immagine 4">
            <a:extLst>
              <a:ext uri="{FF2B5EF4-FFF2-40B4-BE49-F238E27FC236}">
                <a16:creationId xmlns:a16="http://schemas.microsoft.com/office/drawing/2014/main" id="{DEE895A7-84FF-B9F0-08F7-520DB681FDF7}"/>
              </a:ext>
            </a:extLst>
          </p:cNvPr>
          <p:cNvPicPr>
            <a:picLocks noChangeAspect="1"/>
          </p:cNvPicPr>
          <p:nvPr/>
        </p:nvPicPr>
        <p:blipFill>
          <a:blip r:embed="rId3"/>
          <a:stretch>
            <a:fillRect/>
          </a:stretch>
        </p:blipFill>
        <p:spPr>
          <a:xfrm>
            <a:off x="6197600" y="4549814"/>
            <a:ext cx="5438304" cy="1984524"/>
          </a:xfrm>
          <a:prstGeom prst="rect">
            <a:avLst/>
          </a:prstGeom>
        </p:spPr>
      </p:pic>
      <p:pic>
        <p:nvPicPr>
          <p:cNvPr id="7" name="Immagine 6">
            <a:extLst>
              <a:ext uri="{FF2B5EF4-FFF2-40B4-BE49-F238E27FC236}">
                <a16:creationId xmlns:a16="http://schemas.microsoft.com/office/drawing/2014/main" id="{63F98616-601E-679E-815C-5B80341F8FB8}"/>
              </a:ext>
            </a:extLst>
          </p:cNvPr>
          <p:cNvPicPr>
            <a:picLocks noChangeAspect="1"/>
          </p:cNvPicPr>
          <p:nvPr/>
        </p:nvPicPr>
        <p:blipFill>
          <a:blip r:embed="rId4"/>
          <a:stretch>
            <a:fillRect/>
          </a:stretch>
        </p:blipFill>
        <p:spPr>
          <a:xfrm>
            <a:off x="227323" y="3628856"/>
            <a:ext cx="5254929" cy="2644944"/>
          </a:xfrm>
          <a:prstGeom prst="rect">
            <a:avLst/>
          </a:prstGeom>
        </p:spPr>
      </p:pic>
    </p:spTree>
    <p:extLst>
      <p:ext uri="{BB962C8B-B14F-4D97-AF65-F5344CB8AC3E}">
        <p14:creationId xmlns:p14="http://schemas.microsoft.com/office/powerpoint/2010/main" val="1653706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E163586-327D-45F5-8291-D9A8307B8B54}"/>
              </a:ext>
            </a:extLst>
          </p:cNvPr>
          <p:cNvSpPr>
            <a:spLocks noGrp="1"/>
          </p:cNvSpPr>
          <p:nvPr>
            <p:ph type="title"/>
          </p:nvPr>
        </p:nvSpPr>
        <p:spPr>
          <a:xfrm>
            <a:off x="214008" y="270422"/>
            <a:ext cx="11721830" cy="780165"/>
          </a:xfrm>
        </p:spPr>
        <p:txBody>
          <a:bodyPr>
            <a:normAutofit/>
          </a:bodyPr>
          <a:lstStyle/>
          <a:p>
            <a:pPr algn="ctr"/>
            <a:r>
              <a:rPr lang="it-IT" sz="2700" dirty="0"/>
              <a:t>Query 7: Confronto andamento tra maschi e femmine nei diversi corsi di laurea</a:t>
            </a:r>
            <a:br>
              <a:rPr lang="it-IT" dirty="0"/>
            </a:br>
            <a:endParaRPr lang="it-IT" sz="2000" dirty="0"/>
          </a:p>
        </p:txBody>
      </p:sp>
      <p:pic>
        <p:nvPicPr>
          <p:cNvPr id="9" name="Immagine 8">
            <a:extLst>
              <a:ext uri="{FF2B5EF4-FFF2-40B4-BE49-F238E27FC236}">
                <a16:creationId xmlns:a16="http://schemas.microsoft.com/office/drawing/2014/main" id="{80F57009-6B17-EEED-8E09-9FE8E6B41ACD}"/>
              </a:ext>
            </a:extLst>
          </p:cNvPr>
          <p:cNvPicPr>
            <a:picLocks noChangeAspect="1"/>
          </p:cNvPicPr>
          <p:nvPr/>
        </p:nvPicPr>
        <p:blipFill>
          <a:blip r:embed="rId2"/>
          <a:stretch>
            <a:fillRect/>
          </a:stretch>
        </p:blipFill>
        <p:spPr>
          <a:xfrm>
            <a:off x="3348111" y="1547446"/>
            <a:ext cx="8587727" cy="4825218"/>
          </a:xfrm>
          <a:prstGeom prst="rect">
            <a:avLst/>
          </a:prstGeom>
        </p:spPr>
      </p:pic>
      <p:sp>
        <p:nvSpPr>
          <p:cNvPr id="11" name="CasellaDiTesto 10">
            <a:extLst>
              <a:ext uri="{FF2B5EF4-FFF2-40B4-BE49-F238E27FC236}">
                <a16:creationId xmlns:a16="http://schemas.microsoft.com/office/drawing/2014/main" id="{18BF5820-C752-6EEA-A2B7-26D2856EFFEF}"/>
              </a:ext>
            </a:extLst>
          </p:cNvPr>
          <p:cNvSpPr txBox="1"/>
          <p:nvPr/>
        </p:nvSpPr>
        <p:spPr>
          <a:xfrm>
            <a:off x="504117" y="680337"/>
            <a:ext cx="11141612" cy="646331"/>
          </a:xfrm>
          <a:prstGeom prst="rect">
            <a:avLst/>
          </a:prstGeom>
          <a:noFill/>
        </p:spPr>
        <p:txBody>
          <a:bodyPr wrap="square" rtlCol="0">
            <a:spAutoFit/>
          </a:bodyPr>
          <a:lstStyle/>
          <a:p>
            <a:r>
              <a:rPr lang="it-IT" dirty="0"/>
              <a:t>Il grafico rappresenta i dieci corsi di laurea con le differenze, tra le medie di voti per area di residenza, più elevate. </a:t>
            </a:r>
          </a:p>
          <a:p>
            <a:r>
              <a:rPr lang="it-IT" dirty="0"/>
              <a:t>Vengono indicati con appositi label anche il numero di esami medi passati per ogni area di residenza.</a:t>
            </a:r>
          </a:p>
        </p:txBody>
      </p:sp>
      <p:sp>
        <p:nvSpPr>
          <p:cNvPr id="12" name="CasellaDiTesto 11">
            <a:extLst>
              <a:ext uri="{FF2B5EF4-FFF2-40B4-BE49-F238E27FC236}">
                <a16:creationId xmlns:a16="http://schemas.microsoft.com/office/drawing/2014/main" id="{86EA2C70-2904-536F-F924-91B1C2BB5D56}"/>
              </a:ext>
            </a:extLst>
          </p:cNvPr>
          <p:cNvSpPr txBox="1"/>
          <p:nvPr/>
        </p:nvSpPr>
        <p:spPr>
          <a:xfrm>
            <a:off x="504117" y="1454245"/>
            <a:ext cx="2506369" cy="5078313"/>
          </a:xfrm>
          <a:prstGeom prst="rect">
            <a:avLst/>
          </a:prstGeom>
          <a:noFill/>
        </p:spPr>
        <p:txBody>
          <a:bodyPr wrap="square" rtlCol="0">
            <a:spAutoFit/>
          </a:bodyPr>
          <a:lstStyle/>
          <a:p>
            <a:r>
              <a:rPr lang="it-IT" dirty="0"/>
              <a:t>Come si può notare non si rilevano delle elevate differenze tra area di residenza. Possiamo quindi dire che l’area di residenza non sembra influenzare la votazione media.</a:t>
            </a:r>
          </a:p>
          <a:p>
            <a:r>
              <a:rPr lang="it-IT" dirty="0"/>
              <a:t>Notiamo che per il corso di laurea ‘TECNICHE DI LABORATORIO BIOMEDICO’  gli studenti di ‘CITTA’ superano quasi il doppio degli esami rispetto a studenti di altre aree ma con un voto nettamente più basso</a:t>
            </a:r>
          </a:p>
        </p:txBody>
      </p:sp>
    </p:spTree>
    <p:extLst>
      <p:ext uri="{BB962C8B-B14F-4D97-AF65-F5344CB8AC3E}">
        <p14:creationId xmlns:p14="http://schemas.microsoft.com/office/powerpoint/2010/main" val="302411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9BB644-F813-480F-A505-536B5C4CDDF7}"/>
              </a:ext>
            </a:extLst>
          </p:cNvPr>
          <p:cNvSpPr>
            <a:spLocks noGrp="1"/>
          </p:cNvSpPr>
          <p:nvPr>
            <p:ph type="title"/>
          </p:nvPr>
        </p:nvSpPr>
        <p:spPr>
          <a:xfrm>
            <a:off x="484876" y="172255"/>
            <a:ext cx="9875520" cy="1356360"/>
          </a:xfrm>
        </p:spPr>
        <p:txBody>
          <a:bodyPr/>
          <a:lstStyle/>
          <a:p>
            <a:pPr algn="ctr"/>
            <a:r>
              <a:rPr lang="it-IT" dirty="0"/>
              <a:t>1:</a:t>
            </a:r>
            <a:r>
              <a:rPr lang="en-GB" dirty="0"/>
              <a:t>who is playing? -</a:t>
            </a:r>
            <a:r>
              <a:rPr lang="it-IT" dirty="0"/>
              <a:t> Dati</a:t>
            </a:r>
            <a:endParaRPr lang="en-GB" dirty="0"/>
          </a:p>
        </p:txBody>
      </p:sp>
      <p:sp>
        <p:nvSpPr>
          <p:cNvPr id="3" name="Segnaposto contenuto 2">
            <a:extLst>
              <a:ext uri="{FF2B5EF4-FFF2-40B4-BE49-F238E27FC236}">
                <a16:creationId xmlns:a16="http://schemas.microsoft.com/office/drawing/2014/main" id="{A83292E3-24FC-45FE-BB93-856109FBF21E}"/>
              </a:ext>
            </a:extLst>
          </p:cNvPr>
          <p:cNvSpPr>
            <a:spLocks noGrp="1"/>
          </p:cNvSpPr>
          <p:nvPr>
            <p:ph idx="1"/>
          </p:nvPr>
        </p:nvSpPr>
        <p:spPr>
          <a:xfrm>
            <a:off x="220980" y="5548573"/>
            <a:ext cx="11750040" cy="738188"/>
          </a:xfrm>
        </p:spPr>
        <p:txBody>
          <a:bodyPr>
            <a:normAutofit/>
          </a:bodyPr>
          <a:lstStyle/>
          <a:p>
            <a:pPr marL="45720" indent="0">
              <a:buNone/>
            </a:pPr>
            <a:r>
              <a:rPr lang="it-IT" sz="2000" dirty="0">
                <a:solidFill>
                  <a:schemeClr val="tx1"/>
                </a:solidFill>
              </a:rPr>
              <a:t>Non ci sono differenze tra i risultati ottenuti dal modello relazionale </a:t>
            </a:r>
            <a:r>
              <a:rPr lang="it-IT" sz="2000" dirty="0" err="1">
                <a:solidFill>
                  <a:schemeClr val="tx1"/>
                </a:solidFill>
              </a:rPr>
              <a:t>denormalizzato</a:t>
            </a:r>
            <a:r>
              <a:rPr lang="it-IT" sz="2000" dirty="0">
                <a:solidFill>
                  <a:schemeClr val="tx1"/>
                </a:solidFill>
              </a:rPr>
              <a:t> e il modello razionale normalizzato.</a:t>
            </a:r>
            <a:endParaRPr lang="en-GB" sz="2000" dirty="0">
              <a:solidFill>
                <a:schemeClr val="tx1"/>
              </a:solidFill>
            </a:endParaRPr>
          </a:p>
        </p:txBody>
      </p:sp>
      <p:pic>
        <p:nvPicPr>
          <p:cNvPr id="5" name="Immagine 4" descr="Immagine che contiene tavolo&#10;&#10;Descrizione generata automaticamente">
            <a:extLst>
              <a:ext uri="{FF2B5EF4-FFF2-40B4-BE49-F238E27FC236}">
                <a16:creationId xmlns:a16="http://schemas.microsoft.com/office/drawing/2014/main" id="{229311CE-B6A3-40DC-9E82-A7C83EBF30C9}"/>
              </a:ext>
            </a:extLst>
          </p:cNvPr>
          <p:cNvPicPr>
            <a:picLocks noChangeAspect="1"/>
          </p:cNvPicPr>
          <p:nvPr/>
        </p:nvPicPr>
        <p:blipFill rotWithShape="1">
          <a:blip r:embed="rId2">
            <a:extLst>
              <a:ext uri="{28A0092B-C50C-407E-A947-70E740481C1C}">
                <a14:useLocalDpi xmlns:a14="http://schemas.microsoft.com/office/drawing/2010/main" val="0"/>
              </a:ext>
            </a:extLst>
          </a:blip>
          <a:srcRect l="6607"/>
          <a:stretch/>
        </p:blipFill>
        <p:spPr>
          <a:xfrm>
            <a:off x="484876" y="1356782"/>
            <a:ext cx="6502068" cy="3472312"/>
          </a:xfrm>
          <a:prstGeom prst="rect">
            <a:avLst/>
          </a:prstGeom>
        </p:spPr>
      </p:pic>
      <p:sp>
        <p:nvSpPr>
          <p:cNvPr id="6" name="CasellaDiTesto 5">
            <a:extLst>
              <a:ext uri="{FF2B5EF4-FFF2-40B4-BE49-F238E27FC236}">
                <a16:creationId xmlns:a16="http://schemas.microsoft.com/office/drawing/2014/main" id="{F9357137-DA1C-4C3A-A0E1-D75A628A2AB3}"/>
              </a:ext>
            </a:extLst>
          </p:cNvPr>
          <p:cNvSpPr txBox="1"/>
          <p:nvPr/>
        </p:nvSpPr>
        <p:spPr>
          <a:xfrm>
            <a:off x="7084324" y="1453847"/>
            <a:ext cx="4622800" cy="3046988"/>
          </a:xfrm>
          <a:prstGeom prst="rect">
            <a:avLst/>
          </a:prstGeom>
          <a:noFill/>
        </p:spPr>
        <p:txBody>
          <a:bodyPr wrap="square" rtlCol="0">
            <a:spAutoFit/>
          </a:bodyPr>
          <a:lstStyle/>
          <a:p>
            <a:r>
              <a:rPr lang="it-IT" sz="2400" dirty="0"/>
              <a:t>I dati rappresentano la distribuzione degli studenti iscritti nei vari appelli negli anni per ogni corso di laurea.  </a:t>
            </a:r>
          </a:p>
          <a:p>
            <a:r>
              <a:rPr lang="it-IT" sz="2400" dirty="0"/>
              <a:t>‘</a:t>
            </a:r>
            <a:r>
              <a:rPr lang="it-IT" sz="2400" dirty="0" err="1"/>
              <a:t>numero_studenti</a:t>
            </a:r>
            <a:r>
              <a:rPr lang="it-IT" sz="2400" dirty="0"/>
              <a:t>’ indica il numero di iscritti negli appelli dell’anno riportato in ‘</a:t>
            </a:r>
            <a:r>
              <a:rPr lang="it-IT" sz="2400" dirty="0" err="1"/>
              <a:t>anno_appello</a:t>
            </a:r>
            <a:r>
              <a:rPr lang="it-IT" sz="2400" dirty="0"/>
              <a:t>’ per il corso di laurea riportato in ‘cds’.</a:t>
            </a:r>
            <a:endParaRPr lang="en-GB" sz="2400" dirty="0"/>
          </a:p>
        </p:txBody>
      </p:sp>
      <p:pic>
        <p:nvPicPr>
          <p:cNvPr id="7" name="Immagine 6" descr="Immagine che contiene testo&#10;&#10;Descrizione generata automaticamente">
            <a:extLst>
              <a:ext uri="{FF2B5EF4-FFF2-40B4-BE49-F238E27FC236}">
                <a16:creationId xmlns:a16="http://schemas.microsoft.com/office/drawing/2014/main" id="{D8E0F0D7-9ABC-48E1-B113-2E5CF1E76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394" y="5929881"/>
            <a:ext cx="6221951" cy="599312"/>
          </a:xfrm>
          <a:prstGeom prst="rect">
            <a:avLst/>
          </a:prstGeom>
        </p:spPr>
      </p:pic>
      <p:pic>
        <p:nvPicPr>
          <p:cNvPr id="9" name="Immagine 8" descr="Immagine che contiene testo&#10;&#10;Descrizione generata automaticamente">
            <a:extLst>
              <a:ext uri="{FF2B5EF4-FFF2-40B4-BE49-F238E27FC236}">
                <a16:creationId xmlns:a16="http://schemas.microsoft.com/office/drawing/2014/main" id="{0340320E-04B8-41E9-B825-13EDC6981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117" y="4917284"/>
            <a:ext cx="8404067" cy="583934"/>
          </a:xfrm>
          <a:prstGeom prst="rect">
            <a:avLst/>
          </a:prstGeom>
        </p:spPr>
      </p:pic>
    </p:spTree>
    <p:extLst>
      <p:ext uri="{BB962C8B-B14F-4D97-AF65-F5344CB8AC3E}">
        <p14:creationId xmlns:p14="http://schemas.microsoft.com/office/powerpoint/2010/main" val="340654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A6DB5A70-C594-4581-84CD-763235BDBF1B}"/>
              </a:ext>
            </a:extLst>
          </p:cNvPr>
          <p:cNvSpPr/>
          <p:nvPr/>
        </p:nvSpPr>
        <p:spPr>
          <a:xfrm>
            <a:off x="6728791" y="4432852"/>
            <a:ext cx="288235" cy="228600"/>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Immagine 6">
            <a:extLst>
              <a:ext uri="{FF2B5EF4-FFF2-40B4-BE49-F238E27FC236}">
                <a16:creationId xmlns:a16="http://schemas.microsoft.com/office/drawing/2014/main" id="{39355F51-FAB4-4F9C-8657-4BA3030422ED}"/>
              </a:ext>
            </a:extLst>
          </p:cNvPr>
          <p:cNvPicPr>
            <a:picLocks noChangeAspect="1"/>
          </p:cNvPicPr>
          <p:nvPr/>
        </p:nvPicPr>
        <p:blipFill rotWithShape="1">
          <a:blip r:embed="rId2">
            <a:extLst>
              <a:ext uri="{28A0092B-C50C-407E-A947-70E740481C1C}">
                <a14:useLocalDpi xmlns:a14="http://schemas.microsoft.com/office/drawing/2010/main" val="0"/>
              </a:ext>
            </a:extLst>
          </a:blip>
          <a:srcRect l="13940" r="16440"/>
          <a:stretch/>
        </p:blipFill>
        <p:spPr>
          <a:xfrm>
            <a:off x="66862" y="3935897"/>
            <a:ext cx="12058276" cy="2850206"/>
          </a:xfrm>
          <a:prstGeom prst="rect">
            <a:avLst/>
          </a:prstGeom>
        </p:spPr>
      </p:pic>
      <p:pic>
        <p:nvPicPr>
          <p:cNvPr id="18" name="Segnaposto contenuto 17">
            <a:extLst>
              <a:ext uri="{FF2B5EF4-FFF2-40B4-BE49-F238E27FC236}">
                <a16:creationId xmlns:a16="http://schemas.microsoft.com/office/drawing/2014/main" id="{78077649-9997-4BC8-8744-DC961C43229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4153" y="966858"/>
            <a:ext cx="6842686" cy="4427996"/>
          </a:xfrm>
        </p:spPr>
      </p:pic>
      <p:sp>
        <p:nvSpPr>
          <p:cNvPr id="2" name="Titolo 1">
            <a:extLst>
              <a:ext uri="{FF2B5EF4-FFF2-40B4-BE49-F238E27FC236}">
                <a16:creationId xmlns:a16="http://schemas.microsoft.com/office/drawing/2014/main" id="{FFD7639F-2FBB-4A36-A487-5BD95623B60D}"/>
              </a:ext>
            </a:extLst>
          </p:cNvPr>
          <p:cNvSpPr>
            <a:spLocks noGrp="1"/>
          </p:cNvSpPr>
          <p:nvPr>
            <p:ph type="title"/>
          </p:nvPr>
        </p:nvSpPr>
        <p:spPr>
          <a:xfrm>
            <a:off x="6679231" y="151411"/>
            <a:ext cx="9875520" cy="1356360"/>
          </a:xfrm>
        </p:spPr>
        <p:txBody>
          <a:bodyPr/>
          <a:lstStyle/>
          <a:p>
            <a:r>
              <a:rPr lang="it-IT" dirty="0"/>
              <a:t>Query 1: distribuzione</a:t>
            </a:r>
            <a:endParaRPr lang="en-GB" dirty="0"/>
          </a:p>
        </p:txBody>
      </p:sp>
      <p:sp>
        <p:nvSpPr>
          <p:cNvPr id="11" name="Freccia a destra 10">
            <a:extLst>
              <a:ext uri="{FF2B5EF4-FFF2-40B4-BE49-F238E27FC236}">
                <a16:creationId xmlns:a16="http://schemas.microsoft.com/office/drawing/2014/main" id="{70CE6BDD-D318-4258-84CF-70F3F43FF797}"/>
              </a:ext>
            </a:extLst>
          </p:cNvPr>
          <p:cNvSpPr/>
          <p:nvPr/>
        </p:nvSpPr>
        <p:spPr>
          <a:xfrm>
            <a:off x="2988330" y="4253948"/>
            <a:ext cx="1893088" cy="641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asellaDiTesto 11">
            <a:extLst>
              <a:ext uri="{FF2B5EF4-FFF2-40B4-BE49-F238E27FC236}">
                <a16:creationId xmlns:a16="http://schemas.microsoft.com/office/drawing/2014/main" id="{8C1DE745-A613-43C3-9D08-B8770FE76447}"/>
              </a:ext>
            </a:extLst>
          </p:cNvPr>
          <p:cNvSpPr txBox="1"/>
          <p:nvPr/>
        </p:nvSpPr>
        <p:spPr>
          <a:xfrm>
            <a:off x="396241" y="573842"/>
            <a:ext cx="4713476" cy="3139321"/>
          </a:xfrm>
          <a:prstGeom prst="rect">
            <a:avLst/>
          </a:prstGeom>
          <a:noFill/>
        </p:spPr>
        <p:txBody>
          <a:bodyPr wrap="square" rtlCol="0">
            <a:spAutoFit/>
          </a:bodyPr>
          <a:lstStyle/>
          <a:p>
            <a:r>
              <a:rPr lang="it-IT" dirty="0"/>
              <a:t>Dal grafico si vede che nel database sono contenute in prevalenza informazioni del 2017 e del2016. </a:t>
            </a:r>
          </a:p>
          <a:p>
            <a:r>
              <a:rPr lang="it-IT" dirty="0"/>
              <a:t>Mentre per gli anni 2015 e 2018 è presente una sola iscrizione, nel corso di </a:t>
            </a:r>
            <a:r>
              <a:rPr lang="it-IT" dirty="0">
                <a:solidFill>
                  <a:srgbClr val="0070C0"/>
                </a:solidFill>
              </a:rPr>
              <a:t>Scienze e tecniche psicologiche</a:t>
            </a:r>
            <a:r>
              <a:rPr lang="it-IT" dirty="0"/>
              <a:t> per il 2015 e nel corso di </a:t>
            </a:r>
            <a:r>
              <a:rPr lang="it-IT" dirty="0">
                <a:solidFill>
                  <a:schemeClr val="accent2"/>
                </a:solidFill>
              </a:rPr>
              <a:t>Scienze e tecnologie per l’ambiente </a:t>
            </a:r>
            <a:r>
              <a:rPr lang="it-IT" dirty="0"/>
              <a:t>per il 2018.</a:t>
            </a:r>
          </a:p>
          <a:p>
            <a:r>
              <a:rPr lang="it-IT" dirty="0"/>
              <a:t>IL corso con più iscritti nei vari appelli è </a:t>
            </a:r>
            <a:r>
              <a:rPr lang="it-IT" dirty="0">
                <a:solidFill>
                  <a:srgbClr val="00B050"/>
                </a:solidFill>
              </a:rPr>
              <a:t>Scienze della formazione primaria con 13415</a:t>
            </a:r>
            <a:r>
              <a:rPr lang="it-IT" dirty="0"/>
              <a:t> iscrizioni. </a:t>
            </a:r>
          </a:p>
          <a:p>
            <a:r>
              <a:rPr lang="it-IT" dirty="0"/>
              <a:t>Mentre nel 2016 il corso con più iscritti è </a:t>
            </a:r>
            <a:r>
              <a:rPr lang="it-IT" dirty="0">
                <a:solidFill>
                  <a:schemeClr val="accent3"/>
                </a:solidFill>
              </a:rPr>
              <a:t>Scienze e tecniche psicologiche con 734</a:t>
            </a:r>
            <a:r>
              <a:rPr lang="it-IT" dirty="0"/>
              <a:t> iscrizioni.</a:t>
            </a:r>
            <a:endParaRPr lang="en-GB" dirty="0"/>
          </a:p>
        </p:txBody>
      </p:sp>
      <p:sp>
        <p:nvSpPr>
          <p:cNvPr id="4" name="Rettangolo 3">
            <a:extLst>
              <a:ext uri="{FF2B5EF4-FFF2-40B4-BE49-F238E27FC236}">
                <a16:creationId xmlns:a16="http://schemas.microsoft.com/office/drawing/2014/main" id="{75BB5410-1721-46DB-BF10-FE9AC3B412B8}"/>
              </a:ext>
            </a:extLst>
          </p:cNvPr>
          <p:cNvSpPr/>
          <p:nvPr/>
        </p:nvSpPr>
        <p:spPr>
          <a:xfrm>
            <a:off x="5744817" y="966858"/>
            <a:ext cx="351184" cy="26559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Immagine 13" descr="Immagine che contiene tavolo&#10;&#10;Descrizione generata automaticamente">
            <a:extLst>
              <a:ext uri="{FF2B5EF4-FFF2-40B4-BE49-F238E27FC236}">
                <a16:creationId xmlns:a16="http://schemas.microsoft.com/office/drawing/2014/main" id="{966CFC6F-A5E8-4C3D-B66C-928C3759C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36434" y="1507771"/>
            <a:ext cx="960405" cy="1029832"/>
          </a:xfrm>
          <a:prstGeom prst="rect">
            <a:avLst/>
          </a:prstGeom>
        </p:spPr>
      </p:pic>
      <p:sp>
        <p:nvSpPr>
          <p:cNvPr id="6" name="Rettangolo 5">
            <a:extLst>
              <a:ext uri="{FF2B5EF4-FFF2-40B4-BE49-F238E27FC236}">
                <a16:creationId xmlns:a16="http://schemas.microsoft.com/office/drawing/2014/main" id="{9709976A-1B40-45BC-94B2-2F750909B82A}"/>
              </a:ext>
            </a:extLst>
          </p:cNvPr>
          <p:cNvSpPr/>
          <p:nvPr/>
        </p:nvSpPr>
        <p:spPr>
          <a:xfrm>
            <a:off x="6698823" y="4476810"/>
            <a:ext cx="318203" cy="18464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591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magine 18">
            <a:extLst>
              <a:ext uri="{FF2B5EF4-FFF2-40B4-BE49-F238E27FC236}">
                <a16:creationId xmlns:a16="http://schemas.microsoft.com/office/drawing/2014/main" id="{99F70F96-63F6-8F0D-E00D-4C558E23A16D}"/>
              </a:ext>
            </a:extLst>
          </p:cNvPr>
          <p:cNvPicPr>
            <a:picLocks noChangeAspect="1"/>
          </p:cNvPicPr>
          <p:nvPr/>
        </p:nvPicPr>
        <p:blipFill>
          <a:blip r:embed="rId2"/>
          <a:stretch>
            <a:fillRect/>
          </a:stretch>
        </p:blipFill>
        <p:spPr>
          <a:xfrm>
            <a:off x="4048649" y="2657212"/>
            <a:ext cx="3854509" cy="3956193"/>
          </a:xfrm>
          <a:prstGeom prst="rect">
            <a:avLst/>
          </a:prstGeom>
        </p:spPr>
      </p:pic>
      <p:pic>
        <p:nvPicPr>
          <p:cNvPr id="17" name="Immagine 16">
            <a:extLst>
              <a:ext uri="{FF2B5EF4-FFF2-40B4-BE49-F238E27FC236}">
                <a16:creationId xmlns:a16="http://schemas.microsoft.com/office/drawing/2014/main" id="{2941BDD0-34E7-9EDA-35AF-A9CC952F9840}"/>
              </a:ext>
            </a:extLst>
          </p:cNvPr>
          <p:cNvPicPr>
            <a:picLocks noChangeAspect="1"/>
          </p:cNvPicPr>
          <p:nvPr/>
        </p:nvPicPr>
        <p:blipFill>
          <a:blip r:embed="rId3"/>
          <a:stretch>
            <a:fillRect/>
          </a:stretch>
        </p:blipFill>
        <p:spPr>
          <a:xfrm>
            <a:off x="7942299" y="2676093"/>
            <a:ext cx="3854512" cy="3956193"/>
          </a:xfrm>
          <a:prstGeom prst="rect">
            <a:avLst/>
          </a:prstGeom>
        </p:spPr>
      </p:pic>
      <p:sp>
        <p:nvSpPr>
          <p:cNvPr id="2" name="CasellaDiTesto 1">
            <a:extLst>
              <a:ext uri="{FF2B5EF4-FFF2-40B4-BE49-F238E27FC236}">
                <a16:creationId xmlns:a16="http://schemas.microsoft.com/office/drawing/2014/main" id="{D28E1600-F099-40AF-1A68-00C92807A4DA}"/>
              </a:ext>
            </a:extLst>
          </p:cNvPr>
          <p:cNvSpPr txBox="1"/>
          <p:nvPr/>
        </p:nvSpPr>
        <p:spPr>
          <a:xfrm>
            <a:off x="0" y="225714"/>
            <a:ext cx="10840278" cy="707886"/>
          </a:xfrm>
          <a:prstGeom prst="rect">
            <a:avLst/>
          </a:prstGeom>
          <a:noFill/>
        </p:spPr>
        <p:txBody>
          <a:bodyPr wrap="square" rtlCol="0">
            <a:spAutoFit/>
          </a:bodyPr>
          <a:lstStyle/>
          <a:p>
            <a:pPr algn="ctr"/>
            <a:r>
              <a:rPr lang="it-IT" sz="4000" dirty="0">
                <a:solidFill>
                  <a:schemeClr val="accent1"/>
                </a:solidFill>
              </a:rPr>
              <a:t>2.I’ll </a:t>
            </a:r>
            <a:r>
              <a:rPr lang="it-IT" sz="4000" dirty="0" err="1">
                <a:solidFill>
                  <a:schemeClr val="accent1"/>
                </a:solidFill>
              </a:rPr>
              <a:t>never</a:t>
            </a:r>
            <a:r>
              <a:rPr lang="it-IT" sz="4000" dirty="0">
                <a:solidFill>
                  <a:schemeClr val="accent1"/>
                </a:solidFill>
              </a:rPr>
              <a:t> graduate</a:t>
            </a:r>
          </a:p>
        </p:txBody>
      </p:sp>
      <p:sp>
        <p:nvSpPr>
          <p:cNvPr id="3" name="CasellaDiTesto 2">
            <a:extLst>
              <a:ext uri="{FF2B5EF4-FFF2-40B4-BE49-F238E27FC236}">
                <a16:creationId xmlns:a16="http://schemas.microsoft.com/office/drawing/2014/main" id="{85C8A0FB-0482-0D2D-C621-85AB1E771CB8}"/>
              </a:ext>
            </a:extLst>
          </p:cNvPr>
          <p:cNvSpPr txBox="1"/>
          <p:nvPr/>
        </p:nvSpPr>
        <p:spPr>
          <a:xfrm>
            <a:off x="-1306993" y="1023810"/>
            <a:ext cx="10681253" cy="369332"/>
          </a:xfrm>
          <a:prstGeom prst="rect">
            <a:avLst/>
          </a:prstGeom>
          <a:noFill/>
        </p:spPr>
        <p:txBody>
          <a:bodyPr wrap="square" rtlCol="0">
            <a:spAutoFit/>
          </a:bodyPr>
          <a:lstStyle/>
          <a:p>
            <a:pPr algn="ctr"/>
            <a:r>
              <a:rPr lang="it-IT" dirty="0"/>
              <a:t>Individuazione della Top-10 degli esami più difficili suddivisi per corso di studi.</a:t>
            </a:r>
          </a:p>
        </p:txBody>
      </p:sp>
      <p:sp>
        <p:nvSpPr>
          <p:cNvPr id="4" name="CasellaDiTesto 3">
            <a:extLst>
              <a:ext uri="{FF2B5EF4-FFF2-40B4-BE49-F238E27FC236}">
                <a16:creationId xmlns:a16="http://schemas.microsoft.com/office/drawing/2014/main" id="{CE3E53B6-7D15-7B9D-B9FB-8CBBA74D9D69}"/>
              </a:ext>
            </a:extLst>
          </p:cNvPr>
          <p:cNvSpPr txBox="1"/>
          <p:nvPr/>
        </p:nvSpPr>
        <p:spPr>
          <a:xfrm>
            <a:off x="1653210" y="2153750"/>
            <a:ext cx="1338470" cy="369332"/>
          </a:xfrm>
          <a:prstGeom prst="rect">
            <a:avLst/>
          </a:prstGeom>
          <a:noFill/>
          <a:ln>
            <a:solidFill>
              <a:schemeClr val="accent2"/>
            </a:solidFill>
          </a:ln>
        </p:spPr>
        <p:txBody>
          <a:bodyPr wrap="square" rtlCol="0">
            <a:spAutoFit/>
          </a:bodyPr>
          <a:lstStyle/>
          <a:p>
            <a:pPr algn="ctr"/>
            <a:r>
              <a:rPr lang="it-IT" b="1" dirty="0">
                <a:solidFill>
                  <a:schemeClr val="accent2"/>
                </a:solidFill>
              </a:rPr>
              <a:t>Difficoltà</a:t>
            </a:r>
          </a:p>
        </p:txBody>
      </p:sp>
      <p:sp>
        <p:nvSpPr>
          <p:cNvPr id="5" name="CasellaDiTesto 4">
            <a:extLst>
              <a:ext uri="{FF2B5EF4-FFF2-40B4-BE49-F238E27FC236}">
                <a16:creationId xmlns:a16="http://schemas.microsoft.com/office/drawing/2014/main" id="{89294824-3443-C90B-22B8-9999FD3FF36F}"/>
              </a:ext>
            </a:extLst>
          </p:cNvPr>
          <p:cNvSpPr txBox="1"/>
          <p:nvPr/>
        </p:nvSpPr>
        <p:spPr>
          <a:xfrm>
            <a:off x="493645" y="3096881"/>
            <a:ext cx="1457739" cy="830997"/>
          </a:xfrm>
          <a:prstGeom prst="rect">
            <a:avLst/>
          </a:prstGeom>
          <a:noFill/>
          <a:ln>
            <a:solidFill>
              <a:srgbClr val="92D050"/>
            </a:solidFill>
          </a:ln>
        </p:spPr>
        <p:txBody>
          <a:bodyPr wrap="square" rtlCol="0">
            <a:spAutoFit/>
          </a:bodyPr>
          <a:lstStyle/>
          <a:p>
            <a:r>
              <a:rPr lang="it-IT" sz="1600" b="1" dirty="0"/>
              <a:t>Tasso superamento  basso</a:t>
            </a:r>
            <a:endParaRPr lang="it-IT" sz="1400"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D4580A73-7424-A087-D0AC-82931ADA71D3}"/>
                  </a:ext>
                </a:extLst>
              </p:cNvPr>
              <p:cNvSpPr txBox="1"/>
              <p:nvPr/>
            </p:nvSpPr>
            <p:spPr>
              <a:xfrm>
                <a:off x="493645" y="4592837"/>
                <a:ext cx="3193775" cy="778418"/>
              </a:xfrm>
              <a:prstGeom prst="rect">
                <a:avLst/>
              </a:prstGeom>
              <a:noFill/>
              <a:ln>
                <a:solidFill>
                  <a:srgbClr val="92D05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it-IT" sz="1400" b="0" i="1" smtClean="0">
                              <a:latin typeface="Cambria Math" panose="02040503050406030204" pitchFamily="18" charset="0"/>
                            </a:rPr>
                          </m:ctrlPr>
                        </m:fPr>
                        <m:num>
                          <m:r>
                            <a:rPr lang="it-IT" sz="1400" i="1">
                              <a:latin typeface="Cambria Math" panose="02040503050406030204" pitchFamily="18" charset="0"/>
                            </a:rPr>
                            <m:t>𝑛</m:t>
                          </m:r>
                          <m:r>
                            <a:rPr lang="it-IT" sz="1400" i="1">
                              <a:latin typeface="Cambria Math" panose="02040503050406030204" pitchFamily="18" charset="0"/>
                            </a:rPr>
                            <m:t>°</m:t>
                          </m:r>
                          <m:r>
                            <a:rPr lang="it-IT" sz="1400" i="1">
                              <a:latin typeface="Cambria Math" panose="02040503050406030204" pitchFamily="18" charset="0"/>
                            </a:rPr>
                            <m:t>𝑠𝑡𝑢𝑑𝑒𝑛𝑡𝑖</m:t>
                          </m:r>
                          <m:r>
                            <a:rPr lang="it-IT" sz="1400" i="1">
                              <a:latin typeface="Cambria Math" panose="02040503050406030204" pitchFamily="18" charset="0"/>
                            </a:rPr>
                            <m:t> </m:t>
                          </m:r>
                          <m:r>
                            <a:rPr lang="it-IT" sz="1400" i="1">
                              <a:latin typeface="Cambria Math" panose="02040503050406030204" pitchFamily="18" charset="0"/>
                            </a:rPr>
                            <m:t>𝑐h𝑒</m:t>
                          </m:r>
                          <m:r>
                            <a:rPr lang="it-IT" sz="1400" i="1">
                              <a:latin typeface="Cambria Math" panose="02040503050406030204" pitchFamily="18" charset="0"/>
                            </a:rPr>
                            <m:t> </m:t>
                          </m:r>
                          <m:r>
                            <a:rPr lang="it-IT" sz="1400" i="1">
                              <a:latin typeface="Cambria Math" panose="02040503050406030204" pitchFamily="18" charset="0"/>
                            </a:rPr>
                            <m:t>h𝑎𝑛𝑛𝑜</m:t>
                          </m:r>
                          <m:r>
                            <a:rPr lang="it-IT" sz="1400" i="1">
                              <a:latin typeface="Cambria Math" panose="02040503050406030204" pitchFamily="18" charset="0"/>
                            </a:rPr>
                            <m:t> </m:t>
                          </m:r>
                          <m:r>
                            <a:rPr lang="it-IT" sz="1400" i="1">
                              <a:latin typeface="Cambria Math" panose="02040503050406030204" pitchFamily="18" charset="0"/>
                            </a:rPr>
                            <m:t>𝑝𝑎𝑠𝑠𝑎𝑡𝑜</m:t>
                          </m:r>
                          <m:r>
                            <a:rPr lang="it-IT" sz="1400" i="1">
                              <a:latin typeface="Cambria Math" panose="02040503050406030204" pitchFamily="18" charset="0"/>
                            </a:rPr>
                            <m:t> </m:t>
                          </m:r>
                          <m:r>
                            <a:rPr lang="it-IT" sz="1400" i="1">
                              <a:latin typeface="Cambria Math" panose="02040503050406030204" pitchFamily="18" charset="0"/>
                            </a:rPr>
                            <m:t>𝑒𝑠𝑎𝑚𝑒</m:t>
                          </m:r>
                        </m:num>
                        <m:den>
                          <m:r>
                            <a:rPr lang="it-IT" sz="1400" b="0" i="1" smtClean="0">
                              <a:latin typeface="Cambria Math" panose="02040503050406030204" pitchFamily="18" charset="0"/>
                            </a:rPr>
                            <m:t>𝑛</m:t>
                          </m:r>
                          <m:r>
                            <a:rPr lang="it-IT" sz="1400" b="0" i="1" smtClean="0">
                              <a:latin typeface="Cambria Math" panose="02040503050406030204" pitchFamily="18" charset="0"/>
                            </a:rPr>
                            <m:t>°</m:t>
                          </m:r>
                          <m:r>
                            <a:rPr lang="it-IT" sz="1400" b="0" i="1" smtClean="0">
                              <a:latin typeface="Cambria Math" panose="02040503050406030204" pitchFamily="18" charset="0"/>
                            </a:rPr>
                            <m:t>𝑠𝑡𝑢𝑑𝑒𝑛𝑡𝑖</m:t>
                          </m:r>
                          <m:r>
                            <a:rPr lang="it-IT" sz="1400" b="0" i="1" smtClean="0">
                              <a:latin typeface="Cambria Math" panose="02040503050406030204" pitchFamily="18" charset="0"/>
                            </a:rPr>
                            <m:t> </m:t>
                          </m:r>
                          <m:r>
                            <a:rPr lang="it-IT" sz="1400" b="0" i="1" smtClean="0">
                              <a:latin typeface="Cambria Math" panose="02040503050406030204" pitchFamily="18" charset="0"/>
                            </a:rPr>
                            <m:t>𝑖𝑠𝑐𝑟𝑖𝑡𝑡𝑖</m:t>
                          </m:r>
                        </m:den>
                      </m:f>
                    </m:oMath>
                  </m:oMathPara>
                </a14:m>
                <a:endParaRPr lang="it-IT" sz="1400" dirty="0"/>
              </a:p>
              <a:p>
                <a:endParaRPr lang="it-IT" dirty="0"/>
              </a:p>
            </p:txBody>
          </p:sp>
        </mc:Choice>
        <mc:Fallback xmlns="">
          <p:sp>
            <p:nvSpPr>
              <p:cNvPr id="6" name="CasellaDiTesto 5">
                <a:extLst>
                  <a:ext uri="{FF2B5EF4-FFF2-40B4-BE49-F238E27FC236}">
                    <a16:creationId xmlns:a16="http://schemas.microsoft.com/office/drawing/2014/main" id="{D4580A73-7424-A087-D0AC-82931ADA71D3}"/>
                  </a:ext>
                </a:extLst>
              </p:cNvPr>
              <p:cNvSpPr txBox="1">
                <a:spLocks noRot="1" noChangeAspect="1" noMove="1" noResize="1" noEditPoints="1" noAdjustHandles="1" noChangeArrowheads="1" noChangeShapeType="1" noTextEdit="1"/>
              </p:cNvSpPr>
              <p:nvPr/>
            </p:nvSpPr>
            <p:spPr>
              <a:xfrm>
                <a:off x="493645" y="4592837"/>
                <a:ext cx="3193775" cy="778418"/>
              </a:xfrm>
              <a:prstGeom prst="rect">
                <a:avLst/>
              </a:prstGeom>
              <a:blipFill>
                <a:blip r:embed="rId4"/>
                <a:stretch>
                  <a:fillRect/>
                </a:stretch>
              </a:blipFill>
              <a:ln>
                <a:solidFill>
                  <a:srgbClr val="92D050"/>
                </a:solidFill>
              </a:ln>
            </p:spPr>
            <p:txBody>
              <a:bodyPr/>
              <a:lstStyle/>
              <a:p>
                <a:r>
                  <a:rPr lang="en-GB">
                    <a:noFill/>
                  </a:rPr>
                  <a:t> </a:t>
                </a:r>
              </a:p>
            </p:txBody>
          </p:sp>
        </mc:Fallback>
      </mc:AlternateContent>
      <p:sp>
        <p:nvSpPr>
          <p:cNvPr id="8" name="CasellaDiTesto 7">
            <a:extLst>
              <a:ext uri="{FF2B5EF4-FFF2-40B4-BE49-F238E27FC236}">
                <a16:creationId xmlns:a16="http://schemas.microsoft.com/office/drawing/2014/main" id="{A938C11A-84F6-42E3-77A7-ED2D4340231D}"/>
              </a:ext>
            </a:extLst>
          </p:cNvPr>
          <p:cNvSpPr txBox="1"/>
          <p:nvPr/>
        </p:nvSpPr>
        <p:spPr>
          <a:xfrm>
            <a:off x="2150166" y="3250796"/>
            <a:ext cx="344557" cy="461665"/>
          </a:xfrm>
          <a:prstGeom prst="rect">
            <a:avLst/>
          </a:prstGeom>
          <a:noFill/>
        </p:spPr>
        <p:txBody>
          <a:bodyPr wrap="square" rtlCol="0">
            <a:spAutoFit/>
          </a:bodyPr>
          <a:lstStyle/>
          <a:p>
            <a:r>
              <a:rPr lang="it-IT" sz="2400" dirty="0"/>
              <a:t>e</a:t>
            </a:r>
            <a:endParaRPr lang="it-IT" dirty="0"/>
          </a:p>
        </p:txBody>
      </p:sp>
      <p:sp>
        <p:nvSpPr>
          <p:cNvPr id="9" name="CasellaDiTesto 8">
            <a:extLst>
              <a:ext uri="{FF2B5EF4-FFF2-40B4-BE49-F238E27FC236}">
                <a16:creationId xmlns:a16="http://schemas.microsoft.com/office/drawing/2014/main" id="{C8A1D6D8-388E-10C9-249B-9B4E244CBA83}"/>
              </a:ext>
            </a:extLst>
          </p:cNvPr>
          <p:cNvSpPr txBox="1"/>
          <p:nvPr/>
        </p:nvSpPr>
        <p:spPr>
          <a:xfrm>
            <a:off x="2630558" y="3186503"/>
            <a:ext cx="1338470" cy="584775"/>
          </a:xfrm>
          <a:prstGeom prst="rect">
            <a:avLst/>
          </a:prstGeom>
          <a:noFill/>
          <a:ln>
            <a:solidFill>
              <a:srgbClr val="92D050"/>
            </a:solidFill>
          </a:ln>
        </p:spPr>
        <p:txBody>
          <a:bodyPr wrap="square" rtlCol="0">
            <a:spAutoFit/>
          </a:bodyPr>
          <a:lstStyle/>
          <a:p>
            <a:r>
              <a:rPr lang="it-IT" sz="1600" b="1" dirty="0"/>
              <a:t>Media voti bassa</a:t>
            </a:r>
          </a:p>
        </p:txBody>
      </p:sp>
      <p:cxnSp>
        <p:nvCxnSpPr>
          <p:cNvPr id="13" name="Connettore 2 12">
            <a:extLst>
              <a:ext uri="{FF2B5EF4-FFF2-40B4-BE49-F238E27FC236}">
                <a16:creationId xmlns:a16="http://schemas.microsoft.com/office/drawing/2014/main" id="{D452A8E9-5D95-1286-C29E-17B5B5052243}"/>
              </a:ext>
            </a:extLst>
          </p:cNvPr>
          <p:cNvCxnSpPr>
            <a:cxnSpLocks/>
            <a:stCxn id="4" idx="2"/>
          </p:cNvCxnSpPr>
          <p:nvPr/>
        </p:nvCxnSpPr>
        <p:spPr>
          <a:xfrm>
            <a:off x="2322445" y="2523082"/>
            <a:ext cx="974035" cy="630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2AF39A94-7EBD-514C-B214-F5D851C15F1A}"/>
              </a:ext>
            </a:extLst>
          </p:cNvPr>
          <p:cNvCxnSpPr>
            <a:cxnSpLocks/>
            <a:stCxn id="4" idx="2"/>
          </p:cNvCxnSpPr>
          <p:nvPr/>
        </p:nvCxnSpPr>
        <p:spPr>
          <a:xfrm flipH="1">
            <a:off x="1308654" y="2523082"/>
            <a:ext cx="1013791" cy="571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4C69DB7E-DEE9-4886-6114-20001E6B2F93}"/>
              </a:ext>
            </a:extLst>
          </p:cNvPr>
          <p:cNvSpPr txBox="1"/>
          <p:nvPr/>
        </p:nvSpPr>
        <p:spPr>
          <a:xfrm>
            <a:off x="986274" y="1665286"/>
            <a:ext cx="3193775" cy="369332"/>
          </a:xfrm>
          <a:prstGeom prst="rect">
            <a:avLst/>
          </a:prstGeom>
          <a:noFill/>
        </p:spPr>
        <p:txBody>
          <a:bodyPr wrap="square" rtlCol="0">
            <a:spAutoFit/>
          </a:bodyPr>
          <a:lstStyle/>
          <a:p>
            <a:r>
              <a:rPr lang="it-IT" dirty="0"/>
              <a:t>Definiamo la difficoltà:</a:t>
            </a:r>
          </a:p>
        </p:txBody>
      </p:sp>
      <p:sp>
        <p:nvSpPr>
          <p:cNvPr id="10" name="CasellaDiTesto 9">
            <a:extLst>
              <a:ext uri="{FF2B5EF4-FFF2-40B4-BE49-F238E27FC236}">
                <a16:creationId xmlns:a16="http://schemas.microsoft.com/office/drawing/2014/main" id="{7EC75C75-A19E-FECA-C08A-29DD591BBFDD}"/>
              </a:ext>
            </a:extLst>
          </p:cNvPr>
          <p:cNvSpPr txBox="1"/>
          <p:nvPr/>
        </p:nvSpPr>
        <p:spPr>
          <a:xfrm>
            <a:off x="4763962" y="1449842"/>
            <a:ext cx="6275435" cy="1169551"/>
          </a:xfrm>
          <a:prstGeom prst="rect">
            <a:avLst/>
          </a:prstGeom>
          <a:noFill/>
        </p:spPr>
        <p:txBody>
          <a:bodyPr wrap="square" rtlCol="0">
            <a:spAutoFit/>
          </a:bodyPr>
          <a:lstStyle/>
          <a:p>
            <a:r>
              <a:rPr lang="it-IT" sz="1400" dirty="0"/>
              <a:t>I dati estratti sono stati raggruppati per ‘</a:t>
            </a:r>
            <a:r>
              <a:rPr lang="it-IT" sz="1400" dirty="0" err="1"/>
              <a:t>cdsCod</a:t>
            </a:r>
            <a:r>
              <a:rPr lang="it-IT" sz="1400" dirty="0"/>
              <a:t>’ e ‘</a:t>
            </a:r>
            <a:r>
              <a:rPr lang="it-IT" sz="1400" dirty="0" err="1"/>
              <a:t>AdCod</a:t>
            </a:r>
            <a:r>
              <a:rPr lang="it-IT" sz="1400" dirty="0"/>
              <a:t>’ dapprima per calcolare il numero di iscritti a ciascun esame e la votazione media, successivamente per calcolare il n° di studenti che hanno passato l’esame. Infine viene calcolato il Tasso di superamento.</a:t>
            </a:r>
            <a:r>
              <a:rPr lang="it-IT" sz="1400" dirty="0">
                <a:solidFill>
                  <a:srgbClr val="00B0F0"/>
                </a:solidFill>
              </a:rPr>
              <a:t> </a:t>
            </a:r>
            <a:r>
              <a:rPr lang="it-IT" sz="1400" i="1" dirty="0"/>
              <a:t>Sono stati considerati solamente gli esami superati da almeno uno studente</a:t>
            </a:r>
            <a:r>
              <a:rPr lang="it-IT" sz="1400" dirty="0"/>
              <a:t>.  Il risultato è identico per le due query.</a:t>
            </a:r>
          </a:p>
        </p:txBody>
      </p:sp>
      <p:sp>
        <p:nvSpPr>
          <p:cNvPr id="11" name="CasellaDiTesto 10">
            <a:extLst>
              <a:ext uri="{FF2B5EF4-FFF2-40B4-BE49-F238E27FC236}">
                <a16:creationId xmlns:a16="http://schemas.microsoft.com/office/drawing/2014/main" id="{88973171-BD96-A081-D0E7-B80A912F70D6}"/>
              </a:ext>
            </a:extLst>
          </p:cNvPr>
          <p:cNvSpPr txBox="1"/>
          <p:nvPr/>
        </p:nvSpPr>
        <p:spPr>
          <a:xfrm>
            <a:off x="9604247" y="1117129"/>
            <a:ext cx="781879" cy="400110"/>
          </a:xfrm>
          <a:prstGeom prst="rect">
            <a:avLst/>
          </a:prstGeom>
          <a:noFill/>
        </p:spPr>
        <p:txBody>
          <a:bodyPr wrap="square" rtlCol="0">
            <a:spAutoFit/>
          </a:bodyPr>
          <a:lstStyle/>
          <a:p>
            <a:r>
              <a:rPr lang="it-IT" sz="2000" b="1" dirty="0">
                <a:solidFill>
                  <a:schemeClr val="accent1"/>
                </a:solidFill>
              </a:rPr>
              <a:t>SQL</a:t>
            </a:r>
          </a:p>
        </p:txBody>
      </p:sp>
      <p:sp>
        <p:nvSpPr>
          <p:cNvPr id="12" name="CasellaDiTesto 11">
            <a:extLst>
              <a:ext uri="{FF2B5EF4-FFF2-40B4-BE49-F238E27FC236}">
                <a16:creationId xmlns:a16="http://schemas.microsoft.com/office/drawing/2014/main" id="{3EBEBB6E-937F-CFCC-DF47-408AC7084A3C}"/>
              </a:ext>
            </a:extLst>
          </p:cNvPr>
          <p:cNvSpPr txBox="1"/>
          <p:nvPr/>
        </p:nvSpPr>
        <p:spPr>
          <a:xfrm>
            <a:off x="5570628" y="2613205"/>
            <a:ext cx="1802296" cy="307777"/>
          </a:xfrm>
          <a:prstGeom prst="rect">
            <a:avLst/>
          </a:prstGeom>
          <a:noFill/>
        </p:spPr>
        <p:txBody>
          <a:bodyPr wrap="square" rtlCol="0">
            <a:spAutoFit/>
          </a:bodyPr>
          <a:lstStyle/>
          <a:p>
            <a:r>
              <a:rPr lang="it-IT" sz="1400" dirty="0">
                <a:solidFill>
                  <a:srgbClr val="FF0000"/>
                </a:solidFill>
              </a:rPr>
              <a:t>Normalizzato</a:t>
            </a:r>
          </a:p>
        </p:txBody>
      </p:sp>
      <p:sp>
        <p:nvSpPr>
          <p:cNvPr id="14" name="CasellaDiTesto 13">
            <a:extLst>
              <a:ext uri="{FF2B5EF4-FFF2-40B4-BE49-F238E27FC236}">
                <a16:creationId xmlns:a16="http://schemas.microsoft.com/office/drawing/2014/main" id="{D79514AD-6A06-E1C6-12E8-ED32EBA45804}"/>
              </a:ext>
            </a:extLst>
          </p:cNvPr>
          <p:cNvSpPr txBox="1"/>
          <p:nvPr/>
        </p:nvSpPr>
        <p:spPr>
          <a:xfrm>
            <a:off x="9081050" y="2619393"/>
            <a:ext cx="1802296" cy="307777"/>
          </a:xfrm>
          <a:prstGeom prst="rect">
            <a:avLst/>
          </a:prstGeom>
          <a:noFill/>
        </p:spPr>
        <p:txBody>
          <a:bodyPr wrap="square" rtlCol="0">
            <a:spAutoFit/>
          </a:bodyPr>
          <a:lstStyle/>
          <a:p>
            <a:r>
              <a:rPr lang="it-IT" sz="1400" dirty="0" err="1">
                <a:solidFill>
                  <a:srgbClr val="FF0000"/>
                </a:solidFill>
              </a:rPr>
              <a:t>DeNormalizzato</a:t>
            </a:r>
            <a:endParaRPr lang="it-IT" sz="1400" dirty="0">
              <a:solidFill>
                <a:srgbClr val="FF0000"/>
              </a:solidFill>
            </a:endParaRPr>
          </a:p>
        </p:txBody>
      </p:sp>
      <p:cxnSp>
        <p:nvCxnSpPr>
          <p:cNvPr id="21" name="Connettore 2 20">
            <a:extLst>
              <a:ext uri="{FF2B5EF4-FFF2-40B4-BE49-F238E27FC236}">
                <a16:creationId xmlns:a16="http://schemas.microsoft.com/office/drawing/2014/main" id="{D374EFA2-4BA1-18AF-BADC-19CE39DE5809}"/>
              </a:ext>
            </a:extLst>
          </p:cNvPr>
          <p:cNvCxnSpPr>
            <a:stCxn id="5" idx="2"/>
          </p:cNvCxnSpPr>
          <p:nvPr/>
        </p:nvCxnSpPr>
        <p:spPr>
          <a:xfrm flipH="1">
            <a:off x="1222514" y="3927878"/>
            <a:ext cx="1" cy="6061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3763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A4D9-83FE-4F82-8B74-BB61DE878485}"/>
              </a:ext>
            </a:extLst>
          </p:cNvPr>
          <p:cNvSpPr>
            <a:spLocks noGrp="1"/>
          </p:cNvSpPr>
          <p:nvPr>
            <p:ph type="title"/>
          </p:nvPr>
        </p:nvSpPr>
        <p:spPr>
          <a:xfrm>
            <a:off x="1224093" y="562992"/>
            <a:ext cx="9875520" cy="635540"/>
          </a:xfrm>
        </p:spPr>
        <p:txBody>
          <a:bodyPr>
            <a:normAutofit fontScale="90000"/>
          </a:bodyPr>
          <a:lstStyle/>
          <a:p>
            <a:pPr algn="ctr"/>
            <a:r>
              <a:rPr lang="it-IT" sz="4400" dirty="0"/>
              <a:t>Query 2: esami più difficili</a:t>
            </a:r>
            <a:br>
              <a:rPr lang="it-IT" sz="4400" b="1" dirty="0"/>
            </a:br>
            <a:endParaRPr lang="en-GB" dirty="0"/>
          </a:p>
        </p:txBody>
      </p:sp>
      <p:sp>
        <p:nvSpPr>
          <p:cNvPr id="6" name="CasellaDiTesto 5">
            <a:extLst>
              <a:ext uri="{FF2B5EF4-FFF2-40B4-BE49-F238E27FC236}">
                <a16:creationId xmlns:a16="http://schemas.microsoft.com/office/drawing/2014/main" id="{6083342C-7CC0-4973-A4C6-D1B7413EA9A7}"/>
              </a:ext>
            </a:extLst>
          </p:cNvPr>
          <p:cNvSpPr txBox="1"/>
          <p:nvPr/>
        </p:nvSpPr>
        <p:spPr>
          <a:xfrm>
            <a:off x="0" y="927370"/>
            <a:ext cx="11955294" cy="523220"/>
          </a:xfrm>
          <a:prstGeom prst="rect">
            <a:avLst/>
          </a:prstGeom>
          <a:noFill/>
        </p:spPr>
        <p:txBody>
          <a:bodyPr wrap="square">
            <a:spAutoFit/>
          </a:bodyPr>
          <a:lstStyle/>
          <a:p>
            <a:pPr algn="ctr"/>
            <a:r>
              <a:rPr lang="it-IT" sz="1400" dirty="0"/>
              <a:t>Gli esami più difficili sono quelli con </a:t>
            </a:r>
            <a:r>
              <a:rPr lang="it-IT" sz="1400" b="1" i="1" dirty="0"/>
              <a:t>alto tasso di bocciatura (1-Tasso superamento) </a:t>
            </a:r>
            <a:r>
              <a:rPr lang="it-IT" sz="1400" dirty="0"/>
              <a:t>e </a:t>
            </a:r>
            <a:r>
              <a:rPr lang="it-IT" sz="1400" b="1" i="1" dirty="0"/>
              <a:t>media voto bassa </a:t>
            </a:r>
            <a:r>
              <a:rPr lang="it-IT" sz="1400" dirty="0"/>
              <a:t>(</a:t>
            </a:r>
            <a:r>
              <a:rPr lang="it-IT" sz="1400" u="sng" dirty="0"/>
              <a:t>Secondo quadrante</a:t>
            </a:r>
            <a:r>
              <a:rPr lang="it-IT" sz="1400" dirty="0"/>
              <a:t>).</a:t>
            </a:r>
          </a:p>
          <a:p>
            <a:pPr algn="ctr"/>
            <a:r>
              <a:rPr lang="it-IT" sz="1400" dirty="0"/>
              <a:t>Di seguito viene mostrata la </a:t>
            </a:r>
            <a:r>
              <a:rPr lang="it-IT" sz="1400" dirty="0">
                <a:solidFill>
                  <a:srgbClr val="00B050"/>
                </a:solidFill>
              </a:rPr>
              <a:t>top10</a:t>
            </a:r>
            <a:r>
              <a:rPr lang="it-IT" sz="1400" dirty="0">
                <a:solidFill>
                  <a:srgbClr val="92D050"/>
                </a:solidFill>
              </a:rPr>
              <a:t> </a:t>
            </a:r>
            <a:r>
              <a:rPr lang="it-IT" sz="1400" dirty="0"/>
              <a:t>degli esami più difficili suddivisi per </a:t>
            </a:r>
            <a:r>
              <a:rPr lang="it-IT" sz="1400" dirty="0">
                <a:solidFill>
                  <a:srgbClr val="00B050"/>
                </a:solidFill>
              </a:rPr>
              <a:t>corso di laurea</a:t>
            </a:r>
            <a:r>
              <a:rPr lang="it-IT" sz="1400" dirty="0"/>
              <a:t> ed </a:t>
            </a:r>
            <a:r>
              <a:rPr lang="it-IT" sz="1400" dirty="0">
                <a:solidFill>
                  <a:srgbClr val="00B050"/>
                </a:solidFill>
              </a:rPr>
              <a:t>esame</a:t>
            </a:r>
            <a:r>
              <a:rPr lang="it-IT" sz="1400" dirty="0"/>
              <a:t>. La </a:t>
            </a:r>
            <a:r>
              <a:rPr lang="it-IT" sz="1400" dirty="0">
                <a:solidFill>
                  <a:srgbClr val="00B050"/>
                </a:solidFill>
              </a:rPr>
              <a:t>dimensione</a:t>
            </a:r>
            <a:r>
              <a:rPr lang="it-IT" sz="1400" dirty="0"/>
              <a:t> è proporzionale al </a:t>
            </a:r>
            <a:r>
              <a:rPr lang="it-IT" sz="1400" dirty="0">
                <a:solidFill>
                  <a:srgbClr val="00B050"/>
                </a:solidFill>
              </a:rPr>
              <a:t>n° di iscritti </a:t>
            </a:r>
            <a:r>
              <a:rPr lang="it-IT" sz="1400" dirty="0"/>
              <a:t>all’esame.</a:t>
            </a:r>
            <a:endParaRPr lang="en-GB" sz="1400" dirty="0"/>
          </a:p>
        </p:txBody>
      </p:sp>
      <p:sp>
        <p:nvSpPr>
          <p:cNvPr id="8" name="CasellaDiTesto 7">
            <a:extLst>
              <a:ext uri="{FF2B5EF4-FFF2-40B4-BE49-F238E27FC236}">
                <a16:creationId xmlns:a16="http://schemas.microsoft.com/office/drawing/2014/main" id="{E49B6B76-2D21-4D44-9C41-EEA7E7EE7EA7}"/>
              </a:ext>
            </a:extLst>
          </p:cNvPr>
          <p:cNvSpPr txBox="1"/>
          <p:nvPr/>
        </p:nvSpPr>
        <p:spPr>
          <a:xfrm>
            <a:off x="503211" y="1582013"/>
            <a:ext cx="1357226" cy="3970318"/>
          </a:xfrm>
          <a:prstGeom prst="rect">
            <a:avLst/>
          </a:prstGeom>
          <a:noFill/>
        </p:spPr>
        <p:txBody>
          <a:bodyPr wrap="square" rtlCol="0">
            <a:spAutoFit/>
          </a:bodyPr>
          <a:lstStyle/>
          <a:p>
            <a:r>
              <a:rPr lang="it-IT" sz="1400" dirty="0"/>
              <a:t>L’esame più difficile è….</a:t>
            </a:r>
          </a:p>
          <a:p>
            <a:r>
              <a:rPr lang="it-IT" sz="1400" b="1" dirty="0"/>
              <a:t>Scienze propedeutiche</a:t>
            </a:r>
            <a:r>
              <a:rPr lang="it-IT" sz="1400" dirty="0"/>
              <a:t>. Notiamo che è sostenuto dagli studenti di due corsi di laurea distinti ma entrambi hanno un</a:t>
            </a:r>
            <a:r>
              <a:rPr lang="it-IT" sz="1400" i="1" dirty="0"/>
              <a:t> </a:t>
            </a:r>
            <a:r>
              <a:rPr lang="it-IT" sz="1400" i="1" dirty="0">
                <a:solidFill>
                  <a:srgbClr val="FF0000"/>
                </a:solidFill>
              </a:rPr>
              <a:t>tasso di bocciatura intorno </a:t>
            </a:r>
            <a:r>
              <a:rPr lang="it-IT" sz="1400" dirty="0"/>
              <a:t>al 50°percentile e una </a:t>
            </a:r>
            <a:r>
              <a:rPr lang="it-IT" sz="1400" i="1" dirty="0">
                <a:solidFill>
                  <a:srgbClr val="FF0000"/>
                </a:solidFill>
              </a:rPr>
              <a:t>media voto inferiore</a:t>
            </a:r>
            <a:r>
              <a:rPr lang="it-IT" sz="1400" dirty="0"/>
              <a:t> al 50% delle osservazioni.</a:t>
            </a:r>
          </a:p>
        </p:txBody>
      </p:sp>
      <p:sp>
        <p:nvSpPr>
          <p:cNvPr id="11" name="CasellaDiTesto 10">
            <a:extLst>
              <a:ext uri="{FF2B5EF4-FFF2-40B4-BE49-F238E27FC236}">
                <a16:creationId xmlns:a16="http://schemas.microsoft.com/office/drawing/2014/main" id="{4E20A74D-83E5-4F78-9BEF-C8AE6D573CE6}"/>
              </a:ext>
            </a:extLst>
          </p:cNvPr>
          <p:cNvSpPr txBox="1"/>
          <p:nvPr/>
        </p:nvSpPr>
        <p:spPr>
          <a:xfrm>
            <a:off x="10391537" y="2188371"/>
            <a:ext cx="1563755" cy="2862322"/>
          </a:xfrm>
          <a:prstGeom prst="rect">
            <a:avLst/>
          </a:prstGeom>
          <a:noFill/>
        </p:spPr>
        <p:txBody>
          <a:bodyPr wrap="square">
            <a:spAutoFit/>
          </a:bodyPr>
          <a:lstStyle/>
          <a:p>
            <a:r>
              <a:rPr lang="it-IT" sz="1800" dirty="0">
                <a:solidFill>
                  <a:srgbClr val="00B0F0"/>
                </a:solidFill>
              </a:rPr>
              <a:t>Trend:</a:t>
            </a:r>
          </a:p>
          <a:p>
            <a:r>
              <a:rPr lang="it-IT" sz="1800" dirty="0"/>
              <a:t>mediamente all’aumentare del tasso di bocciatura aumenta il voto medio</a:t>
            </a:r>
          </a:p>
          <a:p>
            <a:r>
              <a:rPr lang="it-IT" sz="1800" dirty="0"/>
              <a:t>(</a:t>
            </a:r>
            <a:r>
              <a:rPr lang="it-IT" sz="1800" dirty="0">
                <a:solidFill>
                  <a:srgbClr val="00B0F0"/>
                </a:solidFill>
              </a:rPr>
              <a:t>correlazione lineare positiva</a:t>
            </a:r>
            <a:r>
              <a:rPr lang="it-IT" sz="1800" dirty="0"/>
              <a:t>)</a:t>
            </a:r>
          </a:p>
        </p:txBody>
      </p:sp>
      <p:pic>
        <p:nvPicPr>
          <p:cNvPr id="13" name="Immagine 12">
            <a:extLst>
              <a:ext uri="{FF2B5EF4-FFF2-40B4-BE49-F238E27FC236}">
                <a16:creationId xmlns:a16="http://schemas.microsoft.com/office/drawing/2014/main" id="{F89115AC-D9C3-4FCB-8F90-F596E4F5C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437" y="1450590"/>
            <a:ext cx="8234419" cy="5097960"/>
          </a:xfrm>
          <a:prstGeom prst="rect">
            <a:avLst/>
          </a:prstGeom>
        </p:spPr>
      </p:pic>
    </p:spTree>
    <p:extLst>
      <p:ext uri="{BB962C8B-B14F-4D97-AF65-F5344CB8AC3E}">
        <p14:creationId xmlns:p14="http://schemas.microsoft.com/office/powerpoint/2010/main" val="374414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80BA5-6A81-0317-85E7-7DB0007453E4}"/>
              </a:ext>
            </a:extLst>
          </p:cNvPr>
          <p:cNvSpPr>
            <a:spLocks noGrp="1"/>
          </p:cNvSpPr>
          <p:nvPr>
            <p:ph type="title"/>
          </p:nvPr>
        </p:nvSpPr>
        <p:spPr>
          <a:xfrm>
            <a:off x="838200" y="475442"/>
            <a:ext cx="10515600" cy="1325563"/>
          </a:xfrm>
        </p:spPr>
        <p:txBody>
          <a:bodyPr vert="horz" lIns="91440" tIns="45720" rIns="91440" bIns="45720" rtlCol="0" anchor="ctr">
            <a:normAutofit fontScale="90000"/>
          </a:bodyPr>
          <a:lstStyle/>
          <a:p>
            <a:pPr algn="ctr"/>
            <a:r>
              <a:rPr lang="en-US" sz="4000" kern="1200" dirty="0">
                <a:latin typeface="+mj-lt"/>
                <a:ea typeface="+mj-ea"/>
                <a:cs typeface="+mj-cs"/>
              </a:rPr>
              <a:t>3:</a:t>
            </a:r>
            <a:r>
              <a:rPr lang="it-IT" sz="4000" dirty="0"/>
              <a:t>Commitment – Dati</a:t>
            </a:r>
            <a:br>
              <a:rPr lang="en-US" sz="4000" kern="1200" dirty="0">
                <a:solidFill>
                  <a:schemeClr val="tx1"/>
                </a:solidFill>
                <a:latin typeface="+mj-lt"/>
                <a:ea typeface="+mj-ea"/>
                <a:cs typeface="+mj-cs"/>
              </a:rPr>
            </a:br>
            <a:r>
              <a:rPr lang="it-IT" sz="1800" dirty="0">
                <a:solidFill>
                  <a:schemeClr val="tx1"/>
                </a:solidFill>
                <a:effectLst/>
                <a:latin typeface="+mn-lt"/>
                <a:ea typeface="Calibri" panose="020F0502020204030204" pitchFamily="34" charset="0"/>
                <a:cs typeface="Times New Roman" panose="02020603050405020304" pitchFamily="18" charset="0"/>
              </a:rPr>
              <a:t>Abbiamo raggruppato per ‘</a:t>
            </a:r>
            <a:r>
              <a:rPr lang="it-IT" sz="1800" i="1" dirty="0">
                <a:solidFill>
                  <a:schemeClr val="tx1"/>
                </a:solidFill>
                <a:effectLst/>
                <a:latin typeface="+mn-lt"/>
                <a:ea typeface="Calibri" panose="020F0502020204030204" pitchFamily="34" charset="0"/>
                <a:cs typeface="Times New Roman" panose="02020603050405020304" pitchFamily="18" charset="0"/>
              </a:rPr>
              <a:t>cdscod</a:t>
            </a:r>
            <a:r>
              <a:rPr lang="it-IT" sz="1800" dirty="0">
                <a:solidFill>
                  <a:schemeClr val="tx1"/>
                </a:solidFill>
                <a:effectLst/>
                <a:latin typeface="+mn-lt"/>
                <a:ea typeface="Calibri" panose="020F0502020204030204" pitchFamily="34" charset="0"/>
                <a:cs typeface="Times New Roman" panose="02020603050405020304" pitchFamily="18" charset="0"/>
              </a:rPr>
              <a:t>’ e per ‘</a:t>
            </a:r>
            <a:r>
              <a:rPr lang="it-IT" sz="1800" i="1" dirty="0">
                <a:solidFill>
                  <a:schemeClr val="tx1"/>
                </a:solidFill>
                <a:effectLst/>
                <a:latin typeface="+mn-lt"/>
                <a:ea typeface="Calibri" panose="020F0502020204030204" pitchFamily="34" charset="0"/>
                <a:cs typeface="Times New Roman" panose="02020603050405020304" pitchFamily="18" charset="0"/>
              </a:rPr>
              <a:t>dtappello</a:t>
            </a:r>
            <a:r>
              <a:rPr lang="it-IT" sz="1800" dirty="0">
                <a:solidFill>
                  <a:schemeClr val="tx1"/>
                </a:solidFill>
                <a:effectLst/>
                <a:latin typeface="+mn-lt"/>
                <a:ea typeface="Calibri" panose="020F0502020204030204" pitchFamily="34" charset="0"/>
                <a:cs typeface="Times New Roman" panose="02020603050405020304" pitchFamily="18" charset="0"/>
              </a:rPr>
              <a:t>’, per poi contare quanti esami dello stesso cds sono stati svolti nello stesso giorno, per poi prendere per ogni </a:t>
            </a:r>
            <a:r>
              <a:rPr lang="it-IT" sz="1800" i="1" dirty="0">
                <a:solidFill>
                  <a:schemeClr val="tx1"/>
                </a:solidFill>
                <a:effectLst/>
                <a:latin typeface="+mn-lt"/>
                <a:ea typeface="Calibri" panose="020F0502020204030204" pitchFamily="34" charset="0"/>
                <a:cs typeface="Times New Roman" panose="02020603050405020304" pitchFamily="18" charset="0"/>
              </a:rPr>
              <a:t>cds</a:t>
            </a:r>
            <a:r>
              <a:rPr lang="it-IT" sz="1800" dirty="0">
                <a:solidFill>
                  <a:schemeClr val="tx1"/>
                </a:solidFill>
                <a:effectLst/>
                <a:latin typeface="+mn-lt"/>
                <a:ea typeface="Calibri" panose="020F0502020204030204" pitchFamily="34" charset="0"/>
                <a:cs typeface="Times New Roman" panose="02020603050405020304" pitchFamily="18" charset="0"/>
              </a:rPr>
              <a:t> il numero massimo di esami nello stesso giorno. Utilizzando il dataset denormalizzato</a:t>
            </a:r>
            <a:r>
              <a:rPr lang="it-IT" sz="1800" dirty="0">
                <a:solidFill>
                  <a:schemeClr val="tx1"/>
                </a:solidFill>
                <a:latin typeface="+mn-lt"/>
                <a:ea typeface="Calibri" panose="020F0502020204030204" pitchFamily="34" charset="0"/>
                <a:cs typeface="Times New Roman" panose="02020603050405020304" pitchFamily="18" charset="0"/>
              </a:rPr>
              <a:t> il </a:t>
            </a:r>
            <a:r>
              <a:rPr lang="it-IT" sz="1800" dirty="0">
                <a:solidFill>
                  <a:schemeClr val="tx1"/>
                </a:solidFill>
                <a:effectLst/>
                <a:latin typeface="+mn-lt"/>
                <a:ea typeface="Calibri" panose="020F0502020204030204" pitchFamily="34" charset="0"/>
                <a:cs typeface="Times New Roman" panose="02020603050405020304" pitchFamily="18" charset="0"/>
              </a:rPr>
              <a:t>risultato è diverso, in quanto raggruppando per cdscod e dtappello restituisce un numero di righe pari a quanti sono gli studenti iscritti.</a:t>
            </a:r>
            <a:br>
              <a:rPr lang="it-IT" sz="1800" dirty="0">
                <a:solidFill>
                  <a:schemeClr val="tx1"/>
                </a:solidFill>
                <a:latin typeface="+mn-lt"/>
              </a:rPr>
            </a:br>
            <a:endParaRPr lang="en-US" sz="1800" kern="1200" dirty="0">
              <a:solidFill>
                <a:schemeClr val="tx1"/>
              </a:solidFill>
              <a:latin typeface="+mn-lt"/>
              <a:ea typeface="+mj-ea"/>
              <a:cs typeface="+mj-cs"/>
            </a:endParaRPr>
          </a:p>
        </p:txBody>
      </p:sp>
      <p:sp>
        <p:nvSpPr>
          <p:cNvPr id="14" name="Segnaposto testo 13">
            <a:extLst>
              <a:ext uri="{FF2B5EF4-FFF2-40B4-BE49-F238E27FC236}">
                <a16:creationId xmlns:a16="http://schemas.microsoft.com/office/drawing/2014/main" id="{253D29AA-0725-9F56-D0D9-AE255CFF6D9B}"/>
              </a:ext>
            </a:extLst>
          </p:cNvPr>
          <p:cNvSpPr>
            <a:spLocks noGrp="1"/>
          </p:cNvSpPr>
          <p:nvPr>
            <p:ph type="body" idx="1"/>
          </p:nvPr>
        </p:nvSpPr>
        <p:spPr>
          <a:xfrm>
            <a:off x="249788" y="1532038"/>
            <a:ext cx="5157787" cy="823912"/>
          </a:xfrm>
        </p:spPr>
        <p:txBody>
          <a:bodyPr/>
          <a:lstStyle/>
          <a:p>
            <a:r>
              <a:rPr lang="it-IT" dirty="0"/>
              <a:t>Normalizzato</a:t>
            </a:r>
          </a:p>
        </p:txBody>
      </p:sp>
      <p:sp>
        <p:nvSpPr>
          <p:cNvPr id="15" name="Segnaposto testo 14">
            <a:extLst>
              <a:ext uri="{FF2B5EF4-FFF2-40B4-BE49-F238E27FC236}">
                <a16:creationId xmlns:a16="http://schemas.microsoft.com/office/drawing/2014/main" id="{935D5135-CBD8-9A97-9890-366EAEF4FEED}"/>
              </a:ext>
            </a:extLst>
          </p:cNvPr>
          <p:cNvSpPr>
            <a:spLocks noGrp="1"/>
          </p:cNvSpPr>
          <p:nvPr>
            <p:ph type="body" sz="quarter" idx="3"/>
          </p:nvPr>
        </p:nvSpPr>
        <p:spPr>
          <a:xfrm>
            <a:off x="6151284" y="1437520"/>
            <a:ext cx="5183188" cy="823912"/>
          </a:xfrm>
        </p:spPr>
        <p:txBody>
          <a:bodyPr/>
          <a:lstStyle/>
          <a:p>
            <a:r>
              <a:rPr lang="it-IT" dirty="0"/>
              <a:t>Denormalizzato</a:t>
            </a:r>
          </a:p>
        </p:txBody>
      </p:sp>
      <p:pic>
        <p:nvPicPr>
          <p:cNvPr id="22" name="Segnaposto contenuto 21" descr="Immagine che contiene testo&#10;&#10;Descrizione generata automaticamente">
            <a:extLst>
              <a:ext uri="{FF2B5EF4-FFF2-40B4-BE49-F238E27FC236}">
                <a16:creationId xmlns:a16="http://schemas.microsoft.com/office/drawing/2014/main" id="{7C660AA3-AF63-9829-72DF-DD476AACCB89}"/>
              </a:ext>
            </a:extLst>
          </p:cNvPr>
          <p:cNvPicPr>
            <a:picLocks noGrp="1" noChangeAspect="1"/>
          </p:cNvPicPr>
          <p:nvPr>
            <p:ph sz="quarter" idx="4"/>
          </p:nvPr>
        </p:nvPicPr>
        <p:blipFill>
          <a:blip r:embed="rId3"/>
          <a:stretch>
            <a:fillRect/>
          </a:stretch>
        </p:blipFill>
        <p:spPr>
          <a:xfrm>
            <a:off x="4331986" y="4343553"/>
            <a:ext cx="3089341" cy="2093368"/>
          </a:xfrm>
          <a:prstGeom prst="rect">
            <a:avLst/>
          </a:prstGeom>
        </p:spPr>
      </p:pic>
      <p:pic>
        <p:nvPicPr>
          <p:cNvPr id="7" name="Immagine 6">
            <a:extLst>
              <a:ext uri="{FF2B5EF4-FFF2-40B4-BE49-F238E27FC236}">
                <a16:creationId xmlns:a16="http://schemas.microsoft.com/office/drawing/2014/main" id="{D83F64E8-922E-3D55-8B55-F5BC18766C95}"/>
              </a:ext>
            </a:extLst>
          </p:cNvPr>
          <p:cNvPicPr>
            <a:picLocks noChangeAspect="1"/>
          </p:cNvPicPr>
          <p:nvPr/>
        </p:nvPicPr>
        <p:blipFill>
          <a:blip r:embed="rId4"/>
          <a:stretch>
            <a:fillRect/>
          </a:stretch>
        </p:blipFill>
        <p:spPr>
          <a:xfrm>
            <a:off x="5684333" y="2130401"/>
            <a:ext cx="6257879" cy="1917429"/>
          </a:xfrm>
          <a:prstGeom prst="rect">
            <a:avLst/>
          </a:prstGeom>
        </p:spPr>
      </p:pic>
      <p:pic>
        <p:nvPicPr>
          <p:cNvPr id="11" name="Immagine 10">
            <a:extLst>
              <a:ext uri="{FF2B5EF4-FFF2-40B4-BE49-F238E27FC236}">
                <a16:creationId xmlns:a16="http://schemas.microsoft.com/office/drawing/2014/main" id="{8434537F-8A64-61B2-CD60-FC4624C05C4F}"/>
              </a:ext>
            </a:extLst>
          </p:cNvPr>
          <p:cNvPicPr>
            <a:picLocks noChangeAspect="1"/>
          </p:cNvPicPr>
          <p:nvPr/>
        </p:nvPicPr>
        <p:blipFill>
          <a:blip r:embed="rId5"/>
          <a:stretch>
            <a:fillRect/>
          </a:stretch>
        </p:blipFill>
        <p:spPr>
          <a:xfrm>
            <a:off x="249788" y="4302845"/>
            <a:ext cx="4082198" cy="1994036"/>
          </a:xfrm>
          <a:prstGeom prst="rect">
            <a:avLst/>
          </a:prstGeom>
        </p:spPr>
      </p:pic>
      <p:pic>
        <p:nvPicPr>
          <p:cNvPr id="19" name="Immagine 18">
            <a:extLst>
              <a:ext uri="{FF2B5EF4-FFF2-40B4-BE49-F238E27FC236}">
                <a16:creationId xmlns:a16="http://schemas.microsoft.com/office/drawing/2014/main" id="{19333163-2026-3852-556B-CF923D5D72EE}"/>
              </a:ext>
            </a:extLst>
          </p:cNvPr>
          <p:cNvPicPr>
            <a:picLocks noChangeAspect="1"/>
          </p:cNvPicPr>
          <p:nvPr/>
        </p:nvPicPr>
        <p:blipFill>
          <a:blip r:embed="rId6"/>
          <a:stretch>
            <a:fillRect/>
          </a:stretch>
        </p:blipFill>
        <p:spPr>
          <a:xfrm>
            <a:off x="259453" y="2130401"/>
            <a:ext cx="5157786" cy="1994036"/>
          </a:xfrm>
          <a:prstGeom prst="rect">
            <a:avLst/>
          </a:prstGeom>
        </p:spPr>
      </p:pic>
      <p:pic>
        <p:nvPicPr>
          <p:cNvPr id="21" name="Immagine 20">
            <a:extLst>
              <a:ext uri="{FF2B5EF4-FFF2-40B4-BE49-F238E27FC236}">
                <a16:creationId xmlns:a16="http://schemas.microsoft.com/office/drawing/2014/main" id="{3158B35E-69CE-1018-B9BD-CFCC43B83332}"/>
              </a:ext>
            </a:extLst>
          </p:cNvPr>
          <p:cNvPicPr>
            <a:picLocks noChangeAspect="1"/>
          </p:cNvPicPr>
          <p:nvPr/>
        </p:nvPicPr>
        <p:blipFill>
          <a:blip r:embed="rId7"/>
          <a:stretch>
            <a:fillRect/>
          </a:stretch>
        </p:blipFill>
        <p:spPr>
          <a:xfrm>
            <a:off x="7537480" y="5159829"/>
            <a:ext cx="4404732" cy="1447925"/>
          </a:xfrm>
          <a:prstGeom prst="rect">
            <a:avLst/>
          </a:prstGeom>
        </p:spPr>
      </p:pic>
      <p:pic>
        <p:nvPicPr>
          <p:cNvPr id="24" name="Immagine 23">
            <a:extLst>
              <a:ext uri="{FF2B5EF4-FFF2-40B4-BE49-F238E27FC236}">
                <a16:creationId xmlns:a16="http://schemas.microsoft.com/office/drawing/2014/main" id="{E0C5CB03-8551-E344-606F-10594D471F58}"/>
              </a:ext>
            </a:extLst>
          </p:cNvPr>
          <p:cNvPicPr>
            <a:picLocks noChangeAspect="1"/>
          </p:cNvPicPr>
          <p:nvPr/>
        </p:nvPicPr>
        <p:blipFill>
          <a:blip r:embed="rId8"/>
          <a:stretch>
            <a:fillRect/>
          </a:stretch>
        </p:blipFill>
        <p:spPr>
          <a:xfrm>
            <a:off x="8272869" y="4482790"/>
            <a:ext cx="3445226" cy="456381"/>
          </a:xfrm>
          <a:prstGeom prst="rect">
            <a:avLst/>
          </a:prstGeom>
        </p:spPr>
      </p:pic>
    </p:spTree>
    <p:extLst>
      <p:ext uri="{BB962C8B-B14F-4D97-AF65-F5344CB8AC3E}">
        <p14:creationId xmlns:p14="http://schemas.microsoft.com/office/powerpoint/2010/main" val="274491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F77A79-7B8F-C074-9F25-13040D5C7747}"/>
              </a:ext>
            </a:extLst>
          </p:cNvPr>
          <p:cNvSpPr>
            <a:spLocks noGrp="1"/>
          </p:cNvSpPr>
          <p:nvPr>
            <p:ph type="title"/>
          </p:nvPr>
        </p:nvSpPr>
        <p:spPr>
          <a:xfrm>
            <a:off x="573932" y="335628"/>
            <a:ext cx="11439728" cy="1507294"/>
          </a:xfrm>
        </p:spPr>
        <p:txBody>
          <a:bodyPr>
            <a:normAutofit fontScale="90000"/>
          </a:bodyPr>
          <a:lstStyle/>
          <a:p>
            <a:r>
              <a:rPr lang="it-IT" sz="4000" dirty="0"/>
              <a:t>Query 3: Corsi di laurea ad elevato tasso di commitment</a:t>
            </a:r>
            <a:br>
              <a:rPr lang="it-IT" sz="4000" b="1" i="1" dirty="0"/>
            </a:br>
            <a:r>
              <a:rPr lang="it-IT" sz="2000" dirty="0">
                <a:solidFill>
                  <a:schemeClr val="tx1"/>
                </a:solidFill>
                <a:latin typeface="+mn-lt"/>
              </a:rPr>
              <a:t>Sono mostrati i corsi di laurea, sull’asse x, che presentano almeno 10 esami svolti in un giorno.</a:t>
            </a:r>
            <a:br>
              <a:rPr lang="it-IT" sz="2000" dirty="0">
                <a:solidFill>
                  <a:schemeClr val="tx1"/>
                </a:solidFill>
                <a:latin typeface="+mn-lt"/>
              </a:rPr>
            </a:br>
            <a:r>
              <a:rPr lang="it-IT" sz="2000" dirty="0">
                <a:solidFill>
                  <a:schemeClr val="tx1"/>
                </a:solidFill>
                <a:latin typeface="+mn-lt"/>
              </a:rPr>
              <a:t>La gradazione di colore rosso mostra il numero di esami svolti nel medesimo giorno.</a:t>
            </a:r>
            <a:br>
              <a:rPr lang="it-IT" sz="2000" dirty="0">
                <a:solidFill>
                  <a:schemeClr val="tx1"/>
                </a:solidFill>
                <a:latin typeface="+mn-lt"/>
              </a:rPr>
            </a:br>
            <a:r>
              <a:rPr lang="it-IT" sz="2000" dirty="0">
                <a:solidFill>
                  <a:schemeClr val="tx1"/>
                </a:solidFill>
                <a:latin typeface="+mn-lt"/>
              </a:rPr>
              <a:t>Il corso di laurea con il maggiore tasso di commitment risulta essere il corso di </a:t>
            </a:r>
            <a:r>
              <a:rPr lang="it-IT" sz="2000" b="1" i="1" dirty="0">
                <a:solidFill>
                  <a:srgbClr val="841A1A"/>
                </a:solidFill>
                <a:latin typeface="+mn-lt"/>
              </a:rPr>
              <a:t>Medicina e chirurgia</a:t>
            </a:r>
            <a:r>
              <a:rPr lang="it-IT" sz="2000" dirty="0">
                <a:solidFill>
                  <a:schemeClr val="tx1"/>
                </a:solidFill>
                <a:latin typeface="+mn-lt"/>
              </a:rPr>
              <a:t>, seguito da </a:t>
            </a:r>
            <a:r>
              <a:rPr lang="it-IT" sz="2000" b="1" i="1" dirty="0">
                <a:solidFill>
                  <a:srgbClr val="AC5757"/>
                </a:solidFill>
                <a:latin typeface="+mn-lt"/>
              </a:rPr>
              <a:t>Giurisprudenza</a:t>
            </a:r>
            <a:r>
              <a:rPr lang="it-IT" sz="2000" dirty="0">
                <a:solidFill>
                  <a:schemeClr val="tx1"/>
                </a:solidFill>
                <a:latin typeface="+mn-lt"/>
              </a:rPr>
              <a:t>,</a:t>
            </a:r>
            <a:r>
              <a:rPr lang="it-IT" sz="2000" dirty="0">
                <a:latin typeface="+mn-lt"/>
              </a:rPr>
              <a:t> </a:t>
            </a:r>
            <a:r>
              <a:rPr lang="it-IT" sz="2000" dirty="0">
                <a:solidFill>
                  <a:schemeClr val="tx1"/>
                </a:solidFill>
                <a:latin typeface="+mn-lt"/>
              </a:rPr>
              <a:t>entrambi corsi di Laurea Magistrale a Ciclo Unico.</a:t>
            </a:r>
            <a:endParaRPr lang="it-IT" sz="4000" b="1" dirty="0">
              <a:solidFill>
                <a:schemeClr val="tx1"/>
              </a:solidFill>
              <a:latin typeface="+mn-lt"/>
            </a:endParaRPr>
          </a:p>
        </p:txBody>
      </p:sp>
      <p:pic>
        <p:nvPicPr>
          <p:cNvPr id="4" name="Segnaposto contenuto 3">
            <a:extLst>
              <a:ext uri="{FF2B5EF4-FFF2-40B4-BE49-F238E27FC236}">
                <a16:creationId xmlns:a16="http://schemas.microsoft.com/office/drawing/2014/main" id="{53335F3E-0856-00A0-CB41-CD323FC86E84}"/>
              </a:ext>
            </a:extLst>
          </p:cNvPr>
          <p:cNvPicPr>
            <a:picLocks noGrp="1" noChangeAspect="1"/>
          </p:cNvPicPr>
          <p:nvPr>
            <p:ph idx="1"/>
          </p:nvPr>
        </p:nvPicPr>
        <p:blipFill>
          <a:blip r:embed="rId2"/>
          <a:stretch>
            <a:fillRect/>
          </a:stretch>
        </p:blipFill>
        <p:spPr>
          <a:xfrm>
            <a:off x="2015613" y="1825624"/>
            <a:ext cx="7261677" cy="4757775"/>
          </a:xfrm>
          <a:prstGeom prst="rect">
            <a:avLst/>
          </a:prstGeom>
        </p:spPr>
      </p:pic>
      <p:pic>
        <p:nvPicPr>
          <p:cNvPr id="6" name="Immagine 5">
            <a:extLst>
              <a:ext uri="{FF2B5EF4-FFF2-40B4-BE49-F238E27FC236}">
                <a16:creationId xmlns:a16="http://schemas.microsoft.com/office/drawing/2014/main" id="{D7ABA7F8-8C85-193D-D030-55524C56B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1256" y="2150699"/>
            <a:ext cx="1822544" cy="196860"/>
          </a:xfrm>
          <a:prstGeom prst="rect">
            <a:avLst/>
          </a:prstGeom>
        </p:spPr>
      </p:pic>
      <p:sp>
        <p:nvSpPr>
          <p:cNvPr id="7" name="CasellaDiTesto 6">
            <a:extLst>
              <a:ext uri="{FF2B5EF4-FFF2-40B4-BE49-F238E27FC236}">
                <a16:creationId xmlns:a16="http://schemas.microsoft.com/office/drawing/2014/main" id="{0D46CD33-0C9D-7DF4-9131-B375DD0607B1}"/>
              </a:ext>
            </a:extLst>
          </p:cNvPr>
          <p:cNvSpPr txBox="1"/>
          <p:nvPr/>
        </p:nvSpPr>
        <p:spPr>
          <a:xfrm>
            <a:off x="9456174" y="2347559"/>
            <a:ext cx="2214716" cy="307777"/>
          </a:xfrm>
          <a:prstGeom prst="rect">
            <a:avLst/>
          </a:prstGeom>
          <a:noFill/>
        </p:spPr>
        <p:txBody>
          <a:bodyPr wrap="square" rtlCol="0">
            <a:spAutoFit/>
          </a:bodyPr>
          <a:lstStyle/>
          <a:p>
            <a:r>
              <a:rPr lang="it-IT" sz="1400" dirty="0">
                <a:solidFill>
                  <a:schemeClr val="bg1">
                    <a:lumMod val="50000"/>
                  </a:schemeClr>
                </a:solidFill>
              </a:rPr>
              <a:t>10</a:t>
            </a:r>
            <a:r>
              <a:rPr lang="it-IT" sz="1400" i="1" dirty="0"/>
              <a:t> </a:t>
            </a:r>
            <a:r>
              <a:rPr lang="it-IT" sz="1400" dirty="0"/>
              <a:t>                                   </a:t>
            </a:r>
            <a:r>
              <a:rPr lang="it-IT" sz="1400" dirty="0">
                <a:solidFill>
                  <a:schemeClr val="bg1">
                    <a:lumMod val="50000"/>
                  </a:schemeClr>
                </a:solidFill>
              </a:rPr>
              <a:t>42</a:t>
            </a:r>
          </a:p>
        </p:txBody>
      </p:sp>
      <p:sp>
        <p:nvSpPr>
          <p:cNvPr id="8" name="CasellaDiTesto 7">
            <a:extLst>
              <a:ext uri="{FF2B5EF4-FFF2-40B4-BE49-F238E27FC236}">
                <a16:creationId xmlns:a16="http://schemas.microsoft.com/office/drawing/2014/main" id="{3C203B83-3B22-03D6-DDCD-4D60F986B1C1}"/>
              </a:ext>
            </a:extLst>
          </p:cNvPr>
          <p:cNvSpPr txBox="1"/>
          <p:nvPr/>
        </p:nvSpPr>
        <p:spPr>
          <a:xfrm>
            <a:off x="9456174" y="1858051"/>
            <a:ext cx="2214716" cy="292388"/>
          </a:xfrm>
          <a:prstGeom prst="rect">
            <a:avLst/>
          </a:prstGeom>
          <a:noFill/>
        </p:spPr>
        <p:txBody>
          <a:bodyPr wrap="square" rtlCol="0">
            <a:spAutoFit/>
          </a:bodyPr>
          <a:lstStyle/>
          <a:p>
            <a:r>
              <a:rPr lang="it-IT" sz="1300" dirty="0">
                <a:solidFill>
                  <a:schemeClr val="bg1">
                    <a:lumMod val="50000"/>
                  </a:schemeClr>
                </a:solidFill>
              </a:rPr>
              <a:t>N° esami medesimo giorno</a:t>
            </a:r>
          </a:p>
        </p:txBody>
      </p:sp>
    </p:spTree>
    <p:extLst>
      <p:ext uri="{BB962C8B-B14F-4D97-AF65-F5344CB8AC3E}">
        <p14:creationId xmlns:p14="http://schemas.microsoft.com/office/powerpoint/2010/main" val="13097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9E3B37-971C-4F63-9866-2A7028A30A82}"/>
              </a:ext>
            </a:extLst>
          </p:cNvPr>
          <p:cNvSpPr>
            <a:spLocks noGrp="1"/>
          </p:cNvSpPr>
          <p:nvPr>
            <p:ph type="title"/>
          </p:nvPr>
        </p:nvSpPr>
        <p:spPr>
          <a:xfrm>
            <a:off x="977630" y="13903"/>
            <a:ext cx="9875520" cy="1356360"/>
          </a:xfrm>
        </p:spPr>
        <p:txBody>
          <a:bodyPr/>
          <a:lstStyle/>
          <a:p>
            <a:r>
              <a:rPr lang="it-IT" dirty="0"/>
              <a:t>Query 4: </a:t>
            </a:r>
            <a:r>
              <a:rPr lang="en-GB" dirty="0"/>
              <a:t>hardest/easiest exams - Dati</a:t>
            </a:r>
          </a:p>
        </p:txBody>
      </p:sp>
      <p:pic>
        <p:nvPicPr>
          <p:cNvPr id="5" name="Segnaposto contenuto 4">
            <a:extLst>
              <a:ext uri="{FF2B5EF4-FFF2-40B4-BE49-F238E27FC236}">
                <a16:creationId xmlns:a16="http://schemas.microsoft.com/office/drawing/2014/main" id="{49FD042C-D7CF-429C-8D5E-417EF2F38B35}"/>
              </a:ext>
            </a:extLst>
          </p:cNvPr>
          <p:cNvPicPr>
            <a:picLocks noGrp="1" noChangeAspect="1"/>
          </p:cNvPicPr>
          <p:nvPr>
            <p:ph idx="1"/>
          </p:nvPr>
        </p:nvPicPr>
        <p:blipFill>
          <a:blip r:embed="rId3"/>
          <a:stretch>
            <a:fillRect/>
          </a:stretch>
        </p:blipFill>
        <p:spPr>
          <a:xfrm>
            <a:off x="286939" y="943265"/>
            <a:ext cx="7905476" cy="3579443"/>
          </a:xfrm>
        </p:spPr>
      </p:pic>
      <p:sp>
        <p:nvSpPr>
          <p:cNvPr id="7" name="CasellaDiTesto 6">
            <a:extLst>
              <a:ext uri="{FF2B5EF4-FFF2-40B4-BE49-F238E27FC236}">
                <a16:creationId xmlns:a16="http://schemas.microsoft.com/office/drawing/2014/main" id="{E5263505-9590-4ECD-BB33-9D0B861FD9C3}"/>
              </a:ext>
            </a:extLst>
          </p:cNvPr>
          <p:cNvSpPr txBox="1"/>
          <p:nvPr/>
        </p:nvSpPr>
        <p:spPr>
          <a:xfrm>
            <a:off x="182705" y="5841660"/>
            <a:ext cx="7077214" cy="707886"/>
          </a:xfrm>
          <a:prstGeom prst="rect">
            <a:avLst/>
          </a:prstGeom>
          <a:noFill/>
        </p:spPr>
        <p:txBody>
          <a:bodyPr wrap="square">
            <a:spAutoFit/>
          </a:bodyPr>
          <a:lstStyle/>
          <a:p>
            <a:pPr marL="45720" indent="0">
              <a:buNone/>
            </a:pPr>
            <a:r>
              <a:rPr lang="it-IT" sz="2000" dirty="0">
                <a:solidFill>
                  <a:schemeClr val="tx1"/>
                </a:solidFill>
              </a:rPr>
              <a:t>Non ci sono differenze tra i risultati ottenuti dal modello relazionale denormalizzato e il modello razionale normalizzato.</a:t>
            </a:r>
            <a:endParaRPr lang="en-GB" sz="2000" dirty="0">
              <a:solidFill>
                <a:schemeClr val="tx1"/>
              </a:solidFill>
            </a:endParaRPr>
          </a:p>
        </p:txBody>
      </p:sp>
      <p:sp>
        <p:nvSpPr>
          <p:cNvPr id="9" name="CasellaDiTesto 8">
            <a:extLst>
              <a:ext uri="{FF2B5EF4-FFF2-40B4-BE49-F238E27FC236}">
                <a16:creationId xmlns:a16="http://schemas.microsoft.com/office/drawing/2014/main" id="{416BF2E4-5A6F-477C-8F52-10A1CC871929}"/>
              </a:ext>
            </a:extLst>
          </p:cNvPr>
          <p:cNvSpPr txBox="1"/>
          <p:nvPr/>
        </p:nvSpPr>
        <p:spPr>
          <a:xfrm>
            <a:off x="8114593" y="1072468"/>
            <a:ext cx="3790468" cy="3477875"/>
          </a:xfrm>
          <a:prstGeom prst="rect">
            <a:avLst/>
          </a:prstGeom>
          <a:noFill/>
        </p:spPr>
        <p:txBody>
          <a:bodyPr wrap="square" rtlCol="0">
            <a:spAutoFit/>
          </a:bodyPr>
          <a:lstStyle/>
          <a:p>
            <a:r>
              <a:rPr lang="it-IT" sz="2200" dirty="0"/>
              <a:t>Per ogni attività didattica è stata calcolata la media dei voti degli studenti che hanno passato l’esame. </a:t>
            </a:r>
          </a:p>
          <a:p>
            <a:r>
              <a:rPr lang="it-IT" sz="2200" dirty="0"/>
              <a:t>Per individuare la top-3 degli esami più facili per ogni corso di studio si prendono le prime tre attività didattiche (ad), mentre per la top-3 degli esami più difficili le ultime tre.</a:t>
            </a:r>
            <a:endParaRPr lang="en-GB" sz="2200" dirty="0"/>
          </a:p>
        </p:txBody>
      </p:sp>
      <p:sp>
        <p:nvSpPr>
          <p:cNvPr id="10" name="CasellaDiTesto 9">
            <a:extLst>
              <a:ext uri="{FF2B5EF4-FFF2-40B4-BE49-F238E27FC236}">
                <a16:creationId xmlns:a16="http://schemas.microsoft.com/office/drawing/2014/main" id="{88E69AF4-ECA9-4420-B42F-8EFDA3C0D9A0}"/>
              </a:ext>
            </a:extLst>
          </p:cNvPr>
          <p:cNvSpPr txBox="1"/>
          <p:nvPr/>
        </p:nvSpPr>
        <p:spPr>
          <a:xfrm>
            <a:off x="234821" y="4595165"/>
            <a:ext cx="6661539" cy="1600438"/>
          </a:xfrm>
          <a:prstGeom prst="rect">
            <a:avLst/>
          </a:prstGeom>
          <a:noFill/>
        </p:spPr>
        <p:txBody>
          <a:bodyPr wrap="square" rtlCol="0">
            <a:spAutoFit/>
          </a:bodyPr>
          <a:lstStyle/>
          <a:p>
            <a:r>
              <a:rPr lang="it-IT" sz="2000" dirty="0"/>
              <a:t>Per rendere il risultato più realistico si è scelto di affiancare la media dei voti con un altro valore, ovvero il numero di studenti che hanno passato l’esame, considerando soltanto le attività didattiche superate da almeno 30 studenti.</a:t>
            </a:r>
            <a:endParaRPr lang="en-GB" sz="2000" dirty="0"/>
          </a:p>
          <a:p>
            <a:endParaRPr lang="en-GB" dirty="0"/>
          </a:p>
        </p:txBody>
      </p:sp>
      <p:pic>
        <p:nvPicPr>
          <p:cNvPr id="6" name="Immagine 5" descr="Immagine che contiene testo&#10;&#10;Descrizione generata automaticamente">
            <a:extLst>
              <a:ext uri="{FF2B5EF4-FFF2-40B4-BE49-F238E27FC236}">
                <a16:creationId xmlns:a16="http://schemas.microsoft.com/office/drawing/2014/main" id="{411B7C53-174D-4B79-A486-3124F2C80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9706" y="4752928"/>
            <a:ext cx="5077473" cy="734789"/>
          </a:xfrm>
          <a:prstGeom prst="rect">
            <a:avLst/>
          </a:prstGeom>
        </p:spPr>
      </p:pic>
      <p:pic>
        <p:nvPicPr>
          <p:cNvPr id="12" name="Immagine 11">
            <a:extLst>
              <a:ext uri="{FF2B5EF4-FFF2-40B4-BE49-F238E27FC236}">
                <a16:creationId xmlns:a16="http://schemas.microsoft.com/office/drawing/2014/main" id="{1D1B43BC-D4DF-4DB8-A551-039B3CB000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6360" y="5606886"/>
            <a:ext cx="5055430" cy="661173"/>
          </a:xfrm>
          <a:prstGeom prst="rect">
            <a:avLst/>
          </a:prstGeom>
        </p:spPr>
      </p:pic>
    </p:spTree>
    <p:extLst>
      <p:ext uri="{BB962C8B-B14F-4D97-AF65-F5344CB8AC3E}">
        <p14:creationId xmlns:p14="http://schemas.microsoft.com/office/powerpoint/2010/main" val="61242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DEEDD8-7BEC-4CB9-8B69-4306F12AE6F9}"/>
              </a:ext>
            </a:extLst>
          </p:cNvPr>
          <p:cNvSpPr>
            <a:spLocks noGrp="1"/>
          </p:cNvSpPr>
          <p:nvPr>
            <p:ph type="title"/>
          </p:nvPr>
        </p:nvSpPr>
        <p:spPr>
          <a:xfrm>
            <a:off x="209145" y="157354"/>
            <a:ext cx="9875520" cy="1356360"/>
          </a:xfrm>
        </p:spPr>
        <p:txBody>
          <a:bodyPr/>
          <a:lstStyle/>
          <a:p>
            <a:r>
              <a:rPr lang="it-IT" dirty="0"/>
              <a:t>Query 4: commento</a:t>
            </a:r>
            <a:endParaRPr lang="en-GB" dirty="0"/>
          </a:p>
        </p:txBody>
      </p:sp>
      <p:pic>
        <p:nvPicPr>
          <p:cNvPr id="5" name="Segnaposto contenuto 4">
            <a:extLst>
              <a:ext uri="{FF2B5EF4-FFF2-40B4-BE49-F238E27FC236}">
                <a16:creationId xmlns:a16="http://schemas.microsoft.com/office/drawing/2014/main" id="{7012E225-16E0-4FAD-8B4B-74CFB0DB2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0418" y="425165"/>
            <a:ext cx="3476545" cy="2520000"/>
          </a:xfrm>
        </p:spPr>
      </p:pic>
      <p:pic>
        <p:nvPicPr>
          <p:cNvPr id="7" name="Immagine 6">
            <a:extLst>
              <a:ext uri="{FF2B5EF4-FFF2-40B4-BE49-F238E27FC236}">
                <a16:creationId xmlns:a16="http://schemas.microsoft.com/office/drawing/2014/main" id="{4F62C4F1-33E7-483E-9944-045D322DA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5847" y="425165"/>
            <a:ext cx="3456922" cy="2520000"/>
          </a:xfrm>
          <a:prstGeom prst="rect">
            <a:avLst/>
          </a:prstGeom>
        </p:spPr>
      </p:pic>
      <p:pic>
        <p:nvPicPr>
          <p:cNvPr id="9" name="Immagine 8">
            <a:extLst>
              <a:ext uri="{FF2B5EF4-FFF2-40B4-BE49-F238E27FC236}">
                <a16:creationId xmlns:a16="http://schemas.microsoft.com/office/drawing/2014/main" id="{EE3E6FF0-74F0-498A-92C6-CFFE3E1FB5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478" y="4114002"/>
            <a:ext cx="3472993" cy="2502320"/>
          </a:xfrm>
          <a:prstGeom prst="rect">
            <a:avLst/>
          </a:prstGeom>
        </p:spPr>
      </p:pic>
      <p:pic>
        <p:nvPicPr>
          <p:cNvPr id="11" name="Immagine 10">
            <a:extLst>
              <a:ext uri="{FF2B5EF4-FFF2-40B4-BE49-F238E27FC236}">
                <a16:creationId xmlns:a16="http://schemas.microsoft.com/office/drawing/2014/main" id="{E6C51839-8378-4FB3-8773-03714AD56B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7039" y="2792343"/>
            <a:ext cx="3472994" cy="2520000"/>
          </a:xfrm>
          <a:prstGeom prst="rect">
            <a:avLst/>
          </a:prstGeom>
        </p:spPr>
      </p:pic>
      <p:pic>
        <p:nvPicPr>
          <p:cNvPr id="13" name="Immagine 12">
            <a:extLst>
              <a:ext uri="{FF2B5EF4-FFF2-40B4-BE49-F238E27FC236}">
                <a16:creationId xmlns:a16="http://schemas.microsoft.com/office/drawing/2014/main" id="{D3C84BD3-A6C1-4574-B0C5-5AA38AFE0A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4857" y="2941074"/>
            <a:ext cx="3499311" cy="2484000"/>
          </a:xfrm>
          <a:prstGeom prst="rect">
            <a:avLst/>
          </a:prstGeom>
        </p:spPr>
      </p:pic>
      <p:sp>
        <p:nvSpPr>
          <p:cNvPr id="15" name="CasellaDiTesto 14">
            <a:extLst>
              <a:ext uri="{FF2B5EF4-FFF2-40B4-BE49-F238E27FC236}">
                <a16:creationId xmlns:a16="http://schemas.microsoft.com/office/drawing/2014/main" id="{C7FD3172-A384-46A3-8274-B4F617ADDFEB}"/>
              </a:ext>
            </a:extLst>
          </p:cNvPr>
          <p:cNvSpPr txBox="1"/>
          <p:nvPr/>
        </p:nvSpPr>
        <p:spPr>
          <a:xfrm>
            <a:off x="3850978" y="5483794"/>
            <a:ext cx="7963037" cy="923330"/>
          </a:xfrm>
          <a:prstGeom prst="rect">
            <a:avLst/>
          </a:prstGeom>
          <a:noFill/>
        </p:spPr>
        <p:txBody>
          <a:bodyPr wrap="square" rtlCol="0">
            <a:spAutoFit/>
          </a:bodyPr>
          <a:lstStyle/>
          <a:p>
            <a:r>
              <a:rPr lang="it-IT" dirty="0"/>
              <a:t>In alcuni casi il risultato non viene modificato. Un esempio è Medicina e chirurgia, in cui la top-3 degli esami più facili e la top-3 degli esami più difficili è data da esami che sono stati superati da più di 30 studenti.</a:t>
            </a:r>
            <a:endParaRPr lang="en-GB" dirty="0"/>
          </a:p>
        </p:txBody>
      </p:sp>
      <p:sp>
        <p:nvSpPr>
          <p:cNvPr id="16" name="CasellaDiTesto 15">
            <a:extLst>
              <a:ext uri="{FF2B5EF4-FFF2-40B4-BE49-F238E27FC236}">
                <a16:creationId xmlns:a16="http://schemas.microsoft.com/office/drawing/2014/main" id="{0EDE32EA-DB2E-4698-8A2B-6C7A57AE6619}"/>
              </a:ext>
            </a:extLst>
          </p:cNvPr>
          <p:cNvSpPr txBox="1"/>
          <p:nvPr/>
        </p:nvSpPr>
        <p:spPr>
          <a:xfrm>
            <a:off x="299231" y="1127859"/>
            <a:ext cx="4263041" cy="923330"/>
          </a:xfrm>
          <a:prstGeom prst="rect">
            <a:avLst/>
          </a:prstGeom>
          <a:noFill/>
        </p:spPr>
        <p:txBody>
          <a:bodyPr wrap="square" rtlCol="0">
            <a:spAutoFit/>
          </a:bodyPr>
          <a:lstStyle/>
          <a:p>
            <a:r>
              <a:rPr lang="it-IT" dirty="0"/>
              <a:t>Usando il primo metodo di giudizio la top-3 degli esami più facili di giurisprudenza risulta:</a:t>
            </a:r>
            <a:endParaRPr lang="en-GB" dirty="0"/>
          </a:p>
        </p:txBody>
      </p:sp>
      <p:pic>
        <p:nvPicPr>
          <p:cNvPr id="18" name="Immagine 17" descr="Immagine che contiene testo&#10;&#10;Descrizione generata automaticamente">
            <a:extLst>
              <a:ext uri="{FF2B5EF4-FFF2-40B4-BE49-F238E27FC236}">
                <a16:creationId xmlns:a16="http://schemas.microsoft.com/office/drawing/2014/main" id="{C9D363BA-5E0E-4D65-8727-449D3475BDDD}"/>
              </a:ext>
            </a:extLst>
          </p:cNvPr>
          <p:cNvPicPr>
            <a:picLocks noChangeAspect="1"/>
          </p:cNvPicPr>
          <p:nvPr/>
        </p:nvPicPr>
        <p:blipFill rotWithShape="1">
          <a:blip r:embed="rId7">
            <a:extLst>
              <a:ext uri="{28A0092B-C50C-407E-A947-70E740481C1C}">
                <a14:useLocalDpi xmlns:a14="http://schemas.microsoft.com/office/drawing/2010/main" val="0"/>
              </a:ext>
            </a:extLst>
          </a:blip>
          <a:srcRect t="14144" b="45359"/>
          <a:stretch/>
        </p:blipFill>
        <p:spPr>
          <a:xfrm>
            <a:off x="1388400" y="1722144"/>
            <a:ext cx="2745855" cy="641852"/>
          </a:xfrm>
          <a:prstGeom prst="rect">
            <a:avLst/>
          </a:prstGeom>
        </p:spPr>
      </p:pic>
      <p:pic>
        <p:nvPicPr>
          <p:cNvPr id="20" name="Immagine 19" descr="Immagine che contiene testo&#10;&#10;Descrizione generata automaticamente">
            <a:extLst>
              <a:ext uri="{FF2B5EF4-FFF2-40B4-BE49-F238E27FC236}">
                <a16:creationId xmlns:a16="http://schemas.microsoft.com/office/drawing/2014/main" id="{3FE138D9-A022-4805-BA14-404FA384C17B}"/>
              </a:ext>
            </a:extLst>
          </p:cNvPr>
          <p:cNvPicPr>
            <a:picLocks noChangeAspect="1"/>
          </p:cNvPicPr>
          <p:nvPr/>
        </p:nvPicPr>
        <p:blipFill rotWithShape="1">
          <a:blip r:embed="rId8">
            <a:extLst>
              <a:ext uri="{28A0092B-C50C-407E-A947-70E740481C1C}">
                <a14:useLocalDpi xmlns:a14="http://schemas.microsoft.com/office/drawing/2010/main" val="0"/>
              </a:ext>
            </a:extLst>
          </a:blip>
          <a:srcRect t="18472" b="42123"/>
          <a:stretch/>
        </p:blipFill>
        <p:spPr>
          <a:xfrm>
            <a:off x="1388400" y="3190672"/>
            <a:ext cx="2815324" cy="631236"/>
          </a:xfrm>
          <a:prstGeom prst="rect">
            <a:avLst/>
          </a:prstGeom>
        </p:spPr>
      </p:pic>
      <p:sp>
        <p:nvSpPr>
          <p:cNvPr id="21" name="CasellaDiTesto 20">
            <a:extLst>
              <a:ext uri="{FF2B5EF4-FFF2-40B4-BE49-F238E27FC236}">
                <a16:creationId xmlns:a16="http://schemas.microsoft.com/office/drawing/2014/main" id="{3151A4C5-0C1F-455E-AD1C-7E681BB73C09}"/>
              </a:ext>
            </a:extLst>
          </p:cNvPr>
          <p:cNvSpPr txBox="1"/>
          <p:nvPr/>
        </p:nvSpPr>
        <p:spPr>
          <a:xfrm>
            <a:off x="299231" y="2502198"/>
            <a:ext cx="4595680" cy="923330"/>
          </a:xfrm>
          <a:prstGeom prst="rect">
            <a:avLst/>
          </a:prstGeom>
          <a:noFill/>
        </p:spPr>
        <p:txBody>
          <a:bodyPr wrap="square" rtlCol="0">
            <a:spAutoFit/>
          </a:bodyPr>
          <a:lstStyle/>
          <a:p>
            <a:r>
              <a:rPr lang="it-IT" dirty="0"/>
              <a:t>Eliminando le attività didattiche che non sono state superate da almeno 30 studenti la top-3 diventa:</a:t>
            </a:r>
            <a:endParaRPr lang="en-GB" dirty="0"/>
          </a:p>
        </p:txBody>
      </p:sp>
    </p:spTree>
    <p:extLst>
      <p:ext uri="{BB962C8B-B14F-4D97-AF65-F5344CB8AC3E}">
        <p14:creationId xmlns:p14="http://schemas.microsoft.com/office/powerpoint/2010/main" val="2874979312"/>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1605</Words>
  <Application>Microsoft Office PowerPoint</Application>
  <PresentationFormat>Widescreen</PresentationFormat>
  <Paragraphs>93</Paragraphs>
  <Slides>17</Slides>
  <Notes>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Calibri</vt:lpstr>
      <vt:lpstr>Cambria Math</vt:lpstr>
      <vt:lpstr>Corbel</vt:lpstr>
      <vt:lpstr>Base</vt:lpstr>
      <vt:lpstr>homework</vt:lpstr>
      <vt:lpstr>1:who is playing? - Dati</vt:lpstr>
      <vt:lpstr>Query 1: distribuzione</vt:lpstr>
      <vt:lpstr>Presentazione standard di PowerPoint</vt:lpstr>
      <vt:lpstr>Query 2: esami più difficili </vt:lpstr>
      <vt:lpstr>3:Commitment – Dati Abbiamo raggruppato per ‘cdscod’ e per ‘dtappello’, per poi contare quanti esami dello stesso cds sono stati svolti nello stesso giorno, per poi prendere per ogni cds il numero massimo di esami nello stesso giorno. Utilizzando il dataset denormalizzato il risultato è diverso, in quanto raggruppando per cdscod e dtappello restituisce un numero di righe pari a quanti sono gli studenti iscritti. </vt:lpstr>
      <vt:lpstr>Query 3: Corsi di laurea ad elevato tasso di commitment Sono mostrati i corsi di laurea, sull’asse x, che presentano almeno 10 esami svolti in un giorno. La gradazione di colore rosso mostra il numero di esami svolti nel medesimo giorno. Il corso di laurea con il maggiore tasso di commitment risulta essere il corso di Medicina e chirurgia, seguito da Giurisprudenza, entrambi corsi di Laurea Magistrale a Ciclo Unico.</vt:lpstr>
      <vt:lpstr>Query 4: hardest/easiest exams - Dati</vt:lpstr>
      <vt:lpstr>Query 4: commento</vt:lpstr>
      <vt:lpstr>Presentazione standard di PowerPoint</vt:lpstr>
      <vt:lpstr>Presentazione standard di PowerPoint</vt:lpstr>
      <vt:lpstr>      6:Trial &amp; Error - Dati Abbiamo raggruppato per ‘adcod’ e ‘studente’, al fine di ottenere  il conteggio dei non superamenti(superamento=0) di ogni studente nei singoli esami. Successivamente, è stata calcolata la colonna ‘n°medio_non_superamento’ come la media del conteggio per avere come risultato la media del numero di tentativi degli studenti in ogni esame, ovvero, il valore «Trial &amp; Error» di quest’ultimo. Non ci sono differenze nei risultati ottenuti usando il modello relazionale denormalizzato e il modello relazionale normalizzato. </vt:lpstr>
      <vt:lpstr>Query 6: Top 3 esami Trial &amp; Error La rappresentazione grafica mostra i 3 esami, sull’asse x, con maggiore «Trial &amp; Error», in particolare al primo posto abbiamo l’esame Industrial Organization che risulta avere la media di non superamenti pari a 5, seguito da Biodiversità Vegetale con 4 e Analisi di Biomolecole con 3,5. </vt:lpstr>
      <vt:lpstr>  7:Confronto maschi e femmine nei corsi di laurea  Abbiamo raggruppato per ‘genere’ e ‘CdS’, al fine di potere calcolare il voto medio dei maschi e delle femmine nei singoli corsi di laurea, e contare il numero di esami superati dai maschi e dalle femmine in ogni CdS. A questo punto abbiamo potuto confrontare l’andamento dei maschi e delle femmine in termini di votazione media.  </vt:lpstr>
      <vt:lpstr>Query 7: Confronto andamento tra maschi e femmine nei diversi corsi di laurea I due colori, viola e blu, indicano rispettivamente i due generi femmine e maschi. Gli indicatori vengono etichettati con il numero di esami superati. Sono stati mostrati i dati che presentano una differenza del voto medio tra i due generi di almeno un voto.  </vt:lpstr>
      <vt:lpstr>  7:Confronto Area di Residenza nei corsi di laurea  L’obbiettivo è quello di valutare l’impatto che l’area di residenza ha sulla votazione media e sul numero di esami superati mediamente dagli studenti. Dapprima è stata calcolata la media voti e il numero di esami passati da ogni studente e successivamente ne è stata calcolata la media raggruppando per area di residenza. </vt:lpstr>
      <vt:lpstr>Query 7: Confronto andamento tra maschi e femmine nei diversi corsi di laurea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a.bosio5@campus.unimib.it</dc:creator>
  <cp:lastModifiedBy>Tommaso Strada</cp:lastModifiedBy>
  <cp:revision>42</cp:revision>
  <dcterms:created xsi:type="dcterms:W3CDTF">2022-11-28T15:06:26Z</dcterms:created>
  <dcterms:modified xsi:type="dcterms:W3CDTF">2022-12-06T10:58:43Z</dcterms:modified>
</cp:coreProperties>
</file>