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YhGZwvCxFZwm/MVHU5fInc6O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1D5111-32D4-4FF5-9E98-E6C1EADF533F}">
  <a:tblStyle styleId="{861D5111-32D4-4FF5-9E98-E6C1EADF533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FBF4"/>
            </a:gs>
            <a:gs pos="100000">
              <a:srgbClr val="D3E7C5"/>
            </a:gs>
          </a:gsLst>
          <a:lin ang="5400000" scaled="0"/>
        </a:gra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2188952" cy="6858000"/>
          </a:xfrm>
          <a:prstGeom prst="rect">
            <a:avLst/>
          </a:prstGeom>
          <a:gradFill>
            <a:gsLst>
              <a:gs pos="0">
                <a:srgbClr val="F7FBF4"/>
              </a:gs>
              <a:gs pos="100000">
                <a:srgbClr val="D3E7C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643467" y="560439"/>
            <a:ext cx="4620584" cy="37657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it-IT" sz="4400"/>
              <a:t>Did the Kyoto Protocol have an effect on </a:t>
            </a:r>
            <a:br>
              <a:rPr b="1" lang="it-IT" sz="4400"/>
            </a:br>
            <a:r>
              <a:rPr b="1" lang="it-IT" sz="4400"/>
              <a:t>renewable energy production over the years?</a:t>
            </a:r>
            <a:endParaRPr sz="4400"/>
          </a:p>
        </p:txBody>
      </p:sp>
      <p:sp>
        <p:nvSpPr>
          <p:cNvPr id="86" name="Google Shape;86;p1"/>
          <p:cNvSpPr txBox="1"/>
          <p:nvPr>
            <p:ph idx="1" type="subTitle"/>
          </p:nvPr>
        </p:nvSpPr>
        <p:spPr>
          <a:xfrm>
            <a:off x="643467" y="4830723"/>
            <a:ext cx="4620584" cy="1466838"/>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1"/>
              </a:buClr>
              <a:buSzPct val="100000"/>
              <a:buNone/>
            </a:pPr>
            <a:r>
              <a:rPr lang="it-IT" sz="7200"/>
              <a:t>Università degli Studi di Milano Bicocca</a:t>
            </a:r>
            <a:endParaRPr/>
          </a:p>
          <a:p>
            <a:pPr indent="0" lvl="0" marL="0" rtl="0" algn="ctr">
              <a:lnSpc>
                <a:spcPct val="90000"/>
              </a:lnSpc>
              <a:spcBef>
                <a:spcPts val="1000"/>
              </a:spcBef>
              <a:spcAft>
                <a:spcPts val="0"/>
              </a:spcAft>
              <a:buClr>
                <a:schemeClr val="dk1"/>
              </a:buClr>
              <a:buSzPct val="100000"/>
              <a:buNone/>
            </a:pPr>
            <a:r>
              <a:rPr lang="it-IT" sz="7200"/>
              <a:t>Anno accademico 2021-2022</a:t>
            </a:r>
            <a:endParaRPr/>
          </a:p>
          <a:p>
            <a:pPr indent="0" lvl="0" marL="0" rtl="0" algn="ctr">
              <a:lnSpc>
                <a:spcPct val="90000"/>
              </a:lnSpc>
              <a:spcBef>
                <a:spcPts val="1000"/>
              </a:spcBef>
              <a:spcAft>
                <a:spcPts val="0"/>
              </a:spcAft>
              <a:buClr>
                <a:schemeClr val="dk1"/>
              </a:buClr>
              <a:buSzPct val="100000"/>
              <a:buNone/>
            </a:pPr>
            <a:r>
              <a:t/>
            </a:r>
            <a:endParaRPr sz="7200"/>
          </a:p>
          <a:p>
            <a:pPr indent="0" lvl="0" marL="0" rtl="0" algn="ctr">
              <a:lnSpc>
                <a:spcPct val="90000"/>
              </a:lnSpc>
              <a:spcBef>
                <a:spcPts val="1000"/>
              </a:spcBef>
              <a:spcAft>
                <a:spcPts val="0"/>
              </a:spcAft>
              <a:buClr>
                <a:schemeClr val="dk1"/>
              </a:buClr>
              <a:buSzPct val="100000"/>
              <a:buNone/>
            </a:pPr>
            <a:r>
              <a:rPr lang="it-IT" sz="7200"/>
              <a:t>Mayhob () – Nocco (892030) – Strada (</a:t>
            </a:r>
            <a:r>
              <a:rPr lang="it-IT" sz="7200">
                <a:latin typeface="Calibri"/>
                <a:ea typeface="Calibri"/>
                <a:cs typeface="Calibri"/>
                <a:sym typeface="Calibri"/>
              </a:rPr>
              <a:t>829351</a:t>
            </a:r>
            <a:r>
              <a:rPr lang="it-IT" sz="7200"/>
              <a:t>)</a:t>
            </a:r>
            <a:endParaRPr/>
          </a:p>
          <a:p>
            <a:pPr indent="0" lvl="0" marL="0" rtl="0" algn="l">
              <a:lnSpc>
                <a:spcPct val="90000"/>
              </a:lnSpc>
              <a:spcBef>
                <a:spcPts val="1000"/>
              </a:spcBef>
              <a:spcAft>
                <a:spcPts val="0"/>
              </a:spcAft>
              <a:buClr>
                <a:schemeClr val="dk1"/>
              </a:buClr>
              <a:buSzPct val="100000"/>
              <a:buNone/>
            </a:pPr>
            <a:r>
              <a:t/>
            </a:r>
            <a:endParaRPr/>
          </a:p>
        </p:txBody>
      </p:sp>
      <p:pic>
        <p:nvPicPr>
          <p:cNvPr descr="Wind turbines against blue sky" id="87" name="Google Shape;87;p1"/>
          <p:cNvPicPr preferRelativeResize="0"/>
          <p:nvPr/>
        </p:nvPicPr>
        <p:blipFill rotWithShape="1">
          <a:blip r:embed="rId3">
            <a:alphaModFix/>
          </a:blip>
          <a:srcRect b="-1" l="25413" r="15463" t="0"/>
          <a:stretch/>
        </p:blipFill>
        <p:spPr>
          <a:xfrm>
            <a:off x="6229215" y="10"/>
            <a:ext cx="5962785" cy="685799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valutazione euristica</a:t>
            </a:r>
            <a:endParaRPr/>
          </a:p>
        </p:txBody>
      </p:sp>
      <p:sp>
        <p:nvSpPr>
          <p:cNvPr id="144" name="Google Shape;14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latin typeface="Arial"/>
              <a:ea typeface="Arial"/>
              <a:cs typeface="Arial"/>
              <a:sym typeface="Arial"/>
            </a:endParaRPr>
          </a:p>
        </p:txBody>
      </p:sp>
      <p:graphicFrame>
        <p:nvGraphicFramePr>
          <p:cNvPr id="145" name="Google Shape;145;p10"/>
          <p:cNvGraphicFramePr/>
          <p:nvPr/>
        </p:nvGraphicFramePr>
        <p:xfrm>
          <a:off x="745839" y="2374900"/>
          <a:ext cx="3000000" cy="3000000"/>
        </p:xfrm>
        <a:graphic>
          <a:graphicData uri="http://schemas.openxmlformats.org/drawingml/2006/table">
            <a:tbl>
              <a:tblPr bandRow="1" firstRow="1">
                <a:noFill/>
                <a:tableStyleId>{861D5111-32D4-4FF5-9E98-E6C1EADF533F}</a:tableStyleId>
              </a:tblPr>
              <a:tblGrid>
                <a:gridCol w="1407425"/>
                <a:gridCol w="4601500"/>
                <a:gridCol w="4599050"/>
              </a:tblGrid>
              <a:tr h="370850">
                <a:tc>
                  <a:txBody>
                    <a:bodyPr/>
                    <a:lstStyle/>
                    <a:p>
                      <a:pPr indent="0" lvl="0" marL="0" marR="0" rtl="0" algn="l">
                        <a:spcBef>
                          <a:spcPts val="0"/>
                        </a:spcBef>
                        <a:spcAft>
                          <a:spcPts val="0"/>
                        </a:spcAft>
                        <a:buNone/>
                      </a:pPr>
                      <a:r>
                        <a:t/>
                      </a:r>
                      <a:endParaRPr i="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Commento Annotato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Soluzione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800">
                          <a:solidFill>
                            <a:schemeClr val="dk1"/>
                          </a:solidFill>
                        </a:rPr>
                        <a:t>Utente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La ripartizione in quadranti attraverso le scritte al loro interno non è immediata né abbastanza evidente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t>Aggiunta di un riquadro a delimitazione del context riguardante la ripartizione in quadranti, con cambiamento del testo in stile </a:t>
                      </a:r>
                      <a:r>
                        <a:rPr i="1" lang="it-IT" sz="1800"/>
                        <a:t>bold</a:t>
                      </a:r>
                      <a:endParaRPr i="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800">
                          <a:solidFill>
                            <a:schemeClr val="dk1"/>
                          </a:solidFill>
                        </a:rPr>
                        <a:t>Utente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t>La distinzione tra titolo e sottotitolo non è chiara. Prima di utilizzarla, non è chiaro lo scopo della tendina con le opzioni per la visualizzazione delle due modalità di colori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t>Separazione più netta tra titolo e sottotitolo tramite modifica di dimensioni, posizione e formato del testo. Aggiunta di una descrizione sopra il widget del colore che invita alla scelta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800">
                          <a:solidFill>
                            <a:schemeClr val="dk1"/>
                          </a:solidFill>
                        </a:rPr>
                        <a:t>Utente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t>Le scritte ed i valori numerici all’interno della visualizzazione appaiono in alcuni casi eccessivamente piccoli e troppo vicini tra di loro, rendendone complessa la lettura e la comprensione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t>Aumento dimensioni di tutti i caratteri e dell’intera visualizzazione, con aggiunta di impostazione per far adattare le dimensioni della visualizzazione allo schermo dell’utente fruitore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46" name="Google Shape;146;p10"/>
          <p:cNvSpPr txBox="1"/>
          <p:nvPr/>
        </p:nvSpPr>
        <p:spPr>
          <a:xfrm>
            <a:off x="745839" y="1822450"/>
            <a:ext cx="1051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Lollipop Plot</a:t>
            </a:r>
            <a:r>
              <a:rPr lang="it-IT" sz="1800">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valutazione euristica</a:t>
            </a:r>
            <a:endParaRPr/>
          </a:p>
        </p:txBody>
      </p:sp>
      <p:sp>
        <p:nvSpPr>
          <p:cNvPr id="152" name="Google Shape;15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Time Series:</a:t>
            </a:r>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p:txBody>
      </p:sp>
      <p:graphicFrame>
        <p:nvGraphicFramePr>
          <p:cNvPr id="153" name="Google Shape;153;p11"/>
          <p:cNvGraphicFramePr/>
          <p:nvPr/>
        </p:nvGraphicFramePr>
        <p:xfrm>
          <a:off x="838200" y="2263331"/>
          <a:ext cx="3000000" cy="3000000"/>
        </p:xfrm>
        <a:graphic>
          <a:graphicData uri="http://schemas.openxmlformats.org/drawingml/2006/table">
            <a:tbl>
              <a:tblPr bandRow="1" firstRow="1">
                <a:noFill/>
                <a:tableStyleId>{861D5111-32D4-4FF5-9E98-E6C1EADF533F}</a:tableStyleId>
              </a:tblPr>
              <a:tblGrid>
                <a:gridCol w="1275725"/>
                <a:gridCol w="4562175"/>
                <a:gridCol w="4677700"/>
              </a:tblGrid>
              <a:tr h="42087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Commento Annotato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it-IT" sz="1800">
                          <a:solidFill>
                            <a:schemeClr val="dk1"/>
                          </a:solidFill>
                        </a:rPr>
                        <a:t>Soluzione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4475">
                <a:tc>
                  <a:txBody>
                    <a:bodyPr/>
                    <a:lstStyle/>
                    <a:p>
                      <a:pPr indent="0" lvl="0" marL="0" marR="0" rtl="0" algn="l">
                        <a:spcBef>
                          <a:spcPts val="0"/>
                        </a:spcBef>
                        <a:spcAft>
                          <a:spcPts val="0"/>
                        </a:spcAft>
                        <a:buNone/>
                      </a:pPr>
                      <a:r>
                        <a:rPr lang="it-IT" sz="1800"/>
                        <a:t>Utente1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4475">
                <a:tc>
                  <a:txBody>
                    <a:bodyPr/>
                    <a:lstStyle/>
                    <a:p>
                      <a:pPr indent="0" lvl="0" marL="0" marR="0" rtl="0" algn="l">
                        <a:spcBef>
                          <a:spcPts val="0"/>
                        </a:spcBef>
                        <a:spcAft>
                          <a:spcPts val="0"/>
                        </a:spcAft>
                        <a:buNone/>
                      </a:pPr>
                      <a:r>
                        <a:rPr lang="it-IT" sz="1800"/>
                        <a:t>Utente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4475">
                <a:tc>
                  <a:txBody>
                    <a:bodyPr/>
                    <a:lstStyle/>
                    <a:p>
                      <a:pPr indent="0" lvl="0" marL="0" marR="0" rtl="0" algn="l">
                        <a:spcBef>
                          <a:spcPts val="0"/>
                        </a:spcBef>
                        <a:spcAft>
                          <a:spcPts val="0"/>
                        </a:spcAft>
                        <a:buNone/>
                      </a:pPr>
                      <a:r>
                        <a:rPr lang="it-IT" sz="1800"/>
                        <a:t>Utente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838200" y="30613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test utente</a:t>
            </a:r>
            <a:endParaRPr/>
          </a:p>
        </p:txBody>
      </p:sp>
      <p:graphicFrame>
        <p:nvGraphicFramePr>
          <p:cNvPr id="159" name="Google Shape;159;p12"/>
          <p:cNvGraphicFramePr/>
          <p:nvPr/>
        </p:nvGraphicFramePr>
        <p:xfrm>
          <a:off x="523571" y="2153101"/>
          <a:ext cx="3000000" cy="3000000"/>
        </p:xfrm>
        <a:graphic>
          <a:graphicData uri="http://schemas.openxmlformats.org/drawingml/2006/table">
            <a:tbl>
              <a:tblPr bandRow="1" firstRow="1">
                <a:noFill/>
                <a:tableStyleId>{861D5111-32D4-4FF5-9E98-E6C1EADF533F}</a:tableStyleId>
              </a:tblPr>
              <a:tblGrid>
                <a:gridCol w="939025"/>
                <a:gridCol w="1422600"/>
                <a:gridCol w="2640525"/>
              </a:tblGrid>
              <a:tr h="343075">
                <a:tc>
                  <a:txBody>
                    <a:bodyPr/>
                    <a:lstStyle/>
                    <a:p>
                      <a:pPr indent="0" lvl="0" marL="0" marR="0" rtl="0" algn="l">
                        <a:spcBef>
                          <a:spcPts val="0"/>
                        </a:spcBef>
                        <a:spcAft>
                          <a:spcPts val="0"/>
                        </a:spcAft>
                        <a:buNone/>
                      </a:pPr>
                      <a:r>
                        <a:rPr b="1" i="1" lang="it-IT" sz="1400">
                          <a:solidFill>
                            <a:schemeClr val="dk1"/>
                          </a:solidFill>
                          <a:latin typeface="Arial"/>
                          <a:ea typeface="Arial"/>
                          <a:cs typeface="Arial"/>
                          <a:sym typeface="Arial"/>
                        </a:rPr>
                        <a:t>Lollipop Plot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solidFill>
                            <a:schemeClr val="dk1"/>
                          </a:solidFill>
                          <a:latin typeface="Arial"/>
                          <a:ea typeface="Arial"/>
                          <a:cs typeface="Arial"/>
                          <a:sym typeface="Arial"/>
                        </a:rPr>
                        <a:t>Obiettivo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solidFill>
                            <a:schemeClr val="dk1"/>
                          </a:solidFill>
                          <a:latin typeface="Arial"/>
                          <a:ea typeface="Arial"/>
                          <a:cs typeface="Arial"/>
                          <a:sym typeface="Arial"/>
                        </a:rPr>
                        <a:t>Quesito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Comprensione grafico </a:t>
                      </a:r>
                      <a:endParaRPr/>
                    </a:p>
                    <a:p>
                      <a:pPr indent="0" lvl="0" marL="0" marR="0" rtl="0" algn="l">
                        <a:spcBef>
                          <a:spcPts val="0"/>
                        </a:spcBef>
                        <a:spcAft>
                          <a:spcPts val="0"/>
                        </a:spcAft>
                        <a:buNone/>
                      </a:pPr>
                      <a:r>
                        <a:rPr lang="it-IT" sz="1400">
                          <a:latin typeface="Arial"/>
                          <a:ea typeface="Arial"/>
                          <a:cs typeface="Arial"/>
                          <a:sym typeface="Arial"/>
                        </a:rPr>
                        <a:t>e utilizzo interattività</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it-IT" sz="1400" u="none" strike="noStrike">
                          <a:solidFill>
                            <a:schemeClr val="dk1"/>
                          </a:solidFill>
                          <a:latin typeface="Arial"/>
                          <a:ea typeface="Arial"/>
                          <a:cs typeface="Arial"/>
                          <a:sym typeface="Arial"/>
                        </a:rPr>
                        <a:t>Qual è il paese appartenente all’EU Emission Trading System (EU-ETS) che nel 1990 aveva la minore percentuale di energia rinnovabile prodotta sul totale di energia prodotta?</a:t>
                      </a:r>
                      <a:endParaRPr sz="11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Comprensione grafico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it-IT" sz="1400">
                          <a:latin typeface="Arial"/>
                          <a:ea typeface="Arial"/>
                          <a:cs typeface="Arial"/>
                          <a:sym typeface="Arial"/>
                        </a:rPr>
                        <a:t>Qual è il paese con il maggiore decremento (nel periodo di riferimento) di percentuale di energia rinnovabile prodotta? Appartiene o non appartiene all’ EU Emission Trading System (EU-ETS)?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it-IT" sz="1400">
                          <a:latin typeface="Arial"/>
                          <a:ea typeface="Arial"/>
                          <a:cs typeface="Arial"/>
                          <a:sym typeface="Arial"/>
                        </a:rPr>
                        <a:t>Utilizzo interattività</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Qual è la percentuale di energia rinnovabile prodotta nel 2020 in Portogallo?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160" name="Google Shape;160;p12"/>
          <p:cNvGraphicFramePr/>
          <p:nvPr/>
        </p:nvGraphicFramePr>
        <p:xfrm>
          <a:off x="6096000" y="2153101"/>
          <a:ext cx="3000000" cy="3000000"/>
        </p:xfrm>
        <a:graphic>
          <a:graphicData uri="http://schemas.openxmlformats.org/drawingml/2006/table">
            <a:tbl>
              <a:tblPr bandRow="1" firstRow="1">
                <a:noFill/>
                <a:tableStyleId>{861D5111-32D4-4FF5-9E98-E6C1EADF533F}</a:tableStyleId>
              </a:tblPr>
              <a:tblGrid>
                <a:gridCol w="953725"/>
                <a:gridCol w="1356850"/>
                <a:gridCol w="3261850"/>
              </a:tblGrid>
              <a:tr h="370850">
                <a:tc>
                  <a:txBody>
                    <a:bodyPr/>
                    <a:lstStyle/>
                    <a:p>
                      <a:pPr indent="0" lvl="0" marL="0" marR="0" rtl="0" algn="l">
                        <a:spcBef>
                          <a:spcPts val="0"/>
                        </a:spcBef>
                        <a:spcAft>
                          <a:spcPts val="0"/>
                        </a:spcAft>
                        <a:buNone/>
                      </a:pPr>
                      <a:r>
                        <a:rPr i="1" lang="it-IT" sz="1400">
                          <a:solidFill>
                            <a:schemeClr val="dk1"/>
                          </a:solidFill>
                          <a:latin typeface="Arial"/>
                          <a:ea typeface="Arial"/>
                          <a:cs typeface="Arial"/>
                          <a:sym typeface="Arial"/>
                        </a:rPr>
                        <a:t>Serie Storiche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solidFill>
                            <a:schemeClr val="dk1"/>
                          </a:solidFill>
                          <a:latin typeface="Arial"/>
                          <a:ea typeface="Arial"/>
                          <a:cs typeface="Arial"/>
                          <a:sym typeface="Arial"/>
                        </a:rPr>
                        <a:t>Obiettivo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solidFill>
                            <a:schemeClr val="dk1"/>
                          </a:solidFill>
                          <a:latin typeface="Arial"/>
                          <a:ea typeface="Arial"/>
                          <a:cs typeface="Arial"/>
                          <a:sym typeface="Arial"/>
                        </a:rPr>
                        <a:t>Quesito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it-IT" sz="1400">
                          <a:latin typeface="Arial"/>
                          <a:ea typeface="Arial"/>
                          <a:cs typeface="Arial"/>
                          <a:sym typeface="Arial"/>
                        </a:rPr>
                        <a:t>Comprensione grafico</a:t>
                      </a:r>
                      <a:endParaRPr/>
                    </a:p>
                    <a:p>
                      <a:pPr indent="0" lvl="0" marL="0" marR="0" rtl="0" algn="l">
                        <a:spcBef>
                          <a:spcPts val="0"/>
                        </a:spcBef>
                        <a:spcAft>
                          <a:spcPts val="0"/>
                        </a:spcAft>
                        <a:buNone/>
                      </a:pPr>
                      <a:r>
                        <a:t/>
                      </a:r>
                      <a:endParaRPr sz="14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Considerando il paese mostrato di default, q</a:t>
                      </a:r>
                      <a:r>
                        <a:rPr b="0" i="0" lang="it-IT" sz="1400" u="none" strike="noStrike">
                          <a:solidFill>
                            <a:schemeClr val="dk1"/>
                          </a:solidFill>
                          <a:latin typeface="Arial"/>
                          <a:ea typeface="Arial"/>
                          <a:cs typeface="Arial"/>
                          <a:sym typeface="Arial"/>
                        </a:rPr>
                        <a:t>uale è stato l’andamento generale della sua produzione di energia rinnovabile sulla produzione di energia totale (share)? Come si è comportato rispetto alla media?</a:t>
                      </a:r>
                      <a:endParaRPr sz="11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it-IT" sz="1400">
                          <a:latin typeface="Arial"/>
                          <a:ea typeface="Arial"/>
                          <a:cs typeface="Arial"/>
                          <a:sym typeface="Arial"/>
                        </a:rPr>
                        <a:t>Comprensione grafico</a:t>
                      </a:r>
                      <a:endParaRPr/>
                    </a:p>
                    <a:p>
                      <a:pPr indent="0" lvl="0" marL="0" marR="0" rtl="0" algn="l">
                        <a:spcBef>
                          <a:spcPts val="0"/>
                        </a:spcBef>
                        <a:spcAft>
                          <a:spcPts val="0"/>
                        </a:spcAft>
                        <a:buNone/>
                      </a:pPr>
                      <a:r>
                        <a:t/>
                      </a:r>
                      <a:endParaRPr sz="1400">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Considerando il paese mostrato di default, ha aderito al Protocollo di Kyoto? In caso affermativo, in quale anno? Ha aderito prima o dopo l’entrata in vigore del protocollo?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it-IT" sz="1400">
                          <a:latin typeface="Arial"/>
                          <a:ea typeface="Arial"/>
                          <a:cs typeface="Arial"/>
                          <a:sym typeface="Arial"/>
                        </a:rPr>
                        <a:t>Task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400">
                          <a:latin typeface="Arial"/>
                          <a:ea typeface="Arial"/>
                          <a:cs typeface="Arial"/>
                          <a:sym typeface="Arial"/>
                        </a:rPr>
                        <a:t>Utilizzo interattività</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it-IT" sz="1400">
                          <a:latin typeface="Arial"/>
                          <a:ea typeface="Arial"/>
                          <a:cs typeface="Arial"/>
                          <a:sym typeface="Arial"/>
                        </a:rPr>
                        <a:t>Quanta energia rinnovabile ha prodotto il Cile nel 2006? Di quanto è aumentata/diminuita la sua produzione rispetto all’anno precedente? E la sua produzione rinnovabile rispetto a quella totale (share)?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61" name="Google Shape;161;p12"/>
          <p:cNvSpPr txBox="1"/>
          <p:nvPr/>
        </p:nvSpPr>
        <p:spPr>
          <a:xfrm>
            <a:off x="433850" y="1308528"/>
            <a:ext cx="114816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Per il test utente sono state sottoposte 3 domande di difficoltà bassa per il lollipop plot e 3 domande di difficoltà media per le serie storiche, ognuna di esse volta a valutare uno specifico aspetto della visualizzazione.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t-IT" sz="4400"/>
              <a:t>Valutazione di qualità: test utente</a:t>
            </a:r>
            <a:endParaRPr/>
          </a:p>
        </p:txBody>
      </p:sp>
      <p:sp>
        <p:nvSpPr>
          <p:cNvPr id="167" name="Google Shape;16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it-IT" sz="4400"/>
              <a:t>Valutazione di qualità: test utente</a:t>
            </a:r>
            <a:endParaRPr/>
          </a:p>
        </p:txBody>
      </p:sp>
      <p:sp>
        <p:nvSpPr>
          <p:cNvPr id="173" name="Google Shape;17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it-IT">
                <a:latin typeface="Arial"/>
                <a:ea typeface="Arial"/>
                <a:cs typeface="Arial"/>
                <a:sym typeface="Arial"/>
              </a:rPr>
              <a:t>Grafici (violin) più tabella con valori di media e mediana per ogni task per ogni plot</a:t>
            </a:r>
            <a:endParaRPr/>
          </a:p>
        </p:txBody>
      </p:sp>
      <p:graphicFrame>
        <p:nvGraphicFramePr>
          <p:cNvPr id="174" name="Google Shape;174;p14"/>
          <p:cNvGraphicFramePr/>
          <p:nvPr/>
        </p:nvGraphicFramePr>
        <p:xfrm>
          <a:off x="1048774" y="2888774"/>
          <a:ext cx="3000000" cy="3000000"/>
        </p:xfrm>
        <a:graphic>
          <a:graphicData uri="http://schemas.openxmlformats.org/drawingml/2006/table">
            <a:tbl>
              <a:tblPr bandRow="1" firstRow="1">
                <a:noFill/>
                <a:tableStyleId>{861D5111-32D4-4FF5-9E98-E6C1EADF533F}</a:tableStyleId>
              </a:tblPr>
              <a:tblGrid>
                <a:gridCol w="2032000"/>
                <a:gridCol w="2032000"/>
                <a:gridCol w="2032000"/>
                <a:gridCol w="2032000"/>
              </a:tblGrid>
              <a:tr h="370850">
                <a:tc>
                  <a:txBody>
                    <a:bodyPr/>
                    <a:lstStyle/>
                    <a:p>
                      <a:pPr indent="0" lvl="0" marL="0" marR="0" rtl="0" algn="l">
                        <a:spcBef>
                          <a:spcPts val="0"/>
                        </a:spcBef>
                        <a:spcAft>
                          <a:spcPts val="0"/>
                        </a:spcAft>
                        <a:buNone/>
                      </a:pPr>
                      <a:r>
                        <a:rPr b="0" lang="it-IT" sz="1800">
                          <a:solidFill>
                            <a:schemeClr val="dk1"/>
                          </a:solidFill>
                        </a:rPr>
                        <a:t>Lollipop plot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1" lang="it-IT" sz="1800"/>
                        <a:t>Media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1" lang="it-IT" sz="1800"/>
                        <a:t>Mediana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175" name="Google Shape;175;p14"/>
          <p:cNvGraphicFramePr/>
          <p:nvPr/>
        </p:nvGraphicFramePr>
        <p:xfrm>
          <a:off x="1048774" y="4508183"/>
          <a:ext cx="3000000" cy="3000000"/>
        </p:xfrm>
        <a:graphic>
          <a:graphicData uri="http://schemas.openxmlformats.org/drawingml/2006/table">
            <a:tbl>
              <a:tblPr bandRow="1" firstRow="1">
                <a:noFill/>
                <a:tableStyleId>{861D5111-32D4-4FF5-9E98-E6C1EADF533F}</a:tableStyleId>
              </a:tblPr>
              <a:tblGrid>
                <a:gridCol w="2032000"/>
                <a:gridCol w="2032000"/>
                <a:gridCol w="2032000"/>
                <a:gridCol w="2032000"/>
              </a:tblGrid>
              <a:tr h="370850">
                <a:tc>
                  <a:txBody>
                    <a:bodyPr/>
                    <a:lstStyle/>
                    <a:p>
                      <a:pPr indent="0" lvl="0" marL="0" marR="0" rtl="0" algn="l">
                        <a:spcBef>
                          <a:spcPts val="0"/>
                        </a:spcBef>
                        <a:spcAft>
                          <a:spcPts val="0"/>
                        </a:spcAft>
                        <a:buNone/>
                      </a:pPr>
                      <a:r>
                        <a:rPr b="0" lang="it-IT" sz="1800">
                          <a:solidFill>
                            <a:schemeClr val="dk1"/>
                          </a:solidFill>
                        </a:rPr>
                        <a:t>Serie Storiche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it-IT" sz="1800">
                          <a:solidFill>
                            <a:schemeClr val="dk1"/>
                          </a:solidFill>
                        </a:rPr>
                        <a:t>Task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1" lang="it-IT" sz="1800"/>
                        <a:t>Media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b="1" lang="it-IT" sz="1800"/>
                        <a:t>Mediana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valutazione psicometrica</a:t>
            </a:r>
            <a:endParaRPr/>
          </a:p>
        </p:txBody>
      </p:sp>
      <p:sp>
        <p:nvSpPr>
          <p:cNvPr id="181" name="Google Shape;18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Per la valutazione psicometrica, basandosi sulla metodologia ‘Cabitza-Locoro’, è stato somministrato ai 12 utenti coinvolti un breve questionario con l’obiettivo di valutare, per ognuna delle due visualizzazioni, su una scala di gradimento da 1 a 6 (1=pochissimo, 6=moltissimo), i seguenti parametri: - Utilità - Chiarezza - Informatività - Bellezza </a:t>
            </a:r>
            <a:endParaRPr/>
          </a:p>
          <a:p>
            <a:pPr indent="0" lvl="0" marL="0" rtl="0" algn="l">
              <a:lnSpc>
                <a:spcPct val="90000"/>
              </a:lnSpc>
              <a:spcBef>
                <a:spcPts val="1000"/>
              </a:spcBef>
              <a:spcAft>
                <a:spcPts val="0"/>
              </a:spcAft>
              <a:buClr>
                <a:schemeClr val="dk1"/>
              </a:buClr>
              <a:buSzPts val="1800"/>
              <a:buNone/>
            </a:pPr>
            <a:r>
              <a:rPr lang="it-IT" sz="1800">
                <a:latin typeface="Arial"/>
                <a:ea typeface="Arial"/>
                <a:cs typeface="Arial"/>
                <a:sym typeface="Arial"/>
              </a:rPr>
              <a:t>Infine, è stato chiesto di esprimere un voto complessivo riguardo le visualizzazioni su una scala da 1 a 6 (1=bassissimo, 6=altissimo).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Considerazioni finali</a:t>
            </a:r>
            <a:endParaRPr/>
          </a:p>
        </p:txBody>
      </p:sp>
      <p:sp>
        <p:nvSpPr>
          <p:cNvPr id="187" name="Google Shape;18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356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Introduzione</a:t>
            </a:r>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Al giorno d’oggi, temi come ‘cambiamento climatico’ e ‘sostenibilità’ sono al centro dell’attenzione e dei dibattiti pubblici. </a:t>
            </a:r>
            <a:r>
              <a:rPr b="0" i="0" lang="it-IT" sz="1800">
                <a:latin typeface="Arial"/>
                <a:ea typeface="Arial"/>
                <a:cs typeface="Arial"/>
                <a:sym typeface="Arial"/>
              </a:rPr>
              <a:t>Tuttavia, la sensibilità che si sta consolidando attorno ad essi è frutto di una conquista recente nonché tardiva.</a:t>
            </a:r>
            <a:endParaRPr/>
          </a:p>
          <a:p>
            <a:pPr indent="0" lvl="0" marL="0" rtl="0" algn="l">
              <a:lnSpc>
                <a:spcPct val="90000"/>
              </a:lnSpc>
              <a:spcBef>
                <a:spcPts val="1000"/>
              </a:spcBef>
              <a:spcAft>
                <a:spcPts val="0"/>
              </a:spcAft>
              <a:buClr>
                <a:schemeClr val="dk1"/>
              </a:buClr>
              <a:buSzPts val="1800"/>
              <a:buNone/>
            </a:pPr>
            <a:r>
              <a:rPr lang="it-IT" sz="1800">
                <a:latin typeface="Arial"/>
                <a:ea typeface="Arial"/>
                <a:cs typeface="Arial"/>
                <a:sym typeface="Arial"/>
              </a:rPr>
              <a:t>La pubblicazione del </a:t>
            </a:r>
            <a:r>
              <a:rPr i="1" lang="it-IT" sz="1800">
                <a:latin typeface="Arial"/>
                <a:ea typeface="Arial"/>
                <a:cs typeface="Arial"/>
                <a:sym typeface="Arial"/>
              </a:rPr>
              <a:t>Protocollo di Kyoto </a:t>
            </a:r>
            <a:r>
              <a:rPr lang="it-IT" sz="1800">
                <a:latin typeface="Arial"/>
                <a:ea typeface="Arial"/>
                <a:cs typeface="Arial"/>
                <a:sym typeface="Arial"/>
              </a:rPr>
              <a:t>nel 1997 ha costituito il primo importante accordo globale </a:t>
            </a:r>
            <a:r>
              <a:rPr i="0" lang="it-IT" sz="1800">
                <a:solidFill>
                  <a:srgbClr val="000000"/>
                </a:solidFill>
                <a:latin typeface="Arial"/>
                <a:ea typeface="Arial"/>
                <a:cs typeface="Arial"/>
                <a:sym typeface="Arial"/>
              </a:rPr>
              <a:t>su sviluppo sostenibile, diminuzione dell'impatto ambientale dell’attività dell’uomo e impegno a convertire gli impianti energetici utilizzando fonti di energia rinnovabile e pulita</a:t>
            </a:r>
            <a:r>
              <a:rPr lang="it-IT" sz="1800">
                <a:latin typeface="Arial"/>
                <a:ea typeface="Arial"/>
                <a:cs typeface="Arial"/>
                <a:sym typeface="Arial"/>
              </a:rPr>
              <a:t>. </a:t>
            </a:r>
            <a:endParaRPr/>
          </a:p>
          <a:p>
            <a:pPr indent="0" lvl="0" marL="0" rtl="0" algn="l">
              <a:lnSpc>
                <a:spcPct val="90000"/>
              </a:lnSpc>
              <a:spcBef>
                <a:spcPts val="1000"/>
              </a:spcBef>
              <a:spcAft>
                <a:spcPts val="0"/>
              </a:spcAft>
              <a:buClr>
                <a:schemeClr val="dk1"/>
              </a:buClr>
              <a:buSzPts val="1800"/>
              <a:buNone/>
            </a:pPr>
            <a:r>
              <a:rPr lang="it-IT" sz="1800">
                <a:latin typeface="Arial"/>
                <a:ea typeface="Arial"/>
                <a:cs typeface="Arial"/>
                <a:sym typeface="Arial"/>
              </a:rPr>
              <a:t>In particolare, il Protocollo di Kyoto è entrato in vigore nel 2005, è stato firmato e ratificato da 192 paesi e la sua durata è stata poi estesa fino al 2020 tramite l’</a:t>
            </a:r>
            <a:r>
              <a:rPr i="1" lang="it-IT" sz="1800">
                <a:latin typeface="Arial"/>
                <a:ea typeface="Arial"/>
                <a:cs typeface="Arial"/>
                <a:sym typeface="Arial"/>
              </a:rPr>
              <a:t>accordo di Doha</a:t>
            </a:r>
            <a:r>
              <a:rPr lang="it-IT" sz="1800">
                <a:latin typeface="Arial"/>
                <a:ea typeface="Arial"/>
                <a:cs typeface="Arial"/>
                <a:sym typeface="Arial"/>
              </a:rPr>
              <a:t>. L’obiettivo prefissato era, per ogni Paese, la riduzione della propria percentuale di emissioni di gas serra rispetto ai livelli registrati nel 1990. </a:t>
            </a:r>
            <a:r>
              <a:rPr b="0" i="0" lang="it-IT" sz="1800">
                <a:latin typeface="Arial"/>
                <a:ea typeface="Arial"/>
                <a:cs typeface="Arial"/>
                <a:sym typeface="Arial"/>
              </a:rPr>
              <a:t>Il protocollo di Kyoto prevede inoltre, per i Paesi aderenti, la possibilità di servirsi di un sistema di meccanismi flessibili per l'acquisizione di crediti di emissioni: tra questi, sul fronte Europeo è di importanza determinante il </a:t>
            </a:r>
            <a:r>
              <a:rPr b="0" i="1" lang="it-IT" sz="1800">
                <a:latin typeface="Arial"/>
                <a:ea typeface="Arial"/>
                <a:cs typeface="Arial"/>
                <a:sym typeface="Arial"/>
              </a:rPr>
              <a:t>sistema di scambio di quote di emissione dell’Unione Europea</a:t>
            </a:r>
            <a:r>
              <a:rPr b="0" i="0" lang="it-IT" sz="1800">
                <a:latin typeface="Arial"/>
                <a:ea typeface="Arial"/>
                <a:cs typeface="Arial"/>
                <a:sym typeface="Arial"/>
              </a:rPr>
              <a:t> (EU-ETS).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061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Obiettivi e domande di ricerca</a:t>
            </a:r>
            <a:endParaRPr sz="4000"/>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C</a:t>
            </a:r>
            <a:r>
              <a:rPr lang="it-IT" sz="1800">
                <a:solidFill>
                  <a:srgbClr val="000000"/>
                </a:solidFill>
                <a:latin typeface="Arial"/>
                <a:ea typeface="Arial"/>
                <a:cs typeface="Arial"/>
                <a:sym typeface="Arial"/>
              </a:rPr>
              <a:t>onsiderata dunque l’importanza del protocollo di Kyoto come sorta di precursore di politiche ambientali sempre più sentite e numerose, è lecito chiedersi quale sia stata la risposta dei Paesi firmatari in relazione agli impegni presi.</a:t>
            </a:r>
            <a:endParaRPr/>
          </a:p>
          <a:p>
            <a:pPr indent="0" lvl="0" marL="0" rtl="0" algn="l">
              <a:lnSpc>
                <a:spcPct val="90000"/>
              </a:lnSpc>
              <a:spcBef>
                <a:spcPts val="1000"/>
              </a:spcBef>
              <a:spcAft>
                <a:spcPts val="0"/>
              </a:spcAft>
              <a:buClr>
                <a:srgbClr val="000000"/>
              </a:buClr>
              <a:buSzPts val="1800"/>
              <a:buNone/>
            </a:pPr>
            <a:r>
              <a:rPr lang="it-IT" sz="1800">
                <a:solidFill>
                  <a:srgbClr val="000000"/>
                </a:solidFill>
                <a:latin typeface="Arial"/>
                <a:ea typeface="Arial"/>
                <a:cs typeface="Arial"/>
                <a:sym typeface="Arial"/>
              </a:rPr>
              <a:t>In questo caso, si è deciso di focalizzarsi su una delle molteplici soluzioni determinanti verso il conseguimento di un’economia più green, uno strumento imprescindibile per la riduzione delle emissioni di gas serra: la </a:t>
            </a:r>
            <a:r>
              <a:rPr b="1" lang="it-IT" sz="1800">
                <a:solidFill>
                  <a:srgbClr val="000000"/>
                </a:solidFill>
                <a:latin typeface="Arial"/>
                <a:ea typeface="Arial"/>
                <a:cs typeface="Arial"/>
                <a:sym typeface="Arial"/>
              </a:rPr>
              <a:t>produzione di energia da fonti rinnovabili</a:t>
            </a:r>
            <a:r>
              <a:rPr lang="it-IT" sz="1800">
                <a:solidFill>
                  <a:srgbClr val="000000"/>
                </a:solidFill>
                <a:latin typeface="Arial"/>
                <a:ea typeface="Arial"/>
                <a:cs typeface="Arial"/>
                <a:sym typeface="Arial"/>
              </a:rPr>
              <a:t>.</a:t>
            </a:r>
            <a:endParaRPr/>
          </a:p>
          <a:p>
            <a:pPr indent="0" lvl="0" marL="0" rtl="0" algn="l">
              <a:lnSpc>
                <a:spcPct val="90000"/>
              </a:lnSpc>
              <a:spcBef>
                <a:spcPts val="1000"/>
              </a:spcBef>
              <a:spcAft>
                <a:spcPts val="0"/>
              </a:spcAft>
              <a:buClr>
                <a:srgbClr val="000000"/>
              </a:buClr>
              <a:buSzPts val="1800"/>
              <a:buNone/>
            </a:pPr>
            <a:r>
              <a:rPr lang="it-IT" sz="1800">
                <a:solidFill>
                  <a:srgbClr val="000000"/>
                </a:solidFill>
                <a:latin typeface="Arial"/>
                <a:ea typeface="Arial"/>
                <a:cs typeface="Arial"/>
                <a:sym typeface="Arial"/>
              </a:rPr>
              <a:t>L’obiettivo è valutare nel periodo 1990-2020, ovvero a partire dall’anno che nell’accordo è considerato come baseline fino ad arrivare all’anno ultimo di validità del Protocollo, l’andamento del rapporto tra i livelli di produzione di energia rinnovabile e i livelli di produzione di energia totale per ogni Paese, identificando i più virtuosi. Nel fare ciò, si è tenuto in considerazione anche il coinvolgimento in un sistema per la limitazione di emissioni di gas climalteranti come l’EU-ETS.</a:t>
            </a:r>
            <a:endParaRPr/>
          </a:p>
          <a:p>
            <a:pPr indent="0" lvl="0" marL="0" rtl="0" algn="l">
              <a:lnSpc>
                <a:spcPct val="90000"/>
              </a:lnSpc>
              <a:spcBef>
                <a:spcPts val="1000"/>
              </a:spcBef>
              <a:spcAft>
                <a:spcPts val="0"/>
              </a:spcAft>
              <a:buClr>
                <a:srgbClr val="000000"/>
              </a:buClr>
              <a:buSzPts val="1800"/>
              <a:buNone/>
            </a:pPr>
            <a:r>
              <a:rPr lang="it-IT" sz="1800">
                <a:solidFill>
                  <a:srgbClr val="000000"/>
                </a:solidFill>
                <a:latin typeface="Arial"/>
                <a:ea typeface="Arial"/>
                <a:cs typeface="Arial"/>
                <a:sym typeface="Arial"/>
              </a:rPr>
              <a:t>In particolare, ci si è concentrati su quei Paesi nei quali la produzione di energia rinnovabile fosse già attiva nel 1990 e che, al tempo stesso, rientrassero nella fascia più alta quanto a indice di sviluppo umano (HDI maggiore o uguale a 1). Quest’ultima condizione è stata imposta in virtù del fatto che, nella stipulazione degli accordi, i Paesi in via di sviluppo sono stati tutelati permettendo loro di mirare ad una riduzione delle emissioni che non andasse ad ostacolare la loro crescita economica.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Raccolta dati e costruzione dataset</a:t>
            </a:r>
            <a:endParaRPr sz="4000"/>
          </a:p>
        </p:txBody>
      </p:sp>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Prima Visualizzazione: Lollipop Plot</a:t>
            </a:r>
            <a:endParaRPr sz="4000"/>
          </a:p>
        </p:txBody>
      </p:sp>
      <p:sp>
        <p:nvSpPr>
          <p:cNvPr id="111" name="Google Shape;111;p5"/>
          <p:cNvSpPr txBox="1"/>
          <p:nvPr>
            <p:ph idx="1" type="body"/>
          </p:nvPr>
        </p:nvSpPr>
        <p:spPr>
          <a:xfrm>
            <a:off x="838200" y="1825625"/>
            <a:ext cx="10515600" cy="45948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Con una prima visualizzazione si è andati a porre il focus sul trend generale dei Paesi selezionati nel periodo di riferimento, cercando di far emergere in maniera immediata un confronto diretto tra di essi. Per fare ciò, il tipo di visualizzazione scelta è un lollipop plot. Un lollipop è un segmento delimitato da due estremi, che in questo caso rappresentano i valori di interesse (energia rinnovabile prodotta in termini assoluti e quota di energia rinnovabile prodotta) nei due estremi dell’intervallo temporale considerato. Rappresentando l’asse delle ascisse la percentuale di energia rinnovabile prodotta rispetto al totale dell’energia prodotta, ne consegue che la lunghezza del segmento rappresenta l’</a:t>
            </a:r>
            <a:r>
              <a:rPr b="1" lang="it-IT" sz="1800">
                <a:latin typeface="Arial"/>
                <a:ea typeface="Arial"/>
                <a:cs typeface="Arial"/>
                <a:sym typeface="Arial"/>
              </a:rPr>
              <a:t>aumento</a:t>
            </a:r>
            <a:r>
              <a:rPr lang="it-IT" sz="1800">
                <a:latin typeface="Arial"/>
                <a:ea typeface="Arial"/>
                <a:cs typeface="Arial"/>
                <a:sym typeface="Arial"/>
              </a:rPr>
              <a:t> (o decremento) </a:t>
            </a:r>
            <a:r>
              <a:rPr b="1" lang="it-IT" sz="1800">
                <a:latin typeface="Arial"/>
                <a:ea typeface="Arial"/>
                <a:cs typeface="Arial"/>
                <a:sym typeface="Arial"/>
              </a:rPr>
              <a:t>percentuale della quota di energia rinnovabile prodotta</a:t>
            </a:r>
            <a:r>
              <a:rPr lang="it-IT" sz="1800">
                <a:latin typeface="Arial"/>
                <a:ea typeface="Arial"/>
                <a:cs typeface="Arial"/>
                <a:sym typeface="Arial"/>
              </a:rPr>
              <a:t>. I valori di produzione rinnovabile in termini assoluti sono mostrati sfruttando l’interattività della visualizzazione.</a:t>
            </a:r>
            <a:endParaRPr/>
          </a:p>
          <a:p>
            <a:pPr indent="0" lvl="0" marL="0" rtl="0" algn="l">
              <a:lnSpc>
                <a:spcPct val="90000"/>
              </a:lnSpc>
              <a:spcBef>
                <a:spcPts val="1000"/>
              </a:spcBef>
              <a:spcAft>
                <a:spcPts val="0"/>
              </a:spcAft>
              <a:buClr>
                <a:schemeClr val="dk1"/>
              </a:buClr>
              <a:buSzPts val="1800"/>
              <a:buNone/>
            </a:pPr>
            <a:r>
              <a:rPr lang="it-IT" sz="1800">
                <a:latin typeface="Arial"/>
                <a:ea typeface="Arial"/>
                <a:cs typeface="Arial"/>
                <a:sym typeface="Arial"/>
              </a:rPr>
              <a:t>Nel dettaglio, i Paesi vengono mostrati in ordine decrescente per la quota di produzione rinnovabile nel 2020, in modo da poter celermente evidenziare i paesi con una percentuale maggiore nell’ultimo anno di validità del Protocollo di Kyoto, aspetto sul quale è posto maggiormente l’accento. Questa disposizione permette anche di distinguere un paese virtuoso, che ha aumentato sensibilmente la sua quota o che è partito e si è mantenuto su livelli alti, da un paese che partendo da quote basse ha avuto un aumento di pochi punti percentuale, o che addirittura è stato caratterizzato nel complesso da un decremento. Quest’ultimo aspetto è messo in rilievo tramite l’utilizzo del colore. Infine, la diversa forma dei limiti del segmento segnala l’appartenenza o meno all’EU-ETS.</a:t>
            </a:r>
            <a:endParaRPr/>
          </a:p>
        </p:txBody>
      </p:sp>
      <p:sp>
        <p:nvSpPr>
          <p:cNvPr id="112" name="Google Shape;112;p5"/>
          <p:cNvSpPr txBox="1"/>
          <p:nvPr/>
        </p:nvSpPr>
        <p:spPr>
          <a:xfrm>
            <a:off x="0" y="6508955"/>
            <a:ext cx="656794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0" i="0" lang="it-IT" sz="1400" u="none" cap="none" strike="noStrike">
                <a:solidFill>
                  <a:schemeClr val="dk1"/>
                </a:solidFill>
                <a:latin typeface="Arial"/>
                <a:ea typeface="Arial"/>
                <a:cs typeface="Arial"/>
                <a:sym typeface="Arial"/>
              </a:rPr>
              <a:t>Link alla singola visualizzazione: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Seconda Visualizzazione: Serie Storiche</a:t>
            </a:r>
            <a:endParaRPr sz="4000"/>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a:t>
            </a:r>
            <a:endParaRPr sz="4000"/>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it-IT" sz="1800">
                <a:latin typeface="Arial"/>
                <a:ea typeface="Arial"/>
                <a:cs typeface="Arial"/>
                <a:sym typeface="Arial"/>
              </a:rPr>
              <a:t>Col fine di valutare la qualità ed identificare i difetti delle visualizzazioni sono state adottate le seguenti metodologie:</a:t>
            </a:r>
            <a:endParaRPr/>
          </a:p>
          <a:p>
            <a:pPr indent="-228600" lvl="0" marL="228600" rtl="0" algn="l">
              <a:lnSpc>
                <a:spcPct val="90000"/>
              </a:lnSpc>
              <a:spcBef>
                <a:spcPts val="1000"/>
              </a:spcBef>
              <a:spcAft>
                <a:spcPts val="0"/>
              </a:spcAft>
              <a:buClr>
                <a:schemeClr val="dk1"/>
              </a:buClr>
              <a:buSzPts val="1800"/>
              <a:buChar char="•"/>
            </a:pPr>
            <a:r>
              <a:rPr lang="it-IT" sz="1800">
                <a:latin typeface="Arial"/>
                <a:ea typeface="Arial"/>
                <a:cs typeface="Arial"/>
                <a:sym typeface="Arial"/>
              </a:rPr>
              <a:t>Valutazione euristica: per individuare problematiche di carattere generico relative alle visualizzazioni presentate. Numero di utenti coinvolti: 3</a:t>
            </a:r>
            <a:endParaRPr/>
          </a:p>
          <a:p>
            <a:pPr indent="-228600" lvl="0" marL="228600" rtl="0" algn="l">
              <a:lnSpc>
                <a:spcPct val="90000"/>
              </a:lnSpc>
              <a:spcBef>
                <a:spcPts val="1000"/>
              </a:spcBef>
              <a:spcAft>
                <a:spcPts val="0"/>
              </a:spcAft>
              <a:buClr>
                <a:schemeClr val="dk1"/>
              </a:buClr>
              <a:buSzPts val="1800"/>
              <a:buChar char="•"/>
            </a:pPr>
            <a:r>
              <a:rPr lang="it-IT" sz="1800">
                <a:latin typeface="Arial"/>
                <a:ea typeface="Arial"/>
                <a:cs typeface="Arial"/>
                <a:sym typeface="Arial"/>
              </a:rPr>
              <a:t>Test utente: per valutare l’efficacia (misurando il tempo necessario per eseguire un determinato compito) e l’efficienza (considerando i compiti eseguiti con successo) delle visualizzazioni. Numero di utenti coinvolti: 6</a:t>
            </a:r>
            <a:endParaRPr/>
          </a:p>
          <a:p>
            <a:pPr indent="-228600" lvl="0" marL="228600" rtl="0" algn="l">
              <a:lnSpc>
                <a:spcPct val="90000"/>
              </a:lnSpc>
              <a:spcBef>
                <a:spcPts val="1000"/>
              </a:spcBef>
              <a:spcAft>
                <a:spcPts val="0"/>
              </a:spcAft>
              <a:buClr>
                <a:schemeClr val="dk1"/>
              </a:buClr>
              <a:buSzPts val="1800"/>
              <a:buChar char="•"/>
            </a:pPr>
            <a:r>
              <a:rPr lang="it-IT" sz="1800">
                <a:latin typeface="Arial"/>
                <a:ea typeface="Arial"/>
                <a:cs typeface="Arial"/>
                <a:sym typeface="Arial"/>
              </a:rPr>
              <a:t>Questionario psicometrico: per verificare come gli utenti hanno percepito le visualizzazioni sotto diversi punti di vista. Numero di utenti coinvolti: 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valutazione euristica</a:t>
            </a:r>
            <a:endParaRPr/>
          </a:p>
        </p:txBody>
      </p:sp>
      <p:sp>
        <p:nvSpPr>
          <p:cNvPr id="130" name="Google Shape;130;p8"/>
          <p:cNvSpPr txBox="1"/>
          <p:nvPr>
            <p:ph idx="1" type="body"/>
          </p:nvPr>
        </p:nvSpPr>
        <p:spPr>
          <a:xfrm>
            <a:off x="838200" y="1825625"/>
            <a:ext cx="2642419" cy="45948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it-IT" sz="1800" u="none" strike="noStrike">
                <a:solidFill>
                  <a:srgbClr val="000000"/>
                </a:solidFill>
                <a:latin typeface="Arial"/>
                <a:ea typeface="Arial"/>
                <a:cs typeface="Arial"/>
                <a:sym typeface="Arial"/>
              </a:rPr>
              <a:t>Attraverso un approccio “thinking aloud”, i 3 utenti coinvolti sono stati invitati ad interagire liberamente con la dashboard ed i 2 grafici e a commentare ad alta voce le proprie azioni. </a:t>
            </a:r>
            <a:r>
              <a:rPr lang="it-IT" sz="1800">
                <a:latin typeface="Arial"/>
                <a:ea typeface="Arial"/>
                <a:cs typeface="Arial"/>
                <a:sym typeface="Arial"/>
              </a:rPr>
              <a:t>Le visualizzazioni presentate ai tre utenti precedentemente si mostravano in questo modo:</a:t>
            </a:r>
            <a:endParaRPr/>
          </a:p>
          <a:p>
            <a:pPr indent="0" lvl="0" marL="0" rtl="0" algn="l">
              <a:lnSpc>
                <a:spcPct val="90000"/>
              </a:lnSpc>
              <a:spcBef>
                <a:spcPts val="1000"/>
              </a:spcBef>
              <a:spcAft>
                <a:spcPts val="0"/>
              </a:spcAft>
              <a:buClr>
                <a:schemeClr val="dk1"/>
              </a:buClr>
              <a:buSzPts val="2800"/>
              <a:buNone/>
            </a:pPr>
            <a:r>
              <a:t/>
            </a:r>
            <a:endParaRPr/>
          </a:p>
        </p:txBody>
      </p:sp>
      <p:pic>
        <p:nvPicPr>
          <p:cNvPr id="131" name="Google Shape;131;p8"/>
          <p:cNvPicPr preferRelativeResize="0"/>
          <p:nvPr/>
        </p:nvPicPr>
        <p:blipFill rotWithShape="1">
          <a:blip r:embed="rId3">
            <a:alphaModFix/>
          </a:blip>
          <a:srcRect b="0" l="0" r="0" t="0"/>
          <a:stretch/>
        </p:blipFill>
        <p:spPr>
          <a:xfrm>
            <a:off x="3559278" y="1563265"/>
            <a:ext cx="8143903" cy="4857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it-IT" sz="4000"/>
              <a:t>Valutazione di qualità: valutazione euristica</a:t>
            </a:r>
            <a:endParaRPr/>
          </a:p>
        </p:txBody>
      </p:sp>
      <p:pic>
        <p:nvPicPr>
          <p:cNvPr id="137" name="Google Shape;137;p9"/>
          <p:cNvPicPr preferRelativeResize="0"/>
          <p:nvPr>
            <p:ph idx="1" type="body"/>
          </p:nvPr>
        </p:nvPicPr>
        <p:blipFill rotWithShape="1">
          <a:blip r:embed="rId3">
            <a:alphaModFix/>
          </a:blip>
          <a:srcRect b="11575" l="1" r="-332" t="10693"/>
          <a:stretch/>
        </p:blipFill>
        <p:spPr>
          <a:xfrm>
            <a:off x="838200" y="1690688"/>
            <a:ext cx="9220200" cy="4018005"/>
          </a:xfrm>
          <a:prstGeom prst="rect">
            <a:avLst/>
          </a:prstGeom>
          <a:noFill/>
          <a:ln>
            <a:noFill/>
          </a:ln>
        </p:spPr>
      </p:pic>
      <p:sp>
        <p:nvSpPr>
          <p:cNvPr id="138" name="Google Shape;138;p9"/>
          <p:cNvSpPr txBox="1"/>
          <p:nvPr/>
        </p:nvSpPr>
        <p:spPr>
          <a:xfrm>
            <a:off x="838200" y="5830529"/>
            <a:ext cx="10515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1800" u="none" cap="none" strike="noStrike">
                <a:solidFill>
                  <a:srgbClr val="000000"/>
                </a:solidFill>
                <a:latin typeface="Arial"/>
                <a:ea typeface="Arial"/>
                <a:cs typeface="Arial"/>
                <a:sym typeface="Arial"/>
              </a:rPr>
              <a:t>Sono stati quindi annotati i loro feedback e in questo modo individuate alcune problematiche con relative soluzioni, riportate nelle tabelle qui di seguito.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2022-08-30T19:31:33Z</dcterms:created>
  <dc:creator>s.nocco@campus.unimib.it</dc:creator>
</cp:coreProperties>
</file>