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oppins"/>
      <p:regular r:id="rId26"/>
      <p:bold r:id="rId27"/>
      <p:italic r:id="rId28"/>
      <p:boldItalic r:id="rId29"/>
    </p:embeddedFont>
    <p:embeddedFont>
      <p:font typeface="Poppins Light"/>
      <p:regular r:id="rId30"/>
      <p:bold r:id="rId31"/>
      <p:italic r:id="rId32"/>
      <p:boldItalic r:id="rId33"/>
    </p:embeddedFont>
    <p:embeddedFont>
      <p:font typeface="Poppins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g+b3cLhP+ynGdXa1Uxrdwkm/I6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regular.fntdata"/><Relationship Id="rId25" Type="http://schemas.openxmlformats.org/officeDocument/2006/relationships/slide" Target="slides/slide21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Light-bold.fntdata"/><Relationship Id="rId30" Type="http://schemas.openxmlformats.org/officeDocument/2006/relationships/font" Target="fonts/PoppinsLight-regular.fntdata"/><Relationship Id="rId11" Type="http://schemas.openxmlformats.org/officeDocument/2006/relationships/slide" Target="slides/slide7.xml"/><Relationship Id="rId33" Type="http://schemas.openxmlformats.org/officeDocument/2006/relationships/font" Target="fonts/Poppins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PoppinsLight-italic.fntdata"/><Relationship Id="rId13" Type="http://schemas.openxmlformats.org/officeDocument/2006/relationships/slide" Target="slides/slide9.xml"/><Relationship Id="rId35" Type="http://schemas.openxmlformats.org/officeDocument/2006/relationships/font" Target="fonts/PoppinsSemiBold-bold.fntdata"/><Relationship Id="rId12" Type="http://schemas.openxmlformats.org/officeDocument/2006/relationships/slide" Target="slides/slide8.xml"/><Relationship Id="rId34" Type="http://schemas.openxmlformats.org/officeDocument/2006/relationships/font" Target="fonts/PoppinsSemiBold-regular.fntdata"/><Relationship Id="rId15" Type="http://schemas.openxmlformats.org/officeDocument/2006/relationships/slide" Target="slides/slide11.xml"/><Relationship Id="rId37" Type="http://schemas.openxmlformats.org/officeDocument/2006/relationships/font" Target="fonts/PoppinsSemiBold-boldItalic.fntdata"/><Relationship Id="rId14" Type="http://schemas.openxmlformats.org/officeDocument/2006/relationships/slide" Target="slides/slide10.xml"/><Relationship Id="rId36" Type="http://schemas.openxmlformats.org/officeDocument/2006/relationships/font" Target="fonts/PoppinsSemiBold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5a59f805e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15a59f805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9.xml"/><Relationship Id="rId3" Type="http://schemas.openxmlformats.org/officeDocument/2006/relationships/slide" Target="/ppt/slides/slide18.xml"/><Relationship Id="rId4" Type="http://schemas.openxmlformats.org/officeDocument/2006/relationships/slide" Target="/ppt/slides/slide18.xml"/><Relationship Id="rId10" Type="http://schemas.openxmlformats.org/officeDocument/2006/relationships/slide" Target="/ppt/slides/slide16.xml"/><Relationship Id="rId9" Type="http://schemas.openxmlformats.org/officeDocument/2006/relationships/slide" Target="/ppt/slides/slide16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Relationship Id="rId7" Type="http://schemas.openxmlformats.org/officeDocument/2006/relationships/slide" Target="/ppt/slides/slide8.xml"/><Relationship Id="rId8" Type="http://schemas.openxmlformats.org/officeDocument/2006/relationships/slide" Target="/ppt/slides/sl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" name="Google Shape;10;p2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" name="Google Shape;11;p2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2" name="Google Shape;12;p2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22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16" name="Google Shape;16;p2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" name="Google Shape;18;p22"/>
          <p:cNvSpPr txBox="1"/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2"/>
          <p:cNvSpPr txBox="1"/>
          <p:nvPr>
            <p:ph idx="2" type="title"/>
          </p:nvPr>
        </p:nvSpPr>
        <p:spPr>
          <a:xfrm>
            <a:off x="4567625" y="1422725"/>
            <a:ext cx="146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" name="Google Shape;20;p22"/>
          <p:cNvSpPr txBox="1"/>
          <p:nvPr>
            <p:ph idx="1" type="subTitle"/>
          </p:nvPr>
        </p:nvSpPr>
        <p:spPr>
          <a:xfrm>
            <a:off x="2673275" y="3352825"/>
            <a:ext cx="5252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it-IT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" name="Google Shape;24;p2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p2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2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" name="Google Shape;27;p2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9" name="Google Shape;29;p2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2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3" name="Google Shape;33;p2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2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7" name="Google Shape;37;p2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" name="Google Shape;38;p2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9" name="Google Shape;39;p2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42;p23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43" name="Google Shape;43;p2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5" name="Google Shape;45;p23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2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it-IT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9" name="Google Shape;49;p2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" name="Google Shape;50;p2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" name="Google Shape;51;p2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p2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4" name="Google Shape;54;p2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2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8" name="Google Shape;58;p2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2" name="Google Shape;62;p2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" name="Google Shape;63;p2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4" name="Google Shape;64;p2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24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68" name="Google Shape;68;p2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" name="Google Shape;70;p24"/>
          <p:cNvSpPr txBox="1"/>
          <p:nvPr>
            <p:ph type="title"/>
          </p:nvPr>
        </p:nvSpPr>
        <p:spPr>
          <a:xfrm>
            <a:off x="2672675" y="1307100"/>
            <a:ext cx="52539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1" name="Google Shape;71;p2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it-IT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4" name="Google Shape;74;p2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2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2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2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2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9" name="Google Shape;79;p2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2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83" name="Google Shape;83;p2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2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87" name="Google Shape;87;p2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" name="Google Shape;88;p2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89" name="Google Shape;89;p2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p25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93" name="Google Shape;93;p2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2851875" y="1596825"/>
            <a:ext cx="3609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type="title"/>
          </p:nvPr>
        </p:nvSpPr>
        <p:spPr>
          <a:xfrm>
            <a:off x="2851875" y="930075"/>
            <a:ext cx="360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it-IT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2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05" name="Google Shape;105;p2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2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09" name="Google Shape;109;p2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it-IT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2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21" name="Google Shape;121;p2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2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25" name="Google Shape;125;p2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/>
          <p:nvPr/>
        </p:nvSpPr>
        <p:spPr>
          <a:xfrm>
            <a:off x="5511937" y="227671"/>
            <a:ext cx="2491200" cy="251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28"/>
          <p:cNvGrpSpPr/>
          <p:nvPr/>
        </p:nvGrpSpPr>
        <p:grpSpPr>
          <a:xfrm>
            <a:off x="8107044" y="247440"/>
            <a:ext cx="323388" cy="211832"/>
            <a:chOff x="7981350" y="540875"/>
            <a:chExt cx="445500" cy="291779"/>
          </a:xfrm>
        </p:grpSpPr>
        <p:sp>
          <p:nvSpPr>
            <p:cNvPr id="131" name="Google Shape;131;p28"/>
            <p:cNvSpPr/>
            <p:nvPr/>
          </p:nvSpPr>
          <p:spPr>
            <a:xfrm>
              <a:off x="7981350" y="540875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7981350" y="66711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981350" y="79335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8"/>
          <p:cNvGrpSpPr/>
          <p:nvPr/>
        </p:nvGrpSpPr>
        <p:grpSpPr>
          <a:xfrm>
            <a:off x="7742331" y="283445"/>
            <a:ext cx="146686" cy="139689"/>
            <a:chOff x="590233" y="2668119"/>
            <a:chExt cx="56684" cy="54487"/>
          </a:xfrm>
        </p:grpSpPr>
        <p:sp>
          <p:nvSpPr>
            <p:cNvPr id="135" name="Google Shape;135;p28"/>
            <p:cNvSpPr/>
            <p:nvPr/>
          </p:nvSpPr>
          <p:spPr>
            <a:xfrm>
              <a:off x="590233" y="2668119"/>
              <a:ext cx="48504" cy="44139"/>
            </a:xfrm>
            <a:custGeom>
              <a:rect b="b" l="l" r="r" t="t"/>
              <a:pathLst>
                <a:path extrusionOk="0" h="1446" w="1589">
                  <a:moveTo>
                    <a:pt x="795" y="143"/>
                  </a:moveTo>
                  <a:cubicBezTo>
                    <a:pt x="946" y="143"/>
                    <a:pt x="1089" y="205"/>
                    <a:pt x="1205" y="312"/>
                  </a:cubicBezTo>
                  <a:cubicBezTo>
                    <a:pt x="1428" y="535"/>
                    <a:pt x="1428" y="910"/>
                    <a:pt x="1205" y="1133"/>
                  </a:cubicBezTo>
                  <a:cubicBezTo>
                    <a:pt x="1094" y="1245"/>
                    <a:pt x="946" y="1300"/>
                    <a:pt x="799" y="1300"/>
                  </a:cubicBezTo>
                  <a:cubicBezTo>
                    <a:pt x="652" y="1300"/>
                    <a:pt x="505" y="1245"/>
                    <a:pt x="393" y="1133"/>
                  </a:cubicBezTo>
                  <a:cubicBezTo>
                    <a:pt x="161" y="910"/>
                    <a:pt x="161" y="535"/>
                    <a:pt x="393" y="312"/>
                  </a:cubicBezTo>
                  <a:cubicBezTo>
                    <a:pt x="500" y="205"/>
                    <a:pt x="652" y="143"/>
                    <a:pt x="795" y="143"/>
                  </a:cubicBezTo>
                  <a:close/>
                  <a:moveTo>
                    <a:pt x="799" y="0"/>
                  </a:moveTo>
                  <a:cubicBezTo>
                    <a:pt x="614" y="0"/>
                    <a:pt x="429" y="72"/>
                    <a:pt x="286" y="214"/>
                  </a:cubicBezTo>
                  <a:cubicBezTo>
                    <a:pt x="1" y="491"/>
                    <a:pt x="1" y="955"/>
                    <a:pt x="286" y="1231"/>
                  </a:cubicBezTo>
                  <a:cubicBezTo>
                    <a:pt x="429" y="1374"/>
                    <a:pt x="616" y="1445"/>
                    <a:pt x="795" y="1445"/>
                  </a:cubicBezTo>
                  <a:cubicBezTo>
                    <a:pt x="982" y="1445"/>
                    <a:pt x="1169" y="1374"/>
                    <a:pt x="1312" y="1231"/>
                  </a:cubicBezTo>
                  <a:cubicBezTo>
                    <a:pt x="1589" y="955"/>
                    <a:pt x="1589" y="491"/>
                    <a:pt x="1312" y="214"/>
                  </a:cubicBezTo>
                  <a:cubicBezTo>
                    <a:pt x="1169" y="72"/>
                    <a:pt x="984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627015" y="2702704"/>
              <a:ext cx="19902" cy="19902"/>
            </a:xfrm>
            <a:custGeom>
              <a:rect b="b" l="l" r="r" t="t"/>
              <a:pathLst>
                <a:path extrusionOk="0" h="652" w="652">
                  <a:moveTo>
                    <a:pt x="107" y="0"/>
                  </a:moveTo>
                  <a:lnTo>
                    <a:pt x="0" y="98"/>
                  </a:lnTo>
                  <a:lnTo>
                    <a:pt x="553" y="651"/>
                  </a:lnTo>
                  <a:lnTo>
                    <a:pt x="651" y="54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it-IT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1" name="Google Shape;141;p28"/>
          <p:cNvGrpSpPr/>
          <p:nvPr/>
        </p:nvGrpSpPr>
        <p:grpSpPr>
          <a:xfrm>
            <a:off x="4504042" y="4522157"/>
            <a:ext cx="2469817" cy="251415"/>
            <a:chOff x="4885042" y="4630334"/>
            <a:chExt cx="2469817" cy="251415"/>
          </a:xfrm>
        </p:grpSpPr>
        <p:sp>
          <p:nvSpPr>
            <p:cNvPr id="142" name="Google Shape;142;p28"/>
            <p:cNvSpPr/>
            <p:nvPr/>
          </p:nvSpPr>
          <p:spPr>
            <a:xfrm>
              <a:off x="4885042" y="4711368"/>
              <a:ext cx="115200" cy="88562"/>
            </a:xfrm>
            <a:custGeom>
              <a:rect b="b" l="l" r="r" t="t"/>
              <a:pathLst>
                <a:path extrusionOk="0" h="13784" w="17930">
                  <a:moveTo>
                    <a:pt x="12887" y="1"/>
                  </a:moveTo>
                  <a:cubicBezTo>
                    <a:pt x="11206" y="1"/>
                    <a:pt x="9861" y="897"/>
                    <a:pt x="8965" y="2018"/>
                  </a:cubicBezTo>
                  <a:cubicBezTo>
                    <a:pt x="7956" y="897"/>
                    <a:pt x="6612" y="1"/>
                    <a:pt x="5043" y="1"/>
                  </a:cubicBezTo>
                  <a:cubicBezTo>
                    <a:pt x="2241" y="1"/>
                    <a:pt x="0" y="2242"/>
                    <a:pt x="0" y="5043"/>
                  </a:cubicBezTo>
                  <a:cubicBezTo>
                    <a:pt x="0" y="6500"/>
                    <a:pt x="560" y="7733"/>
                    <a:pt x="1457" y="8517"/>
                  </a:cubicBezTo>
                  <a:cubicBezTo>
                    <a:pt x="2241" y="9413"/>
                    <a:pt x="5603" y="12103"/>
                    <a:pt x="8853" y="13784"/>
                  </a:cubicBezTo>
                  <a:cubicBezTo>
                    <a:pt x="11766" y="11879"/>
                    <a:pt x="15464" y="9413"/>
                    <a:pt x="16249" y="8517"/>
                  </a:cubicBezTo>
                  <a:cubicBezTo>
                    <a:pt x="17257" y="7733"/>
                    <a:pt x="17817" y="6276"/>
                    <a:pt x="17817" y="4931"/>
                  </a:cubicBezTo>
                  <a:cubicBezTo>
                    <a:pt x="17929" y="2242"/>
                    <a:pt x="15688" y="1"/>
                    <a:pt x="12887" y="1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" name="Google Shape;143;p28"/>
            <p:cNvGrpSpPr/>
            <p:nvPr/>
          </p:nvGrpSpPr>
          <p:grpSpPr>
            <a:xfrm>
              <a:off x="7259094" y="4707805"/>
              <a:ext cx="95765" cy="95765"/>
              <a:chOff x="5925100" y="2102500"/>
              <a:chExt cx="372625" cy="372625"/>
            </a:xfrm>
          </p:grpSpPr>
          <p:sp>
            <p:nvSpPr>
              <p:cNvPr id="144" name="Google Shape;144;p28"/>
              <p:cNvSpPr/>
              <p:nvPr/>
            </p:nvSpPr>
            <p:spPr>
              <a:xfrm>
                <a:off x="5925100" y="2102500"/>
                <a:ext cx="372625" cy="372625"/>
              </a:xfrm>
              <a:custGeom>
                <a:rect b="b" l="l" r="r" t="t"/>
                <a:pathLst>
                  <a:path extrusionOk="0" h="14905" w="14905">
                    <a:moveTo>
                      <a:pt x="14904" y="7396"/>
                    </a:moveTo>
                    <a:cubicBezTo>
                      <a:pt x="14904" y="11542"/>
                      <a:pt x="11542" y="14904"/>
                      <a:pt x="7396" y="14904"/>
                    </a:cubicBezTo>
                    <a:cubicBezTo>
                      <a:pt x="3362" y="14904"/>
                      <a:pt x="0" y="11542"/>
                      <a:pt x="0" y="7396"/>
                    </a:cubicBezTo>
                    <a:cubicBezTo>
                      <a:pt x="0" y="3362"/>
                      <a:pt x="3362" y="0"/>
                      <a:pt x="7396" y="0"/>
                    </a:cubicBezTo>
                    <a:cubicBezTo>
                      <a:pt x="11542" y="0"/>
                      <a:pt x="14904" y="3362"/>
                      <a:pt x="14904" y="73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8"/>
              <p:cNvSpPr/>
              <p:nvPr/>
            </p:nvSpPr>
            <p:spPr>
              <a:xfrm>
                <a:off x="6110000" y="2214550"/>
                <a:ext cx="25" cy="151300"/>
              </a:xfrm>
              <a:custGeom>
                <a:rect b="b" l="l" r="r" t="t"/>
                <a:pathLst>
                  <a:path extrusionOk="0" fill="none" h="6052" w="1">
                    <a:moveTo>
                      <a:pt x="0" y="1"/>
                    </a:moveTo>
                    <a:lnTo>
                      <a:pt x="0" y="6052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cap="flat" cmpd="sng" w="9525">
                <a:solidFill>
                  <a:schemeClr val="dk2"/>
                </a:solidFill>
                <a:prstDash val="solid"/>
                <a:miter lim="11205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8"/>
              <p:cNvSpPr/>
              <p:nvPr/>
            </p:nvSpPr>
            <p:spPr>
              <a:xfrm>
                <a:off x="6034350" y="2287400"/>
                <a:ext cx="151300" cy="25"/>
              </a:xfrm>
              <a:custGeom>
                <a:rect b="b" l="l" r="r" t="t"/>
                <a:pathLst>
                  <a:path extrusionOk="0" fill="none" h="1" w="6052">
                    <a:moveTo>
                      <a:pt x="6052" y="0"/>
                    </a:moveTo>
                    <a:lnTo>
                      <a:pt x="1" y="0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cap="flat" cmpd="sng" w="9525">
                <a:solidFill>
                  <a:schemeClr val="dk2"/>
                </a:solidFill>
                <a:prstDash val="solid"/>
                <a:miter lim="11205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47;p28"/>
            <p:cNvGrpSpPr/>
            <p:nvPr/>
          </p:nvGrpSpPr>
          <p:grpSpPr>
            <a:xfrm>
              <a:off x="6004324" y="4630334"/>
              <a:ext cx="251415" cy="251415"/>
              <a:chOff x="5664289" y="4604097"/>
              <a:chExt cx="302399" cy="302399"/>
            </a:xfrm>
          </p:grpSpPr>
          <p:sp>
            <p:nvSpPr>
              <p:cNvPr id="148" name="Google Shape;148;p28"/>
              <p:cNvSpPr/>
              <p:nvPr/>
            </p:nvSpPr>
            <p:spPr>
              <a:xfrm>
                <a:off x="5664289" y="4604097"/>
                <a:ext cx="302399" cy="302399"/>
              </a:xfrm>
              <a:custGeom>
                <a:rect b="b" l="l" r="r" t="t"/>
                <a:pathLst>
                  <a:path extrusionOk="0" h="47066" w="47066">
                    <a:moveTo>
                      <a:pt x="47066" y="23533"/>
                    </a:moveTo>
                    <a:cubicBezTo>
                      <a:pt x="47066" y="36532"/>
                      <a:pt x="36532" y="47065"/>
                      <a:pt x="23533" y="47065"/>
                    </a:cubicBezTo>
                    <a:cubicBezTo>
                      <a:pt x="10534" y="47065"/>
                      <a:pt x="1" y="36532"/>
                      <a:pt x="1" y="23533"/>
                    </a:cubicBezTo>
                    <a:cubicBezTo>
                      <a:pt x="1" y="10534"/>
                      <a:pt x="10534" y="1"/>
                      <a:pt x="23533" y="1"/>
                    </a:cubicBezTo>
                    <a:cubicBezTo>
                      <a:pt x="36532" y="1"/>
                      <a:pt x="47066" y="10534"/>
                      <a:pt x="47066" y="235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8"/>
              <p:cNvSpPr/>
              <p:nvPr/>
            </p:nvSpPr>
            <p:spPr>
              <a:xfrm>
                <a:off x="5787402" y="4712088"/>
                <a:ext cx="89288" cy="102961"/>
              </a:xfrm>
              <a:custGeom>
                <a:rect b="b" l="l" r="r" t="t"/>
                <a:pathLst>
                  <a:path extrusionOk="0" h="16025" w="13897">
                    <a:moveTo>
                      <a:pt x="1" y="1"/>
                    </a:moveTo>
                    <a:lnTo>
                      <a:pt x="1" y="16025"/>
                    </a:lnTo>
                    <a:lnTo>
                      <a:pt x="13896" y="8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28"/>
            <p:cNvGrpSpPr/>
            <p:nvPr/>
          </p:nvGrpSpPr>
          <p:grpSpPr>
            <a:xfrm>
              <a:off x="6722136" y="4721484"/>
              <a:ext cx="70559" cy="69120"/>
              <a:chOff x="4815725" y="2155725"/>
              <a:chExt cx="274550" cy="268950"/>
            </a:xfrm>
          </p:grpSpPr>
          <p:sp>
            <p:nvSpPr>
              <p:cNvPr id="151" name="Google Shape;151;p28"/>
              <p:cNvSpPr/>
              <p:nvPr/>
            </p:nvSpPr>
            <p:spPr>
              <a:xfrm>
                <a:off x="4815725" y="2155725"/>
                <a:ext cx="235350" cy="268950"/>
              </a:xfrm>
              <a:custGeom>
                <a:rect b="b" l="l" r="r" t="t"/>
                <a:pathLst>
                  <a:path extrusionOk="0" h="10758" w="9414">
                    <a:moveTo>
                      <a:pt x="0" y="0"/>
                    </a:moveTo>
                    <a:lnTo>
                      <a:pt x="0" y="10758"/>
                    </a:lnTo>
                    <a:lnTo>
                      <a:pt x="9413" y="5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8"/>
              <p:cNvSpPr/>
              <p:nvPr/>
            </p:nvSpPr>
            <p:spPr>
              <a:xfrm>
                <a:off x="5042625" y="2155725"/>
                <a:ext cx="47650" cy="268950"/>
              </a:xfrm>
              <a:custGeom>
                <a:rect b="b" l="l" r="r" t="t"/>
                <a:pathLst>
                  <a:path extrusionOk="0" h="10758" w="1906">
                    <a:moveTo>
                      <a:pt x="1" y="0"/>
                    </a:moveTo>
                    <a:lnTo>
                      <a:pt x="1" y="10758"/>
                    </a:lnTo>
                    <a:lnTo>
                      <a:pt x="1906" y="10758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28"/>
            <p:cNvGrpSpPr/>
            <p:nvPr/>
          </p:nvGrpSpPr>
          <p:grpSpPr>
            <a:xfrm>
              <a:off x="5466640" y="4721484"/>
              <a:ext cx="71285" cy="69120"/>
              <a:chOff x="2636175" y="2155725"/>
              <a:chExt cx="277375" cy="268950"/>
            </a:xfrm>
          </p:grpSpPr>
          <p:sp>
            <p:nvSpPr>
              <p:cNvPr id="154" name="Google Shape;154;p28"/>
              <p:cNvSpPr/>
              <p:nvPr/>
            </p:nvSpPr>
            <p:spPr>
              <a:xfrm>
                <a:off x="2678200" y="2155725"/>
                <a:ext cx="235350" cy="268950"/>
              </a:xfrm>
              <a:custGeom>
                <a:rect b="b" l="l" r="r" t="t"/>
                <a:pathLst>
                  <a:path extrusionOk="0" h="10758" w="9414">
                    <a:moveTo>
                      <a:pt x="9413" y="0"/>
                    </a:moveTo>
                    <a:lnTo>
                      <a:pt x="0" y="5267"/>
                    </a:lnTo>
                    <a:lnTo>
                      <a:pt x="9413" y="10758"/>
                    </a:lnTo>
                    <a:lnTo>
                      <a:pt x="94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8"/>
              <p:cNvSpPr/>
              <p:nvPr/>
            </p:nvSpPr>
            <p:spPr>
              <a:xfrm>
                <a:off x="2636175" y="2155725"/>
                <a:ext cx="50450" cy="268950"/>
              </a:xfrm>
              <a:custGeom>
                <a:rect b="b" l="l" r="r" t="t"/>
                <a:pathLst>
                  <a:path extrusionOk="0" h="10758" w="2018">
                    <a:moveTo>
                      <a:pt x="0" y="0"/>
                    </a:moveTo>
                    <a:lnTo>
                      <a:pt x="0" y="10758"/>
                    </a:lnTo>
                    <a:lnTo>
                      <a:pt x="2017" y="10758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6" name="Google Shape;156;p28"/>
          <p:cNvGrpSpPr/>
          <p:nvPr/>
        </p:nvGrpSpPr>
        <p:grpSpPr>
          <a:xfrm>
            <a:off x="2705200" y="4862825"/>
            <a:ext cx="6067500" cy="89400"/>
            <a:chOff x="2705200" y="4934263"/>
            <a:chExt cx="6067500" cy="89400"/>
          </a:xfrm>
        </p:grpSpPr>
        <p:cxnSp>
          <p:nvCxnSpPr>
            <p:cNvPr id="157" name="Google Shape;157;p28"/>
            <p:cNvCxnSpPr/>
            <p:nvPr/>
          </p:nvCxnSpPr>
          <p:spPr>
            <a:xfrm>
              <a:off x="2705200" y="4980950"/>
              <a:ext cx="60675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28"/>
            <p:cNvCxnSpPr/>
            <p:nvPr/>
          </p:nvCxnSpPr>
          <p:spPr>
            <a:xfrm>
              <a:off x="2705200" y="4980950"/>
              <a:ext cx="4269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28"/>
            <p:cNvSpPr/>
            <p:nvPr/>
          </p:nvSpPr>
          <p:spPr>
            <a:xfrm>
              <a:off x="6918125" y="4934263"/>
              <a:ext cx="89400" cy="8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2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2" name="Google Shape;162;p28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63" name="Google Shape;163;p28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28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t-IT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7" name="Google Shape;167;p28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68" name="Google Shape;168;p28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8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t-IT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3" name="Google Shape;173;p28">
            <a:hlinkClick action="ppaction://hlinksldjump" r:id="rId5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-IT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Problem Vs Solution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4" name="Google Shape;174;p28">
            <a:hlinkClick action="ppaction://hlinksldjump" r:id="rId7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-IT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Main Product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-IT" sz="12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Market &amp; Competition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-IT" sz="12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Business Model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77" name="Google Shape;177;p28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28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28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28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28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85" name="Google Shape;185;p28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28"/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28">
            <a:hlinkClick action="ppaction://hlinksldjump" r:id="rId9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t-IT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5170">
          <p15:clr>
            <a:srgbClr val="EA4335"/>
          </p15:clr>
        </p15:guide>
        <p15:guide id="7" pos="1506">
          <p15:clr>
            <a:srgbClr val="EA4335"/>
          </p15:clr>
        </p15:guide>
        <p15:guide id="8" pos="333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8.xml"/><Relationship Id="rId4" Type="http://schemas.openxmlformats.org/officeDocument/2006/relationships/slide" Target="/ppt/slides/slide3.xml"/><Relationship Id="rId5" Type="http://schemas.openxmlformats.org/officeDocument/2006/relationships/slide" Target="/ppt/slides/slide8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8.xml"/><Relationship Id="rId4" Type="http://schemas.openxmlformats.org/officeDocument/2006/relationships/slide" Target="/ppt/slides/slide3.xml"/><Relationship Id="rId5" Type="http://schemas.openxmlformats.org/officeDocument/2006/relationships/slide" Target="/ppt/slides/slide8.xml"/><Relationship Id="rId6" Type="http://schemas.openxmlformats.org/officeDocument/2006/relationships/slide" Target="/ppt/slides/slide1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ongsterr.com/a/wsa/led-zeppelin-stairway-to-heaven-tab-s27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amousbirthdays.com/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8.xml"/><Relationship Id="rId4" Type="http://schemas.openxmlformats.org/officeDocument/2006/relationships/slide" Target="/ppt/slides/slide3.xml"/><Relationship Id="rId5" Type="http://schemas.openxmlformats.org/officeDocument/2006/relationships/slide" Target="/ppt/slides/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"/>
          <p:cNvSpPr txBox="1"/>
          <p:nvPr>
            <p:ph type="title"/>
          </p:nvPr>
        </p:nvSpPr>
        <p:spPr>
          <a:xfrm>
            <a:off x="2077852" y="1586796"/>
            <a:ext cx="525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Music Recommendation System</a:t>
            </a:r>
            <a:endParaRPr/>
          </a:p>
        </p:txBody>
      </p:sp>
      <p:sp>
        <p:nvSpPr>
          <p:cNvPr id="194" name="Google Shape;194;p1"/>
          <p:cNvSpPr txBox="1"/>
          <p:nvPr>
            <p:ph idx="2" type="title"/>
          </p:nvPr>
        </p:nvSpPr>
        <p:spPr>
          <a:xfrm>
            <a:off x="335867" y="210614"/>
            <a:ext cx="146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t-IT" sz="1000">
                <a:solidFill>
                  <a:schemeClr val="lt1"/>
                </a:solidFill>
              </a:rPr>
              <a:t>STRADA TOMMASO</a:t>
            </a:r>
            <a:br>
              <a:rPr lang="it-IT" sz="1000">
                <a:solidFill>
                  <a:schemeClr val="lt1"/>
                </a:solidFill>
              </a:rPr>
            </a:br>
            <a:r>
              <a:rPr lang="it-IT" sz="1000">
                <a:solidFill>
                  <a:schemeClr val="lt1"/>
                </a:solidFill>
              </a:rPr>
              <a:t>&amp;</a:t>
            </a:r>
            <a:br>
              <a:rPr lang="it-IT" sz="1000">
                <a:solidFill>
                  <a:schemeClr val="lt1"/>
                </a:solidFill>
              </a:rPr>
            </a:br>
            <a:r>
              <a:rPr lang="it-IT" sz="1000">
                <a:solidFill>
                  <a:schemeClr val="lt1"/>
                </a:solidFill>
              </a:rPr>
              <a:t>NOCCO SARA</a:t>
            </a:r>
            <a:endParaRPr sz="1000"/>
          </a:p>
        </p:txBody>
      </p:sp>
      <p:sp>
        <p:nvSpPr>
          <p:cNvPr id="195" name="Google Shape;195;p1"/>
          <p:cNvSpPr txBox="1"/>
          <p:nvPr>
            <p:ph idx="1" type="subTitle"/>
          </p:nvPr>
        </p:nvSpPr>
        <p:spPr>
          <a:xfrm>
            <a:off x="2077852" y="3044480"/>
            <a:ext cx="5252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Sistema di raccomandazione musicale rivolto a musicisti e neofiti della musica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"/>
          <p:cNvSpPr txBox="1"/>
          <p:nvPr>
            <p:ph type="title"/>
          </p:nvPr>
        </p:nvSpPr>
        <p:spPr>
          <a:xfrm>
            <a:off x="1663496" y="762126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/>
              <a:t>Energy &amp; BPM</a:t>
            </a:r>
            <a:endParaRPr/>
          </a:p>
        </p:txBody>
      </p:sp>
      <p:sp>
        <p:nvSpPr>
          <p:cNvPr id="408" name="Google Shape;408;p10"/>
          <p:cNvSpPr txBox="1"/>
          <p:nvPr/>
        </p:nvSpPr>
        <p:spPr>
          <a:xfrm>
            <a:off x="233916" y="221028"/>
            <a:ext cx="22434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2.1 </a:t>
            </a:r>
            <a:r>
              <a:rPr b="0" i="0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Metrics &amp; Libraries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0"/>
          <p:cNvSpPr txBox="1"/>
          <p:nvPr/>
        </p:nvSpPr>
        <p:spPr>
          <a:xfrm>
            <a:off x="616686" y="2098443"/>
            <a:ext cx="2360429" cy="30777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Normalized Energy values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0"/>
          <p:cNvSpPr txBox="1"/>
          <p:nvPr/>
        </p:nvSpPr>
        <p:spPr>
          <a:xfrm>
            <a:off x="616686" y="1541721"/>
            <a:ext cx="2636877" cy="30777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Energy = intensità del segnale </a:t>
            </a:r>
            <a:endParaRPr/>
          </a:p>
        </p:txBody>
      </p:sp>
      <p:sp>
        <p:nvSpPr>
          <p:cNvPr id="411" name="Google Shape;411;p10"/>
          <p:cNvSpPr txBox="1"/>
          <p:nvPr/>
        </p:nvSpPr>
        <p:spPr>
          <a:xfrm>
            <a:off x="616684" y="2770783"/>
            <a:ext cx="2360431" cy="30777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Categorical Energy Level : </a:t>
            </a:r>
            <a:endParaRPr/>
          </a:p>
        </p:txBody>
      </p:sp>
      <p:sp>
        <p:nvSpPr>
          <p:cNvPr id="412" name="Google Shape;412;p10"/>
          <p:cNvSpPr txBox="1"/>
          <p:nvPr/>
        </p:nvSpPr>
        <p:spPr>
          <a:xfrm>
            <a:off x="616684" y="3443123"/>
            <a:ext cx="2636879" cy="73866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‘Low’ =  </a:t>
            </a:r>
            <a:r>
              <a:rPr b="1" i="1" lang="it-IT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 &lt;= 0.33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‘Medium’ =  </a:t>
            </a:r>
            <a:r>
              <a:rPr b="1" i="1" lang="it-IT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0.66 &lt;= x &lt;0.33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‘High’ = </a:t>
            </a:r>
            <a:r>
              <a:rPr b="1" i="1" lang="it-IT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 &gt; 0.66</a:t>
            </a:r>
            <a:endParaRPr/>
          </a:p>
        </p:txBody>
      </p:sp>
      <p:sp>
        <p:nvSpPr>
          <p:cNvPr id="413" name="Google Shape;413;p10"/>
          <p:cNvSpPr txBox="1"/>
          <p:nvPr/>
        </p:nvSpPr>
        <p:spPr>
          <a:xfrm>
            <a:off x="5688417" y="1537406"/>
            <a:ext cx="2636876" cy="30777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BPM = unità della frequenza. </a:t>
            </a:r>
            <a:endParaRPr/>
          </a:p>
        </p:txBody>
      </p:sp>
      <p:sp>
        <p:nvSpPr>
          <p:cNvPr id="414" name="Google Shape;414;p10"/>
          <p:cNvSpPr txBox="1"/>
          <p:nvPr/>
        </p:nvSpPr>
        <p:spPr>
          <a:xfrm>
            <a:off x="5688417" y="2112337"/>
            <a:ext cx="2137145" cy="30777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Normalized BPM values </a:t>
            </a:r>
            <a:endParaRPr/>
          </a:p>
        </p:txBody>
      </p:sp>
      <p:sp>
        <p:nvSpPr>
          <p:cNvPr id="415" name="Google Shape;415;p10"/>
          <p:cNvSpPr txBox="1"/>
          <p:nvPr/>
        </p:nvSpPr>
        <p:spPr>
          <a:xfrm>
            <a:off x="5688416" y="2770783"/>
            <a:ext cx="2137145" cy="30777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Categorical bpm Level: </a:t>
            </a:r>
            <a:endParaRPr/>
          </a:p>
        </p:txBody>
      </p:sp>
      <p:sp>
        <p:nvSpPr>
          <p:cNvPr id="416" name="Google Shape;416;p10"/>
          <p:cNvSpPr txBox="1"/>
          <p:nvPr/>
        </p:nvSpPr>
        <p:spPr>
          <a:xfrm>
            <a:off x="5688416" y="3377814"/>
            <a:ext cx="2636879" cy="95410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‘Low’ =  </a:t>
            </a:r>
            <a:r>
              <a:rPr b="1" i="1" lang="it-IT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 &lt;= 0.33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‘Medium’ =  </a:t>
            </a:r>
            <a:r>
              <a:rPr b="1" i="1" lang="it-IT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0.66 &lt;= x &lt;0.33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‘High’ = </a:t>
            </a:r>
            <a:r>
              <a:rPr b="1" i="1" lang="it-IT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 &gt; 0.66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417" name="Google Shape;417;p10"/>
          <p:cNvCxnSpPr>
            <a:endCxn id="409" idx="0"/>
          </p:cNvCxnSpPr>
          <p:nvPr/>
        </p:nvCxnSpPr>
        <p:spPr>
          <a:xfrm>
            <a:off x="1796901" y="1845243"/>
            <a:ext cx="0" cy="253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8" name="Google Shape;418;p10"/>
          <p:cNvCxnSpPr>
            <a:stCxn id="409" idx="2"/>
            <a:endCxn id="411" idx="0"/>
          </p:cNvCxnSpPr>
          <p:nvPr/>
        </p:nvCxnSpPr>
        <p:spPr>
          <a:xfrm>
            <a:off x="1796901" y="2406220"/>
            <a:ext cx="0" cy="3645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9" name="Google Shape;419;p10"/>
          <p:cNvCxnSpPr>
            <a:stCxn id="411" idx="2"/>
          </p:cNvCxnSpPr>
          <p:nvPr/>
        </p:nvCxnSpPr>
        <p:spPr>
          <a:xfrm>
            <a:off x="1796900" y="3078560"/>
            <a:ext cx="0" cy="3645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0" name="Google Shape;420;p10"/>
          <p:cNvCxnSpPr/>
          <p:nvPr/>
        </p:nvCxnSpPr>
        <p:spPr>
          <a:xfrm>
            <a:off x="6868633" y="1845183"/>
            <a:ext cx="0" cy="30777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1" name="Google Shape;421;p10"/>
          <p:cNvCxnSpPr/>
          <p:nvPr/>
        </p:nvCxnSpPr>
        <p:spPr>
          <a:xfrm>
            <a:off x="6868633" y="2452214"/>
            <a:ext cx="0" cy="318569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2" name="Google Shape;422;p10"/>
          <p:cNvCxnSpPr/>
          <p:nvPr/>
        </p:nvCxnSpPr>
        <p:spPr>
          <a:xfrm rot="10800000">
            <a:off x="6868633" y="3078560"/>
            <a:ext cx="0" cy="299254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1"/>
          <p:cNvSpPr txBox="1"/>
          <p:nvPr>
            <p:ph type="title"/>
          </p:nvPr>
        </p:nvSpPr>
        <p:spPr>
          <a:xfrm>
            <a:off x="1663496" y="706289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/>
              <a:t>New Metrics</a:t>
            </a:r>
            <a:endParaRPr/>
          </a:p>
        </p:txBody>
      </p:sp>
      <p:sp>
        <p:nvSpPr>
          <p:cNvPr id="428" name="Google Shape;428;p11"/>
          <p:cNvSpPr txBox="1"/>
          <p:nvPr/>
        </p:nvSpPr>
        <p:spPr>
          <a:xfrm>
            <a:off x="233916" y="221028"/>
            <a:ext cx="22434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2.1 </a:t>
            </a:r>
            <a:r>
              <a:rPr b="0" i="0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Difficulty &amp; Relevance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1"/>
          <p:cNvSpPr txBox="1"/>
          <p:nvPr/>
        </p:nvSpPr>
        <p:spPr>
          <a:xfrm>
            <a:off x="881302" y="1343121"/>
            <a:ext cx="2243470" cy="33855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Difficulty Level</a:t>
            </a:r>
            <a:endParaRPr b="1" i="1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1"/>
          <p:cNvSpPr txBox="1"/>
          <p:nvPr/>
        </p:nvSpPr>
        <p:spPr>
          <a:xfrm>
            <a:off x="5677576" y="1360518"/>
            <a:ext cx="2243470" cy="33855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Relevance Level</a:t>
            </a:r>
            <a:endParaRPr b="1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324" y="1962100"/>
            <a:ext cx="3229426" cy="22482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11"/>
          <p:cNvCxnSpPr>
            <a:stCxn id="429" idx="2"/>
            <a:endCxn id="431" idx="0"/>
          </p:cNvCxnSpPr>
          <p:nvPr/>
        </p:nvCxnSpPr>
        <p:spPr>
          <a:xfrm>
            <a:off x="2003037" y="1681675"/>
            <a:ext cx="0" cy="280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3" name="Google Shape;433;p11"/>
          <p:cNvSpPr txBox="1"/>
          <p:nvPr/>
        </p:nvSpPr>
        <p:spPr>
          <a:xfrm>
            <a:off x="5332018" y="2197412"/>
            <a:ext cx="2934585" cy="30777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Energy (instrument) / Total Energy</a:t>
            </a:r>
            <a:endParaRPr/>
          </a:p>
        </p:txBody>
      </p:sp>
      <p:sp>
        <p:nvSpPr>
          <p:cNvPr id="434" name="Google Shape;434;p11"/>
          <p:cNvSpPr txBox="1"/>
          <p:nvPr/>
        </p:nvSpPr>
        <p:spPr>
          <a:xfrm>
            <a:off x="6756780" y="3086207"/>
            <a:ext cx="1509823" cy="30777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Range (1-10)</a:t>
            </a:r>
            <a:endParaRPr/>
          </a:p>
        </p:txBody>
      </p:sp>
      <p:sp>
        <p:nvSpPr>
          <p:cNvPr id="435" name="Google Shape;435;p11"/>
          <p:cNvSpPr txBox="1"/>
          <p:nvPr/>
        </p:nvSpPr>
        <p:spPr>
          <a:xfrm>
            <a:off x="4454832" y="3190078"/>
            <a:ext cx="1562986" cy="95410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Enrgy (Instrument) </a:t>
            </a:r>
            <a:r>
              <a:rPr b="0" i="0" lang="it-IT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Total Energy</a:t>
            </a:r>
            <a:endParaRPr/>
          </a:p>
        </p:txBody>
      </p:sp>
      <p:cxnSp>
        <p:nvCxnSpPr>
          <p:cNvPr id="436" name="Google Shape;436;p11"/>
          <p:cNvCxnSpPr>
            <a:stCxn id="430" idx="2"/>
            <a:endCxn id="433" idx="0"/>
          </p:cNvCxnSpPr>
          <p:nvPr/>
        </p:nvCxnSpPr>
        <p:spPr>
          <a:xfrm>
            <a:off x="6799311" y="1699072"/>
            <a:ext cx="0" cy="4983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11"/>
          <p:cNvCxnSpPr>
            <a:stCxn id="433" idx="2"/>
            <a:endCxn id="434" idx="0"/>
          </p:cNvCxnSpPr>
          <p:nvPr/>
        </p:nvCxnSpPr>
        <p:spPr>
          <a:xfrm>
            <a:off x="6799311" y="2505189"/>
            <a:ext cx="712500" cy="5811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11"/>
          <p:cNvCxnSpPr>
            <a:stCxn id="433" idx="2"/>
            <a:endCxn id="435" idx="0"/>
          </p:cNvCxnSpPr>
          <p:nvPr/>
        </p:nvCxnSpPr>
        <p:spPr>
          <a:xfrm flipH="1">
            <a:off x="5236311" y="2505189"/>
            <a:ext cx="1563000" cy="6849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2"/>
          <p:cNvSpPr/>
          <p:nvPr/>
        </p:nvSpPr>
        <p:spPr>
          <a:xfrm>
            <a:off x="4558776" y="973008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2"/>
          <p:cNvSpPr txBox="1"/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Quality Assessement</a:t>
            </a:r>
            <a:endParaRPr/>
          </a:p>
        </p:txBody>
      </p:sp>
      <p:sp>
        <p:nvSpPr>
          <p:cNvPr id="445" name="Google Shape;445;p12"/>
          <p:cNvSpPr txBox="1"/>
          <p:nvPr>
            <p:ph idx="1" type="subTitle"/>
          </p:nvPr>
        </p:nvSpPr>
        <p:spPr>
          <a:xfrm>
            <a:off x="2673275" y="3597010"/>
            <a:ext cx="5252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it-IT"/>
              <a:t>Valutazione della qualità del dataset costruito, concentrandosi su due metriche: completezza e consistenza</a:t>
            </a:r>
            <a:endParaRPr/>
          </a:p>
        </p:txBody>
      </p:sp>
      <p:sp>
        <p:nvSpPr>
          <p:cNvPr id="446" name="Google Shape;446;p12"/>
          <p:cNvSpPr txBox="1"/>
          <p:nvPr>
            <p:ph idx="2" type="title"/>
          </p:nvPr>
        </p:nvSpPr>
        <p:spPr>
          <a:xfrm>
            <a:off x="4558589" y="1333217"/>
            <a:ext cx="146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t-IT"/>
              <a:t>03</a:t>
            </a:r>
            <a:endParaRPr/>
          </a:p>
        </p:txBody>
      </p:sp>
      <p:grpSp>
        <p:nvGrpSpPr>
          <p:cNvPr id="447" name="Google Shape;447;p12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448" name="Google Shape;448;p12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12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SECTIONS</a:t>
            </a:r>
            <a:endParaRPr b="1" i="1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52" name="Google Shape;452;p12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453" name="Google Shape;453;p12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2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12">
            <a:hlinkClick action="ppaction://hlinksldjump" r:id="rId3"/>
          </p:cNvPr>
          <p:cNvSpPr txBox="1"/>
          <p:nvPr/>
        </p:nvSpPr>
        <p:spPr>
          <a:xfrm>
            <a:off x="420879" y="467498"/>
            <a:ext cx="172985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QUALITY ASSES</a:t>
            </a:r>
            <a:r>
              <a:rPr b="1" lang="it-IT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b="1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MENT</a:t>
            </a:r>
            <a:endParaRPr b="1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6" name="Google Shape;456;p12"/>
          <p:cNvSpPr/>
          <p:nvPr/>
        </p:nvSpPr>
        <p:spPr>
          <a:xfrm>
            <a:off x="412019" y="1865311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7" name="Google Shape;457;p12">
            <a:hlinkClick action="ppaction://hlinksldjump" r:id="rId4"/>
          </p:cNvPr>
          <p:cNvSpPr txBox="1"/>
          <p:nvPr/>
        </p:nvSpPr>
        <p:spPr>
          <a:xfrm>
            <a:off x="798115" y="1794206"/>
            <a:ext cx="1352614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-IT" sz="12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Completeness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8" name="Google Shape;458;p12">
            <a:hlinkClick action="ppaction://hlinksldjump" r:id="rId5"/>
          </p:cNvPr>
          <p:cNvSpPr txBox="1"/>
          <p:nvPr/>
        </p:nvSpPr>
        <p:spPr>
          <a:xfrm>
            <a:off x="798115" y="2660918"/>
            <a:ext cx="1145428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-IT" sz="12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Consistency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459" name="Google Shape;459;p12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12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p12"/>
          <p:cNvSpPr/>
          <p:nvPr/>
        </p:nvSpPr>
        <p:spPr>
          <a:xfrm>
            <a:off x="393313" y="2712270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62" name="Google Shape;462;p12"/>
          <p:cNvSpPr/>
          <p:nvPr/>
        </p:nvSpPr>
        <p:spPr>
          <a:xfrm>
            <a:off x="161169" y="431873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3" name="Google Shape;463;p12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464" name="Google Shape;464;p12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2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12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467" name="Google Shape;467;p12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2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9" name="Google Shape;469;p12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p12"/>
          <p:cNvSpPr/>
          <p:nvPr/>
        </p:nvSpPr>
        <p:spPr>
          <a:xfrm>
            <a:off x="401679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12"/>
          <p:cNvCxnSpPr>
            <a:endCxn id="470" idx="2"/>
          </p:cNvCxnSpPr>
          <p:nvPr/>
        </p:nvCxnSpPr>
        <p:spPr>
          <a:xfrm flipH="1" rot="10800000">
            <a:off x="2705495" y="4907525"/>
            <a:ext cx="13113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3"/>
          <p:cNvSpPr txBox="1"/>
          <p:nvPr>
            <p:ph type="title"/>
          </p:nvPr>
        </p:nvSpPr>
        <p:spPr>
          <a:xfrm>
            <a:off x="1892691" y="375117"/>
            <a:ext cx="525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 sz="2800"/>
              <a:t>Completeness</a:t>
            </a:r>
            <a:endParaRPr sz="2800"/>
          </a:p>
        </p:txBody>
      </p:sp>
      <p:sp>
        <p:nvSpPr>
          <p:cNvPr id="477" name="Google Shape;477;p13"/>
          <p:cNvSpPr txBox="1"/>
          <p:nvPr>
            <p:ph idx="1" type="subTitle"/>
          </p:nvPr>
        </p:nvSpPr>
        <p:spPr>
          <a:xfrm>
            <a:off x="233915" y="1677834"/>
            <a:ext cx="5315413" cy="197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71450" lvl="0" marL="311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t-IT"/>
              <a:t>Al fine di avere un sistema di raccomandazione basato esclusivamente su valori non mancanti dei concetti chiave alla sua base:</a:t>
            </a:r>
            <a:endParaRPr/>
          </a:p>
          <a:p>
            <a:pPr indent="-228600" lvl="0" marL="368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Font typeface="Arial"/>
              <a:buAutoNum type="arabicPeriod"/>
            </a:pPr>
            <a:r>
              <a:rPr lang="it-IT" sz="1100"/>
              <a:t>  Rimozione delle istanze presentanti valore mancante per l’attributo ‘Difficoltà’ (riferito alla chitarra) 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Font typeface="Arial"/>
              <a:buAutoNum type="arabicPeriod"/>
            </a:pPr>
            <a:r>
              <a:rPr lang="it-IT" sz="1100"/>
              <a:t>Rimozione delle istanze per le quali non è stato possibile ottenere il corrispettivo sample del file audio (26)</a:t>
            </a:r>
            <a:endParaRPr/>
          </a:p>
          <a:p>
            <a:pPr indent="0" lvl="0" marL="139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171450" lvl="0" marL="311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•"/>
            </a:pPr>
            <a:r>
              <a:rPr lang="it-IT"/>
              <a:t>Confronto nome del chitarrista ottenuto da </a:t>
            </a:r>
            <a:r>
              <a:rPr i="1" lang="it-IT"/>
              <a:t>Songsterr</a:t>
            </a:r>
            <a:r>
              <a:rPr lang="it-IT"/>
              <a:t> e nome ottenuto da </a:t>
            </a:r>
            <a:r>
              <a:rPr i="1" lang="it-IT"/>
              <a:t>FamousBirthday</a:t>
            </a:r>
            <a:r>
              <a:rPr lang="it-IT"/>
              <a:t>: in caso di valore mancante nei dati da </a:t>
            </a:r>
            <a:r>
              <a:rPr i="1" lang="it-IT"/>
              <a:t>Songsterr</a:t>
            </a:r>
            <a:r>
              <a:rPr lang="it-IT"/>
              <a:t>, imputazione del valore ottenuto da </a:t>
            </a:r>
            <a:r>
              <a:rPr i="1" lang="it-IT"/>
              <a:t>FamousBirthday</a:t>
            </a:r>
            <a:r>
              <a:rPr lang="it-IT"/>
              <a:t> con match basato su nome Band e nome canzone</a:t>
            </a:r>
            <a:endParaRPr/>
          </a:p>
          <a:p>
            <a:pPr indent="-171450" lvl="0" marL="311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•"/>
            </a:pPr>
            <a:r>
              <a:rPr lang="it-IT"/>
              <a:t>Verifica della completezza interna a ciascun attributo: 8 attributi su 53 presentano valori mancanti</a:t>
            </a:r>
            <a:endParaRPr/>
          </a:p>
          <a:p>
            <a:pPr indent="-82550" lvl="1" marL="7683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478" name="Google Shape;478;p13"/>
          <p:cNvSpPr txBox="1"/>
          <p:nvPr/>
        </p:nvSpPr>
        <p:spPr>
          <a:xfrm>
            <a:off x="233915" y="134623"/>
            <a:ext cx="236803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b="0" i="1" lang="it-IT" sz="1600" u="none" cap="none" strike="noStrik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Completeness</a:t>
            </a:r>
            <a:endParaRPr b="0" i="1" sz="1600" u="none" cap="none" strike="noStrike"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3"/>
          <p:cNvSpPr txBox="1"/>
          <p:nvPr/>
        </p:nvSpPr>
        <p:spPr>
          <a:xfrm>
            <a:off x="6190102" y="3319046"/>
            <a:ext cx="22971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Percentuali di valori mancanti negli 8 attributi aventi almeno un missing value </a:t>
            </a:r>
            <a:endParaRPr/>
          </a:p>
        </p:txBody>
      </p:sp>
      <p:pic>
        <p:nvPicPr>
          <p:cNvPr id="480" name="Google Shape;480;p13"/>
          <p:cNvPicPr preferRelativeResize="0"/>
          <p:nvPr/>
        </p:nvPicPr>
        <p:blipFill rotWithShape="1">
          <a:blip r:embed="rId3">
            <a:alphaModFix/>
          </a:blip>
          <a:srcRect b="10965" l="11706" r="31950" t="18065"/>
          <a:stretch/>
        </p:blipFill>
        <p:spPr>
          <a:xfrm>
            <a:off x="5767893" y="1212571"/>
            <a:ext cx="2966831" cy="2102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4"/>
          <p:cNvSpPr txBox="1"/>
          <p:nvPr>
            <p:ph type="title"/>
          </p:nvPr>
        </p:nvSpPr>
        <p:spPr>
          <a:xfrm>
            <a:off x="1892691" y="375117"/>
            <a:ext cx="525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 sz="2800"/>
              <a:t>Consistency</a:t>
            </a:r>
            <a:endParaRPr sz="2800"/>
          </a:p>
        </p:txBody>
      </p:sp>
      <p:sp>
        <p:nvSpPr>
          <p:cNvPr id="486" name="Google Shape;486;p14"/>
          <p:cNvSpPr txBox="1"/>
          <p:nvPr>
            <p:ph idx="1" type="subTitle"/>
          </p:nvPr>
        </p:nvSpPr>
        <p:spPr>
          <a:xfrm>
            <a:off x="233915" y="1524318"/>
            <a:ext cx="5817480" cy="2388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t-IT"/>
              <a:t>Rimozione </a:t>
            </a:r>
            <a:r>
              <a:rPr b="1" lang="it-IT"/>
              <a:t>duplicati</a:t>
            </a:r>
            <a:r>
              <a:rPr lang="it-IT"/>
              <a:t> (2674)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t-IT"/>
              <a:t>Formattamento uniforme della proprietà ‘</a:t>
            </a:r>
            <a:r>
              <a:rPr b="1" lang="it-IT"/>
              <a:t>RELEASE</a:t>
            </a:r>
            <a:r>
              <a:rPr lang="it-IT"/>
              <a:t>_</a:t>
            </a:r>
            <a:r>
              <a:rPr b="1" lang="it-IT"/>
              <a:t>DATE</a:t>
            </a:r>
            <a:r>
              <a:rPr lang="it-IT"/>
              <a:t>’ di ogni canzone (rimozione DD e MM, utilizzo esclusivo di YYYY)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t-IT"/>
              <a:t>Confronto </a:t>
            </a:r>
            <a:r>
              <a:rPr b="1" lang="it-IT"/>
              <a:t>nome del chitarrista </a:t>
            </a:r>
            <a:r>
              <a:rPr lang="it-IT"/>
              <a:t>ottenuto da </a:t>
            </a:r>
            <a:r>
              <a:rPr i="1" lang="it-IT"/>
              <a:t>Songsterr</a:t>
            </a:r>
            <a:r>
              <a:rPr lang="it-IT"/>
              <a:t> e nome ottenuto da </a:t>
            </a:r>
            <a:r>
              <a:rPr i="1" lang="it-IT"/>
              <a:t>FamousBirthday</a:t>
            </a:r>
            <a:r>
              <a:rPr lang="it-IT"/>
              <a:t>: in caso di discrepanza, mantenimento del valore di </a:t>
            </a:r>
            <a:r>
              <a:rPr i="1" lang="it-IT"/>
              <a:t>Songsterr</a:t>
            </a:r>
            <a:endParaRPr i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t-IT"/>
              <a:t>Rimozione istanze con caratteri in </a:t>
            </a:r>
            <a:r>
              <a:rPr b="1" lang="it-IT"/>
              <a:t>alfabeto non latino </a:t>
            </a:r>
            <a:r>
              <a:rPr lang="it-IT"/>
              <a:t>o senza senso (355)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t-IT"/>
              <a:t>Rimozione all’interno degli attributi ‘</a:t>
            </a:r>
            <a:r>
              <a:rPr b="1" lang="it-IT"/>
              <a:t>Band</a:t>
            </a:r>
            <a:r>
              <a:rPr lang="it-IT"/>
              <a:t>’ e ‘</a:t>
            </a:r>
            <a:r>
              <a:rPr b="1" lang="it-IT"/>
              <a:t>Song</a:t>
            </a:r>
            <a:r>
              <a:rPr lang="it-IT"/>
              <a:t>’ delle informazioni non attinenti al nome della Band o al nome della canzone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t-IT"/>
              <a:t>Confronto tra valore di ‘</a:t>
            </a:r>
            <a:r>
              <a:rPr b="1" lang="it-IT"/>
              <a:t>Energy</a:t>
            </a:r>
            <a:r>
              <a:rPr lang="it-IT"/>
              <a:t>’ calcolato sull’intera canzone e valori di energia calcolati sui singoli strumenti. Assunzione che l’energia di un singolo strumento non può essere maggiore dell’energia dell’intera canzone 🡪 imputazione di valore mancante nelle canzoni presentanti l’energia di almeno uno strumento &gt; energia totale (3%)</a:t>
            </a:r>
            <a:endParaRPr/>
          </a:p>
        </p:txBody>
      </p:sp>
      <p:sp>
        <p:nvSpPr>
          <p:cNvPr id="487" name="Google Shape;487;p14"/>
          <p:cNvSpPr txBox="1"/>
          <p:nvPr/>
        </p:nvSpPr>
        <p:spPr>
          <a:xfrm>
            <a:off x="233915" y="134623"/>
            <a:ext cx="236803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b="0" i="1" lang="it-IT" sz="1600" u="none" cap="none" strike="noStrik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Consistency</a:t>
            </a:r>
            <a:endParaRPr b="0" i="1" sz="1600" u="none" cap="none" strike="noStrike"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3410" y="1161836"/>
            <a:ext cx="2870757" cy="238864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14"/>
          <p:cNvSpPr txBox="1"/>
          <p:nvPr/>
        </p:nvSpPr>
        <p:spPr>
          <a:xfrm>
            <a:off x="6170341" y="3643110"/>
            <a:ext cx="28048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Istanze con energia di ‘pianoforte’ maggiore dell’energia complessiva della canzone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5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5"/>
          <p:cNvSpPr txBox="1"/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Database Structure</a:t>
            </a:r>
            <a:endParaRPr/>
          </a:p>
        </p:txBody>
      </p:sp>
      <p:sp>
        <p:nvSpPr>
          <p:cNvPr id="496" name="Google Shape;496;p15"/>
          <p:cNvSpPr txBox="1"/>
          <p:nvPr>
            <p:ph idx="1" type="subTitle"/>
          </p:nvPr>
        </p:nvSpPr>
        <p:spPr>
          <a:xfrm>
            <a:off x="2673275" y="3352825"/>
            <a:ext cx="5252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it-IT"/>
              <a:t>I dati acquisiti sono stati modellati con uno schema a grafo e memorizzati su Neo4j</a:t>
            </a:r>
            <a:endParaRPr/>
          </a:p>
        </p:txBody>
      </p:sp>
      <p:sp>
        <p:nvSpPr>
          <p:cNvPr id="497" name="Google Shape;497;p15"/>
          <p:cNvSpPr txBox="1"/>
          <p:nvPr>
            <p:ph idx="2" type="title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t-IT"/>
              <a:t>04</a:t>
            </a:r>
            <a:endParaRPr/>
          </a:p>
        </p:txBody>
      </p:sp>
      <p:grpSp>
        <p:nvGrpSpPr>
          <p:cNvPr id="498" name="Google Shape;498;p15"/>
          <p:cNvGrpSpPr/>
          <p:nvPr/>
        </p:nvGrpSpPr>
        <p:grpSpPr>
          <a:xfrm>
            <a:off x="0" y="212297"/>
            <a:ext cx="2168006" cy="3817925"/>
            <a:chOff x="0" y="184950"/>
            <a:chExt cx="2489100" cy="4773600"/>
          </a:xfrm>
        </p:grpSpPr>
        <p:sp>
          <p:nvSpPr>
            <p:cNvPr id="499" name="Google Shape;499;p15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2" name="Google Shape;502;p15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Sections</a:t>
            </a:r>
            <a:endParaRPr b="1" i="1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03" name="Google Shape;503;p15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504" name="Google Shape;504;p15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6" name="Google Shape;506;p15"/>
          <p:cNvSpPr txBox="1"/>
          <p:nvPr/>
        </p:nvSpPr>
        <p:spPr>
          <a:xfrm>
            <a:off x="428345" y="4712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DATABASE STRUCTURE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7" name="Google Shape;507;p15"/>
          <p:cNvSpPr/>
          <p:nvPr/>
        </p:nvSpPr>
        <p:spPr>
          <a:xfrm>
            <a:off x="523226" y="1738053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8" name="Google Shape;508;p15"/>
          <p:cNvSpPr txBox="1"/>
          <p:nvPr/>
        </p:nvSpPr>
        <p:spPr>
          <a:xfrm>
            <a:off x="917287" y="1673584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-IT" sz="12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Neo4j – why a graph structure? 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09" name="Google Shape;509;p15"/>
          <p:cNvSpPr txBox="1"/>
          <p:nvPr/>
        </p:nvSpPr>
        <p:spPr>
          <a:xfrm>
            <a:off x="917287" y="2026442"/>
            <a:ext cx="1186199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10" name="Google Shape;510;p15"/>
          <p:cNvSpPr txBox="1"/>
          <p:nvPr/>
        </p:nvSpPr>
        <p:spPr>
          <a:xfrm>
            <a:off x="917287" y="240689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-IT" sz="12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Data processing and upload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11" name="Google Shape;511;p15"/>
          <p:cNvSpPr txBox="1"/>
          <p:nvPr/>
        </p:nvSpPr>
        <p:spPr>
          <a:xfrm>
            <a:off x="917287" y="3030024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-IT" sz="12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Query Examples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12" name="Google Shape;512;p15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15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4" name="Google Shape;514;p15"/>
          <p:cNvSpPr/>
          <p:nvPr/>
        </p:nvSpPr>
        <p:spPr>
          <a:xfrm>
            <a:off x="523226" y="2447863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15" name="Google Shape;515;p15"/>
          <p:cNvSpPr/>
          <p:nvPr/>
        </p:nvSpPr>
        <p:spPr>
          <a:xfrm>
            <a:off x="523226" y="3111973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16" name="Google Shape;516;p15"/>
          <p:cNvSpPr/>
          <p:nvPr/>
        </p:nvSpPr>
        <p:spPr>
          <a:xfrm>
            <a:off x="161966" y="480718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15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518" name="Google Shape;518;p15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5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1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521" name="Google Shape;521;p15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5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23" name="Google Shape;523;p15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4" name="Google Shape;524;p15"/>
          <p:cNvSpPr/>
          <p:nvPr/>
        </p:nvSpPr>
        <p:spPr>
          <a:xfrm>
            <a:off x="401679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p15"/>
          <p:cNvCxnSpPr>
            <a:endCxn id="524" idx="2"/>
          </p:cNvCxnSpPr>
          <p:nvPr/>
        </p:nvCxnSpPr>
        <p:spPr>
          <a:xfrm flipH="1" rot="10800000">
            <a:off x="2705495" y="4907525"/>
            <a:ext cx="13113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6"/>
          <p:cNvSpPr txBox="1"/>
          <p:nvPr>
            <p:ph type="title"/>
          </p:nvPr>
        </p:nvSpPr>
        <p:spPr>
          <a:xfrm>
            <a:off x="1945650" y="534733"/>
            <a:ext cx="5252700" cy="3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 sz="2800"/>
              <a:t>Neo4j</a:t>
            </a:r>
            <a:endParaRPr/>
          </a:p>
        </p:txBody>
      </p:sp>
      <p:sp>
        <p:nvSpPr>
          <p:cNvPr id="531" name="Google Shape;531;p16"/>
          <p:cNvSpPr txBox="1"/>
          <p:nvPr/>
        </p:nvSpPr>
        <p:spPr>
          <a:xfrm>
            <a:off x="233915" y="134623"/>
            <a:ext cx="2368035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b="0" i="1" lang="it-IT" sz="1600" u="none" cap="none" strike="noStrik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Neo4j – why a graph structure?</a:t>
            </a:r>
            <a:endParaRPr b="0" i="1" sz="1600" u="none" cap="none" strike="noStrike"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clipart&#10;&#10;Descrizione generata automaticamente" id="532" name="Google Shape;5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557" y="1137984"/>
            <a:ext cx="2431931" cy="912703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16"/>
          <p:cNvSpPr txBox="1"/>
          <p:nvPr/>
        </p:nvSpPr>
        <p:spPr>
          <a:xfrm>
            <a:off x="3070302" y="1110580"/>
            <a:ext cx="45422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DBMS nativo </a:t>
            </a: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per l’immagazzinamento di dati modellati con uno </a:t>
            </a:r>
            <a:r>
              <a:rPr b="1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schema a grafo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NoSQL</a:t>
            </a: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it-IT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(Principio BASE, Consistency + Availability, «Schemaless», assunzione di mondo aperto)</a:t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4" name="Google Shape;534;p16"/>
          <p:cNvSpPr txBox="1"/>
          <p:nvPr/>
        </p:nvSpPr>
        <p:spPr>
          <a:xfrm>
            <a:off x="504557" y="3367472"/>
            <a:ext cx="810418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Modello a </a:t>
            </a:r>
            <a:r>
              <a:rPr b="1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grafo</a:t>
            </a: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=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struttura più adatta alla creazione di un </a:t>
            </a:r>
            <a:r>
              <a:rPr b="1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sistema di raccomandazione</a:t>
            </a: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basato quindi sulle </a:t>
            </a:r>
            <a:r>
              <a:rPr b="1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RELAZIONI</a:t>
            </a: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tra concetti (in questo caso </a:t>
            </a:r>
            <a:r>
              <a:rPr b="0" i="1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BRANO</a:t>
            </a: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b="0" i="1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DIFFICOLTA</a:t>
            </a: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’ di un suo </a:t>
            </a:r>
            <a:r>
              <a:rPr b="0" i="1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STRUMENTO</a:t>
            </a: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 </a:t>
            </a: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</a:t>
            </a:r>
            <a:endParaRPr/>
          </a:p>
        </p:txBody>
      </p:sp>
      <p:sp>
        <p:nvSpPr>
          <p:cNvPr id="535" name="Google Shape;535;p16"/>
          <p:cNvSpPr txBox="1"/>
          <p:nvPr/>
        </p:nvSpPr>
        <p:spPr>
          <a:xfrm>
            <a:off x="233915" y="2156425"/>
            <a:ext cx="3048965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3111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«Schemaless» </a:t>
            </a:r>
            <a:endParaRPr/>
          </a:p>
          <a:p>
            <a:pPr indent="0" lvl="0" marL="139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                  </a:t>
            </a:r>
            <a:endParaRPr/>
          </a:p>
          <a:p>
            <a:pPr indent="0" lvl="0" marL="139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3111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Assunzione di mondo aperto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6"/>
          <p:cNvSpPr txBox="1"/>
          <p:nvPr/>
        </p:nvSpPr>
        <p:spPr>
          <a:xfrm>
            <a:off x="3605561" y="2170141"/>
            <a:ext cx="5003180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15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Facilità di ampliamento base di brani da consigliare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15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+ conseguente adattamento del motore di raccomandazione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15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Consapevolezza che i dati acquisiti non rappresentano l’interezza del fenomeno di interesse </a:t>
            </a:r>
            <a:endParaRPr/>
          </a:p>
        </p:txBody>
      </p:sp>
      <p:cxnSp>
        <p:nvCxnSpPr>
          <p:cNvPr id="537" name="Google Shape;537;p16"/>
          <p:cNvCxnSpPr/>
          <p:nvPr/>
        </p:nvCxnSpPr>
        <p:spPr>
          <a:xfrm>
            <a:off x="3010828" y="2305893"/>
            <a:ext cx="423747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8" name="Google Shape;538;p16"/>
          <p:cNvCxnSpPr/>
          <p:nvPr/>
        </p:nvCxnSpPr>
        <p:spPr>
          <a:xfrm>
            <a:off x="3011533" y="2852303"/>
            <a:ext cx="423747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7"/>
          <p:cNvSpPr txBox="1"/>
          <p:nvPr/>
        </p:nvSpPr>
        <p:spPr>
          <a:xfrm>
            <a:off x="233915" y="154121"/>
            <a:ext cx="2368035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4.2 </a:t>
            </a:r>
            <a:r>
              <a:rPr b="0" i="1" lang="it-IT" sz="1600" u="none" cap="none" strike="noStrik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Data Processing and Upload</a:t>
            </a:r>
            <a:endParaRPr b="0" i="1" sz="1600" u="none" cap="none" strike="noStrike"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7"/>
          <p:cNvSpPr txBox="1"/>
          <p:nvPr>
            <p:ph type="title"/>
          </p:nvPr>
        </p:nvSpPr>
        <p:spPr>
          <a:xfrm>
            <a:off x="1945650" y="491618"/>
            <a:ext cx="5252700" cy="3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 sz="2800"/>
              <a:t>Graph Structure</a:t>
            </a:r>
            <a:endParaRPr sz="2800"/>
          </a:p>
        </p:txBody>
      </p:sp>
      <p:pic>
        <p:nvPicPr>
          <p:cNvPr id="545" name="Google Shape;5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876" y="1229664"/>
            <a:ext cx="4222609" cy="253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7273" y="1233319"/>
            <a:ext cx="4259791" cy="22308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17"/>
          <p:cNvSpPr txBox="1"/>
          <p:nvPr/>
        </p:nvSpPr>
        <p:spPr>
          <a:xfrm>
            <a:off x="4689208" y="1799497"/>
            <a:ext cx="3846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2) ‘</a:t>
            </a:r>
            <a:r>
              <a:rPr b="1" i="0" lang="it-IT" sz="1400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Strumento</a:t>
            </a:r>
            <a:r>
              <a:rPr b="0" i="0" lang="it-IT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+ relativa </a:t>
            </a:r>
            <a:r>
              <a:rPr b="1" i="0" lang="it-IT" sz="1400" u="none" cap="none" strike="noStrike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difficoltà</a:t>
            </a:r>
            <a:r>
              <a:rPr b="0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’</a:t>
            </a:r>
            <a:r>
              <a:rPr b="0" i="0" lang="it-IT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’</a:t>
            </a:r>
            <a:endParaRPr/>
          </a:p>
        </p:txBody>
      </p:sp>
      <p:sp>
        <p:nvSpPr>
          <p:cNvPr id="548" name="Google Shape;548;p17"/>
          <p:cNvSpPr txBox="1"/>
          <p:nvPr/>
        </p:nvSpPr>
        <p:spPr>
          <a:xfrm>
            <a:off x="3705922" y="927373"/>
            <a:ext cx="17321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 tipi di NODI: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7"/>
          <p:cNvSpPr txBox="1"/>
          <p:nvPr/>
        </p:nvSpPr>
        <p:spPr>
          <a:xfrm>
            <a:off x="862578" y="1737168"/>
            <a:ext cx="1348599" cy="43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1) ‘</a:t>
            </a:r>
            <a:r>
              <a:rPr b="1" i="0" lang="it-IT" sz="1400" u="none" cap="none" strike="noStrike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Brano</a:t>
            </a:r>
            <a:r>
              <a:rPr b="0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’</a:t>
            </a:r>
            <a:endParaRPr/>
          </a:p>
        </p:txBody>
      </p:sp>
      <p:sp>
        <p:nvSpPr>
          <p:cNvPr id="550" name="Google Shape;550;p17"/>
          <p:cNvSpPr txBox="1"/>
          <p:nvPr>
            <p:ph idx="1" type="subTitle"/>
          </p:nvPr>
        </p:nvSpPr>
        <p:spPr>
          <a:xfrm>
            <a:off x="-2242" y="3707928"/>
            <a:ext cx="4739515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100"/>
              <a:t>12 proprietà: </a:t>
            </a:r>
            <a:endParaRPr/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100"/>
              <a:t>Titolo, Band, Data di Uscita, Durata, fino ad arrivare a metriche caratterizzanti la traccia come la ‘ballabilità’</a:t>
            </a:r>
            <a:endParaRPr/>
          </a:p>
        </p:txBody>
      </p:sp>
      <p:sp>
        <p:nvSpPr>
          <p:cNvPr id="551" name="Google Shape;551;p17"/>
          <p:cNvSpPr txBox="1"/>
          <p:nvPr/>
        </p:nvSpPr>
        <p:spPr>
          <a:xfrm>
            <a:off x="4404485" y="3645598"/>
            <a:ext cx="4739515" cy="60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</a:pPr>
            <a:r>
              <a:rPr b="0" i="0" lang="it-IT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 proprietà: </a:t>
            </a:r>
            <a:endParaRPr/>
          </a:p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</a:pPr>
            <a:r>
              <a:rPr b="0" i="0" lang="it-IT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Strumento e relativo Livello di Difficoltà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8"/>
          <p:cNvSpPr txBox="1"/>
          <p:nvPr/>
        </p:nvSpPr>
        <p:spPr>
          <a:xfrm>
            <a:off x="233915" y="154121"/>
            <a:ext cx="2368035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4.2 </a:t>
            </a:r>
            <a:r>
              <a:rPr b="0" i="1" lang="it-IT" sz="1600" u="none" cap="none" strike="noStrik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Data Processing and Upload</a:t>
            </a:r>
            <a:endParaRPr b="0" i="1" sz="1600" u="none" cap="none" strike="noStrike"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8"/>
          <p:cNvSpPr txBox="1"/>
          <p:nvPr>
            <p:ph type="title"/>
          </p:nvPr>
        </p:nvSpPr>
        <p:spPr>
          <a:xfrm>
            <a:off x="1945650" y="491618"/>
            <a:ext cx="5252700" cy="3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 sz="2800"/>
              <a:t>Graph Structure</a:t>
            </a:r>
            <a:endParaRPr sz="2800"/>
          </a:p>
        </p:txBody>
      </p:sp>
      <p:sp>
        <p:nvSpPr>
          <p:cNvPr id="558" name="Google Shape;558;p18"/>
          <p:cNvSpPr txBox="1"/>
          <p:nvPr/>
        </p:nvSpPr>
        <p:spPr>
          <a:xfrm>
            <a:off x="3705922" y="918280"/>
            <a:ext cx="17321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ARCHI: 2 casi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8"/>
          <p:cNvSpPr txBox="1"/>
          <p:nvPr>
            <p:ph idx="1" type="subTitle"/>
          </p:nvPr>
        </p:nvSpPr>
        <p:spPr>
          <a:xfrm>
            <a:off x="233915" y="3458391"/>
            <a:ext cx="4170569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100"/>
              <a:t>1) Se collegano un brano a </a:t>
            </a:r>
            <a:r>
              <a:rPr lang="it-IT" sz="1100" u="sng"/>
              <a:t>basso</a:t>
            </a:r>
            <a:r>
              <a:rPr lang="it-IT" sz="1100"/>
              <a:t>, </a:t>
            </a:r>
            <a:r>
              <a:rPr lang="it-IT" sz="1100" u="sng"/>
              <a:t>batteria</a:t>
            </a:r>
            <a:r>
              <a:rPr lang="it-IT" sz="1100"/>
              <a:t> o </a:t>
            </a:r>
            <a:r>
              <a:rPr lang="it-IT" sz="1100" u="sng"/>
              <a:t>piano</a:t>
            </a:r>
            <a:r>
              <a:rPr lang="it-IT" sz="1100"/>
              <a:t> (e relativa difficoltà), allora le proprietà sono:</a:t>
            </a:r>
            <a:endParaRPr/>
          </a:p>
          <a:p>
            <a:pPr indent="0" lvl="0" marL="139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t-IT" sz="1100"/>
              <a:t>Artista</a:t>
            </a:r>
            <a:r>
              <a:rPr lang="it-IT" sz="1100"/>
              <a:t> (che ha eseguito il brano) e </a:t>
            </a:r>
            <a:r>
              <a:rPr b="1" lang="it-IT" sz="1100"/>
              <a:t>Rilevanza </a:t>
            </a:r>
            <a:r>
              <a:rPr lang="it-IT" sz="1100"/>
              <a:t>(di quello strumento all’interno di quella canzone)</a:t>
            </a:r>
            <a:endParaRPr b="1" sz="1100"/>
          </a:p>
        </p:txBody>
      </p:sp>
      <p:sp>
        <p:nvSpPr>
          <p:cNvPr id="560" name="Google Shape;560;p18"/>
          <p:cNvSpPr txBox="1"/>
          <p:nvPr/>
        </p:nvSpPr>
        <p:spPr>
          <a:xfrm>
            <a:off x="4447721" y="3616801"/>
            <a:ext cx="4445620" cy="60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</a:pPr>
            <a:r>
              <a:rPr b="0" i="0" lang="it-IT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2) Se collegano un brano a </a:t>
            </a:r>
            <a:r>
              <a:rPr b="0" i="0" lang="it-IT" sz="1100" u="sng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chitarra</a:t>
            </a:r>
            <a:r>
              <a:rPr b="0" i="0" lang="it-IT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(e relativa difficoltà), allora le proprietà sono:</a:t>
            </a:r>
            <a:endParaRPr/>
          </a:p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</a:pPr>
            <a:r>
              <a:rPr b="1" i="0" lang="it-IT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Artista</a:t>
            </a:r>
            <a:r>
              <a:rPr b="0" i="0" lang="it-IT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(che ha eseguito il brano) e </a:t>
            </a:r>
            <a:r>
              <a:rPr b="1" i="0" lang="it-IT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Tecnica </a:t>
            </a:r>
            <a:r>
              <a:rPr b="0" i="0" lang="it-IT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(con cui lo strumento è stato suonato in quella canzone)</a:t>
            </a:r>
            <a:endParaRPr b="1" i="0" sz="11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61" name="Google Shape;561;p18"/>
          <p:cNvPicPr preferRelativeResize="0"/>
          <p:nvPr/>
        </p:nvPicPr>
        <p:blipFill rotWithShape="1">
          <a:blip r:embed="rId3">
            <a:alphaModFix/>
          </a:blip>
          <a:srcRect b="3061" l="0" r="0" t="0"/>
          <a:stretch/>
        </p:blipFill>
        <p:spPr>
          <a:xfrm>
            <a:off x="346369" y="1295182"/>
            <a:ext cx="4058116" cy="1998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295182"/>
            <a:ext cx="4197063" cy="199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9"/>
          <p:cNvSpPr txBox="1"/>
          <p:nvPr>
            <p:ph type="title"/>
          </p:nvPr>
        </p:nvSpPr>
        <p:spPr>
          <a:xfrm>
            <a:off x="1945650" y="430512"/>
            <a:ext cx="52527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 sz="2800"/>
              <a:t>Query Examples</a:t>
            </a:r>
            <a:endParaRPr sz="2800"/>
          </a:p>
        </p:txBody>
      </p:sp>
      <p:sp>
        <p:nvSpPr>
          <p:cNvPr id="568" name="Google Shape;568;p19"/>
          <p:cNvSpPr txBox="1"/>
          <p:nvPr/>
        </p:nvSpPr>
        <p:spPr>
          <a:xfrm>
            <a:off x="233915" y="154121"/>
            <a:ext cx="236803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4.3 </a:t>
            </a:r>
            <a:r>
              <a:rPr b="0" i="1" lang="it-IT" sz="1600" u="none" cap="none" strike="noStrik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Query Examples</a:t>
            </a:r>
            <a:endParaRPr b="0" i="1" sz="1600" u="none" cap="none" strike="noStrike"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9"/>
          <p:cNvSpPr txBox="1"/>
          <p:nvPr/>
        </p:nvSpPr>
        <p:spPr>
          <a:xfrm>
            <a:off x="5261645" y="3485902"/>
            <a:ext cx="433808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100" u="none" cap="none" strike="noStrike">
                <a:solidFill>
                  <a:srgbClr val="859900"/>
                </a:solidFill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song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Track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Band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it-IT" sz="1100" u="none" cap="none" strike="noStrike">
                <a:solidFill>
                  <a:srgbClr val="B58900"/>
                </a:solidFill>
                <a:latin typeface="Arial"/>
                <a:ea typeface="Arial"/>
                <a:cs typeface="Arial"/>
                <a:sym typeface="Arial"/>
              </a:rPr>
              <a:t>'Bring_Me_The_Horizon’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&lt;-[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present_in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](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strum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Instrument_Difficulty</a:t>
            </a:r>
            <a:endParaRPr b="0" i="0" sz="1100" u="none" cap="none" strike="noStrike">
              <a:solidFill>
                <a:srgbClr val="FDF6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instrument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it-IT" sz="1100" u="none" cap="none" strike="noStrike">
                <a:solidFill>
                  <a:srgbClr val="B58900"/>
                </a:solidFill>
                <a:latin typeface="Arial"/>
                <a:ea typeface="Arial"/>
                <a:cs typeface="Arial"/>
                <a:sym typeface="Arial"/>
              </a:rPr>
              <a:t>'bass'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 difficulty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it-IT" sz="1100" u="none" cap="none" strike="noStrike">
                <a:solidFill>
                  <a:srgbClr val="B58900"/>
                </a:solidFill>
                <a:latin typeface="Arial"/>
                <a:ea typeface="Arial"/>
                <a:cs typeface="Arial"/>
                <a:sym typeface="Arial"/>
              </a:rPr>
              <a:t>'Advanced’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b="0" i="0" sz="1100" u="none" cap="none" strike="noStrike">
              <a:solidFill>
                <a:srgbClr val="FDF6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100" u="none" cap="none" strike="noStrike">
                <a:solidFill>
                  <a:srgbClr val="8599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 strum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 r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song</a:t>
            </a:r>
            <a:endParaRPr b="0" i="0" sz="11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Google Shape;57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1645" y="1335875"/>
            <a:ext cx="3676076" cy="211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92" y="1335875"/>
            <a:ext cx="3351477" cy="3035403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19"/>
          <p:cNvSpPr txBox="1"/>
          <p:nvPr/>
        </p:nvSpPr>
        <p:spPr>
          <a:xfrm>
            <a:off x="-160762" y="995076"/>
            <a:ext cx="4089921" cy="330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Quali canzoni dei Pink Floyd hanno una difficoltà da principiante e per quali strumenti?</a:t>
            </a:r>
            <a:endParaRPr/>
          </a:p>
        </p:txBody>
      </p:sp>
      <p:sp>
        <p:nvSpPr>
          <p:cNvPr id="573" name="Google Shape;573;p19"/>
          <p:cNvSpPr txBox="1"/>
          <p:nvPr>
            <p:ph idx="1" type="subTitle"/>
          </p:nvPr>
        </p:nvSpPr>
        <p:spPr>
          <a:xfrm>
            <a:off x="4947618" y="887126"/>
            <a:ext cx="3962467" cy="546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Quali canzoni dei Bring Me The Horizon hanno un livello di difficoltà avanzato per il basso?</a:t>
            </a:r>
            <a:endParaRPr/>
          </a:p>
        </p:txBody>
      </p:sp>
      <p:sp>
        <p:nvSpPr>
          <p:cNvPr id="574" name="Google Shape;574;p19"/>
          <p:cNvSpPr txBox="1"/>
          <p:nvPr/>
        </p:nvSpPr>
        <p:spPr>
          <a:xfrm>
            <a:off x="3210688" y="2017752"/>
            <a:ext cx="189394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100" u="none" cap="none" strike="noStrike">
                <a:solidFill>
                  <a:srgbClr val="859900"/>
                </a:solidFill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song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Track</a:t>
            </a:r>
            <a:endParaRPr b="0" i="0" sz="1100" u="none" cap="none" strike="noStrike">
              <a:solidFill>
                <a:srgbClr val="FDF6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Band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it-IT" sz="1100" u="none" cap="none" strike="noStrike">
                <a:solidFill>
                  <a:srgbClr val="B58900"/>
                </a:solidFill>
                <a:latin typeface="Arial"/>
                <a:ea typeface="Arial"/>
                <a:cs typeface="Arial"/>
                <a:sym typeface="Arial"/>
              </a:rPr>
              <a:t>'Pink_Floyd’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&lt;-[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present_in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]-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strum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Instrument_Difficulty</a:t>
            </a:r>
            <a:endParaRPr b="0" i="0" sz="1100" u="none" cap="none" strike="noStrike">
              <a:solidFill>
                <a:srgbClr val="FDF6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difficulty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it-IT" sz="1100" u="none" cap="none" strike="noStrike">
                <a:solidFill>
                  <a:srgbClr val="B58900"/>
                </a:solidFill>
                <a:latin typeface="Arial"/>
                <a:ea typeface="Arial"/>
                <a:cs typeface="Arial"/>
                <a:sym typeface="Arial"/>
              </a:rPr>
              <a:t>'Beginner’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b="0" i="0" sz="1100" u="none" cap="none" strike="noStrike">
              <a:solidFill>
                <a:srgbClr val="FDF6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100" u="none" cap="none" strike="noStrike">
                <a:solidFill>
                  <a:srgbClr val="8599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 strum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 r</a:t>
            </a:r>
            <a:r>
              <a:rPr b="0" i="0" lang="it-IT" sz="1100" u="none" cap="none" strike="noStrike">
                <a:solidFill>
                  <a:srgbClr val="93A1A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it-IT" sz="1100" u="none" cap="none" strike="noStrike">
                <a:solidFill>
                  <a:srgbClr val="FDF6E3"/>
                </a:solidFill>
                <a:latin typeface="Arial"/>
                <a:ea typeface="Arial"/>
                <a:cs typeface="Arial"/>
                <a:sym typeface="Arial"/>
              </a:rPr>
              <a:t>song</a:t>
            </a:r>
            <a:endParaRPr b="0" i="0" sz="11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 txBox="1"/>
          <p:nvPr>
            <p:ph type="title"/>
          </p:nvPr>
        </p:nvSpPr>
        <p:spPr>
          <a:xfrm>
            <a:off x="2970987" y="570390"/>
            <a:ext cx="5252700" cy="708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Introduction</a:t>
            </a:r>
            <a:endParaRPr/>
          </a:p>
        </p:txBody>
      </p:sp>
      <p:sp>
        <p:nvSpPr>
          <p:cNvPr id="201" name="Google Shape;201;p2"/>
          <p:cNvSpPr txBox="1"/>
          <p:nvPr>
            <p:ph idx="1" type="subTitle"/>
          </p:nvPr>
        </p:nvSpPr>
        <p:spPr>
          <a:xfrm>
            <a:off x="2772668" y="1455843"/>
            <a:ext cx="5791469" cy="2867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L’obiettivo del seguente progetto è quello di costruire un sistema di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raccomandazione rivolto a musicisti o neofiti che vogliono imparare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a suonare uno o più strumenti musicali, sulla base del loro livello di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esperienza.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Il sistema pone quindi un focus sulle </a:t>
            </a:r>
            <a:r>
              <a:rPr lang="it-IT">
                <a:solidFill>
                  <a:schemeClr val="accent2"/>
                </a:solidFill>
              </a:rPr>
              <a:t>informazioni</a:t>
            </a:r>
            <a:r>
              <a:rPr lang="it-IT"/>
              <a:t> utili ai musicisti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per scegliere il brano più affine al loro livello e ai loro interessi,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fornendo inoltre informazioni aggiuntive riguardo le caratteristiche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del </a:t>
            </a:r>
            <a:r>
              <a:rPr lang="it-IT">
                <a:solidFill>
                  <a:schemeClr val="accent2"/>
                </a:solidFill>
              </a:rPr>
              <a:t>brano</a:t>
            </a:r>
            <a:r>
              <a:rPr lang="it-IT"/>
              <a:t> e in particolare dello </a:t>
            </a:r>
            <a:r>
              <a:rPr lang="it-IT">
                <a:solidFill>
                  <a:schemeClr val="accent2"/>
                </a:solidFill>
              </a:rPr>
              <a:t>strumento </a:t>
            </a:r>
            <a:r>
              <a:rPr lang="it-IT"/>
              <a:t>scelto. Gli strumenti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disponibili nel sistema sono: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t-IT">
                <a:solidFill>
                  <a:schemeClr val="accent2"/>
                </a:solidFill>
              </a:rPr>
              <a:t>Chitarra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t-IT">
                <a:solidFill>
                  <a:schemeClr val="accent2"/>
                </a:solidFill>
              </a:rPr>
              <a:t>Batteria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t-IT">
                <a:solidFill>
                  <a:schemeClr val="accent2"/>
                </a:solidFill>
              </a:rPr>
              <a:t>Basso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t-IT">
                <a:solidFill>
                  <a:schemeClr val="accent2"/>
                </a:solidFill>
              </a:rPr>
              <a:t>Pianoforte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Per ciascuno strumento viene fornito il </a:t>
            </a:r>
            <a:r>
              <a:rPr lang="it-IT">
                <a:solidFill>
                  <a:schemeClr val="accent2"/>
                </a:solidFill>
              </a:rPr>
              <a:t>livello di difficoltà </a:t>
            </a:r>
            <a:r>
              <a:rPr lang="it-IT"/>
              <a:t>e per tutti, ad eccezione della chitarra, </a:t>
            </a:r>
            <a:r>
              <a:rPr lang="it-IT">
                <a:solidFill>
                  <a:schemeClr val="accent2"/>
                </a:solidFill>
              </a:rPr>
              <a:t>il livello di rilevanza </a:t>
            </a:r>
            <a:r>
              <a:rPr lang="it-IT"/>
              <a:t>rispetto alla canzone nel complesso.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202" name="Google Shape;202;p2"/>
          <p:cNvGrpSpPr/>
          <p:nvPr/>
        </p:nvGrpSpPr>
        <p:grpSpPr>
          <a:xfrm>
            <a:off x="0" y="234601"/>
            <a:ext cx="2636874" cy="3912098"/>
            <a:chOff x="0" y="184950"/>
            <a:chExt cx="2489100" cy="4773600"/>
          </a:xfrm>
        </p:grpSpPr>
        <p:sp>
          <p:nvSpPr>
            <p:cNvPr id="203" name="Google Shape;203;p2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6" name="Google Shape;206;p2"/>
          <p:cNvCxnSpPr/>
          <p:nvPr/>
        </p:nvCxnSpPr>
        <p:spPr>
          <a:xfrm>
            <a:off x="0" y="884727"/>
            <a:ext cx="2636874" cy="0"/>
          </a:xfrm>
          <a:prstGeom prst="straightConnector1">
            <a:avLst/>
          </a:prstGeom>
          <a:noFill/>
          <a:ln cap="flat" cmpd="sng" w="9525">
            <a:solidFill>
              <a:srgbClr val="82C18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2"/>
          <p:cNvSpPr txBox="1"/>
          <p:nvPr/>
        </p:nvSpPr>
        <p:spPr>
          <a:xfrm>
            <a:off x="463918" y="336499"/>
            <a:ext cx="23756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Music Recommendation System </a:t>
            </a:r>
            <a:endParaRPr/>
          </a:p>
        </p:txBody>
      </p:sp>
      <p:sp>
        <p:nvSpPr>
          <p:cNvPr id="208" name="Google Shape;208;p2"/>
          <p:cNvSpPr txBox="1"/>
          <p:nvPr/>
        </p:nvSpPr>
        <p:spPr>
          <a:xfrm>
            <a:off x="457725" y="971364"/>
            <a:ext cx="1680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cxnSp>
        <p:nvCxnSpPr>
          <p:cNvPr id="209" name="Google Shape;209;p2"/>
          <p:cNvCxnSpPr/>
          <p:nvPr/>
        </p:nvCxnSpPr>
        <p:spPr>
          <a:xfrm>
            <a:off x="21155" y="1398477"/>
            <a:ext cx="2636874" cy="0"/>
          </a:xfrm>
          <a:prstGeom prst="straightConnector1">
            <a:avLst/>
          </a:prstGeom>
          <a:noFill/>
          <a:ln cap="flat" cmpd="sng" w="9525">
            <a:solidFill>
              <a:srgbClr val="82C18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2"/>
          <p:cNvSpPr txBox="1"/>
          <p:nvPr/>
        </p:nvSpPr>
        <p:spPr>
          <a:xfrm>
            <a:off x="464894" y="1545011"/>
            <a:ext cx="14885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Acquisition</a:t>
            </a:r>
            <a:endParaRPr b="0" i="1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 txBox="1"/>
          <p:nvPr/>
        </p:nvSpPr>
        <p:spPr>
          <a:xfrm>
            <a:off x="478068" y="2477043"/>
            <a:ext cx="17669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Quality Assessment</a:t>
            </a:r>
            <a:endParaRPr b="0" i="1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 txBox="1"/>
          <p:nvPr/>
        </p:nvSpPr>
        <p:spPr>
          <a:xfrm>
            <a:off x="468725" y="1994176"/>
            <a:ext cx="1488558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Music Analysis</a:t>
            </a:r>
            <a:endParaRPr/>
          </a:p>
        </p:txBody>
      </p:sp>
      <p:sp>
        <p:nvSpPr>
          <p:cNvPr id="213" name="Google Shape;213;p2"/>
          <p:cNvSpPr txBox="1"/>
          <p:nvPr/>
        </p:nvSpPr>
        <p:spPr>
          <a:xfrm>
            <a:off x="464894" y="2987876"/>
            <a:ext cx="17800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 Structure</a:t>
            </a:r>
            <a:endParaRPr b="0" i="1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 txBox="1"/>
          <p:nvPr/>
        </p:nvSpPr>
        <p:spPr>
          <a:xfrm>
            <a:off x="464894" y="3512317"/>
            <a:ext cx="17814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Future Development</a:t>
            </a:r>
            <a:endParaRPr/>
          </a:p>
        </p:txBody>
      </p:sp>
      <p:sp>
        <p:nvSpPr>
          <p:cNvPr id="215" name="Google Shape;215;p2"/>
          <p:cNvSpPr/>
          <p:nvPr/>
        </p:nvSpPr>
        <p:spPr>
          <a:xfrm>
            <a:off x="163759" y="1545669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135794" y="2477731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135794" y="2980161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8" name="Google Shape;218;p2"/>
          <p:cNvSpPr/>
          <p:nvPr/>
        </p:nvSpPr>
        <p:spPr>
          <a:xfrm>
            <a:off x="135794" y="3504310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05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9" name="Google Shape;219;p2"/>
          <p:cNvSpPr/>
          <p:nvPr/>
        </p:nvSpPr>
        <p:spPr>
          <a:xfrm>
            <a:off x="152625" y="2013068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a59f805e4_0_0"/>
          <p:cNvSpPr txBox="1"/>
          <p:nvPr>
            <p:ph type="title"/>
          </p:nvPr>
        </p:nvSpPr>
        <p:spPr>
          <a:xfrm>
            <a:off x="1945650" y="757062"/>
            <a:ext cx="525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 sz="2800"/>
              <a:t>Conclusions and Future Developments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  <p:sp>
        <p:nvSpPr>
          <p:cNvPr id="580" name="Google Shape;580;g15a59f805e4_0_0"/>
          <p:cNvSpPr txBox="1"/>
          <p:nvPr/>
        </p:nvSpPr>
        <p:spPr>
          <a:xfrm>
            <a:off x="380124" y="1676325"/>
            <a:ext cx="8110800" cy="20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Char char="●"/>
            </a:pPr>
            <a:r>
              <a:rPr lang="it-IT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Il sistema di raccomandazione costruito permette efficacemente di ritrovare canzoni con caratteristiche simili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Char char="●"/>
            </a:pPr>
            <a:r>
              <a:rPr lang="it-IT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La struttura implementata su Neo4j permette di effettuare queries con alta velocità di risposta 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Char char="●"/>
            </a:pPr>
            <a:r>
              <a:rPr lang="it-IT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Ampliamento della libreria musicale a disposizione colmando l’assenza di file audio di Spotify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Char char="●"/>
            </a:pPr>
            <a:r>
              <a:rPr lang="it-IT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Scraping più approfondito per estrarre informazioni circa la composizione delle band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0"/>
          <p:cNvSpPr txBox="1"/>
          <p:nvPr>
            <p:ph type="title"/>
          </p:nvPr>
        </p:nvSpPr>
        <p:spPr>
          <a:xfrm>
            <a:off x="720000" y="539399"/>
            <a:ext cx="7704000" cy="879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/>
              <a:t>THANKS FOR THE  ATTENTION</a:t>
            </a:r>
            <a:endParaRPr/>
          </a:p>
        </p:txBody>
      </p:sp>
      <p:grpSp>
        <p:nvGrpSpPr>
          <p:cNvPr id="586" name="Google Shape;586;p20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587" name="Google Shape;587;p20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0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2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590" name="Google Shape;590;p20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0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92" name="Google Shape;592;p2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3" name="Google Shape;593;p20"/>
          <p:cNvCxnSpPr>
            <a:endCxn id="594" idx="2"/>
          </p:cNvCxnSpPr>
          <p:nvPr/>
        </p:nvCxnSpPr>
        <p:spPr>
          <a:xfrm flipH="1" rot="10800000">
            <a:off x="2705408" y="4907525"/>
            <a:ext cx="20259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4" name="Google Shape;594;p20"/>
          <p:cNvSpPr/>
          <p:nvPr/>
        </p:nvSpPr>
        <p:spPr>
          <a:xfrm>
            <a:off x="4731308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 txBox="1"/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Data Acquisition</a:t>
            </a:r>
            <a:endParaRPr/>
          </a:p>
        </p:txBody>
      </p:sp>
      <p:sp>
        <p:nvSpPr>
          <p:cNvPr id="226" name="Google Shape;226;p3"/>
          <p:cNvSpPr txBox="1"/>
          <p:nvPr>
            <p:ph idx="1" type="subTitle"/>
          </p:nvPr>
        </p:nvSpPr>
        <p:spPr>
          <a:xfrm>
            <a:off x="2673275" y="3352825"/>
            <a:ext cx="5252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it-IT"/>
              <a:t>L’acquisizione dati verte su 3 fonti diverse per ottenere una base musicale di riferimento, informazioni dettagliate per ogni brano e  un sample della corrispettiva traccia audio </a:t>
            </a:r>
            <a:endParaRPr/>
          </a:p>
        </p:txBody>
      </p:sp>
      <p:sp>
        <p:nvSpPr>
          <p:cNvPr id="227" name="Google Shape;227;p3"/>
          <p:cNvSpPr txBox="1"/>
          <p:nvPr>
            <p:ph idx="2" type="title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t-IT"/>
              <a:t>01</a:t>
            </a:r>
            <a:endParaRPr/>
          </a:p>
        </p:txBody>
      </p:sp>
      <p:grpSp>
        <p:nvGrpSpPr>
          <p:cNvPr id="228" name="Google Shape;228;p3"/>
          <p:cNvGrpSpPr/>
          <p:nvPr/>
        </p:nvGrpSpPr>
        <p:grpSpPr>
          <a:xfrm>
            <a:off x="15939" y="248300"/>
            <a:ext cx="2168006" cy="3817925"/>
            <a:chOff x="0" y="184950"/>
            <a:chExt cx="2489100" cy="4773600"/>
          </a:xfrm>
        </p:grpSpPr>
        <p:sp>
          <p:nvSpPr>
            <p:cNvPr id="229" name="Google Shape;229;p3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3"/>
          <p:cNvSpPr txBox="1"/>
          <p:nvPr/>
        </p:nvSpPr>
        <p:spPr>
          <a:xfrm>
            <a:off x="401182" y="1227844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Sections</a:t>
            </a:r>
            <a:endParaRPr b="1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3" name="Google Shape;233;p3"/>
          <p:cNvGrpSpPr/>
          <p:nvPr/>
        </p:nvGrpSpPr>
        <p:grpSpPr>
          <a:xfrm>
            <a:off x="59702" y="1268589"/>
            <a:ext cx="222708" cy="222689"/>
            <a:chOff x="4436963" y="889641"/>
            <a:chExt cx="363309" cy="363278"/>
          </a:xfrm>
        </p:grpSpPr>
        <p:sp>
          <p:nvSpPr>
            <p:cNvPr id="234" name="Google Shape;234;p3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3">
            <a:hlinkClick action="ppaction://hlinksldjump" r:id="rId3"/>
          </p:cNvPr>
          <p:cNvSpPr txBox="1"/>
          <p:nvPr/>
        </p:nvSpPr>
        <p:spPr>
          <a:xfrm>
            <a:off x="393313" y="448631"/>
            <a:ext cx="1648138" cy="536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it-IT" sz="14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DATA ACQUISITION</a:t>
            </a:r>
            <a:endParaRPr b="1" i="1" sz="1400" u="none" cap="none" strike="noStrike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228763" y="1884800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1.1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8" name="Google Shape;238;p3">
            <a:hlinkClick action="ppaction://hlinksldjump" r:id="rId4"/>
          </p:cNvPr>
          <p:cNvSpPr txBox="1"/>
          <p:nvPr/>
        </p:nvSpPr>
        <p:spPr>
          <a:xfrm>
            <a:off x="694631" y="1792438"/>
            <a:ext cx="1250700" cy="510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-IT" sz="12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Base songs &amp; Guitar Informations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9" name="Google Shape;239;p3">
            <a:hlinkClick action="ppaction://hlinksldjump" r:id="rId5"/>
          </p:cNvPr>
          <p:cNvSpPr txBox="1"/>
          <p:nvPr/>
        </p:nvSpPr>
        <p:spPr>
          <a:xfrm>
            <a:off x="694631" y="2431831"/>
            <a:ext cx="134682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-IT" sz="12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Song Features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0" name="Google Shape;240;p3"/>
          <p:cNvSpPr txBox="1"/>
          <p:nvPr/>
        </p:nvSpPr>
        <p:spPr>
          <a:xfrm>
            <a:off x="649555" y="2986444"/>
            <a:ext cx="1473356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-IT" sz="12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Info band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41" name="Google Shape;241;p3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3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3"/>
          <p:cNvSpPr/>
          <p:nvPr/>
        </p:nvSpPr>
        <p:spPr>
          <a:xfrm>
            <a:off x="236540" y="2499853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1.2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36632" y="3014918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1.3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65441" y="519418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">
            <a:hlinkClick action="ppaction://hlinksldjump" r:id="rId6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7" name="Google Shape;247;p3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248" name="Google Shape;248;p3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3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251" name="Google Shape;251;p3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3" name="Google Shape;253;p3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3"/>
          <p:cNvSpPr/>
          <p:nvPr/>
        </p:nvSpPr>
        <p:spPr>
          <a:xfrm>
            <a:off x="401679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3"/>
          <p:cNvCxnSpPr>
            <a:endCxn id="254" idx="2"/>
          </p:cNvCxnSpPr>
          <p:nvPr/>
        </p:nvCxnSpPr>
        <p:spPr>
          <a:xfrm flipH="1" rot="10800000">
            <a:off x="2705495" y="4907525"/>
            <a:ext cx="13113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/>
          <p:nvPr>
            <p:ph type="title"/>
          </p:nvPr>
        </p:nvSpPr>
        <p:spPr>
          <a:xfrm>
            <a:off x="2856968" y="473471"/>
            <a:ext cx="379199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/>
              <a:t>Songsterr</a:t>
            </a:r>
            <a:endParaRPr/>
          </a:p>
        </p:txBody>
      </p:sp>
      <p:cxnSp>
        <p:nvCxnSpPr>
          <p:cNvPr id="261" name="Google Shape;261;p4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4"/>
          <p:cNvCxnSpPr/>
          <p:nvPr/>
        </p:nvCxnSpPr>
        <p:spPr>
          <a:xfrm rot="10800000">
            <a:off x="1083938" y="3488278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4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4" name="Google Shape;264;p4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265" name="Google Shape;265;p4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4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268" name="Google Shape;268;p4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0" name="Google Shape;270;p4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4"/>
          <p:cNvSpPr/>
          <p:nvPr/>
        </p:nvSpPr>
        <p:spPr>
          <a:xfrm>
            <a:off x="5328392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4"/>
          <p:cNvCxnSpPr>
            <a:endCxn id="271" idx="2"/>
          </p:cNvCxnSpPr>
          <p:nvPr/>
        </p:nvCxnSpPr>
        <p:spPr>
          <a:xfrm flipH="1" rot="10800000">
            <a:off x="2705192" y="4907525"/>
            <a:ext cx="26232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4"/>
          <p:cNvSpPr txBox="1"/>
          <p:nvPr/>
        </p:nvSpPr>
        <p:spPr>
          <a:xfrm>
            <a:off x="5650509" y="208892"/>
            <a:ext cx="21591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1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https://www.songsterr.com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4"/>
          <p:cNvCxnSpPr/>
          <p:nvPr/>
        </p:nvCxnSpPr>
        <p:spPr>
          <a:xfrm flipH="1">
            <a:off x="7176977" y="2600950"/>
            <a:ext cx="974691" cy="35490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5" name="Google Shape;275;p4"/>
          <p:cNvSpPr txBox="1"/>
          <p:nvPr/>
        </p:nvSpPr>
        <p:spPr>
          <a:xfrm>
            <a:off x="233916" y="221028"/>
            <a:ext cx="224347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1.1 </a:t>
            </a:r>
            <a:r>
              <a:rPr b="0" i="1" lang="it-IT" sz="1600" u="none" cap="none" strike="noStrik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Base songs &amp; Guitar Informations</a:t>
            </a:r>
            <a:endParaRPr b="0" i="1" sz="1600" u="none" cap="none" strike="noStrike"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4"/>
          <p:cNvCxnSpPr>
            <a:stCxn id="273" idx="2"/>
          </p:cNvCxnSpPr>
          <p:nvPr/>
        </p:nvCxnSpPr>
        <p:spPr>
          <a:xfrm flipH="1" rot="-5400000">
            <a:off x="6790093" y="410502"/>
            <a:ext cx="327000" cy="447000"/>
          </a:xfrm>
          <a:prstGeom prst="bentConnector2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7" name="Google Shape;277;p4"/>
          <p:cNvSpPr txBox="1"/>
          <p:nvPr/>
        </p:nvSpPr>
        <p:spPr>
          <a:xfrm>
            <a:off x="7293935" y="647288"/>
            <a:ext cx="13822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New website</a:t>
            </a:r>
            <a:endParaRPr/>
          </a:p>
        </p:txBody>
      </p:sp>
      <p:sp>
        <p:nvSpPr>
          <p:cNvPr id="278" name="Google Shape;278;p4"/>
          <p:cNvSpPr txBox="1"/>
          <p:nvPr/>
        </p:nvSpPr>
        <p:spPr>
          <a:xfrm>
            <a:off x="7138290" y="1358227"/>
            <a:ext cx="1701209" cy="270843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Features: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Band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Song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Player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Technique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Categorial difficulty level ( </a:t>
            </a:r>
            <a:r>
              <a:rPr b="0" i="1" lang="it-IT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Beginner, Intermidiate, Advanced</a:t>
            </a: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Numerical difficulty level (</a:t>
            </a:r>
            <a:r>
              <a:rPr b="0" i="1" lang="it-IT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x/8</a:t>
            </a: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79" name="Google Shape;279;p4"/>
          <p:cNvCxnSpPr>
            <a:stCxn id="277" idx="2"/>
          </p:cNvCxnSpPr>
          <p:nvPr/>
        </p:nvCxnSpPr>
        <p:spPr>
          <a:xfrm>
            <a:off x="7985051" y="924287"/>
            <a:ext cx="0" cy="338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80" name="Google Shape;2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9405" y="1378597"/>
            <a:ext cx="4724130" cy="279960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"/>
          <p:cNvSpPr txBox="1"/>
          <p:nvPr/>
        </p:nvSpPr>
        <p:spPr>
          <a:xfrm>
            <a:off x="711797" y="1358227"/>
            <a:ext cx="8196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Filters</a:t>
            </a:r>
            <a:endParaRPr b="0" i="0" sz="1400" u="none" cap="none" strike="noStrike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4"/>
          <p:cNvSpPr txBox="1"/>
          <p:nvPr/>
        </p:nvSpPr>
        <p:spPr>
          <a:xfrm>
            <a:off x="308345" y="1768095"/>
            <a:ext cx="1573618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Instruments</a:t>
            </a:r>
            <a:r>
              <a:rPr b="0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=  </a:t>
            </a:r>
            <a:r>
              <a:rPr b="0" i="1" lang="it-IT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guitar</a:t>
            </a:r>
            <a:endParaRPr b="0" i="1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Sort by = </a:t>
            </a:r>
            <a:r>
              <a:rPr b="0" i="1" lang="it-IT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popularity,  date added</a:t>
            </a:r>
            <a:endParaRPr b="0" i="1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Tuning = </a:t>
            </a:r>
            <a:r>
              <a:rPr b="0" i="1" lang="it-IT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21 tipi</a:t>
            </a:r>
            <a:endParaRPr b="0" i="1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3" name="Google Shape;283;p4"/>
          <p:cNvSpPr txBox="1"/>
          <p:nvPr/>
        </p:nvSpPr>
        <p:spPr>
          <a:xfrm>
            <a:off x="414084" y="3488278"/>
            <a:ext cx="13397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Songs available</a:t>
            </a:r>
            <a:endParaRPr b="0" i="0" sz="1600" u="none" cap="none" strike="noStrike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84" name="Google Shape;284;p4"/>
          <p:cNvCxnSpPr>
            <a:stCxn id="281" idx="3"/>
            <a:endCxn id="280" idx="0"/>
          </p:cNvCxnSpPr>
          <p:nvPr/>
        </p:nvCxnSpPr>
        <p:spPr>
          <a:xfrm flipH="1" rot="10800000">
            <a:off x="1531434" y="1378704"/>
            <a:ext cx="3060000" cy="148800"/>
          </a:xfrm>
          <a:prstGeom prst="bentConnector4">
            <a:avLst>
              <a:gd fmla="val 11405" name="adj1"/>
              <a:gd fmla="val 267390" name="adj2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5" name="Google Shape;285;p4"/>
          <p:cNvCxnSpPr>
            <a:stCxn id="283" idx="3"/>
            <a:endCxn id="280" idx="1"/>
          </p:cNvCxnSpPr>
          <p:nvPr/>
        </p:nvCxnSpPr>
        <p:spPr>
          <a:xfrm flipH="1" rot="10800000">
            <a:off x="1753787" y="2778366"/>
            <a:ext cx="475500" cy="1002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"/>
          <p:cNvSpPr txBox="1"/>
          <p:nvPr/>
        </p:nvSpPr>
        <p:spPr>
          <a:xfrm>
            <a:off x="3009013" y="725239"/>
            <a:ext cx="31259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Beautifulsoup</a:t>
            </a:r>
            <a:endParaRPr b="1" i="0" sz="2800" u="none" cap="none" strike="noStrike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1" name="Google Shape;291;p5"/>
          <p:cNvSpPr txBox="1"/>
          <p:nvPr/>
        </p:nvSpPr>
        <p:spPr>
          <a:xfrm>
            <a:off x="191386" y="202019"/>
            <a:ext cx="21903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1.1 </a:t>
            </a:r>
            <a:r>
              <a:rPr b="0" i="1" lang="it-IT" sz="1400" u="none" cap="none" strike="noStrik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Base songs &amp; Guitar Informations</a:t>
            </a:r>
            <a:endParaRPr b="0" i="1" sz="1400" u="none" cap="none" strike="noStrike"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2" name="Google Shape;292;p5"/>
          <p:cNvSpPr txBox="1"/>
          <p:nvPr/>
        </p:nvSpPr>
        <p:spPr>
          <a:xfrm>
            <a:off x="191386" y="1477926"/>
            <a:ext cx="88356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https://www.songsterr.com/a/wa/all?r=tuning&amp;lyrics=any&amp;tuning=any&amp;diff=any&amp;inst=gtr&amp;sort=p&amp;vocals=any</a:t>
            </a:r>
            <a:endParaRPr/>
          </a:p>
        </p:txBody>
      </p:sp>
      <p:sp>
        <p:nvSpPr>
          <p:cNvPr id="293" name="Google Shape;293;p5"/>
          <p:cNvSpPr/>
          <p:nvPr/>
        </p:nvSpPr>
        <p:spPr>
          <a:xfrm>
            <a:off x="4784651" y="1477926"/>
            <a:ext cx="903768" cy="307777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7219507" y="1477926"/>
            <a:ext cx="531628" cy="307777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"/>
          <p:cNvSpPr txBox="1"/>
          <p:nvPr/>
        </p:nvSpPr>
        <p:spPr>
          <a:xfrm>
            <a:off x="191386" y="2009553"/>
            <a:ext cx="3817088" cy="46166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21 tune (ex: Standard (E.A.D.G), C Tunining (C.F.A#.D #.G.C, Drop D (D.A.D.G)</a:t>
            </a:r>
            <a:endParaRPr/>
          </a:p>
        </p:txBody>
      </p:sp>
      <p:cxnSp>
        <p:nvCxnSpPr>
          <p:cNvPr id="296" name="Google Shape;296;p5"/>
          <p:cNvCxnSpPr>
            <a:endCxn id="293" idx="2"/>
          </p:cNvCxnSpPr>
          <p:nvPr/>
        </p:nvCxnSpPr>
        <p:spPr>
          <a:xfrm flipH="1" rot="10800000">
            <a:off x="4008335" y="1785703"/>
            <a:ext cx="1228200" cy="307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5"/>
          <p:cNvSpPr txBox="1"/>
          <p:nvPr/>
        </p:nvSpPr>
        <p:spPr>
          <a:xfrm>
            <a:off x="6448647" y="2117274"/>
            <a:ext cx="2073348" cy="292388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3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Popularity, Date added</a:t>
            </a:r>
            <a:endParaRPr b="0" i="0" sz="13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98" name="Google Shape;298;p5"/>
          <p:cNvCxnSpPr>
            <a:stCxn id="297" idx="0"/>
            <a:endCxn id="294" idx="2"/>
          </p:cNvCxnSpPr>
          <p:nvPr/>
        </p:nvCxnSpPr>
        <p:spPr>
          <a:xfrm rot="10800000">
            <a:off x="7485321" y="1785774"/>
            <a:ext cx="0" cy="331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5"/>
          <p:cNvSpPr txBox="1"/>
          <p:nvPr/>
        </p:nvSpPr>
        <p:spPr>
          <a:xfrm>
            <a:off x="198029" y="3216913"/>
            <a:ext cx="850605" cy="30777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42 link</a:t>
            </a:r>
            <a:endParaRPr/>
          </a:p>
        </p:txBody>
      </p:sp>
      <p:sp>
        <p:nvSpPr>
          <p:cNvPr id="300" name="Google Shape;300;p5"/>
          <p:cNvSpPr txBox="1"/>
          <p:nvPr/>
        </p:nvSpPr>
        <p:spPr>
          <a:xfrm>
            <a:off x="3939363" y="3124580"/>
            <a:ext cx="1127052" cy="492443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3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7312 link canzoni</a:t>
            </a:r>
            <a:endParaRPr/>
          </a:p>
        </p:txBody>
      </p:sp>
      <p:sp>
        <p:nvSpPr>
          <p:cNvPr id="301" name="Google Shape;301;p5"/>
          <p:cNvSpPr txBox="1"/>
          <p:nvPr/>
        </p:nvSpPr>
        <p:spPr>
          <a:xfrm>
            <a:off x="5858539" y="3242089"/>
            <a:ext cx="1892596" cy="492443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3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7286 canzoni trovate</a:t>
            </a:r>
            <a:endParaRPr/>
          </a:p>
        </p:txBody>
      </p:sp>
      <p:sp>
        <p:nvSpPr>
          <p:cNvPr id="302" name="Google Shape;302;p5"/>
          <p:cNvSpPr txBox="1"/>
          <p:nvPr/>
        </p:nvSpPr>
        <p:spPr>
          <a:xfrm>
            <a:off x="1649373" y="2692992"/>
            <a:ext cx="1212111" cy="492443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3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9960 link canzoni</a:t>
            </a:r>
            <a:endParaRPr/>
          </a:p>
        </p:txBody>
      </p:sp>
      <p:sp>
        <p:nvSpPr>
          <p:cNvPr id="303" name="Google Shape;303;p5"/>
          <p:cNvSpPr txBox="1"/>
          <p:nvPr/>
        </p:nvSpPr>
        <p:spPr>
          <a:xfrm>
            <a:off x="1649373" y="3549866"/>
            <a:ext cx="1212111" cy="492443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3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2674 duplicati</a:t>
            </a:r>
            <a:endParaRPr/>
          </a:p>
        </p:txBody>
      </p:sp>
      <p:sp>
        <p:nvSpPr>
          <p:cNvPr id="304" name="Google Shape;304;p5"/>
          <p:cNvSpPr txBox="1"/>
          <p:nvPr/>
        </p:nvSpPr>
        <p:spPr>
          <a:xfrm>
            <a:off x="1649373" y="3191765"/>
            <a:ext cx="1116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5"/>
          <p:cNvCxnSpPr>
            <a:stCxn id="302" idx="3"/>
            <a:endCxn id="300" idx="1"/>
          </p:cNvCxnSpPr>
          <p:nvPr/>
        </p:nvCxnSpPr>
        <p:spPr>
          <a:xfrm>
            <a:off x="2861484" y="2939214"/>
            <a:ext cx="1077900" cy="43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6" name="Google Shape;306;p5"/>
          <p:cNvCxnSpPr>
            <a:stCxn id="303" idx="3"/>
            <a:endCxn id="300" idx="1"/>
          </p:cNvCxnSpPr>
          <p:nvPr/>
        </p:nvCxnSpPr>
        <p:spPr>
          <a:xfrm flipH="1" rot="10800000">
            <a:off x="2861484" y="3370688"/>
            <a:ext cx="1077900" cy="42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7" name="Google Shape;307;p5"/>
          <p:cNvCxnSpPr>
            <a:stCxn id="299" idx="3"/>
            <a:endCxn id="302" idx="1"/>
          </p:cNvCxnSpPr>
          <p:nvPr/>
        </p:nvCxnSpPr>
        <p:spPr>
          <a:xfrm flipH="1" rot="10800000">
            <a:off x="1048634" y="2939102"/>
            <a:ext cx="600600" cy="43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8" name="Google Shape;308;p5"/>
          <p:cNvCxnSpPr>
            <a:stCxn id="300" idx="3"/>
            <a:endCxn id="301" idx="1"/>
          </p:cNvCxnSpPr>
          <p:nvPr/>
        </p:nvCxnSpPr>
        <p:spPr>
          <a:xfrm>
            <a:off x="5066415" y="3370802"/>
            <a:ext cx="792000" cy="117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"/>
          <p:cNvSpPr txBox="1"/>
          <p:nvPr>
            <p:ph type="title"/>
          </p:nvPr>
        </p:nvSpPr>
        <p:spPr>
          <a:xfrm>
            <a:off x="2767499" y="643725"/>
            <a:ext cx="4228723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/>
              <a:t>Analisi dei risultati</a:t>
            </a:r>
            <a:endParaRPr/>
          </a:p>
        </p:txBody>
      </p:sp>
      <p:sp>
        <p:nvSpPr>
          <p:cNvPr id="314" name="Google Shape;314;p6"/>
          <p:cNvSpPr txBox="1"/>
          <p:nvPr/>
        </p:nvSpPr>
        <p:spPr>
          <a:xfrm>
            <a:off x="233916" y="221028"/>
            <a:ext cx="22434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1.1 </a:t>
            </a:r>
            <a:r>
              <a:rPr b="0" i="1" lang="it-IT" sz="1600" u="none" cap="none" strike="noStrik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Base songs &amp; Guitar Informations</a:t>
            </a:r>
            <a:endParaRPr b="0" i="1" sz="1600" u="none" cap="none" strike="noStrike"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15" name="Google Shape;3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725" y="1216425"/>
            <a:ext cx="7102549" cy="3089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 txBox="1"/>
          <p:nvPr>
            <p:ph type="title"/>
          </p:nvPr>
        </p:nvSpPr>
        <p:spPr>
          <a:xfrm>
            <a:off x="3280249" y="805803"/>
            <a:ext cx="2583502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/>
              <a:t>Spotify</a:t>
            </a:r>
            <a:endParaRPr/>
          </a:p>
        </p:txBody>
      </p:sp>
      <p:sp>
        <p:nvSpPr>
          <p:cNvPr id="321" name="Google Shape;321;p7"/>
          <p:cNvSpPr txBox="1"/>
          <p:nvPr/>
        </p:nvSpPr>
        <p:spPr>
          <a:xfrm>
            <a:off x="233916" y="221028"/>
            <a:ext cx="22434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1.2 Songs informations</a:t>
            </a:r>
            <a:endParaRPr b="0" i="1" sz="1600" u="none" cap="none" strike="noStrike"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22" name="Google Shape;322;p7"/>
          <p:cNvSpPr txBox="1"/>
          <p:nvPr/>
        </p:nvSpPr>
        <p:spPr>
          <a:xfrm>
            <a:off x="6235580" y="1248311"/>
            <a:ext cx="2679405" cy="1169551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Most important features: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Band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Song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Search Url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energy</a:t>
            </a:r>
            <a:endParaRPr/>
          </a:p>
        </p:txBody>
      </p:sp>
      <p:sp>
        <p:nvSpPr>
          <p:cNvPr id="323" name="Google Shape;323;p7"/>
          <p:cNvSpPr txBox="1"/>
          <p:nvPr/>
        </p:nvSpPr>
        <p:spPr>
          <a:xfrm>
            <a:off x="356397" y="1617626"/>
            <a:ext cx="1552354" cy="52322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Dataset: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4743 brani</a:t>
            </a:r>
            <a:endParaRPr/>
          </a:p>
        </p:txBody>
      </p:sp>
      <p:sp>
        <p:nvSpPr>
          <p:cNvPr id="324" name="Google Shape;324;p7"/>
          <p:cNvSpPr txBox="1"/>
          <p:nvPr/>
        </p:nvSpPr>
        <p:spPr>
          <a:xfrm>
            <a:off x="4045481" y="1540682"/>
            <a:ext cx="1456870" cy="69249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3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Output:1807 elementi, 18 features</a:t>
            </a:r>
            <a:endParaRPr/>
          </a:p>
        </p:txBody>
      </p:sp>
      <p:cxnSp>
        <p:nvCxnSpPr>
          <p:cNvPr id="325" name="Google Shape;325;p7"/>
          <p:cNvCxnSpPr>
            <a:stCxn id="323" idx="3"/>
            <a:endCxn id="324" idx="1"/>
          </p:cNvCxnSpPr>
          <p:nvPr/>
        </p:nvCxnSpPr>
        <p:spPr>
          <a:xfrm>
            <a:off x="1908751" y="1879236"/>
            <a:ext cx="2136600" cy="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6" name="Google Shape;326;p7"/>
          <p:cNvSpPr txBox="1"/>
          <p:nvPr/>
        </p:nvSpPr>
        <p:spPr>
          <a:xfrm>
            <a:off x="2099930" y="1617626"/>
            <a:ext cx="1754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Input: Band &amp; Song</a:t>
            </a:r>
            <a:endParaRPr/>
          </a:p>
        </p:txBody>
      </p:sp>
      <p:cxnSp>
        <p:nvCxnSpPr>
          <p:cNvPr id="327" name="Google Shape;327;p7"/>
          <p:cNvCxnSpPr>
            <a:stCxn id="324" idx="3"/>
            <a:endCxn id="322" idx="1"/>
          </p:cNvCxnSpPr>
          <p:nvPr/>
        </p:nvCxnSpPr>
        <p:spPr>
          <a:xfrm flipH="1" rot="10800000">
            <a:off x="5502351" y="1833231"/>
            <a:ext cx="733200" cy="53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8" name="Google Shape;3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7186" y="3388836"/>
            <a:ext cx="2136730" cy="948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79" y="2494789"/>
            <a:ext cx="2046143" cy="9488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7"/>
          <p:cNvCxnSpPr>
            <a:stCxn id="324" idx="2"/>
            <a:endCxn id="328" idx="0"/>
          </p:cNvCxnSpPr>
          <p:nvPr/>
        </p:nvCxnSpPr>
        <p:spPr>
          <a:xfrm flipH="1">
            <a:off x="3705616" y="2233179"/>
            <a:ext cx="1068300" cy="1155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1" name="Google Shape;331;p7"/>
          <p:cNvCxnSpPr>
            <a:stCxn id="324" idx="2"/>
            <a:endCxn id="329" idx="3"/>
          </p:cNvCxnSpPr>
          <p:nvPr/>
        </p:nvCxnSpPr>
        <p:spPr>
          <a:xfrm flipH="1">
            <a:off x="2378716" y="2233179"/>
            <a:ext cx="2395200" cy="73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"/>
          <p:cNvSpPr txBox="1"/>
          <p:nvPr>
            <p:ph type="title"/>
          </p:nvPr>
        </p:nvSpPr>
        <p:spPr>
          <a:xfrm>
            <a:off x="1695125" y="461631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/>
              <a:t>Famousbirthdays</a:t>
            </a:r>
            <a:endParaRPr/>
          </a:p>
        </p:txBody>
      </p:sp>
      <p:cxnSp>
        <p:nvCxnSpPr>
          <p:cNvPr id="337" name="Google Shape;337;p8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8"/>
          <p:cNvCxnSpPr/>
          <p:nvPr/>
        </p:nvCxnSpPr>
        <p:spPr>
          <a:xfrm rot="10800000">
            <a:off x="1083938" y="3488278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8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0" name="Google Shape;340;p8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341" name="Google Shape;341;p8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8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8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344" name="Google Shape;344;p8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8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6" name="Google Shape;346;p8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8"/>
          <p:cNvSpPr/>
          <p:nvPr/>
        </p:nvSpPr>
        <p:spPr>
          <a:xfrm>
            <a:off x="5328392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8"/>
          <p:cNvCxnSpPr>
            <a:endCxn id="347" idx="2"/>
          </p:cNvCxnSpPr>
          <p:nvPr/>
        </p:nvCxnSpPr>
        <p:spPr>
          <a:xfrm flipH="1" rot="10800000">
            <a:off x="2705192" y="4907525"/>
            <a:ext cx="26232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8"/>
          <p:cNvSpPr txBox="1"/>
          <p:nvPr/>
        </p:nvSpPr>
        <p:spPr>
          <a:xfrm>
            <a:off x="106255" y="1270111"/>
            <a:ext cx="1439667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it-IT" sz="16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Search Bar</a:t>
            </a:r>
            <a:endParaRPr b="1" i="0" sz="1600" u="none" cap="none" strike="noStrike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" name="Google Shape;350;p8"/>
          <p:cNvSpPr txBox="1"/>
          <p:nvPr/>
        </p:nvSpPr>
        <p:spPr>
          <a:xfrm>
            <a:off x="79496" y="1925528"/>
            <a:ext cx="1525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Nome band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+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(band)</a:t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1" name="Google Shape;351;p8"/>
          <p:cNvSpPr txBox="1"/>
          <p:nvPr/>
        </p:nvSpPr>
        <p:spPr>
          <a:xfrm>
            <a:off x="3912622" y="1087801"/>
            <a:ext cx="1301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it-IT" sz="16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Members</a:t>
            </a:r>
            <a:endParaRPr b="1" i="0" sz="2000" u="none" cap="none" strike="noStrike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2" name="Google Shape;352;p8"/>
          <p:cNvSpPr txBox="1"/>
          <p:nvPr/>
        </p:nvSpPr>
        <p:spPr>
          <a:xfrm>
            <a:off x="3795001" y="1572406"/>
            <a:ext cx="1525800" cy="126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Tutti i membri della band. Tra parentesi è indicato il periodo di attività</a:t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3" name="Google Shape;353;p8"/>
          <p:cNvSpPr txBox="1"/>
          <p:nvPr/>
        </p:nvSpPr>
        <p:spPr>
          <a:xfrm>
            <a:off x="5484541" y="221028"/>
            <a:ext cx="2768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1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https://www.famousbirthdays.com/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8"/>
          <p:cNvSpPr/>
          <p:nvPr/>
        </p:nvSpPr>
        <p:spPr>
          <a:xfrm>
            <a:off x="1660025" y="1017618"/>
            <a:ext cx="2000826" cy="318449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3018" y="1130755"/>
            <a:ext cx="1792528" cy="293928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8"/>
          <p:cNvSpPr txBox="1"/>
          <p:nvPr/>
        </p:nvSpPr>
        <p:spPr>
          <a:xfrm>
            <a:off x="3867666" y="3287135"/>
            <a:ext cx="1471907" cy="52322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 alla pagina personale</a:t>
            </a:r>
            <a:endParaRPr/>
          </a:p>
        </p:txBody>
      </p:sp>
      <p:sp>
        <p:nvSpPr>
          <p:cNvPr id="357" name="Google Shape;357;p8"/>
          <p:cNvSpPr txBox="1"/>
          <p:nvPr/>
        </p:nvSpPr>
        <p:spPr>
          <a:xfrm>
            <a:off x="4146698" y="2842325"/>
            <a:ext cx="8506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8"/>
          <p:cNvCxnSpPr>
            <a:stCxn id="351" idx="1"/>
            <a:endCxn id="354" idx="3"/>
          </p:cNvCxnSpPr>
          <p:nvPr/>
        </p:nvCxnSpPr>
        <p:spPr>
          <a:xfrm flipH="1">
            <a:off x="3660922" y="1351651"/>
            <a:ext cx="251700" cy="1258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9" name="Google Shape;359;p8"/>
          <p:cNvSpPr/>
          <p:nvPr/>
        </p:nvSpPr>
        <p:spPr>
          <a:xfrm>
            <a:off x="5465493" y="1017617"/>
            <a:ext cx="2000826" cy="318449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9446" y="1130755"/>
            <a:ext cx="1760204" cy="295821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8"/>
          <p:cNvSpPr txBox="1"/>
          <p:nvPr/>
        </p:nvSpPr>
        <p:spPr>
          <a:xfrm>
            <a:off x="7624936" y="2016175"/>
            <a:ext cx="105346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Artist Name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8"/>
          <p:cNvSpPr txBox="1"/>
          <p:nvPr/>
        </p:nvSpPr>
        <p:spPr>
          <a:xfrm>
            <a:off x="7820310" y="3553673"/>
            <a:ext cx="9523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b="0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8"/>
          <p:cNvCxnSpPr>
            <a:stCxn id="349" idx="3"/>
            <a:endCxn id="355" idx="0"/>
          </p:cNvCxnSpPr>
          <p:nvPr/>
        </p:nvCxnSpPr>
        <p:spPr>
          <a:xfrm flipH="1" rot="10800000">
            <a:off x="1545922" y="1130761"/>
            <a:ext cx="1123500" cy="403200"/>
          </a:xfrm>
          <a:prstGeom prst="bentConnector4">
            <a:avLst>
              <a:gd fmla="val 10107" name="adj1"/>
              <a:gd fmla="val 156698" name="adj2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4" name="Google Shape;364;p8"/>
          <p:cNvCxnSpPr>
            <a:stCxn id="361" idx="2"/>
          </p:cNvCxnSpPr>
          <p:nvPr/>
        </p:nvCxnSpPr>
        <p:spPr>
          <a:xfrm flipH="1">
            <a:off x="7176968" y="2600950"/>
            <a:ext cx="974700" cy="35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5" name="Google Shape;365;p8"/>
          <p:cNvCxnSpPr>
            <a:stCxn id="362" idx="0"/>
          </p:cNvCxnSpPr>
          <p:nvPr/>
        </p:nvCxnSpPr>
        <p:spPr>
          <a:xfrm rot="10800000">
            <a:off x="6904205" y="3149273"/>
            <a:ext cx="1392300" cy="4044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6" name="Google Shape;366;p8"/>
          <p:cNvCxnSpPr>
            <a:endCxn id="359" idx="1"/>
          </p:cNvCxnSpPr>
          <p:nvPr/>
        </p:nvCxnSpPr>
        <p:spPr>
          <a:xfrm rot="-5400000">
            <a:off x="5058243" y="2880016"/>
            <a:ext cx="677400" cy="137100"/>
          </a:xfrm>
          <a:prstGeom prst="bentConnector2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67" name="Google Shape;367;p8"/>
          <p:cNvSpPr txBox="1"/>
          <p:nvPr/>
        </p:nvSpPr>
        <p:spPr>
          <a:xfrm>
            <a:off x="233916" y="221028"/>
            <a:ext cx="22434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1.3 INFO BAND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8"/>
          <p:cNvSpPr txBox="1"/>
          <p:nvPr/>
        </p:nvSpPr>
        <p:spPr>
          <a:xfrm>
            <a:off x="93801" y="3354386"/>
            <a:ext cx="13532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Selenium &amp;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Beautifulsoup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8"/>
          <p:cNvSpPr txBox="1"/>
          <p:nvPr/>
        </p:nvSpPr>
        <p:spPr>
          <a:xfrm>
            <a:off x="106255" y="2948501"/>
            <a:ext cx="11162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9"/>
          <p:cNvSpPr txBox="1"/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Music Analysis</a:t>
            </a:r>
            <a:endParaRPr/>
          </a:p>
        </p:txBody>
      </p:sp>
      <p:sp>
        <p:nvSpPr>
          <p:cNvPr id="376" name="Google Shape;376;p9"/>
          <p:cNvSpPr txBox="1"/>
          <p:nvPr>
            <p:ph idx="1" type="subTitle"/>
          </p:nvPr>
        </p:nvSpPr>
        <p:spPr>
          <a:xfrm>
            <a:off x="2673275" y="3352825"/>
            <a:ext cx="5252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it-IT"/>
              <a:t>Analisi audio delle preview delle canzoni a disposizione (30s) per batteria, pianoforte e basso. Energia e BPM. Costruzione metriche: livello di difficoltà, livello di rilevanza </a:t>
            </a:r>
            <a:endParaRPr/>
          </a:p>
        </p:txBody>
      </p:sp>
      <p:sp>
        <p:nvSpPr>
          <p:cNvPr id="377" name="Google Shape;377;p9"/>
          <p:cNvSpPr txBox="1"/>
          <p:nvPr>
            <p:ph idx="2" type="title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t-IT"/>
              <a:t>02</a:t>
            </a:r>
            <a:endParaRPr/>
          </a:p>
        </p:txBody>
      </p:sp>
      <p:grpSp>
        <p:nvGrpSpPr>
          <p:cNvPr id="378" name="Google Shape;378;p9"/>
          <p:cNvGrpSpPr/>
          <p:nvPr/>
        </p:nvGrpSpPr>
        <p:grpSpPr>
          <a:xfrm>
            <a:off x="0" y="234601"/>
            <a:ext cx="2168006" cy="3337940"/>
            <a:chOff x="0" y="184950"/>
            <a:chExt cx="2489100" cy="4773600"/>
          </a:xfrm>
        </p:grpSpPr>
        <p:sp>
          <p:nvSpPr>
            <p:cNvPr id="379" name="Google Shape;379;p9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9"/>
          <p:cNvSpPr txBox="1"/>
          <p:nvPr/>
        </p:nvSpPr>
        <p:spPr>
          <a:xfrm>
            <a:off x="641341" y="1017984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SECTIONS</a:t>
            </a:r>
            <a:endParaRPr b="1" i="1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83" name="Google Shape;383;p9"/>
          <p:cNvGrpSpPr/>
          <p:nvPr/>
        </p:nvGrpSpPr>
        <p:grpSpPr>
          <a:xfrm>
            <a:off x="67363" y="1082072"/>
            <a:ext cx="222708" cy="222689"/>
            <a:chOff x="4436963" y="889641"/>
            <a:chExt cx="363309" cy="363278"/>
          </a:xfrm>
        </p:grpSpPr>
        <p:sp>
          <p:nvSpPr>
            <p:cNvPr id="384" name="Google Shape;384;p9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9">
            <a:hlinkClick action="ppaction://hlinksldjump" r:id="rId3"/>
          </p:cNvPr>
          <p:cNvSpPr txBox="1"/>
          <p:nvPr/>
        </p:nvSpPr>
        <p:spPr>
          <a:xfrm>
            <a:off x="436146" y="453377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ANALYSIS</a:t>
            </a:r>
            <a:endParaRPr b="1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312241" y="1616213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2.1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88" name="Google Shape;388;p9">
            <a:hlinkClick action="ppaction://hlinksldjump" r:id="rId4"/>
          </p:cNvPr>
          <p:cNvSpPr txBox="1"/>
          <p:nvPr/>
        </p:nvSpPr>
        <p:spPr>
          <a:xfrm>
            <a:off x="876490" y="1527504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Metrics &amp; Libraries</a:t>
            </a:r>
            <a:endParaRPr b="0" i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>
            <a:hlinkClick action="ppaction://hlinksldjump" r:id="rId5"/>
          </p:cNvPr>
          <p:cNvSpPr txBox="1"/>
          <p:nvPr/>
        </p:nvSpPr>
        <p:spPr>
          <a:xfrm>
            <a:off x="876490" y="2395681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it-IT" sz="12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Difficulty &amp; Relevance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390" name="Google Shape;390;p9"/>
          <p:cNvCxnSpPr/>
          <p:nvPr/>
        </p:nvCxnSpPr>
        <p:spPr>
          <a:xfrm rot="10800000">
            <a:off x="0" y="909852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9"/>
          <p:cNvCxnSpPr/>
          <p:nvPr/>
        </p:nvCxnSpPr>
        <p:spPr>
          <a:xfrm rot="10800000">
            <a:off x="26557" y="3198188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p9"/>
          <p:cNvSpPr/>
          <p:nvPr/>
        </p:nvSpPr>
        <p:spPr>
          <a:xfrm>
            <a:off x="312241" y="2436196"/>
            <a:ext cx="366263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2.2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3" name="Google Shape;393;p9"/>
          <p:cNvSpPr/>
          <p:nvPr/>
        </p:nvSpPr>
        <p:spPr>
          <a:xfrm>
            <a:off x="55039" y="506966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4" name="Google Shape;394;p9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395" name="Google Shape;395;p9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9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398" name="Google Shape;398;p9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9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0" name="Google Shape;400;p9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1" name="Google Shape;401;p9"/>
          <p:cNvSpPr/>
          <p:nvPr/>
        </p:nvSpPr>
        <p:spPr>
          <a:xfrm>
            <a:off x="401679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9"/>
          <p:cNvCxnSpPr>
            <a:endCxn id="401" idx="2"/>
          </p:cNvCxnSpPr>
          <p:nvPr/>
        </p:nvCxnSpPr>
        <p:spPr>
          <a:xfrm flipH="1" rot="10800000">
            <a:off x="2705495" y="4907525"/>
            <a:ext cx="13113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sic App Interface Pitch Deck by Slidesgo">
  <a:themeElements>
    <a:clrScheme name="Simple Light">
      <a:dk1>
        <a:srgbClr val="17162E"/>
      </a:dk1>
      <a:lt1>
        <a:srgbClr val="FFFFFF"/>
      </a:lt1>
      <a:dk2>
        <a:srgbClr val="2A2747"/>
      </a:dk2>
      <a:lt2>
        <a:srgbClr val="A9F5B4"/>
      </a:lt2>
      <a:accent1>
        <a:srgbClr val="88C591"/>
      </a:accent1>
      <a:accent2>
        <a:srgbClr val="D5F979"/>
      </a:accent2>
      <a:accent3>
        <a:srgbClr val="A9F5B4"/>
      </a:accent3>
      <a:accent4>
        <a:srgbClr val="88C591"/>
      </a:accent4>
      <a:accent5>
        <a:srgbClr val="D5F979"/>
      </a:accent5>
      <a:accent6>
        <a:srgbClr val="A9F5B4"/>
      </a:accent6>
      <a:hlink>
        <a:srgbClr val="D5F9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