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Abe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0oEmNf4/erm5yxXg5rM80io4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1" name="Google Shape;5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4b0407d7b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g14b0407d7b0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b0407d7b0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4b0407d7b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8aa3cdf1d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38aa3cdf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8aa3cdf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38aa3cdf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9d622905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149d622905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49d6229051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149d622905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49d622905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49d622905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4b0407d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4b0407d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49f68bfc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149f68bfc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9f140f2a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49f140f2a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9ba6c67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49ba6c67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967dbca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4967dbca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967dbca3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4967dbca3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8aa3ce3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38aa3ce3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52"/>
          <p:cNvSpPr txBox="1"/>
          <p:nvPr>
            <p:ph idx="2" type="title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1" type="subTitle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52"/>
          <p:cNvSpPr txBox="1"/>
          <p:nvPr>
            <p:ph idx="3" type="title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2"/>
          <p:cNvSpPr txBox="1"/>
          <p:nvPr>
            <p:ph idx="4" type="subTitle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2"/>
          <p:cNvSpPr txBox="1"/>
          <p:nvPr>
            <p:ph idx="5" type="title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2"/>
          <p:cNvSpPr txBox="1"/>
          <p:nvPr>
            <p:ph idx="6" type="subTitle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idx="7" type="title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52"/>
          <p:cNvSpPr txBox="1"/>
          <p:nvPr>
            <p:ph idx="8" type="subTitle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52"/>
          <p:cNvSpPr txBox="1"/>
          <p:nvPr>
            <p:ph idx="9" type="title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13" type="subTitle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2"/>
          <p:cNvSpPr txBox="1"/>
          <p:nvPr>
            <p:ph idx="14" type="title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52"/>
          <p:cNvSpPr txBox="1"/>
          <p:nvPr>
            <p:ph idx="15" type="subTitle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1" type="subTitle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49"/>
          <p:cNvSpPr txBox="1"/>
          <p:nvPr>
            <p:ph idx="2" type="title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49"/>
          <p:cNvSpPr txBox="1"/>
          <p:nvPr>
            <p:ph idx="1" type="subTitle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3" type="title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49"/>
          <p:cNvSpPr txBox="1"/>
          <p:nvPr>
            <p:ph idx="4" type="subTitle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9"/>
          <p:cNvSpPr txBox="1"/>
          <p:nvPr>
            <p:ph idx="5" type="title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6" type="subTitle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7" type="title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8" type="subTitle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9" type="title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49"/>
          <p:cNvSpPr txBox="1"/>
          <p:nvPr>
            <p:ph idx="13" type="subTitle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49"/>
          <p:cNvSpPr txBox="1"/>
          <p:nvPr>
            <p:ph idx="14" type="title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49"/>
          <p:cNvSpPr txBox="1"/>
          <p:nvPr>
            <p:ph idx="15" type="subTitle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53"/>
          <p:cNvSpPr txBox="1"/>
          <p:nvPr>
            <p:ph idx="1" type="subTitle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53"/>
          <p:cNvSpPr txBox="1"/>
          <p:nvPr>
            <p:ph idx="2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53"/>
          <p:cNvSpPr txBox="1"/>
          <p:nvPr>
            <p:ph idx="3" type="title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53"/>
          <p:cNvSpPr txBox="1"/>
          <p:nvPr>
            <p:ph idx="4" type="subTitle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fmla="val 14664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5"/>
          <p:cNvSpPr txBox="1"/>
          <p:nvPr>
            <p:ph hasCustomPrompt="1" type="title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55"/>
          <p:cNvSpPr txBox="1"/>
          <p:nvPr>
            <p:ph idx="1" type="body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9803"/>
                </a:srgbClr>
              </a:gs>
              <a:gs pos="100000">
                <a:srgbClr val="80E0FF">
                  <a:alpha val="3333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6"/>
          <p:cNvSpPr txBox="1"/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57"/>
          <p:cNvSpPr txBox="1"/>
          <p:nvPr>
            <p:ph idx="2" type="title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57"/>
          <p:cNvSpPr txBox="1"/>
          <p:nvPr>
            <p:ph idx="1" type="subTitle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57"/>
          <p:cNvSpPr txBox="1"/>
          <p:nvPr>
            <p:ph idx="3" type="title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57"/>
          <p:cNvSpPr txBox="1"/>
          <p:nvPr>
            <p:ph idx="4" type="subTitle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57"/>
          <p:cNvSpPr txBox="1"/>
          <p:nvPr>
            <p:ph idx="5" type="title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7"/>
          <p:cNvSpPr txBox="1"/>
          <p:nvPr>
            <p:ph idx="6" type="subTitle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8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idx="1" type="body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3" name="Google Shape;13;p43"/>
          <p:cNvSpPr txBox="1"/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HEADER_1_2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9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59"/>
          <p:cNvSpPr txBox="1"/>
          <p:nvPr>
            <p:ph idx="2" type="title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" type="subTitle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3" type="title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59"/>
          <p:cNvSpPr txBox="1"/>
          <p:nvPr>
            <p:ph idx="4" type="subTitle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/>
          <p:nvPr>
            <p:ph idx="1" type="subTitle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2" type="body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60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1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fmla="val 18383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1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5" name="Google Shape;125;p61"/>
          <p:cNvSpPr txBox="1"/>
          <p:nvPr>
            <p:ph idx="1" type="subTitle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61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b="0" i="0" sz="12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2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>
            <p:ph idx="1" type="body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63"/>
          <p:cNvSpPr txBox="1"/>
          <p:nvPr>
            <p:ph idx="2" type="body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63"/>
          <p:cNvSpPr txBox="1"/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50"/>
          <p:cNvSpPr txBox="1"/>
          <p:nvPr>
            <p:ph idx="2" type="title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50"/>
          <p:cNvSpPr txBox="1"/>
          <p:nvPr>
            <p:ph idx="3" type="subTitle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4" type="title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0"/>
          <p:cNvSpPr txBox="1"/>
          <p:nvPr>
            <p:ph idx="5" type="subTitle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0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0"/>
          <p:cNvSpPr txBox="1"/>
          <p:nvPr>
            <p:ph idx="7" type="subTitle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1" type="subTitle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8"/>
          <p:cNvSpPr txBox="1"/>
          <p:nvPr>
            <p:ph idx="2"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8"/>
          <p:cNvSpPr txBox="1"/>
          <p:nvPr>
            <p:ph idx="3" type="title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4" type="subTitle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8"/>
          <p:cNvSpPr txBox="1"/>
          <p:nvPr>
            <p:ph idx="5" type="title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6" type="subTitle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4"/>
          <p:cNvSpPr txBox="1"/>
          <p:nvPr>
            <p:ph idx="2" type="title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4"/>
          <p:cNvSpPr txBox="1"/>
          <p:nvPr>
            <p:ph idx="3" type="subTitle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4" type="title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5" type="subTitle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6" type="title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7" type="subTitle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8" type="title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9" type="title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13" type="title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4" type="title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idx="1" type="subTitle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1"/>
          <p:cNvSpPr txBox="1"/>
          <p:nvPr>
            <p:ph idx="2" type="body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b="0" i="0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25000" y="212900"/>
            <a:ext cx="45054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 Marketing and Communication Management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425000" y="3641150"/>
            <a:ext cx="3515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Progetto a cura di: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Emanuela Elli (892901)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Federica Madon (825628)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Tommaso Strada (829351)</a:t>
            </a:r>
            <a:endParaRPr sz="1800"/>
          </a:p>
        </p:txBody>
      </p:sp>
      <p:grpSp>
        <p:nvGrpSpPr>
          <p:cNvPr id="142" name="Google Shape;142;p1"/>
          <p:cNvGrpSpPr/>
          <p:nvPr/>
        </p:nvGrpSpPr>
        <p:grpSpPr>
          <a:xfrm>
            <a:off x="4355896" y="-72048"/>
            <a:ext cx="4882257" cy="5806519"/>
            <a:chOff x="4355896" y="-72048"/>
            <a:chExt cx="4882257" cy="5806519"/>
          </a:xfrm>
        </p:grpSpPr>
        <p:grpSp>
          <p:nvGrpSpPr>
            <p:cNvPr id="143" name="Google Shape;143;p1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4" name="Google Shape;144;p1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rect b="b" l="l" r="r" t="t"/>
                <a:pathLst>
                  <a:path extrusionOk="0" h="176883" w="29793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rect b="b" l="l" r="r" t="t"/>
                <a:pathLst>
                  <a:path extrusionOk="0" h="192416" w="31589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rect b="b" l="l" r="r" t="t"/>
                <a:pathLst>
                  <a:path extrusionOk="0" h="176883" w="29795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rect b="b" l="l" r="r" t="t"/>
                <a:pathLst>
                  <a:path extrusionOk="0" h="176884" w="29793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rect b="b" l="l" r="r" t="t"/>
                <a:pathLst>
                  <a:path extrusionOk="0" h="192416" w="29794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rect b="b" l="l" r="r" t="t"/>
                <a:pathLst>
                  <a:path extrusionOk="0" h="192416" w="14898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rect b="b" l="l" r="r" t="t"/>
                <a:pathLst>
                  <a:path extrusionOk="0" h="192416" w="28092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rect b="b" l="l" r="r" t="t"/>
                <a:pathLst>
                  <a:path extrusionOk="0" h="192416" w="28093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rect b="b" l="l" r="r" t="t"/>
                <a:pathLst>
                  <a:path extrusionOk="0" h="192416" w="66677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803"/>
                    </a:srgbClr>
                  </a:gs>
                  <a:gs pos="66000">
                    <a:srgbClr val="E354F7">
                      <a:alpha val="55294"/>
                    </a:srgbClr>
                  </a:gs>
                  <a:gs pos="100000">
                    <a:srgbClr val="10ECFF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4" name="Google Shape;154;p1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57" name="Google Shape;157;p1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rect b="b" l="l" r="r" t="t"/>
                <a:pathLst>
                  <a:path extrusionOk="0" h="10044" w="8674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rect b="b" l="l" r="r" t="t"/>
                <a:pathLst>
                  <a:path extrusionOk="0" h="7581" w="4321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rect b="b" l="l" r="r" t="t"/>
                <a:pathLst>
                  <a:path extrusionOk="0" h="7485" w="12901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rect b="b" l="l" r="r" t="t"/>
                <a:pathLst>
                  <a:path extrusionOk="0" h="7845" w="6774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rect b="b" l="l" r="r" t="t"/>
                <a:pathLst>
                  <a:path extrusionOk="0" h="5921" w="3375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rect b="b" l="l" r="r" t="t"/>
                <a:pathLst>
                  <a:path extrusionOk="0" h="5845" w="10074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4" name="Google Shape;164;p1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rect b="b" l="l" r="r" t="t"/>
                <a:pathLst>
                  <a:path extrusionOk="0" h="131723" w="8383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rect b="b" l="l" r="r" t="t"/>
                <a:pathLst>
                  <a:path extrusionOk="0" h="131366" w="8382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rect b="b" l="l" r="r" t="t"/>
                <a:pathLst>
                  <a:path extrusionOk="0" h="9683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rect b="b" l="l" r="r" t="t"/>
                <a:pathLst>
                  <a:path extrusionOk="0" h="8313" w="14382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rect b="b" l="l" r="r" t="t"/>
                <a:pathLst>
                  <a:path extrusionOk="0" h="7482" w="7205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rect b="b" l="l" r="r" t="t"/>
                <a:pathLst>
                  <a:path extrusionOk="0" h="7485" w="7205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rect b="b" l="l" r="r" t="t"/>
                <a:pathLst>
                  <a:path extrusionOk="0" h="4810" w="4168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rect b="b" l="l" r="r" t="t"/>
                <a:pathLst>
                  <a:path extrusionOk="0" h="4810" w="4169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rect b="b" l="l" r="r" t="t"/>
                <a:pathLst>
                  <a:path extrusionOk="0" h="4822" w="8331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rect b="b" l="l" r="r" t="t"/>
                <a:pathLst>
                  <a:path extrusionOk="0" h="32798" w="3972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1568"/>
                    </a:srgbClr>
                  </a:gs>
                  <a:gs pos="50000">
                    <a:srgbClr val="E354F7">
                      <a:alpha val="55294"/>
                    </a:srgbClr>
                  </a:gs>
                  <a:gs pos="100000">
                    <a:srgbClr val="10ECFF">
                      <a:alpha val="5725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5" name="Google Shape;175;p1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rect b="b" l="l" r="r" t="t"/>
                <a:pathLst>
                  <a:path extrusionOk="0" h="139006" w="7196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rect b="b" l="l" r="r" t="t"/>
                <a:pathLst>
                  <a:path extrusionOk="0" h="138643" w="7192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rect b="b" l="l" r="r" t="t"/>
                <a:pathLst>
                  <a:path extrusionOk="0" h="8309" w="14387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rect b="b" l="l" r="r" t="t"/>
                <a:pathLst>
                  <a:path extrusionOk="0" h="34159" w="3232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0" name="Google Shape;180;p1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rect b="b" l="l" r="r" t="t"/>
                <a:pathLst>
                  <a:path extrusionOk="0" h="97984" w="10366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rect b="b" l="l" r="r" t="t"/>
                <a:pathLst>
                  <a:path extrusionOk="0" h="97543" w="10361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rect b="b" l="l" r="r" t="t"/>
                <a:pathLst>
                  <a:path extrusionOk="0" h="11972" w="20726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rect b="b" l="l" r="r" t="t"/>
                <a:pathLst>
                  <a:path extrusionOk="0" h="10459" w="18091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rect b="b" l="l" r="r" t="t"/>
                <a:pathLst>
                  <a:path extrusionOk="0" h="9412" w="9062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rect b="b" l="l" r="r" t="t"/>
                <a:pathLst>
                  <a:path extrusionOk="0" h="9417" w="9065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rect b="b" l="l" r="r" t="t"/>
                <a:pathLst>
                  <a:path extrusionOk="0" h="6050" w="5242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rect b="b" l="l" r="r" t="t"/>
                <a:pathLst>
                  <a:path extrusionOk="0" h="6050" w="5246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rect b="b" l="l" r="r" t="t"/>
                <a:pathLst>
                  <a:path extrusionOk="0" h="6066" w="1048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rect b="b" l="l" r="r" t="t"/>
                <a:pathLst>
                  <a:path extrusionOk="0" h="73807" w="572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1" name="Google Shape;191;p1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rect b="b" l="l" r="r" t="t"/>
                <a:pathLst>
                  <a:path extrusionOk="0" h="43513" w="10744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rect b="b" l="l" r="r" t="t"/>
                <a:pathLst>
                  <a:path extrusionOk="0" h="43513" w="1074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rect b="b" l="l" r="r" t="t"/>
                <a:pathLst>
                  <a:path extrusionOk="0" h="12410" w="21483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rect b="b" l="l" r="r" t="t"/>
                <a:pathLst>
                  <a:path extrusionOk="0" h="7850" w="13579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rect b="b" l="l" r="r" t="t"/>
                <a:pathLst>
                  <a:path extrusionOk="0" h="3139" w="2719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rect b="b" l="l" r="r" t="t"/>
                <a:pathLst>
                  <a:path extrusionOk="0" h="3139" w="2721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rect b="b" l="l" r="r" t="t"/>
                <a:pathLst>
                  <a:path extrusionOk="0" h="3146" w="5435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rect b="b" l="l" r="r" t="t"/>
                <a:pathLst>
                  <a:path extrusionOk="0" h="7066" w="6803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rect b="b" l="l" r="r" t="t"/>
                <a:pathLst>
                  <a:path extrusionOk="0" h="7069" w="6802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1" name="Google Shape;201;p1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2" name="Google Shape;202;p1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rect b="b" l="l" r="r" t="t"/>
                  <a:pathLst>
                    <a:path extrusionOk="0" h="74041" w="18281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rect b="b" l="l" r="r" t="t"/>
                  <a:pathLst>
                    <a:path extrusionOk="0" h="74041" w="18275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rect b="b" l="l" r="r" t="t"/>
                  <a:pathLst>
                    <a:path extrusionOk="0" h="21114" w="36555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1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06" name="Google Shape;206;p1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rect b="b" l="l" r="r" t="t"/>
                  <a:pathLst>
                    <a:path extrusionOk="0" h="14728" w="39718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rect b="b" l="l" r="r" t="t"/>
                  <a:pathLst>
                    <a:path extrusionOk="0" h="13318" w="21042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rect b="b" l="l" r="r" t="t"/>
                  <a:pathLst>
                    <a:path extrusionOk="0" h="16880" w="29096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rect b="b" l="l" r="r" t="t"/>
                  <a:pathLst>
                    <a:path extrusionOk="0" h="23075" w="39814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rect b="b" l="l" r="r" t="t"/>
                  <a:pathLst>
                    <a:path extrusionOk="0" h="16522" w="28482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9803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84705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rect b="b" l="l" r="r" t="t"/>
                  <a:pathLst>
                    <a:path extrusionOk="0" h="1729" w="1626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rect b="b" l="l" r="r" t="t"/>
                  <a:pathLst>
                    <a:path extrusionOk="0" h="14905" w="983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rect b="b" l="l" r="r" t="t"/>
                  <a:pathLst>
                    <a:path extrusionOk="0" h="13104" w="22092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rect b="b" l="l" r="r" t="t"/>
                  <a:pathLst>
                    <a:path extrusionOk="0" h="18646" w="1302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rect b="b" l="l" r="r" t="t"/>
                  <a:pathLst>
                    <a:path extrusionOk="0" h="13731" w="23959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rect b="b" l="l" r="r" t="t"/>
                  <a:pathLst>
                    <a:path extrusionOk="0" h="1561" w="1628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rect b="b" l="l" r="r" t="t"/>
                  <a:pathLst>
                    <a:path extrusionOk="0" h="32543" w="23984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rect b="b" l="l" r="r" t="t"/>
                  <a:pathLst>
                    <a:path extrusionOk="0" h="28388" w="22716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333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rect b="b" l="l" r="r" t="t"/>
                  <a:pathLst>
                    <a:path extrusionOk="0" h="10069" w="7088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rect b="b" l="l" r="r" t="t"/>
                  <a:pathLst>
                    <a:path extrusionOk="0" h="11528" w="4003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rect b="b" l="l" r="r" t="t"/>
                  <a:pathLst>
                    <a:path extrusionOk="0" h="6867" w="4833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rect b="b" l="l" r="r" t="t"/>
                  <a:pathLst>
                    <a:path extrusionOk="0" h="7863" w="2731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rect b="b" l="l" r="r" t="t"/>
                  <a:pathLst>
                    <a:path extrusionOk="0" h="5288" w="3721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rect b="b" l="l" r="r" t="t"/>
                  <a:pathLst>
                    <a:path extrusionOk="0" h="6054" w="2103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26" name="Google Shape;226;p1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rect b="b" l="l" r="r" t="t"/>
                  <a:pathLst>
                    <a:path extrusionOk="0" h="31134" w="25359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rect b="b" l="l" r="r" t="t"/>
                  <a:pathLst>
                    <a:path extrusionOk="0" h="26066" w="5636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rect b="b" l="l" r="r" t="t"/>
                  <a:pathLst>
                    <a:path extrusionOk="0" h="32287" w="2578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1568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5725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rect b="b" l="l" r="r" t="t"/>
                  <a:pathLst>
                    <a:path extrusionOk="0" h="27033" w="57299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1568"/>
                      </a:srgbClr>
                    </a:gs>
                    <a:gs pos="50000">
                      <a:srgbClr val="E354F7">
                        <a:alpha val="55294"/>
                      </a:srgbClr>
                    </a:gs>
                    <a:gs pos="100000">
                      <a:srgbClr val="10ECFF">
                        <a:alpha val="5725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0" name="Google Shape;230;p1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1" name="Google Shape;231;p1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rect b="b" l="l" r="r" t="t"/>
                <a:pathLst>
                  <a:path extrusionOk="0" h="131721" w="8383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rect b="b" l="l" r="r" t="t"/>
                <a:pathLst>
                  <a:path extrusionOk="0" h="131365" w="8381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rect b="b" l="l" r="r" t="t"/>
                <a:pathLst>
                  <a:path extrusionOk="0" h="9682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rect b="b" l="l" r="r" t="t"/>
                <a:pathLst>
                  <a:path extrusionOk="0" h="58526" w="4938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/>
        </p:nvSpPr>
        <p:spPr>
          <a:xfrm>
            <a:off x="2878352" y="218955"/>
            <a:ext cx="33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 PREPARATION</a:t>
            </a:r>
            <a:endParaRPr b="0" i="0" sz="3600" u="none" cap="none" strike="noStrik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457198" y="1127054"/>
            <a:ext cx="22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Next Purchase </a:t>
            </a:r>
            <a:endParaRPr b="1" i="0" sz="1800" u="none" cap="none" strike="noStrike"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Day Curve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2"/>
          <p:cNvSpPr txBox="1"/>
          <p:nvPr/>
        </p:nvSpPr>
        <p:spPr>
          <a:xfrm>
            <a:off x="5539787" y="1548150"/>
            <a:ext cx="31773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b="0" i="0" lang="en" sz="1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Divisione customer base in </a:t>
            </a:r>
            <a:r>
              <a:rPr b="0" i="0" lang="en" sz="1600" u="none" cap="none" strike="noStrike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attiva e inattiva</a:t>
            </a:r>
            <a:r>
              <a:rPr b="0" i="0" lang="en" sz="1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 Il cut point è stato fissato al 2019-02-19, cioè </a:t>
            </a:r>
            <a:r>
              <a:rPr b="0" i="0" lang="en" sz="1600" u="none" cap="none" strike="noStrike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69</a:t>
            </a:r>
            <a:r>
              <a:rPr b="0" i="0" lang="en" sz="1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giorni prima dell’ultima data disponibile.</a:t>
            </a:r>
            <a:endParaRPr b="0" i="0" sz="16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b="0" i="0" lang="en" sz="1600" u="none" cap="none" strike="noStrike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Costruzione metriche</a:t>
            </a:r>
            <a:r>
              <a:rPr b="0" i="0" lang="en" sz="1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: Recency, Frequency, Monetary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FF3FF"/>
              </a:buClr>
              <a:buSzPts val="1400"/>
              <a:buFont typeface="Noto Sans Symbols"/>
              <a:buChar char="❑"/>
            </a:pPr>
            <a:r>
              <a:rPr b="0" i="0" lang="en" sz="1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Costruzione </a:t>
            </a:r>
            <a:r>
              <a:rPr b="0" i="0" lang="en" sz="1600" u="none" cap="none" strike="noStrike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RF Matrix e RFM Matrix.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2"/>
          <p:cNvSpPr txBox="1"/>
          <p:nvPr/>
        </p:nvSpPr>
        <p:spPr>
          <a:xfrm>
            <a:off x="5411972" y="1127051"/>
            <a:ext cx="2924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2"/>
          <p:cNvSpPr/>
          <p:nvPr/>
        </p:nvSpPr>
        <p:spPr>
          <a:xfrm>
            <a:off x="2653687" y="1143546"/>
            <a:ext cx="2020186" cy="937613"/>
          </a:xfrm>
          <a:prstGeom prst="ellipse">
            <a:avLst/>
          </a:prstGeom>
          <a:gradFill>
            <a:gsLst>
              <a:gs pos="0">
                <a:srgbClr val="98FFFF"/>
              </a:gs>
              <a:gs pos="35000">
                <a:srgbClr val="B4FFFF"/>
              </a:gs>
              <a:gs pos="100000">
                <a:srgbClr val="DFFFFF"/>
              </a:gs>
            </a:gsLst>
            <a:lin ang="16198662" scaled="0"/>
          </a:gradFill>
          <a:ln cap="flat" cmpd="sng" w="9525">
            <a:solidFill>
              <a:srgbClr val="79DBF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85% degli utenti riacquista entro 69 giorni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76859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"/>
          <p:cNvSpPr txBox="1"/>
          <p:nvPr/>
        </p:nvSpPr>
        <p:spPr>
          <a:xfrm>
            <a:off x="3839226" y="99201"/>
            <a:ext cx="140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44" y="3528063"/>
            <a:ext cx="1362265" cy="11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5927" y="1421568"/>
            <a:ext cx="140350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1555" y="3528045"/>
            <a:ext cx="1446275" cy="11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"/>
          <p:cNvSpPr txBox="1"/>
          <p:nvPr/>
        </p:nvSpPr>
        <p:spPr>
          <a:xfrm>
            <a:off x="581075" y="2630895"/>
            <a:ext cx="24348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Tempo trascorso dall’ultimo ordine o dall’ultima interazione con il prodotto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"/>
          <p:cNvSpPr txBox="1"/>
          <p:nvPr/>
        </p:nvSpPr>
        <p:spPr>
          <a:xfrm>
            <a:off x="6372618" y="2648751"/>
            <a:ext cx="21903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Valore totale o medio delle transazioni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"/>
          <p:cNvSpPr txBox="1"/>
          <p:nvPr/>
        </p:nvSpPr>
        <p:spPr>
          <a:xfrm>
            <a:off x="3569832" y="2692649"/>
            <a:ext cx="1632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B8FC"/>
                </a:solidFill>
                <a:latin typeface="Arial"/>
                <a:ea typeface="Arial"/>
                <a:cs typeface="Arial"/>
                <a:sym typeface="Arial"/>
              </a:rPr>
              <a:t>Numero totale di transazioni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"/>
          <p:cNvSpPr txBox="1"/>
          <p:nvPr/>
        </p:nvSpPr>
        <p:spPr>
          <a:xfrm>
            <a:off x="3665929" y="771783"/>
            <a:ext cx="1403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Distributions</a:t>
            </a:r>
            <a:endParaRPr b="1" i="1" sz="1800" u="none" cap="none" strike="noStrik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51" name="Google Shape;55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01012" y="491330"/>
            <a:ext cx="3785192" cy="208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61147" y="3189787"/>
            <a:ext cx="4249466" cy="195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4473" y="491330"/>
            <a:ext cx="3919527" cy="214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4b0407d7b0_0_206"/>
          <p:cNvSpPr txBox="1"/>
          <p:nvPr/>
        </p:nvSpPr>
        <p:spPr>
          <a:xfrm>
            <a:off x="4277177" y="73430"/>
            <a:ext cx="16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4b0407d7b0_0_206"/>
          <p:cNvSpPr txBox="1"/>
          <p:nvPr/>
        </p:nvSpPr>
        <p:spPr>
          <a:xfrm>
            <a:off x="279336" y="767914"/>
            <a:ext cx="3997800" cy="738900"/>
          </a:xfrm>
          <a:prstGeom prst="rect">
            <a:avLst/>
          </a:prstGeom>
          <a:gradFill>
            <a:gsLst>
              <a:gs pos="0">
                <a:srgbClr val="9E95FF"/>
              </a:gs>
              <a:gs pos="35000">
                <a:srgbClr val="BAB5FF"/>
              </a:gs>
              <a:gs pos="100000">
                <a:srgbClr val="E5E1FF"/>
              </a:gs>
            </a:gsLst>
            <a:lin ang="16200038" scaled="0"/>
          </a:gradFill>
          <a:ln cap="flat" cmpd="sng" w="9525">
            <a:solidFill>
              <a:srgbClr val="391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Engaged(36.12%):Clienti che hanno acquistato recentemente o abbastanza recentemente e con media frequenza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g14b0407d7b0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129" y="1554562"/>
            <a:ext cx="4540102" cy="35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4b0407d7b0_0_206"/>
          <p:cNvSpPr txBox="1"/>
          <p:nvPr/>
        </p:nvSpPr>
        <p:spPr>
          <a:xfrm>
            <a:off x="2059820" y="356709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RF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4b0407d7b0_0_206"/>
          <p:cNvSpPr txBox="1"/>
          <p:nvPr/>
        </p:nvSpPr>
        <p:spPr>
          <a:xfrm>
            <a:off x="6556566" y="319820"/>
            <a:ext cx="1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RF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4b0407d7b0_0_206"/>
          <p:cNvSpPr txBox="1"/>
          <p:nvPr/>
        </p:nvSpPr>
        <p:spPr>
          <a:xfrm>
            <a:off x="5578371" y="915720"/>
            <a:ext cx="3274800" cy="523200"/>
          </a:xfrm>
          <a:prstGeom prst="rect">
            <a:avLst/>
          </a:prstGeom>
          <a:solidFill>
            <a:srgbClr val="F3B8FC"/>
          </a:solidFill>
          <a:ln cap="flat" cmpd="sng" w="9525">
            <a:solidFill>
              <a:srgbClr val="391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Diamond(35.56%):Clienti con alti valori di Monetary e Top RF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g14b0407d7b0_0_206"/>
          <p:cNvCxnSpPr/>
          <p:nvPr/>
        </p:nvCxnSpPr>
        <p:spPr>
          <a:xfrm rot="10800000">
            <a:off x="7762515" y="1554558"/>
            <a:ext cx="669900" cy="542100"/>
          </a:xfrm>
          <a:prstGeom prst="straightConnector1">
            <a:avLst/>
          </a:prstGeom>
          <a:noFill/>
          <a:ln cap="flat" cmpd="sng" w="9525">
            <a:solidFill>
              <a:srgbClr val="EE96F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65" name="Google Shape;565;g14b0407d7b0_0_206"/>
          <p:cNvPicPr preferRelativeResize="0"/>
          <p:nvPr/>
        </p:nvPicPr>
        <p:blipFill rotWithShape="1">
          <a:blip r:embed="rId4">
            <a:alphaModFix/>
          </a:blip>
          <a:srcRect b="0" l="0" r="0" t="1438"/>
          <a:stretch/>
        </p:blipFill>
        <p:spPr>
          <a:xfrm>
            <a:off x="670800" y="1962313"/>
            <a:ext cx="4254352" cy="260156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4b0407d7b0_0_206"/>
          <p:cNvSpPr txBox="1"/>
          <p:nvPr/>
        </p:nvSpPr>
        <p:spPr>
          <a:xfrm>
            <a:off x="2278256" y="1598662"/>
            <a:ext cx="146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4b0407d7b0_0_206"/>
          <p:cNvSpPr txBox="1"/>
          <p:nvPr/>
        </p:nvSpPr>
        <p:spPr>
          <a:xfrm>
            <a:off x="44866" y="2659164"/>
            <a:ext cx="1947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4b0407d7b0_0_206"/>
          <p:cNvSpPr/>
          <p:nvPr/>
        </p:nvSpPr>
        <p:spPr>
          <a:xfrm>
            <a:off x="2059820" y="1554562"/>
            <a:ext cx="218400" cy="369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1AFFD"/>
          </a:solidFill>
          <a:ln cap="flat" cmpd="sng" w="25400">
            <a:solidFill>
              <a:srgbClr val="B1A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EE99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4b0407d7b0_0_206"/>
          <p:cNvSpPr txBox="1"/>
          <p:nvPr/>
        </p:nvSpPr>
        <p:spPr>
          <a:xfrm rot="-5400000">
            <a:off x="268825" y="2143600"/>
            <a:ext cx="4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Low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0" name="Google Shape;570;g14b0407d7b0_0_206"/>
          <p:cNvSpPr txBox="1"/>
          <p:nvPr/>
        </p:nvSpPr>
        <p:spPr>
          <a:xfrm rot="-5400000">
            <a:off x="142675" y="2986925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1" name="Google Shape;571;g14b0407d7b0_0_206"/>
          <p:cNvSpPr txBox="1"/>
          <p:nvPr/>
        </p:nvSpPr>
        <p:spPr>
          <a:xfrm rot="-5400000">
            <a:off x="276088" y="3882125"/>
            <a:ext cx="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High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2" name="Google Shape;572;g14b0407d7b0_0_206"/>
          <p:cNvSpPr txBox="1"/>
          <p:nvPr/>
        </p:nvSpPr>
        <p:spPr>
          <a:xfrm>
            <a:off x="1031038" y="4469350"/>
            <a:ext cx="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High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3" name="Google Shape;573;g14b0407d7b0_0_206"/>
          <p:cNvSpPr txBox="1"/>
          <p:nvPr/>
        </p:nvSpPr>
        <p:spPr>
          <a:xfrm>
            <a:off x="2342975" y="4469350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4" name="Google Shape;574;g14b0407d7b0_0_206"/>
          <p:cNvSpPr txBox="1"/>
          <p:nvPr/>
        </p:nvSpPr>
        <p:spPr>
          <a:xfrm>
            <a:off x="3943750" y="4469350"/>
            <a:ext cx="4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Low</a:t>
            </a:r>
            <a:endParaRPr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b0407d7b0_0_357"/>
          <p:cNvSpPr/>
          <p:nvPr/>
        </p:nvSpPr>
        <p:spPr>
          <a:xfrm>
            <a:off x="940850" y="10786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4b0407d7b0_0_357"/>
          <p:cNvSpPr/>
          <p:nvPr/>
        </p:nvSpPr>
        <p:spPr>
          <a:xfrm>
            <a:off x="3768750" y="108920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4b0407d7b0_0_357"/>
          <p:cNvSpPr/>
          <p:nvPr/>
        </p:nvSpPr>
        <p:spPr>
          <a:xfrm>
            <a:off x="6503950" y="10786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588"/>
                </a:srgbClr>
              </a:gs>
              <a:gs pos="66000">
                <a:srgbClr val="E354F7">
                  <a:alpha val="10588"/>
                </a:srgbClr>
              </a:gs>
              <a:gs pos="100000">
                <a:srgbClr val="10ECFF">
                  <a:alpha val="10588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4b0407d7b0_0_357"/>
          <p:cNvSpPr txBox="1"/>
          <p:nvPr>
            <p:ph type="title"/>
          </p:nvPr>
        </p:nvSpPr>
        <p:spPr>
          <a:xfrm>
            <a:off x="985550" y="2516588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HIGHER VALUE CUSTOMERS</a:t>
            </a:r>
            <a:endParaRPr/>
          </a:p>
        </p:txBody>
      </p:sp>
      <p:sp>
        <p:nvSpPr>
          <p:cNvPr id="583" name="Google Shape;583;g14b0407d7b0_0_357"/>
          <p:cNvSpPr txBox="1"/>
          <p:nvPr>
            <p:ph idx="1" type="subTitle"/>
          </p:nvPr>
        </p:nvSpPr>
        <p:spPr>
          <a:xfrm>
            <a:off x="963200" y="3240325"/>
            <a:ext cx="1561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96FA"/>
                </a:solidFill>
              </a:rPr>
              <a:t>Trattenere</a:t>
            </a:r>
            <a:r>
              <a:rPr lang="en"/>
              <a:t> questi tipi di clienti, proponendo </a:t>
            </a:r>
            <a:r>
              <a:rPr lang="en">
                <a:solidFill>
                  <a:srgbClr val="EE96FA"/>
                </a:solidFill>
              </a:rPr>
              <a:t>prodotti con maggior valore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14b0407d7b0_0_357"/>
          <p:cNvSpPr txBox="1"/>
          <p:nvPr>
            <p:ph idx="2" type="title"/>
          </p:nvPr>
        </p:nvSpPr>
        <p:spPr>
          <a:xfrm>
            <a:off x="3813450" y="251634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MEDIUM VALUE CUSTOMERS</a:t>
            </a:r>
            <a:endParaRPr/>
          </a:p>
        </p:txBody>
      </p:sp>
      <p:sp>
        <p:nvSpPr>
          <p:cNvPr id="585" name="Google Shape;585;g14b0407d7b0_0_357"/>
          <p:cNvSpPr txBox="1"/>
          <p:nvPr>
            <p:ph idx="3" type="subTitle"/>
          </p:nvPr>
        </p:nvSpPr>
        <p:spPr>
          <a:xfrm>
            <a:off x="3755925" y="3240324"/>
            <a:ext cx="1561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Raccomandare</a:t>
            </a:r>
            <a:r>
              <a:rPr lang="en">
                <a:solidFill>
                  <a:srgbClr val="EE96FA"/>
                </a:solidFill>
              </a:rPr>
              <a:t> altri prodotti </a:t>
            </a:r>
            <a:r>
              <a:rPr lang="en"/>
              <a:t>e proporre </a:t>
            </a:r>
            <a:r>
              <a:rPr lang="en">
                <a:solidFill>
                  <a:srgbClr val="EE96FA"/>
                </a:solidFill>
              </a:rPr>
              <a:t>programmi di fedeltà.</a:t>
            </a:r>
            <a:endParaRPr>
              <a:solidFill>
                <a:srgbClr val="EE96FA"/>
              </a:solidFill>
            </a:endParaRPr>
          </a:p>
        </p:txBody>
      </p:sp>
      <p:sp>
        <p:nvSpPr>
          <p:cNvPr id="586" name="Google Shape;586;g14b0407d7b0_0_357"/>
          <p:cNvSpPr txBox="1"/>
          <p:nvPr>
            <p:ph idx="4" type="title"/>
          </p:nvPr>
        </p:nvSpPr>
        <p:spPr>
          <a:xfrm>
            <a:off x="6526300" y="2506050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LOWER VALUE CUSTOMERS</a:t>
            </a:r>
            <a:endParaRPr/>
          </a:p>
        </p:txBody>
      </p:sp>
      <p:sp>
        <p:nvSpPr>
          <p:cNvPr id="587" name="Google Shape;587;g14b0407d7b0_0_357"/>
          <p:cNvSpPr txBox="1"/>
          <p:nvPr>
            <p:ph idx="5" type="subTitle"/>
          </p:nvPr>
        </p:nvSpPr>
        <p:spPr>
          <a:xfrm>
            <a:off x="6526300" y="3240325"/>
            <a:ext cx="1561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96FA"/>
                </a:solidFill>
              </a:rPr>
              <a:t>Riacquistare</a:t>
            </a:r>
            <a:r>
              <a:rPr lang="en"/>
              <a:t> questo tipo di clienti e </a:t>
            </a:r>
            <a:r>
              <a:rPr lang="en">
                <a:solidFill>
                  <a:srgbClr val="EE96FA"/>
                </a:solidFill>
              </a:rPr>
              <a:t>aumentare</a:t>
            </a:r>
            <a:r>
              <a:rPr lang="en"/>
              <a:t> la </a:t>
            </a:r>
            <a:r>
              <a:rPr lang="en">
                <a:solidFill>
                  <a:srgbClr val="EE96FA"/>
                </a:solidFill>
              </a:rPr>
              <a:t>retention</a:t>
            </a:r>
            <a:endParaRPr>
              <a:solidFill>
                <a:srgbClr val="EE96FA"/>
              </a:solidFill>
            </a:endParaRPr>
          </a:p>
        </p:txBody>
      </p:sp>
      <p:sp>
        <p:nvSpPr>
          <p:cNvPr id="588" name="Google Shape;588;g14b0407d7b0_0_357"/>
          <p:cNvSpPr txBox="1"/>
          <p:nvPr/>
        </p:nvSpPr>
        <p:spPr>
          <a:xfrm>
            <a:off x="2828850" y="191004"/>
            <a:ext cx="34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RFM INSIGHTS</a:t>
            </a:r>
            <a:endParaRPr b="0" i="0" sz="3600" u="none" cap="none" strike="noStrik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89" name="Google Shape;589;g14b0407d7b0_0_357"/>
          <p:cNvPicPr preferRelativeResize="0"/>
          <p:nvPr/>
        </p:nvPicPr>
        <p:blipFill rotWithShape="1">
          <a:blip r:embed="rId3">
            <a:alphaModFix/>
          </a:blip>
          <a:srcRect b="10203" l="53385" r="6426" t="58149"/>
          <a:stretch/>
        </p:blipFill>
        <p:spPr>
          <a:xfrm>
            <a:off x="1066075" y="1354200"/>
            <a:ext cx="1356041" cy="8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14b0407d7b0_0_357"/>
          <p:cNvPicPr preferRelativeResize="0"/>
          <p:nvPr/>
        </p:nvPicPr>
        <p:blipFill rotWithShape="1">
          <a:blip r:embed="rId3">
            <a:alphaModFix/>
          </a:blip>
          <a:srcRect b="40716" l="23794" r="23783" t="16451"/>
          <a:stretch/>
        </p:blipFill>
        <p:spPr>
          <a:xfrm>
            <a:off x="3918512" y="1354200"/>
            <a:ext cx="1306976" cy="8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14b0407d7b0_0_357"/>
          <p:cNvPicPr preferRelativeResize="0"/>
          <p:nvPr/>
        </p:nvPicPr>
        <p:blipFill rotWithShape="1">
          <a:blip r:embed="rId3">
            <a:alphaModFix/>
          </a:blip>
          <a:srcRect b="10531" l="7136" r="53756" t="58556"/>
          <a:stretch/>
        </p:blipFill>
        <p:spPr>
          <a:xfrm>
            <a:off x="6629175" y="1352685"/>
            <a:ext cx="1356050" cy="80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138aa3cdf1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401" y="1333505"/>
            <a:ext cx="4796949" cy="306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g138aa3cdf1d_0_35"/>
          <p:cNvGrpSpPr/>
          <p:nvPr/>
        </p:nvGrpSpPr>
        <p:grpSpPr>
          <a:xfrm>
            <a:off x="590695" y="1191095"/>
            <a:ext cx="2891661" cy="3443789"/>
            <a:chOff x="590695" y="1191095"/>
            <a:chExt cx="2891661" cy="3443789"/>
          </a:xfrm>
        </p:grpSpPr>
        <p:sp>
          <p:nvSpPr>
            <p:cNvPr id="598" name="Google Shape;598;g138aa3cdf1d_0_35"/>
            <p:cNvSpPr/>
            <p:nvPr/>
          </p:nvSpPr>
          <p:spPr>
            <a:xfrm>
              <a:off x="590695" y="1191095"/>
              <a:ext cx="2891661" cy="3443789"/>
            </a:xfrm>
            <a:custGeom>
              <a:rect b="b" l="l" r="r" t="t"/>
              <a:pathLst>
                <a:path extrusionOk="0" h="121367" w="79474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7921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38aa3cdf1d_0_35"/>
            <p:cNvSpPr txBox="1"/>
            <p:nvPr/>
          </p:nvSpPr>
          <p:spPr>
            <a:xfrm>
              <a:off x="648775" y="2303100"/>
              <a:ext cx="2445600" cy="20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792139"/>
                </a:buClr>
                <a:buSzPts val="1100"/>
                <a:buFont typeface="Abel"/>
                <a:buChar char="●"/>
              </a:pPr>
              <a:r>
                <a:rPr b="0" i="0" lang="en" sz="1700" u="none" cap="none" strike="noStrik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Lookback</a:t>
              </a: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period </a:t>
              </a:r>
              <a:b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</a:b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1/05/2018 - 19/02/2019</a:t>
              </a:r>
              <a:endParaRPr b="0" i="0" sz="17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792139"/>
                </a:buClr>
                <a:buSzPts val="1100"/>
                <a:buFont typeface="Abel"/>
                <a:buChar char="●"/>
              </a:pPr>
              <a:r>
                <a:rPr b="0" i="0" lang="en" sz="1700" u="none" cap="none" strike="noStrik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Holdout</a:t>
              </a: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period</a:t>
              </a:r>
              <a:b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</a:b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19/02/2019 - 20/04/2019</a:t>
              </a:r>
              <a:endParaRPr b="0" i="0" sz="17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600" name="Google Shape;600;g138aa3cdf1d_0_35"/>
            <p:cNvGrpSpPr/>
            <p:nvPr/>
          </p:nvGrpSpPr>
          <p:grpSpPr>
            <a:xfrm>
              <a:off x="648784" y="1478304"/>
              <a:ext cx="166473" cy="141497"/>
              <a:chOff x="4660325" y="1866850"/>
              <a:chExt cx="68350" cy="58100"/>
            </a:xfrm>
          </p:grpSpPr>
          <p:sp>
            <p:nvSpPr>
              <p:cNvPr id="601" name="Google Shape;601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79213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79213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g138aa3cdf1d_0_35"/>
            <p:cNvSpPr txBox="1"/>
            <p:nvPr/>
          </p:nvSpPr>
          <p:spPr>
            <a:xfrm>
              <a:off x="815250" y="1333500"/>
              <a:ext cx="21636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Si è scelta come data di riferimento </a:t>
              </a:r>
              <a:r>
                <a:rPr b="0" i="0" lang="en" sz="1700" u="none" cap="none" strike="noStrike">
                  <a:solidFill>
                    <a:srgbClr val="792139"/>
                  </a:solidFill>
                  <a:latin typeface="Abel"/>
                  <a:ea typeface="Abel"/>
                  <a:cs typeface="Abel"/>
                  <a:sym typeface="Abel"/>
                </a:rPr>
                <a:t>19/02/2019</a:t>
              </a:r>
              <a:r>
                <a:rPr b="0" i="0" lang="en" sz="17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 pertanto: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g138aa3cdf1d_0_35"/>
          <p:cNvGrpSpPr/>
          <p:nvPr/>
        </p:nvGrpSpPr>
        <p:grpSpPr>
          <a:xfrm>
            <a:off x="5587575" y="1191100"/>
            <a:ext cx="3307700" cy="3443789"/>
            <a:chOff x="5467800" y="774238"/>
            <a:chExt cx="3307700" cy="3443789"/>
          </a:xfrm>
        </p:grpSpPr>
        <p:sp>
          <p:nvSpPr>
            <p:cNvPr id="605" name="Google Shape;605;g138aa3cdf1d_0_35"/>
            <p:cNvSpPr/>
            <p:nvPr/>
          </p:nvSpPr>
          <p:spPr>
            <a:xfrm>
              <a:off x="5467800" y="774238"/>
              <a:ext cx="2888718" cy="3443789"/>
            </a:xfrm>
            <a:custGeom>
              <a:rect b="b" l="l" r="r" t="t"/>
              <a:pathLst>
                <a:path extrusionOk="0" h="121367" w="79475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A3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38aa3cdf1d_0_35"/>
            <p:cNvSpPr txBox="1"/>
            <p:nvPr/>
          </p:nvSpPr>
          <p:spPr>
            <a:xfrm>
              <a:off x="5775500" y="91662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Algoritmi utilizzati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g138aa3cdf1d_0_35"/>
            <p:cNvGrpSpPr/>
            <p:nvPr/>
          </p:nvGrpSpPr>
          <p:grpSpPr>
            <a:xfrm>
              <a:off x="5609034" y="1058679"/>
              <a:ext cx="166473" cy="141497"/>
              <a:chOff x="4660325" y="1866850"/>
              <a:chExt cx="68350" cy="58100"/>
            </a:xfrm>
          </p:grpSpPr>
          <p:sp>
            <p:nvSpPr>
              <p:cNvPr id="608" name="Google Shape;608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A3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FFA3B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0" name="Google Shape;610;g138aa3cdf1d_0_35"/>
            <p:cNvSpPr txBox="1"/>
            <p:nvPr/>
          </p:nvSpPr>
          <p:spPr>
            <a:xfrm>
              <a:off x="5635375" y="1344975"/>
              <a:ext cx="2371200" cy="17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Logistic regression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SVC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Kernel SVM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KNN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Gaussian NB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Decision Tree Classifier</a:t>
              </a:r>
              <a:endParaRPr b="0" i="0" sz="1050" u="none" cap="none" strike="noStrike">
                <a:solidFill>
                  <a:schemeClr val="lt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3B6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Random Forest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g138aa3cdf1d_0_35"/>
          <p:cNvGrpSpPr/>
          <p:nvPr/>
        </p:nvGrpSpPr>
        <p:grpSpPr>
          <a:xfrm>
            <a:off x="3094375" y="1191095"/>
            <a:ext cx="3279588" cy="3595055"/>
            <a:chOff x="515900" y="1015070"/>
            <a:chExt cx="3279588" cy="3595055"/>
          </a:xfrm>
        </p:grpSpPr>
        <p:sp>
          <p:nvSpPr>
            <p:cNvPr id="612" name="Google Shape;612;g138aa3cdf1d_0_35"/>
            <p:cNvSpPr/>
            <p:nvPr/>
          </p:nvSpPr>
          <p:spPr>
            <a:xfrm>
              <a:off x="515900" y="1015070"/>
              <a:ext cx="2888896" cy="3443789"/>
            </a:xfrm>
            <a:custGeom>
              <a:rect b="b" l="l" r="r" t="t"/>
              <a:pathLst>
                <a:path extrusionOk="0" h="121367" w="79398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A34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138aa3cdf1d_0_35"/>
            <p:cNvSpPr txBox="1"/>
            <p:nvPr/>
          </p:nvSpPr>
          <p:spPr>
            <a:xfrm>
              <a:off x="795488" y="115472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Features considerate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4" name="Google Shape;614;g138aa3cdf1d_0_35"/>
            <p:cNvGrpSpPr/>
            <p:nvPr/>
          </p:nvGrpSpPr>
          <p:grpSpPr>
            <a:xfrm>
              <a:off x="629034" y="1302279"/>
              <a:ext cx="166473" cy="141497"/>
              <a:chOff x="4660325" y="1866850"/>
              <a:chExt cx="68350" cy="58100"/>
            </a:xfrm>
          </p:grpSpPr>
          <p:sp>
            <p:nvSpPr>
              <p:cNvPr id="615" name="Google Shape;615;g138aa3cdf1d_0_35"/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342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138aa3cdf1d_0_35"/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rect b="b" l="l" r="r" t="t"/>
                <a:pathLst>
                  <a:path extrusionOk="0" h="2324" w="1508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342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g138aa3cdf1d_0_35"/>
            <p:cNvSpPr txBox="1"/>
            <p:nvPr/>
          </p:nvSpPr>
          <p:spPr>
            <a:xfrm>
              <a:off x="676313" y="1585825"/>
              <a:ext cx="2371200" cy="30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Type fidelity program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Main account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Active account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First and last date activation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Reference store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Number of subscriptions for each client</a:t>
              </a:r>
              <a:endParaRPr b="0" i="0" sz="1050" u="none" cap="none" strike="noStrike">
                <a:solidFill>
                  <a:schemeClr val="lt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email account provider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phone number added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type client account</a:t>
              </a:r>
              <a:endParaRPr b="0" i="0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34215"/>
                </a:buClr>
                <a:buSzPts val="800"/>
                <a:buFont typeface="Abel"/>
                <a:buChar char="●"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client job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" name="Google Shape;618;g138aa3cdf1d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486" y="826850"/>
            <a:ext cx="7628872" cy="42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38aa3cdf1d_0_35"/>
          <p:cNvSpPr txBox="1"/>
          <p:nvPr>
            <p:ph idx="4294967295" type="title"/>
          </p:nvPr>
        </p:nvSpPr>
        <p:spPr>
          <a:xfrm>
            <a:off x="2769952" y="199200"/>
            <a:ext cx="4213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CHURN PROPENSITY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8aa3cdf1d_0_101"/>
          <p:cNvSpPr txBox="1"/>
          <p:nvPr>
            <p:ph idx="4294967295" type="title"/>
          </p:nvPr>
        </p:nvSpPr>
        <p:spPr>
          <a:xfrm>
            <a:off x="3036144" y="246775"/>
            <a:ext cx="3071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CHURN PROPENSITY</a:t>
            </a:r>
            <a:endParaRPr/>
          </a:p>
        </p:txBody>
      </p:sp>
      <p:sp>
        <p:nvSpPr>
          <p:cNvPr id="625" name="Google Shape;625;g138aa3cdf1d_0_101"/>
          <p:cNvSpPr txBox="1"/>
          <p:nvPr/>
        </p:nvSpPr>
        <p:spPr>
          <a:xfrm>
            <a:off x="105350" y="667800"/>
            <a:ext cx="1334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La </a:t>
            </a:r>
            <a:r>
              <a:rPr b="1" i="0" lang="en" sz="1200" u="none" cap="none" strike="noStrike">
                <a:solidFill>
                  <a:srgbClr val="5851BC"/>
                </a:solidFill>
                <a:latin typeface="Abel"/>
                <a:ea typeface="Abel"/>
                <a:cs typeface="Abel"/>
                <a:sym typeface="Abel"/>
              </a:rPr>
              <a:t>regressione logistica</a:t>
            </a: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è un modello ottimale siccome ha la combinazione relativamente più alta di </a:t>
            </a:r>
            <a:r>
              <a:rPr b="0" i="1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precision</a:t>
            </a: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b="0" i="1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recall</a:t>
            </a: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b="0" i="1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F1 score</a:t>
            </a: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b="0" i="0" sz="12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Si valuta il modello usando il grafico della curva ROC che mostra la capacità di un modello di distinguere tra le classi in base al punteggio medio AUC.</a:t>
            </a:r>
            <a:endParaRPr b="0" i="0" sz="12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6" name="Google Shape;626;g138aa3cdf1d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525" y="1112750"/>
            <a:ext cx="6032401" cy="32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38aa3cdf1d_0_101"/>
          <p:cNvSpPr txBox="1"/>
          <p:nvPr/>
        </p:nvSpPr>
        <p:spPr>
          <a:xfrm>
            <a:off x="7506925" y="1714475"/>
            <a:ext cx="156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La </a:t>
            </a:r>
            <a:r>
              <a:rPr b="1" i="0" lang="en" sz="1200" u="none" cap="none" strike="noStrike">
                <a:solidFill>
                  <a:srgbClr val="FF9900"/>
                </a:solidFill>
                <a:latin typeface="Abel"/>
                <a:ea typeface="Abel"/>
                <a:cs typeface="Abel"/>
                <a:sym typeface="Abel"/>
              </a:rPr>
              <a:t>linea arancione</a:t>
            </a: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rappresenta la curva ROC di un classificatore casuale (un buon classificatore cerca di rimanere il più lontano possibile da quella linea). </a:t>
            </a:r>
            <a:endParaRPr b="0" i="0" sz="12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Come mostrato in figura, il modello di regressione logistica perfezionato ha mostrato un punteggio AUC più elevato rispetto al modello casuale.</a:t>
            </a:r>
            <a:endParaRPr b="0" i="0" sz="12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9d6229051_1_50"/>
          <p:cNvSpPr/>
          <p:nvPr/>
        </p:nvSpPr>
        <p:spPr>
          <a:xfrm>
            <a:off x="407775" y="1475800"/>
            <a:ext cx="2324400" cy="2702100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g149d6229051_1_50"/>
          <p:cNvGrpSpPr/>
          <p:nvPr/>
        </p:nvGrpSpPr>
        <p:grpSpPr>
          <a:xfrm>
            <a:off x="3086373" y="325412"/>
            <a:ext cx="5612255" cy="4492695"/>
            <a:chOff x="1187048" y="238125"/>
            <a:chExt cx="5256397" cy="5248476"/>
          </a:xfrm>
        </p:grpSpPr>
        <p:sp>
          <p:nvSpPr>
            <p:cNvPr id="634" name="Google Shape;634;g149d6229051_1_50"/>
            <p:cNvSpPr/>
            <p:nvPr/>
          </p:nvSpPr>
          <p:spPr>
            <a:xfrm>
              <a:off x="1188450" y="238125"/>
              <a:ext cx="3198750" cy="2628625"/>
            </a:xfrm>
            <a:custGeom>
              <a:rect b="b" l="l" r="r" t="t"/>
              <a:pathLst>
                <a:path extrusionOk="0" h="105145" w="12795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49d6229051_1_50"/>
            <p:cNvSpPr/>
            <p:nvPr/>
          </p:nvSpPr>
          <p:spPr>
            <a:xfrm>
              <a:off x="1187048" y="2289901"/>
              <a:ext cx="2628362" cy="3196700"/>
            </a:xfrm>
            <a:custGeom>
              <a:rect b="b" l="l" r="r" t="t"/>
              <a:pathLst>
                <a:path extrusionOk="0" h="127868" w="105145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149d6229051_1_50"/>
            <p:cNvSpPr/>
            <p:nvPr/>
          </p:nvSpPr>
          <p:spPr>
            <a:xfrm>
              <a:off x="3812708" y="244502"/>
              <a:ext cx="2628650" cy="3170611"/>
            </a:xfrm>
            <a:custGeom>
              <a:rect b="b" l="l" r="r" t="t"/>
              <a:pathLst>
                <a:path extrusionOk="0" h="127873" w="105146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149d6229051_1_50"/>
            <p:cNvSpPr/>
            <p:nvPr/>
          </p:nvSpPr>
          <p:spPr>
            <a:xfrm>
              <a:off x="3244845" y="2847950"/>
              <a:ext cx="3198600" cy="2628500"/>
            </a:xfrm>
            <a:custGeom>
              <a:rect b="b" l="l" r="r" t="t"/>
              <a:pathLst>
                <a:path extrusionOk="0" h="105140" w="127944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4901"/>
                  </a:srgbClr>
                </a:gs>
                <a:gs pos="66000">
                  <a:srgbClr val="E354F7">
                    <a:alpha val="34901"/>
                  </a:srgbClr>
                </a:gs>
                <a:gs pos="100000">
                  <a:srgbClr val="10ECFF">
                    <a:alpha val="34901"/>
                  </a:srgbClr>
                </a:gs>
              </a:gsLst>
              <a:lin ang="5400700" scaled="0"/>
            </a:gradFill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g149d6229051_1_50"/>
          <p:cNvSpPr txBox="1"/>
          <p:nvPr/>
        </p:nvSpPr>
        <p:spPr>
          <a:xfrm>
            <a:off x="105075" y="106425"/>
            <a:ext cx="292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b="0" i="0" sz="36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39" name="Google Shape;639;g149d6229051_1_50"/>
          <p:cNvSpPr txBox="1"/>
          <p:nvPr/>
        </p:nvSpPr>
        <p:spPr>
          <a:xfrm>
            <a:off x="3510800" y="849550"/>
            <a:ext cx="194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188938 scontrini diversi - 62582 articoli differenti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49d6229051_1_50"/>
          <p:cNvSpPr txBox="1"/>
          <p:nvPr/>
        </p:nvSpPr>
        <p:spPr>
          <a:xfrm>
            <a:off x="6374222" y="849550"/>
            <a:ext cx="232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Selezionati gli articoli con un valore di supporto maggiore di 0.1%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49d6229051_1_50"/>
          <p:cNvSpPr txBox="1"/>
          <p:nvPr/>
        </p:nvSpPr>
        <p:spPr>
          <a:xfrm>
            <a:off x="3256700" y="3362675"/>
            <a:ext cx="219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Gli articoli ad alto supporto sono 312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42" name="Google Shape;642;g149d6229051_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772" y="3086514"/>
            <a:ext cx="2408650" cy="160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149d6229051_1_50"/>
          <p:cNvSpPr txBox="1"/>
          <p:nvPr/>
        </p:nvSpPr>
        <p:spPr>
          <a:xfrm>
            <a:off x="51171" y="4742073"/>
            <a:ext cx="57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Periodo di riferimento dal 19/02/2019 per coerenza con gli altri modelli.</a:t>
            </a:r>
            <a:endParaRPr b="0" i="0" sz="16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44" name="Google Shape;644;g149d6229051_1_50"/>
          <p:cNvGrpSpPr/>
          <p:nvPr/>
        </p:nvGrpSpPr>
        <p:grpSpPr>
          <a:xfrm>
            <a:off x="986703" y="1746625"/>
            <a:ext cx="1035662" cy="1136360"/>
            <a:chOff x="-62150375" y="2297875"/>
            <a:chExt cx="314275" cy="315875"/>
          </a:xfrm>
        </p:grpSpPr>
        <p:sp>
          <p:nvSpPr>
            <p:cNvPr id="645" name="Google Shape;645;g149d6229051_1_50"/>
            <p:cNvSpPr/>
            <p:nvPr/>
          </p:nvSpPr>
          <p:spPr>
            <a:xfrm>
              <a:off x="-61994425" y="2297875"/>
              <a:ext cx="64600" cy="69925"/>
            </a:xfrm>
            <a:custGeom>
              <a:rect b="b" l="l" r="r" t="t"/>
              <a:pathLst>
                <a:path extrusionOk="0" h="2797" w="2584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149d6229051_1_50"/>
            <p:cNvSpPr/>
            <p:nvPr/>
          </p:nvSpPr>
          <p:spPr>
            <a:xfrm>
              <a:off x="-62150375" y="2338050"/>
              <a:ext cx="314275" cy="275700"/>
            </a:xfrm>
            <a:custGeom>
              <a:rect b="b" l="l" r="r" t="t"/>
              <a:pathLst>
                <a:path extrusionOk="0" h="11028" w="12571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149d6229051_1_50"/>
            <p:cNvSpPr/>
            <p:nvPr/>
          </p:nvSpPr>
          <p:spPr>
            <a:xfrm>
              <a:off x="-61972375" y="2430200"/>
              <a:ext cx="20500" cy="60675"/>
            </a:xfrm>
            <a:custGeom>
              <a:rect b="b" l="l" r="r" t="t"/>
              <a:pathLst>
                <a:path extrusionOk="0" h="2427" w="82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149d6229051_1_50"/>
            <p:cNvSpPr/>
            <p:nvPr/>
          </p:nvSpPr>
          <p:spPr>
            <a:xfrm>
              <a:off x="-61909350" y="2430200"/>
              <a:ext cx="19700" cy="60675"/>
            </a:xfrm>
            <a:custGeom>
              <a:rect b="b" l="l" r="r" t="t"/>
              <a:pathLst>
                <a:path extrusionOk="0" h="2427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149d6229051_1_50"/>
            <p:cNvSpPr/>
            <p:nvPr/>
          </p:nvSpPr>
          <p:spPr>
            <a:xfrm>
              <a:off x="-62033800" y="2430200"/>
              <a:ext cx="21275" cy="60675"/>
            </a:xfrm>
            <a:custGeom>
              <a:rect b="b" l="l" r="r" t="t"/>
              <a:pathLst>
                <a:path extrusionOk="0" h="2427" w="851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adFill>
              <a:gsLst>
                <a:gs pos="0">
                  <a:srgbClr val="524C7C"/>
                </a:gs>
                <a:gs pos="77000">
                  <a:srgbClr val="3E22BC"/>
                </a:gs>
                <a:gs pos="100000">
                  <a:srgbClr val="EE96FA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g149d6229051_1_50"/>
          <p:cNvSpPr txBox="1"/>
          <p:nvPr/>
        </p:nvSpPr>
        <p:spPr>
          <a:xfrm>
            <a:off x="365325" y="3077950"/>
            <a:ext cx="240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D419F"/>
                </a:solidFill>
                <a:latin typeface="Abel"/>
                <a:ea typeface="Abel"/>
                <a:cs typeface="Abel"/>
                <a:sym typeface="Abel"/>
              </a:rPr>
              <a:t>Overview of high support articles</a:t>
            </a:r>
            <a:endParaRPr b="1" i="0" sz="2200" u="none" cap="none" strike="noStrike">
              <a:solidFill>
                <a:srgbClr val="4D419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49d6229051_1_113"/>
          <p:cNvSpPr txBox="1"/>
          <p:nvPr/>
        </p:nvSpPr>
        <p:spPr>
          <a:xfrm>
            <a:off x="125450" y="119450"/>
            <a:ext cx="297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b="0" i="0" sz="36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6" name="Google Shape;656;g149d6229051_1_113"/>
          <p:cNvSpPr txBox="1"/>
          <p:nvPr/>
        </p:nvSpPr>
        <p:spPr>
          <a:xfrm>
            <a:off x="3291737" y="1069211"/>
            <a:ext cx="13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Apriori Algorithm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7" name="Google Shape;657;g149d6229051_1_113"/>
          <p:cNvSpPr txBox="1"/>
          <p:nvPr/>
        </p:nvSpPr>
        <p:spPr>
          <a:xfrm>
            <a:off x="390092" y="1292078"/>
            <a:ext cx="2583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390 itemsets interessanti con supporto &gt; 0.1% tutti appartenenti al reparto 3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58" name="Google Shape;658;g149d6229051_1_113"/>
          <p:cNvGrpSpPr/>
          <p:nvPr/>
        </p:nvGrpSpPr>
        <p:grpSpPr>
          <a:xfrm>
            <a:off x="2897173" y="477005"/>
            <a:ext cx="6183994" cy="2238557"/>
            <a:chOff x="6783586" y="3311904"/>
            <a:chExt cx="1244615" cy="435678"/>
          </a:xfrm>
        </p:grpSpPr>
        <p:cxnSp>
          <p:nvCxnSpPr>
            <p:cNvPr id="659" name="Google Shape;659;g149d6229051_1_113"/>
            <p:cNvCxnSpPr/>
            <p:nvPr/>
          </p:nvCxnSpPr>
          <p:spPr>
            <a:xfrm>
              <a:off x="7412217" y="3678882"/>
              <a:ext cx="0" cy="687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diamond"/>
            </a:ln>
          </p:spPr>
        </p:cxnSp>
        <p:grpSp>
          <p:nvGrpSpPr>
            <p:cNvPr id="660" name="Google Shape;660;g149d6229051_1_113"/>
            <p:cNvGrpSpPr/>
            <p:nvPr/>
          </p:nvGrpSpPr>
          <p:grpSpPr>
            <a:xfrm>
              <a:off x="6796238" y="3311904"/>
              <a:ext cx="1231963" cy="377697"/>
              <a:chOff x="6796238" y="3311904"/>
              <a:chExt cx="1231963" cy="377697"/>
            </a:xfrm>
          </p:grpSpPr>
          <p:sp>
            <p:nvSpPr>
              <p:cNvPr id="661" name="Google Shape;661;g149d6229051_1_113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rect b="b" l="l" r="r" t="t"/>
                <a:pathLst>
                  <a:path extrusionOk="0" h="16266" w="34368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g149d6229051_1_113"/>
              <p:cNvSpPr/>
              <p:nvPr/>
            </p:nvSpPr>
            <p:spPr>
              <a:xfrm>
                <a:off x="7229851" y="3311904"/>
                <a:ext cx="798350" cy="377697"/>
              </a:xfrm>
              <a:custGeom>
                <a:rect b="b" l="l" r="r" t="t"/>
                <a:pathLst>
                  <a:path extrusionOk="0" h="16266" w="34382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3" name="Google Shape;663;g149d6229051_1_113"/>
            <p:cNvCxnSpPr/>
            <p:nvPr/>
          </p:nvCxnSpPr>
          <p:spPr>
            <a:xfrm flipH="1">
              <a:off x="6783586" y="3587657"/>
              <a:ext cx="70800" cy="1500"/>
            </a:xfrm>
            <a:prstGeom prst="straightConnector1">
              <a:avLst/>
            </a:prstGeom>
            <a:noFill/>
            <a:ln cap="flat" cmpd="sng" w="19050">
              <a:solidFill>
                <a:srgbClr val="B1AFFD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sp>
        <p:nvSpPr>
          <p:cNvPr id="664" name="Google Shape;664;g149d6229051_1_113"/>
          <p:cNvSpPr txBox="1"/>
          <p:nvPr/>
        </p:nvSpPr>
        <p:spPr>
          <a:xfrm>
            <a:off x="5323900" y="1069200"/>
            <a:ext cx="13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Association Rules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49d6229051_1_113"/>
          <p:cNvSpPr txBox="1"/>
          <p:nvPr/>
        </p:nvSpPr>
        <p:spPr>
          <a:xfrm>
            <a:off x="3877262" y="2652988"/>
            <a:ext cx="4012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66 associazioni rilevanti con 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confidenza &gt; 0.65 e lift &gt; 1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49d6229051_1_113"/>
          <p:cNvSpPr txBox="1"/>
          <p:nvPr/>
        </p:nvSpPr>
        <p:spPr>
          <a:xfrm>
            <a:off x="7227410" y="1069200"/>
            <a:ext cx="16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Pruning delle relazioni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67" name="Google Shape;667;g149d6229051_1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50" y="2813100"/>
            <a:ext cx="3613523" cy="22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g149d6229051_1_113"/>
          <p:cNvSpPr txBox="1"/>
          <p:nvPr/>
        </p:nvSpPr>
        <p:spPr>
          <a:xfrm>
            <a:off x="2875025" y="2734949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Lift</a:t>
            </a:r>
            <a:endParaRPr b="0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9" name="Google Shape;669;g149d6229051_1_113"/>
          <p:cNvSpPr/>
          <p:nvPr/>
        </p:nvSpPr>
        <p:spPr>
          <a:xfrm>
            <a:off x="1510775" y="3577500"/>
            <a:ext cx="312600" cy="3087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49d6229051_1_113"/>
          <p:cNvSpPr/>
          <p:nvPr/>
        </p:nvSpPr>
        <p:spPr>
          <a:xfrm>
            <a:off x="2496550" y="3577500"/>
            <a:ext cx="312600" cy="3087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49d6229051_1_113"/>
          <p:cNvSpPr txBox="1"/>
          <p:nvPr/>
        </p:nvSpPr>
        <p:spPr>
          <a:xfrm>
            <a:off x="50900" y="2412900"/>
            <a:ext cx="20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Association rules</a:t>
            </a:r>
            <a:endParaRPr b="1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2" name="Google Shape;672;g149d6229051_1_113"/>
          <p:cNvSpPr txBox="1"/>
          <p:nvPr/>
        </p:nvSpPr>
        <p:spPr>
          <a:xfrm>
            <a:off x="1156725" y="3151238"/>
            <a:ext cx="20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Associazioni interessanti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3" name="Google Shape;673;g149d6229051_1_113"/>
          <p:cNvSpPr/>
          <p:nvPr/>
        </p:nvSpPr>
        <p:spPr>
          <a:xfrm rot="5400000">
            <a:off x="5137100" y="2715375"/>
            <a:ext cx="468900" cy="24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g149d6229051_1_113"/>
          <p:cNvCxnSpPr>
            <a:stCxn id="670" idx="6"/>
            <a:endCxn id="673" idx="2"/>
          </p:cNvCxnSpPr>
          <p:nvPr/>
        </p:nvCxnSpPr>
        <p:spPr>
          <a:xfrm>
            <a:off x="2809150" y="3731850"/>
            <a:ext cx="1318800" cy="227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g149d6229051_1_113"/>
          <p:cNvCxnSpPr/>
          <p:nvPr/>
        </p:nvCxnSpPr>
        <p:spPr>
          <a:xfrm>
            <a:off x="1678000" y="3883950"/>
            <a:ext cx="4676700" cy="765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g149d6229051_1_113"/>
          <p:cNvSpPr txBox="1"/>
          <p:nvPr/>
        </p:nvSpPr>
        <p:spPr>
          <a:xfrm>
            <a:off x="4210400" y="3728175"/>
            <a:ext cx="23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36298353→36298381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7" name="Google Shape;677;g149d6229051_1_113"/>
          <p:cNvSpPr/>
          <p:nvPr/>
        </p:nvSpPr>
        <p:spPr>
          <a:xfrm rot="5400000">
            <a:off x="7363900" y="3440750"/>
            <a:ext cx="468900" cy="24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49d6229051_1_113"/>
          <p:cNvSpPr txBox="1"/>
          <p:nvPr/>
        </p:nvSpPr>
        <p:spPr>
          <a:xfrm>
            <a:off x="6497990" y="4466814"/>
            <a:ext cx="24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36298381→36298353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49d6229051_1_81"/>
          <p:cNvSpPr txBox="1"/>
          <p:nvPr/>
        </p:nvSpPr>
        <p:spPr>
          <a:xfrm>
            <a:off x="1797225" y="13676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4" name="Google Shape;684;g149d6229051_1_81"/>
          <p:cNvSpPr txBox="1"/>
          <p:nvPr/>
        </p:nvSpPr>
        <p:spPr>
          <a:xfrm>
            <a:off x="1471700" y="33599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5" name="Google Shape;685;g149d6229051_1_81"/>
          <p:cNvSpPr txBox="1"/>
          <p:nvPr/>
        </p:nvSpPr>
        <p:spPr>
          <a:xfrm>
            <a:off x="5052600" y="3425075"/>
            <a:ext cx="4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86" name="Google Shape;686;g149d6229051_1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625" y="1367675"/>
            <a:ext cx="5501448" cy="36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149d6229051_1_81"/>
          <p:cNvSpPr txBox="1"/>
          <p:nvPr/>
        </p:nvSpPr>
        <p:spPr>
          <a:xfrm rot="-1972386">
            <a:off x="3276165" y="2422910"/>
            <a:ext cx="1003721" cy="400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8" name="Google Shape;688;g149d6229051_1_81"/>
          <p:cNvSpPr txBox="1"/>
          <p:nvPr/>
        </p:nvSpPr>
        <p:spPr>
          <a:xfrm>
            <a:off x="7961575" y="2109925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9" name="Google Shape;689;g149d6229051_1_81"/>
          <p:cNvSpPr txBox="1"/>
          <p:nvPr/>
        </p:nvSpPr>
        <p:spPr>
          <a:xfrm>
            <a:off x="4911300" y="905975"/>
            <a:ext cx="24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Top 15 association rules</a:t>
            </a:r>
            <a:endParaRPr b="1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g149d6229051_1_81"/>
          <p:cNvSpPr txBox="1"/>
          <p:nvPr/>
        </p:nvSpPr>
        <p:spPr>
          <a:xfrm>
            <a:off x="3313040" y="4167327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36298353, 36298395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g149d6229051_1_81"/>
          <p:cNvSpPr txBox="1"/>
          <p:nvPr/>
        </p:nvSpPr>
        <p:spPr>
          <a:xfrm>
            <a:off x="4833215" y="1406751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2" name="Google Shape;692;g149d6229051_1_81"/>
          <p:cNvSpPr txBox="1"/>
          <p:nvPr/>
        </p:nvSpPr>
        <p:spPr>
          <a:xfrm>
            <a:off x="3703615" y="1606015"/>
            <a:ext cx="93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36298395, 36298381 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3" name="Google Shape;693;g149d6229051_1_81"/>
          <p:cNvSpPr txBox="1"/>
          <p:nvPr/>
        </p:nvSpPr>
        <p:spPr>
          <a:xfrm>
            <a:off x="5770733" y="1323028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</a:t>
            </a:r>
            <a:r>
              <a:rPr b="1" i="0" lang="en" sz="14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4" name="Google Shape;694;g149d6229051_1_81"/>
          <p:cNvSpPr txBox="1"/>
          <p:nvPr/>
        </p:nvSpPr>
        <p:spPr>
          <a:xfrm>
            <a:off x="7385253" y="1606025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36298395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149d6229051_1_81"/>
          <p:cNvSpPr txBox="1"/>
          <p:nvPr/>
        </p:nvSpPr>
        <p:spPr>
          <a:xfrm>
            <a:off x="3332508" y="3538429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36298416, 36298381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6" name="Google Shape;696;g149d6229051_1_81"/>
          <p:cNvSpPr txBox="1"/>
          <p:nvPr/>
        </p:nvSpPr>
        <p:spPr>
          <a:xfrm>
            <a:off x="4164751" y="4587882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36298416, 36298353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g149d6229051_1_81"/>
          <p:cNvSpPr txBox="1"/>
          <p:nvPr/>
        </p:nvSpPr>
        <p:spPr>
          <a:xfrm>
            <a:off x="6955639" y="4431609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36298206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8" name="Google Shape;698;g149d6229051_1_81"/>
          <p:cNvSpPr txBox="1"/>
          <p:nvPr/>
        </p:nvSpPr>
        <p:spPr>
          <a:xfrm>
            <a:off x="5745636" y="4688565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36298122, 36298381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g149d6229051_1_81"/>
          <p:cNvSpPr txBox="1"/>
          <p:nvPr/>
        </p:nvSpPr>
        <p:spPr>
          <a:xfrm>
            <a:off x="7697823" y="3551447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36298122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0" name="Google Shape;700;g149d6229051_1_81"/>
          <p:cNvSpPr txBox="1"/>
          <p:nvPr/>
        </p:nvSpPr>
        <p:spPr>
          <a:xfrm>
            <a:off x="7269091" y="3160323"/>
            <a:ext cx="17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36298353, 36298122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g149d6229051_1_81"/>
          <p:cNvSpPr/>
          <p:nvPr/>
        </p:nvSpPr>
        <p:spPr>
          <a:xfrm>
            <a:off x="3247925" y="2305400"/>
            <a:ext cx="1060200" cy="8808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49d6229051_1_81"/>
          <p:cNvSpPr/>
          <p:nvPr/>
        </p:nvSpPr>
        <p:spPr>
          <a:xfrm>
            <a:off x="7838875" y="1937950"/>
            <a:ext cx="1060200" cy="8808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49d6229051_1_81"/>
          <p:cNvSpPr txBox="1"/>
          <p:nvPr/>
        </p:nvSpPr>
        <p:spPr>
          <a:xfrm>
            <a:off x="-192666" y="183650"/>
            <a:ext cx="50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MARKET BASKET ANALYSIS</a:t>
            </a:r>
            <a:endParaRPr b="0" i="0" sz="36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04" name="Google Shape;704;g149d6229051_1_81"/>
          <p:cNvSpPr/>
          <p:nvPr/>
        </p:nvSpPr>
        <p:spPr>
          <a:xfrm rot="5400000">
            <a:off x="-323050" y="1422025"/>
            <a:ext cx="3984600" cy="301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0196"/>
                </a:srgbClr>
              </a:gs>
              <a:gs pos="66000">
                <a:srgbClr val="E354F7">
                  <a:alpha val="10196"/>
                </a:srgbClr>
              </a:gs>
              <a:gs pos="100000">
                <a:srgbClr val="10ECFF">
                  <a:alpha val="10196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49d6229051_1_81"/>
          <p:cNvSpPr txBox="1"/>
          <p:nvPr/>
        </p:nvSpPr>
        <p:spPr>
          <a:xfrm>
            <a:off x="80399" y="922329"/>
            <a:ext cx="3138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Gli articoli </a:t>
            </a:r>
            <a:r>
              <a:rPr b="1" i="0" lang="en" sz="1800" u="none" cap="none" strike="noStrike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b="1" i="0" lang="en" sz="1800" u="none" cap="none" strike="noStrike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36298381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sono i prodotti più “</a:t>
            </a:r>
            <a:r>
              <a:rPr b="1" i="0" lang="en" sz="1800" u="none" cap="none" strike="noStrike">
                <a:solidFill>
                  <a:srgbClr val="3E22BC"/>
                </a:solidFill>
                <a:latin typeface="Abel"/>
                <a:ea typeface="Abel"/>
                <a:cs typeface="Abel"/>
                <a:sym typeface="Abel"/>
              </a:rPr>
              <a:t>driven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”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L’articolo </a:t>
            </a:r>
            <a:r>
              <a:rPr b="1" i="0" lang="en" sz="1800" u="none" cap="none" strike="noStrike">
                <a:solidFill>
                  <a:srgbClr val="AA0AC0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è quello </a:t>
            </a:r>
            <a:r>
              <a:rPr b="1" i="0" lang="en" sz="1800" u="none" cap="none" strike="noStrike">
                <a:solidFill>
                  <a:srgbClr val="AA0AC0"/>
                </a:solidFill>
                <a:latin typeface="Abel"/>
                <a:ea typeface="Abel"/>
                <a:cs typeface="Abel"/>
                <a:sym typeface="Abel"/>
              </a:rPr>
              <a:t>più acquistato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tra quelli con supporto maggiore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L’associazione (</a:t>
            </a: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36298353</a:t>
            </a:r>
            <a:r>
              <a:rPr b="1" i="0" lang="en" sz="1800" u="none" cap="none" strike="noStrike">
                <a:solidFill>
                  <a:srgbClr val="B1AFFD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36298122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) → 36298381 risulta quella con </a:t>
            </a: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lift maggiore</a:t>
            </a: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(&gt; 354)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 clienti che seguono la regola con lift maggiore acquistano, in media, i tre prodotti ogni </a:t>
            </a:r>
            <a:r>
              <a:rPr b="1" i="0" lang="en" sz="1800" u="none" cap="none" strike="noStrike">
                <a:solidFill>
                  <a:srgbClr val="BB96FD"/>
                </a:solidFill>
                <a:latin typeface="Abel"/>
                <a:ea typeface="Abel"/>
                <a:cs typeface="Abel"/>
                <a:sym typeface="Abel"/>
              </a:rPr>
              <a:t>17 giorni</a:t>
            </a:r>
            <a:endParaRPr b="1" i="0" sz="1800" u="none" cap="none" strike="noStrike">
              <a:solidFill>
                <a:srgbClr val="BB96FD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706" name="Google Shape;706;g149d6229051_1_81"/>
          <p:cNvGrpSpPr/>
          <p:nvPr/>
        </p:nvGrpSpPr>
        <p:grpSpPr>
          <a:xfrm>
            <a:off x="7212457" y="153570"/>
            <a:ext cx="1908223" cy="1044027"/>
            <a:chOff x="3119599" y="3057248"/>
            <a:chExt cx="2589879" cy="1613643"/>
          </a:xfrm>
        </p:grpSpPr>
        <p:sp>
          <p:nvSpPr>
            <p:cNvPr id="707" name="Google Shape;707;g149d6229051_1_81"/>
            <p:cNvSpPr/>
            <p:nvPr/>
          </p:nvSpPr>
          <p:spPr>
            <a:xfrm>
              <a:off x="3126855" y="3175509"/>
              <a:ext cx="2579819" cy="1495382"/>
            </a:xfrm>
            <a:custGeom>
              <a:rect b="b" l="l" r="r" t="t"/>
              <a:pathLst>
                <a:path extrusionOk="0" h="99742" w="172074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149d6229051_1_81"/>
            <p:cNvSpPr/>
            <p:nvPr/>
          </p:nvSpPr>
          <p:spPr>
            <a:xfrm>
              <a:off x="3119599" y="3135914"/>
              <a:ext cx="2589879" cy="1495367"/>
            </a:xfrm>
            <a:custGeom>
              <a:rect b="b" l="l" r="r" t="t"/>
              <a:pathLst>
                <a:path extrusionOk="0" h="99741" w="172745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149d6229051_1_81"/>
            <p:cNvSpPr/>
            <p:nvPr/>
          </p:nvSpPr>
          <p:spPr>
            <a:xfrm>
              <a:off x="3266196" y="3221281"/>
              <a:ext cx="2296626" cy="1324707"/>
            </a:xfrm>
            <a:custGeom>
              <a:rect b="b" l="l" r="r" t="t"/>
              <a:pathLst>
                <a:path extrusionOk="0" h="88358" w="153185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149d6229051_1_81"/>
            <p:cNvSpPr/>
            <p:nvPr/>
          </p:nvSpPr>
          <p:spPr>
            <a:xfrm>
              <a:off x="3983512" y="3668463"/>
              <a:ext cx="526791" cy="296087"/>
            </a:xfrm>
            <a:custGeom>
              <a:rect b="b" l="l" r="r" t="t"/>
              <a:pathLst>
                <a:path extrusionOk="0" h="19749" w="35137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149d6229051_1_81"/>
            <p:cNvSpPr/>
            <p:nvPr/>
          </p:nvSpPr>
          <p:spPr>
            <a:xfrm>
              <a:off x="3937200" y="3736558"/>
              <a:ext cx="205112" cy="114468"/>
            </a:xfrm>
            <a:custGeom>
              <a:rect b="b" l="l" r="r" t="t"/>
              <a:pathLst>
                <a:path extrusionOk="0" h="7635" w="13681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149d6229051_1_81"/>
            <p:cNvSpPr/>
            <p:nvPr/>
          </p:nvSpPr>
          <p:spPr>
            <a:xfrm>
              <a:off x="4071173" y="3729602"/>
              <a:ext cx="607286" cy="318336"/>
            </a:xfrm>
            <a:custGeom>
              <a:rect b="b" l="l" r="r" t="t"/>
              <a:pathLst>
                <a:path extrusionOk="0" h="21233" w="40506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149d6229051_1_81"/>
            <p:cNvSpPr/>
            <p:nvPr/>
          </p:nvSpPr>
          <p:spPr>
            <a:xfrm>
              <a:off x="4251728" y="3271011"/>
              <a:ext cx="383388" cy="546657"/>
            </a:xfrm>
            <a:custGeom>
              <a:rect b="b" l="l" r="r" t="t"/>
              <a:pathLst>
                <a:path extrusionOk="0" h="36462" w="25572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149d6229051_1_81"/>
            <p:cNvSpPr/>
            <p:nvPr/>
          </p:nvSpPr>
          <p:spPr>
            <a:xfrm>
              <a:off x="4120334" y="3668492"/>
              <a:ext cx="445367" cy="260840"/>
            </a:xfrm>
            <a:custGeom>
              <a:rect b="b" l="l" r="r" t="t"/>
              <a:pathLst>
                <a:path extrusionOk="0" h="17398" w="29706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149d6229051_1_81"/>
            <p:cNvSpPr/>
            <p:nvPr/>
          </p:nvSpPr>
          <p:spPr>
            <a:xfrm>
              <a:off x="4120963" y="3660591"/>
              <a:ext cx="444003" cy="260555"/>
            </a:xfrm>
            <a:custGeom>
              <a:rect b="b" l="l" r="r" t="t"/>
              <a:pathLst>
                <a:path extrusionOk="0" h="17379" w="29615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149d6229051_1_81"/>
            <p:cNvSpPr/>
            <p:nvPr/>
          </p:nvSpPr>
          <p:spPr>
            <a:xfrm>
              <a:off x="4142642" y="3668463"/>
              <a:ext cx="120465" cy="68111"/>
            </a:xfrm>
            <a:custGeom>
              <a:rect b="b" l="l" r="r" t="t"/>
              <a:pathLst>
                <a:path extrusionOk="0" h="4543" w="8035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149d6229051_1_81"/>
            <p:cNvSpPr/>
            <p:nvPr/>
          </p:nvSpPr>
          <p:spPr>
            <a:xfrm>
              <a:off x="4181278" y="3289947"/>
              <a:ext cx="171289" cy="412579"/>
            </a:xfrm>
            <a:custGeom>
              <a:rect b="b" l="l" r="r" t="t"/>
              <a:pathLst>
                <a:path extrusionOk="0" h="27519" w="11425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149d6229051_1_81"/>
            <p:cNvSpPr/>
            <p:nvPr/>
          </p:nvSpPr>
          <p:spPr>
            <a:xfrm>
              <a:off x="4416765" y="3198822"/>
              <a:ext cx="66837" cy="117556"/>
            </a:xfrm>
            <a:custGeom>
              <a:rect b="b" l="l" r="r" t="t"/>
              <a:pathLst>
                <a:path extrusionOk="0" h="7841" w="4458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149d6229051_1_81"/>
            <p:cNvSpPr/>
            <p:nvPr/>
          </p:nvSpPr>
          <p:spPr>
            <a:xfrm>
              <a:off x="4359179" y="3075479"/>
              <a:ext cx="138965" cy="179040"/>
            </a:xfrm>
            <a:custGeom>
              <a:rect b="b" l="l" r="r" t="t"/>
              <a:pathLst>
                <a:path extrusionOk="0" h="11942" w="9269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149d6229051_1_81"/>
            <p:cNvSpPr/>
            <p:nvPr/>
          </p:nvSpPr>
          <p:spPr>
            <a:xfrm>
              <a:off x="4345131" y="3057248"/>
              <a:ext cx="179760" cy="172864"/>
            </a:xfrm>
            <a:custGeom>
              <a:rect b="b" l="l" r="r" t="t"/>
              <a:pathLst>
                <a:path extrusionOk="0" h="11530" w="1199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49d6229051_1_81"/>
            <p:cNvSpPr/>
            <p:nvPr/>
          </p:nvSpPr>
          <p:spPr>
            <a:xfrm>
              <a:off x="4347035" y="3758897"/>
              <a:ext cx="120465" cy="68096"/>
            </a:xfrm>
            <a:custGeom>
              <a:rect b="b" l="l" r="r" t="t"/>
              <a:pathLst>
                <a:path extrusionOk="0" h="4542" w="8035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49d6229051_1_81"/>
            <p:cNvSpPr/>
            <p:nvPr/>
          </p:nvSpPr>
          <p:spPr>
            <a:xfrm>
              <a:off x="4398190" y="3304310"/>
              <a:ext cx="280060" cy="501214"/>
            </a:xfrm>
            <a:custGeom>
              <a:rect b="b" l="l" r="r" t="t"/>
              <a:pathLst>
                <a:path extrusionOk="0" h="33431" w="1868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49d6229051_1_81"/>
            <p:cNvSpPr/>
            <p:nvPr/>
          </p:nvSpPr>
          <p:spPr>
            <a:xfrm>
              <a:off x="4072792" y="3578987"/>
              <a:ext cx="339655" cy="342219"/>
            </a:xfrm>
            <a:custGeom>
              <a:rect b="b" l="l" r="r" t="t"/>
              <a:pathLst>
                <a:path extrusionOk="0" h="22826" w="22655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49d6229051_1_81"/>
            <p:cNvSpPr/>
            <p:nvPr/>
          </p:nvSpPr>
          <p:spPr>
            <a:xfrm>
              <a:off x="4065551" y="3582226"/>
              <a:ext cx="339655" cy="342204"/>
            </a:xfrm>
            <a:custGeom>
              <a:rect b="b" l="l" r="r" t="t"/>
              <a:pathLst>
                <a:path extrusionOk="0" h="22825" w="22655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g14b0407d7b0_0_0"/>
          <p:cNvGrpSpPr/>
          <p:nvPr/>
        </p:nvGrpSpPr>
        <p:grpSpPr>
          <a:xfrm>
            <a:off x="7841084" y="3323721"/>
            <a:ext cx="1158517" cy="1745909"/>
            <a:chOff x="6723331" y="2632490"/>
            <a:chExt cx="1275900" cy="1916685"/>
          </a:xfrm>
        </p:grpSpPr>
        <p:sp>
          <p:nvSpPr>
            <p:cNvPr id="730" name="Google Shape;730;g14b0407d7b0_0_0"/>
            <p:cNvSpPr/>
            <p:nvPr/>
          </p:nvSpPr>
          <p:spPr>
            <a:xfrm>
              <a:off x="6723331" y="4315527"/>
              <a:ext cx="1275900" cy="94781"/>
            </a:xfrm>
            <a:custGeom>
              <a:rect b="b" l="l" r="r" t="t"/>
              <a:pathLst>
                <a:path extrusionOk="0" h="5667" w="76287">
                  <a:moveTo>
                    <a:pt x="38143" y="1"/>
                  </a:moveTo>
                  <a:cubicBezTo>
                    <a:pt x="28028" y="1"/>
                    <a:pt x="18326" y="299"/>
                    <a:pt x="11172" y="830"/>
                  </a:cubicBezTo>
                  <a:cubicBezTo>
                    <a:pt x="4019" y="1362"/>
                    <a:pt x="1" y="2083"/>
                    <a:pt x="1" y="2833"/>
                  </a:cubicBezTo>
                  <a:cubicBezTo>
                    <a:pt x="1" y="3586"/>
                    <a:pt x="4019" y="4306"/>
                    <a:pt x="11172" y="4837"/>
                  </a:cubicBezTo>
                  <a:cubicBezTo>
                    <a:pt x="18326" y="5368"/>
                    <a:pt x="28028" y="5666"/>
                    <a:pt x="38143" y="5666"/>
                  </a:cubicBezTo>
                  <a:cubicBezTo>
                    <a:pt x="48260" y="5666"/>
                    <a:pt x="57962" y="5368"/>
                    <a:pt x="65115" y="4837"/>
                  </a:cubicBezTo>
                  <a:cubicBezTo>
                    <a:pt x="72268" y="4306"/>
                    <a:pt x="76286" y="3586"/>
                    <a:pt x="76286" y="2833"/>
                  </a:cubicBezTo>
                  <a:cubicBezTo>
                    <a:pt x="76286" y="2083"/>
                    <a:pt x="72268" y="1362"/>
                    <a:pt x="65115" y="830"/>
                  </a:cubicBezTo>
                  <a:cubicBezTo>
                    <a:pt x="57962" y="299"/>
                    <a:pt x="48260" y="1"/>
                    <a:pt x="3814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14b0407d7b0_0_0"/>
            <p:cNvSpPr/>
            <p:nvPr/>
          </p:nvSpPr>
          <p:spPr>
            <a:xfrm>
              <a:off x="6983672" y="3340794"/>
              <a:ext cx="894654" cy="1034642"/>
            </a:xfrm>
            <a:custGeom>
              <a:rect b="b" l="l" r="r" t="t"/>
              <a:pathLst>
                <a:path extrusionOk="0" h="61862" w="53492">
                  <a:moveTo>
                    <a:pt x="124" y="1"/>
                  </a:moveTo>
                  <a:cubicBezTo>
                    <a:pt x="54" y="1"/>
                    <a:pt x="0" y="56"/>
                    <a:pt x="0" y="125"/>
                  </a:cubicBezTo>
                  <a:lnTo>
                    <a:pt x="0" y="61737"/>
                  </a:lnTo>
                  <a:cubicBezTo>
                    <a:pt x="0" y="61806"/>
                    <a:pt x="54" y="61861"/>
                    <a:pt x="124" y="61861"/>
                  </a:cubicBezTo>
                  <a:lnTo>
                    <a:pt x="53368" y="61861"/>
                  </a:lnTo>
                  <a:cubicBezTo>
                    <a:pt x="53436" y="61861"/>
                    <a:pt x="53492" y="61806"/>
                    <a:pt x="53492" y="61737"/>
                  </a:cubicBezTo>
                  <a:lnTo>
                    <a:pt x="53492" y="125"/>
                  </a:lnTo>
                  <a:cubicBezTo>
                    <a:pt x="53492" y="56"/>
                    <a:pt x="53436" y="1"/>
                    <a:pt x="5336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960"/>
                  </a:srgbClr>
                </a:gs>
                <a:gs pos="50000">
                  <a:srgbClr val="E354F7">
                    <a:alpha val="55686"/>
                  </a:srgbClr>
                </a:gs>
                <a:gs pos="100000">
                  <a:srgbClr val="10ECFF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14b0407d7b0_0_0"/>
            <p:cNvSpPr/>
            <p:nvPr/>
          </p:nvSpPr>
          <p:spPr>
            <a:xfrm>
              <a:off x="7066428" y="3449088"/>
              <a:ext cx="756656" cy="212525"/>
            </a:xfrm>
            <a:custGeom>
              <a:rect b="b" l="l" r="r" t="t"/>
              <a:pathLst>
                <a:path extrusionOk="0" h="12707" w="45241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675"/>
                  </a:lnTo>
                  <a:cubicBezTo>
                    <a:pt x="0" y="12692"/>
                    <a:pt x="14" y="12706"/>
                    <a:pt x="31" y="12706"/>
                  </a:cubicBezTo>
                  <a:lnTo>
                    <a:pt x="45209" y="12706"/>
                  </a:lnTo>
                  <a:cubicBezTo>
                    <a:pt x="45226" y="12706"/>
                    <a:pt x="45240" y="12692"/>
                    <a:pt x="45240" y="12675"/>
                  </a:cubicBezTo>
                  <a:lnTo>
                    <a:pt x="45240" y="32"/>
                  </a:lnTo>
                  <a:cubicBezTo>
                    <a:pt x="45240" y="15"/>
                    <a:pt x="45226" y="1"/>
                    <a:pt x="45209" y="1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4b0407d7b0_0_0"/>
            <p:cNvSpPr/>
            <p:nvPr/>
          </p:nvSpPr>
          <p:spPr>
            <a:xfrm>
              <a:off x="7066428" y="3736976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4b0407d7b0_0_0"/>
            <p:cNvSpPr/>
            <p:nvPr/>
          </p:nvSpPr>
          <p:spPr>
            <a:xfrm>
              <a:off x="7347458" y="3736976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2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2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rgbClr val="90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14b0407d7b0_0_0"/>
            <p:cNvSpPr/>
            <p:nvPr/>
          </p:nvSpPr>
          <p:spPr>
            <a:xfrm>
              <a:off x="7628505" y="3736976"/>
              <a:ext cx="194579" cy="134904"/>
            </a:xfrm>
            <a:custGeom>
              <a:rect b="b" l="l" r="r" t="t"/>
              <a:pathLst>
                <a:path extrusionOk="0" h="8066" w="11634">
                  <a:moveTo>
                    <a:pt x="32" y="0"/>
                  </a:moveTo>
                  <a:cubicBezTo>
                    <a:pt x="13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3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14b0407d7b0_0_0"/>
            <p:cNvSpPr/>
            <p:nvPr/>
          </p:nvSpPr>
          <p:spPr>
            <a:xfrm>
              <a:off x="7066428" y="3953815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14b0407d7b0_0_0"/>
            <p:cNvSpPr/>
            <p:nvPr/>
          </p:nvSpPr>
          <p:spPr>
            <a:xfrm>
              <a:off x="7347458" y="3953815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2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6"/>
                    <a:pt x="32" y="8066"/>
                  </a:cubicBezTo>
                  <a:lnTo>
                    <a:pt x="11601" y="8066"/>
                  </a:lnTo>
                  <a:cubicBezTo>
                    <a:pt x="11618" y="8066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14b0407d7b0_0_0"/>
            <p:cNvSpPr/>
            <p:nvPr/>
          </p:nvSpPr>
          <p:spPr>
            <a:xfrm>
              <a:off x="7628505" y="3953815"/>
              <a:ext cx="194579" cy="351777"/>
            </a:xfrm>
            <a:custGeom>
              <a:rect b="b" l="l" r="r" t="t"/>
              <a:pathLst>
                <a:path extrusionOk="0" h="21033" w="11634">
                  <a:moveTo>
                    <a:pt x="32" y="1"/>
                  </a:moveTo>
                  <a:cubicBezTo>
                    <a:pt x="13" y="1"/>
                    <a:pt x="1" y="15"/>
                    <a:pt x="1" y="32"/>
                  </a:cubicBezTo>
                  <a:lnTo>
                    <a:pt x="1" y="21000"/>
                  </a:lnTo>
                  <a:cubicBezTo>
                    <a:pt x="1" y="21018"/>
                    <a:pt x="13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0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14b0407d7b0_0_0"/>
            <p:cNvSpPr/>
            <p:nvPr/>
          </p:nvSpPr>
          <p:spPr>
            <a:xfrm>
              <a:off x="7052680" y="3435340"/>
              <a:ext cx="756656" cy="212525"/>
            </a:xfrm>
            <a:custGeom>
              <a:rect b="b" l="l" r="r" t="t"/>
              <a:pathLst>
                <a:path extrusionOk="0" h="12707" w="45241">
                  <a:moveTo>
                    <a:pt x="1406" y="1"/>
                  </a:moveTo>
                  <a:cubicBezTo>
                    <a:pt x="629" y="1"/>
                    <a:pt x="0" y="630"/>
                    <a:pt x="0" y="1406"/>
                  </a:cubicBezTo>
                  <a:lnTo>
                    <a:pt x="1406" y="12706"/>
                  </a:lnTo>
                  <a:lnTo>
                    <a:pt x="43834" y="12706"/>
                  </a:lnTo>
                  <a:cubicBezTo>
                    <a:pt x="44611" y="12706"/>
                    <a:pt x="45240" y="12078"/>
                    <a:pt x="45240" y="11302"/>
                  </a:cubicBezTo>
                  <a:lnTo>
                    <a:pt x="45240" y="1406"/>
                  </a:lnTo>
                  <a:cubicBezTo>
                    <a:pt x="45240" y="630"/>
                    <a:pt x="44611" y="1"/>
                    <a:pt x="43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4b0407d7b0_0_0"/>
            <p:cNvSpPr/>
            <p:nvPr/>
          </p:nvSpPr>
          <p:spPr>
            <a:xfrm>
              <a:off x="7052680" y="3723228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18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4b0407d7b0_0_0"/>
            <p:cNvSpPr/>
            <p:nvPr/>
          </p:nvSpPr>
          <p:spPr>
            <a:xfrm>
              <a:off x="7333710" y="3723228"/>
              <a:ext cx="194562" cy="134904"/>
            </a:xfrm>
            <a:custGeom>
              <a:rect b="b" l="l" r="r" t="t"/>
              <a:pathLst>
                <a:path extrusionOk="0" h="8066" w="11633">
                  <a:moveTo>
                    <a:pt x="31" y="0"/>
                  </a:moveTo>
                  <a:cubicBezTo>
                    <a:pt x="14" y="0"/>
                    <a:pt x="0" y="13"/>
                    <a:pt x="0" y="32"/>
                  </a:cubicBezTo>
                  <a:lnTo>
                    <a:pt x="0" y="8034"/>
                  </a:lnTo>
                  <a:cubicBezTo>
                    <a:pt x="0" y="8051"/>
                    <a:pt x="14" y="8065"/>
                    <a:pt x="31" y="8065"/>
                  </a:cubicBezTo>
                  <a:lnTo>
                    <a:pt x="11601" y="8065"/>
                  </a:lnTo>
                  <a:cubicBezTo>
                    <a:pt x="11620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20" y="0"/>
                    <a:pt x="1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4b0407d7b0_0_0"/>
            <p:cNvSpPr/>
            <p:nvPr/>
          </p:nvSpPr>
          <p:spPr>
            <a:xfrm>
              <a:off x="7614757" y="3723228"/>
              <a:ext cx="194579" cy="134904"/>
            </a:xfrm>
            <a:custGeom>
              <a:rect b="b" l="l" r="r" t="t"/>
              <a:pathLst>
                <a:path extrusionOk="0" h="8066" w="11634">
                  <a:moveTo>
                    <a:pt x="32" y="0"/>
                  </a:moveTo>
                  <a:cubicBezTo>
                    <a:pt x="15" y="0"/>
                    <a:pt x="1" y="13"/>
                    <a:pt x="1" y="32"/>
                  </a:cubicBezTo>
                  <a:lnTo>
                    <a:pt x="1" y="8034"/>
                  </a:lnTo>
                  <a:cubicBezTo>
                    <a:pt x="1" y="8051"/>
                    <a:pt x="15" y="8065"/>
                    <a:pt x="32" y="8065"/>
                  </a:cubicBezTo>
                  <a:lnTo>
                    <a:pt x="11602" y="8065"/>
                  </a:lnTo>
                  <a:cubicBezTo>
                    <a:pt x="11619" y="8065"/>
                    <a:pt x="11633" y="8051"/>
                    <a:pt x="11633" y="8034"/>
                  </a:cubicBezTo>
                  <a:lnTo>
                    <a:pt x="11633" y="32"/>
                  </a:lnTo>
                  <a:cubicBezTo>
                    <a:pt x="11633" y="13"/>
                    <a:pt x="11619" y="0"/>
                    <a:pt x="1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4b0407d7b0_0_0"/>
            <p:cNvSpPr/>
            <p:nvPr/>
          </p:nvSpPr>
          <p:spPr>
            <a:xfrm>
              <a:off x="7052680" y="3940067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18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14b0407d7b0_0_0"/>
            <p:cNvSpPr/>
            <p:nvPr/>
          </p:nvSpPr>
          <p:spPr>
            <a:xfrm>
              <a:off x="7333710" y="3940067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3"/>
                    <a:pt x="14" y="8067"/>
                    <a:pt x="31" y="8067"/>
                  </a:cubicBezTo>
                  <a:lnTo>
                    <a:pt x="11601" y="8067"/>
                  </a:lnTo>
                  <a:cubicBezTo>
                    <a:pt x="11620" y="8067"/>
                    <a:pt x="11633" y="8053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1"/>
                    <a:pt x="1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14b0407d7b0_0_0"/>
            <p:cNvSpPr/>
            <p:nvPr/>
          </p:nvSpPr>
          <p:spPr>
            <a:xfrm>
              <a:off x="7052680" y="4156924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18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18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14b0407d7b0_0_0"/>
            <p:cNvSpPr/>
            <p:nvPr/>
          </p:nvSpPr>
          <p:spPr>
            <a:xfrm>
              <a:off x="7333710" y="4156924"/>
              <a:ext cx="194562" cy="134921"/>
            </a:xfrm>
            <a:custGeom>
              <a:rect b="b" l="l" r="r" t="t"/>
              <a:pathLst>
                <a:path extrusionOk="0" h="8067" w="11633">
                  <a:moveTo>
                    <a:pt x="31" y="0"/>
                  </a:moveTo>
                  <a:cubicBezTo>
                    <a:pt x="14" y="0"/>
                    <a:pt x="0" y="15"/>
                    <a:pt x="0" y="32"/>
                  </a:cubicBezTo>
                  <a:lnTo>
                    <a:pt x="0" y="8034"/>
                  </a:lnTo>
                  <a:cubicBezTo>
                    <a:pt x="0" y="8052"/>
                    <a:pt x="14" y="8066"/>
                    <a:pt x="31" y="8066"/>
                  </a:cubicBezTo>
                  <a:lnTo>
                    <a:pt x="11601" y="8066"/>
                  </a:lnTo>
                  <a:cubicBezTo>
                    <a:pt x="11620" y="8066"/>
                    <a:pt x="11633" y="8052"/>
                    <a:pt x="11633" y="8034"/>
                  </a:cubicBezTo>
                  <a:lnTo>
                    <a:pt x="11633" y="32"/>
                  </a:lnTo>
                  <a:cubicBezTo>
                    <a:pt x="11633" y="15"/>
                    <a:pt x="11620" y="0"/>
                    <a:pt x="1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4b0407d7b0_0_0"/>
            <p:cNvSpPr/>
            <p:nvPr/>
          </p:nvSpPr>
          <p:spPr>
            <a:xfrm>
              <a:off x="7614757" y="3940067"/>
              <a:ext cx="194579" cy="351777"/>
            </a:xfrm>
            <a:custGeom>
              <a:rect b="b" l="l" r="r" t="t"/>
              <a:pathLst>
                <a:path extrusionOk="0" h="21033" w="11634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21001"/>
                  </a:lnTo>
                  <a:cubicBezTo>
                    <a:pt x="1" y="21018"/>
                    <a:pt x="15" y="21032"/>
                    <a:pt x="32" y="21032"/>
                  </a:cubicBezTo>
                  <a:lnTo>
                    <a:pt x="11602" y="21032"/>
                  </a:lnTo>
                  <a:cubicBezTo>
                    <a:pt x="11619" y="21032"/>
                    <a:pt x="11633" y="21018"/>
                    <a:pt x="11633" y="21001"/>
                  </a:cubicBezTo>
                  <a:lnTo>
                    <a:pt x="11633" y="32"/>
                  </a:lnTo>
                  <a:cubicBezTo>
                    <a:pt x="11633" y="15"/>
                    <a:pt x="11619" y="1"/>
                    <a:pt x="1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4b0407d7b0_0_0"/>
            <p:cNvSpPr/>
            <p:nvPr/>
          </p:nvSpPr>
          <p:spPr>
            <a:xfrm>
              <a:off x="6984392" y="4468979"/>
              <a:ext cx="760419" cy="80196"/>
            </a:xfrm>
            <a:custGeom>
              <a:rect b="b" l="l" r="r" t="t"/>
              <a:pathLst>
                <a:path extrusionOk="0" h="4795" w="45466">
                  <a:moveTo>
                    <a:pt x="22733" y="1"/>
                  </a:moveTo>
                  <a:cubicBezTo>
                    <a:pt x="16703" y="1"/>
                    <a:pt x="10922" y="253"/>
                    <a:pt x="6658" y="703"/>
                  </a:cubicBezTo>
                  <a:cubicBezTo>
                    <a:pt x="2395" y="1152"/>
                    <a:pt x="0" y="1762"/>
                    <a:pt x="0" y="2397"/>
                  </a:cubicBezTo>
                  <a:cubicBezTo>
                    <a:pt x="0" y="3033"/>
                    <a:pt x="2395" y="3643"/>
                    <a:pt x="6658" y="4092"/>
                  </a:cubicBezTo>
                  <a:cubicBezTo>
                    <a:pt x="10922" y="4542"/>
                    <a:pt x="16703" y="4794"/>
                    <a:pt x="22733" y="4794"/>
                  </a:cubicBezTo>
                  <a:cubicBezTo>
                    <a:pt x="28762" y="4794"/>
                    <a:pt x="34544" y="4542"/>
                    <a:pt x="38807" y="4092"/>
                  </a:cubicBezTo>
                  <a:cubicBezTo>
                    <a:pt x="43071" y="3643"/>
                    <a:pt x="45466" y="3033"/>
                    <a:pt x="45466" y="2397"/>
                  </a:cubicBezTo>
                  <a:cubicBezTo>
                    <a:pt x="45466" y="1762"/>
                    <a:pt x="43071" y="1152"/>
                    <a:pt x="38807" y="703"/>
                  </a:cubicBezTo>
                  <a:cubicBezTo>
                    <a:pt x="34544" y="253"/>
                    <a:pt x="28762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0196"/>
                  </a:srgbClr>
                </a:gs>
                <a:gs pos="100000">
                  <a:srgbClr val="80E0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4b0407d7b0_0_0"/>
            <p:cNvSpPr/>
            <p:nvPr/>
          </p:nvSpPr>
          <p:spPr>
            <a:xfrm>
              <a:off x="7054804" y="4441249"/>
              <a:ext cx="163152" cy="67837"/>
            </a:xfrm>
            <a:custGeom>
              <a:rect b="b" l="l" r="r" t="t"/>
              <a:pathLst>
                <a:path extrusionOk="0" h="4056" w="9755">
                  <a:moveTo>
                    <a:pt x="7503" y="0"/>
                  </a:moveTo>
                  <a:cubicBezTo>
                    <a:pt x="7001" y="0"/>
                    <a:pt x="6546" y="219"/>
                    <a:pt x="6322" y="654"/>
                  </a:cubicBezTo>
                  <a:cubicBezTo>
                    <a:pt x="6131" y="1026"/>
                    <a:pt x="5218" y="1886"/>
                    <a:pt x="3950" y="2451"/>
                  </a:cubicBezTo>
                  <a:cubicBezTo>
                    <a:pt x="2682" y="3016"/>
                    <a:pt x="0" y="3283"/>
                    <a:pt x="1491" y="3781"/>
                  </a:cubicBezTo>
                  <a:cubicBezTo>
                    <a:pt x="2108" y="3987"/>
                    <a:pt x="2768" y="4056"/>
                    <a:pt x="3391" y="4056"/>
                  </a:cubicBezTo>
                  <a:cubicBezTo>
                    <a:pt x="4274" y="4056"/>
                    <a:pt x="5085" y="3918"/>
                    <a:pt x="5602" y="3835"/>
                  </a:cubicBezTo>
                  <a:cubicBezTo>
                    <a:pt x="6484" y="3694"/>
                    <a:pt x="7336" y="3675"/>
                    <a:pt x="8374" y="3668"/>
                  </a:cubicBezTo>
                  <a:cubicBezTo>
                    <a:pt x="9745" y="3659"/>
                    <a:pt x="9755" y="3574"/>
                    <a:pt x="9569" y="2030"/>
                  </a:cubicBezTo>
                  <a:cubicBezTo>
                    <a:pt x="9408" y="674"/>
                    <a:pt x="8384" y="0"/>
                    <a:pt x="7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14b0407d7b0_0_0"/>
            <p:cNvSpPr/>
            <p:nvPr/>
          </p:nvSpPr>
          <p:spPr>
            <a:xfrm>
              <a:off x="7506747" y="4421814"/>
              <a:ext cx="137998" cy="95767"/>
            </a:xfrm>
            <a:custGeom>
              <a:rect b="b" l="l" r="r" t="t"/>
              <a:pathLst>
                <a:path extrusionOk="0" h="5726" w="8251">
                  <a:moveTo>
                    <a:pt x="5353" y="0"/>
                  </a:moveTo>
                  <a:cubicBezTo>
                    <a:pt x="4749" y="0"/>
                    <a:pt x="4236" y="384"/>
                    <a:pt x="4119" y="1045"/>
                  </a:cubicBezTo>
                  <a:cubicBezTo>
                    <a:pt x="4044" y="1473"/>
                    <a:pt x="4652" y="2774"/>
                    <a:pt x="3563" y="3728"/>
                  </a:cubicBezTo>
                  <a:cubicBezTo>
                    <a:pt x="2474" y="4682"/>
                    <a:pt x="1" y="5685"/>
                    <a:pt x="1641" y="5723"/>
                  </a:cubicBezTo>
                  <a:cubicBezTo>
                    <a:pt x="1715" y="5725"/>
                    <a:pt x="1789" y="5726"/>
                    <a:pt x="1864" y="5726"/>
                  </a:cubicBezTo>
                  <a:cubicBezTo>
                    <a:pt x="3420" y="5726"/>
                    <a:pt x="4890" y="5362"/>
                    <a:pt x="5686" y="4970"/>
                  </a:cubicBezTo>
                  <a:cubicBezTo>
                    <a:pt x="6521" y="4557"/>
                    <a:pt x="5855" y="3910"/>
                    <a:pt x="6888" y="3583"/>
                  </a:cubicBezTo>
                  <a:cubicBezTo>
                    <a:pt x="8251" y="3153"/>
                    <a:pt x="7970" y="2151"/>
                    <a:pt x="7262" y="1532"/>
                  </a:cubicBezTo>
                  <a:cubicBezTo>
                    <a:pt x="6787" y="464"/>
                    <a:pt x="6015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14b0407d7b0_0_0"/>
            <p:cNvSpPr/>
            <p:nvPr/>
          </p:nvSpPr>
          <p:spPr>
            <a:xfrm>
              <a:off x="7155003" y="3422813"/>
              <a:ext cx="387920" cy="292788"/>
            </a:xfrm>
            <a:custGeom>
              <a:rect b="b" l="l" r="r" t="t"/>
              <a:pathLst>
                <a:path extrusionOk="0" h="17506" w="23194">
                  <a:moveTo>
                    <a:pt x="13932" y="0"/>
                  </a:moveTo>
                  <a:cubicBezTo>
                    <a:pt x="13932" y="0"/>
                    <a:pt x="8968" y="1977"/>
                    <a:pt x="4994" y="2215"/>
                  </a:cubicBezTo>
                  <a:cubicBezTo>
                    <a:pt x="4223" y="2262"/>
                    <a:pt x="3546" y="2279"/>
                    <a:pt x="2962" y="2279"/>
                  </a:cubicBezTo>
                  <a:cubicBezTo>
                    <a:pt x="1177" y="2279"/>
                    <a:pt x="274" y="2115"/>
                    <a:pt x="274" y="2115"/>
                  </a:cubicBezTo>
                  <a:cubicBezTo>
                    <a:pt x="274" y="2115"/>
                    <a:pt x="10" y="10643"/>
                    <a:pt x="0" y="15238"/>
                  </a:cubicBezTo>
                  <a:lnTo>
                    <a:pt x="19929" y="17506"/>
                  </a:lnTo>
                  <a:cubicBezTo>
                    <a:pt x="19929" y="17506"/>
                    <a:pt x="23194" y="7908"/>
                    <a:pt x="13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14b0407d7b0_0_0"/>
            <p:cNvSpPr/>
            <p:nvPr/>
          </p:nvSpPr>
          <p:spPr>
            <a:xfrm>
              <a:off x="7140954" y="3930818"/>
              <a:ext cx="164390" cy="534999"/>
            </a:xfrm>
            <a:custGeom>
              <a:rect b="b" l="l" r="r" t="t"/>
              <a:pathLst>
                <a:path extrusionOk="0" h="31988" w="9829">
                  <a:moveTo>
                    <a:pt x="2463" y="0"/>
                  </a:moveTo>
                  <a:cubicBezTo>
                    <a:pt x="1113" y="0"/>
                    <a:pt x="1" y="933"/>
                    <a:pt x="89" y="3073"/>
                  </a:cubicBezTo>
                  <a:cubicBezTo>
                    <a:pt x="282" y="7661"/>
                    <a:pt x="1261" y="22171"/>
                    <a:pt x="1160" y="31044"/>
                  </a:cubicBezTo>
                  <a:cubicBezTo>
                    <a:pt x="1160" y="31044"/>
                    <a:pt x="1410" y="31622"/>
                    <a:pt x="1873" y="31834"/>
                  </a:cubicBezTo>
                  <a:cubicBezTo>
                    <a:pt x="2114" y="31943"/>
                    <a:pt x="2413" y="31988"/>
                    <a:pt x="2727" y="31988"/>
                  </a:cubicBezTo>
                  <a:cubicBezTo>
                    <a:pt x="3289" y="31988"/>
                    <a:pt x="3901" y="31846"/>
                    <a:pt x="4328" y="31680"/>
                  </a:cubicBezTo>
                  <a:cubicBezTo>
                    <a:pt x="4970" y="24445"/>
                    <a:pt x="9828" y="9179"/>
                    <a:pt x="6279" y="2550"/>
                  </a:cubicBezTo>
                  <a:cubicBezTo>
                    <a:pt x="5419" y="943"/>
                    <a:pt x="3820" y="0"/>
                    <a:pt x="2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14b0407d7b0_0_0"/>
            <p:cNvSpPr/>
            <p:nvPr/>
          </p:nvSpPr>
          <p:spPr>
            <a:xfrm>
              <a:off x="7138747" y="3542196"/>
              <a:ext cx="204062" cy="478787"/>
            </a:xfrm>
            <a:custGeom>
              <a:rect b="b" l="l" r="r" t="t"/>
              <a:pathLst>
                <a:path extrusionOk="0" h="28627" w="12201">
                  <a:moveTo>
                    <a:pt x="3625" y="1"/>
                  </a:moveTo>
                  <a:cubicBezTo>
                    <a:pt x="3135" y="1"/>
                    <a:pt x="2667" y="77"/>
                    <a:pt x="2238" y="239"/>
                  </a:cubicBezTo>
                  <a:cubicBezTo>
                    <a:pt x="1510" y="515"/>
                    <a:pt x="1258" y="2715"/>
                    <a:pt x="1148" y="4221"/>
                  </a:cubicBezTo>
                  <a:cubicBezTo>
                    <a:pt x="1039" y="5727"/>
                    <a:pt x="470" y="21348"/>
                    <a:pt x="256" y="24177"/>
                  </a:cubicBezTo>
                  <a:cubicBezTo>
                    <a:pt x="1" y="27555"/>
                    <a:pt x="1548" y="28627"/>
                    <a:pt x="3139" y="28627"/>
                  </a:cubicBezTo>
                  <a:cubicBezTo>
                    <a:pt x="4551" y="28627"/>
                    <a:pt x="5998" y="27783"/>
                    <a:pt x="6250" y="26959"/>
                  </a:cubicBezTo>
                  <a:cubicBezTo>
                    <a:pt x="7360" y="23325"/>
                    <a:pt x="10718" y="13058"/>
                    <a:pt x="11356" y="9279"/>
                  </a:cubicBezTo>
                  <a:cubicBezTo>
                    <a:pt x="12201" y="4291"/>
                    <a:pt x="7292" y="1"/>
                    <a:pt x="3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14b0407d7b0_0_0"/>
            <p:cNvSpPr/>
            <p:nvPr/>
          </p:nvSpPr>
          <p:spPr>
            <a:xfrm>
              <a:off x="7384855" y="3971677"/>
              <a:ext cx="246075" cy="483804"/>
            </a:xfrm>
            <a:custGeom>
              <a:rect b="b" l="l" r="r" t="t"/>
              <a:pathLst>
                <a:path extrusionOk="0" h="28927" w="14713">
                  <a:moveTo>
                    <a:pt x="3261" y="0"/>
                  </a:moveTo>
                  <a:cubicBezTo>
                    <a:pt x="1421" y="0"/>
                    <a:pt x="0" y="1229"/>
                    <a:pt x="882" y="3715"/>
                  </a:cubicBezTo>
                  <a:cubicBezTo>
                    <a:pt x="2418" y="8044"/>
                    <a:pt x="8747" y="20036"/>
                    <a:pt x="11265" y="28546"/>
                  </a:cubicBezTo>
                  <a:cubicBezTo>
                    <a:pt x="11265" y="28546"/>
                    <a:pt x="11496" y="28895"/>
                    <a:pt x="12004" y="28924"/>
                  </a:cubicBezTo>
                  <a:cubicBezTo>
                    <a:pt x="12030" y="28925"/>
                    <a:pt x="12058" y="28926"/>
                    <a:pt x="12088" y="28926"/>
                  </a:cubicBezTo>
                  <a:cubicBezTo>
                    <a:pt x="12627" y="28926"/>
                    <a:pt x="13897" y="28707"/>
                    <a:pt x="14713" y="28148"/>
                  </a:cubicBezTo>
                  <a:cubicBezTo>
                    <a:pt x="13194" y="21046"/>
                    <a:pt x="12954" y="7284"/>
                    <a:pt x="6758" y="1446"/>
                  </a:cubicBezTo>
                  <a:cubicBezTo>
                    <a:pt x="5737" y="484"/>
                    <a:pt x="4416" y="0"/>
                    <a:pt x="3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14b0407d7b0_0_0"/>
            <p:cNvSpPr/>
            <p:nvPr/>
          </p:nvSpPr>
          <p:spPr>
            <a:xfrm>
              <a:off x="7297534" y="3566531"/>
              <a:ext cx="206186" cy="492652"/>
            </a:xfrm>
            <a:custGeom>
              <a:rect b="b" l="l" r="r" t="t"/>
              <a:pathLst>
                <a:path extrusionOk="0" h="29456" w="12328">
                  <a:moveTo>
                    <a:pt x="3743" y="0"/>
                  </a:moveTo>
                  <a:cubicBezTo>
                    <a:pt x="2576" y="0"/>
                    <a:pt x="1498" y="350"/>
                    <a:pt x="700" y="1088"/>
                  </a:cubicBezTo>
                  <a:cubicBezTo>
                    <a:pt x="128" y="1616"/>
                    <a:pt x="1" y="4583"/>
                    <a:pt x="465" y="6018"/>
                  </a:cubicBezTo>
                  <a:cubicBezTo>
                    <a:pt x="929" y="7454"/>
                    <a:pt x="4629" y="23421"/>
                    <a:pt x="5494" y="26124"/>
                  </a:cubicBezTo>
                  <a:cubicBezTo>
                    <a:pt x="6291" y="28614"/>
                    <a:pt x="7589" y="29456"/>
                    <a:pt x="8835" y="29456"/>
                  </a:cubicBezTo>
                  <a:cubicBezTo>
                    <a:pt x="10637" y="29456"/>
                    <a:pt x="12328" y="27697"/>
                    <a:pt x="12231" y="26619"/>
                  </a:cubicBezTo>
                  <a:cubicBezTo>
                    <a:pt x="11896" y="22834"/>
                    <a:pt x="12070" y="10113"/>
                    <a:pt x="11242" y="6369"/>
                  </a:cubicBezTo>
                  <a:cubicBezTo>
                    <a:pt x="10352" y="2333"/>
                    <a:pt x="6753" y="0"/>
                    <a:pt x="3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14b0407d7b0_0_0"/>
            <p:cNvSpPr/>
            <p:nvPr/>
          </p:nvSpPr>
          <p:spPr>
            <a:xfrm>
              <a:off x="7075626" y="2706732"/>
              <a:ext cx="125237" cy="178171"/>
            </a:xfrm>
            <a:custGeom>
              <a:rect b="b" l="l" r="r" t="t"/>
              <a:pathLst>
                <a:path extrusionOk="0" h="10653" w="7488">
                  <a:moveTo>
                    <a:pt x="5606" y="0"/>
                  </a:moveTo>
                  <a:cubicBezTo>
                    <a:pt x="5572" y="0"/>
                    <a:pt x="5528" y="13"/>
                    <a:pt x="5474" y="41"/>
                  </a:cubicBezTo>
                  <a:cubicBezTo>
                    <a:pt x="5200" y="184"/>
                    <a:pt x="4145" y="862"/>
                    <a:pt x="3710" y="1487"/>
                  </a:cubicBezTo>
                  <a:cubicBezTo>
                    <a:pt x="3295" y="2084"/>
                    <a:pt x="3078" y="2747"/>
                    <a:pt x="2921" y="2998"/>
                  </a:cubicBezTo>
                  <a:cubicBezTo>
                    <a:pt x="1833" y="4741"/>
                    <a:pt x="1662" y="6071"/>
                    <a:pt x="489" y="7572"/>
                  </a:cubicBezTo>
                  <a:cubicBezTo>
                    <a:pt x="338" y="7765"/>
                    <a:pt x="169" y="7943"/>
                    <a:pt x="1" y="8122"/>
                  </a:cubicBezTo>
                  <a:lnTo>
                    <a:pt x="1391" y="10652"/>
                  </a:lnTo>
                  <a:cubicBezTo>
                    <a:pt x="2344" y="10181"/>
                    <a:pt x="2800" y="9025"/>
                    <a:pt x="3739" y="8526"/>
                  </a:cubicBezTo>
                  <a:cubicBezTo>
                    <a:pt x="4260" y="8249"/>
                    <a:pt x="4875" y="8205"/>
                    <a:pt x="5407" y="7952"/>
                  </a:cubicBezTo>
                  <a:cubicBezTo>
                    <a:pt x="6297" y="7528"/>
                    <a:pt x="6818" y="6603"/>
                    <a:pt x="7282" y="5733"/>
                  </a:cubicBezTo>
                  <a:cubicBezTo>
                    <a:pt x="7359" y="5587"/>
                    <a:pt x="7436" y="5442"/>
                    <a:pt x="7488" y="5285"/>
                  </a:cubicBezTo>
                  <a:cubicBezTo>
                    <a:pt x="7412" y="5259"/>
                    <a:pt x="7335" y="5248"/>
                    <a:pt x="7258" y="5248"/>
                  </a:cubicBezTo>
                  <a:cubicBezTo>
                    <a:pt x="6963" y="5248"/>
                    <a:pt x="6665" y="5416"/>
                    <a:pt x="6417" y="5597"/>
                  </a:cubicBezTo>
                  <a:cubicBezTo>
                    <a:pt x="6105" y="5826"/>
                    <a:pt x="5781" y="6094"/>
                    <a:pt x="5393" y="6101"/>
                  </a:cubicBezTo>
                  <a:cubicBezTo>
                    <a:pt x="5393" y="5793"/>
                    <a:pt x="5555" y="5513"/>
                    <a:pt x="5697" y="5240"/>
                  </a:cubicBezTo>
                  <a:cubicBezTo>
                    <a:pt x="6300" y="4069"/>
                    <a:pt x="6607" y="2767"/>
                    <a:pt x="6587" y="1449"/>
                  </a:cubicBezTo>
                  <a:cubicBezTo>
                    <a:pt x="6584" y="1286"/>
                    <a:pt x="6556" y="331"/>
                    <a:pt x="6394" y="314"/>
                  </a:cubicBezTo>
                  <a:cubicBezTo>
                    <a:pt x="6380" y="313"/>
                    <a:pt x="6366" y="312"/>
                    <a:pt x="6352" y="312"/>
                  </a:cubicBezTo>
                  <a:cubicBezTo>
                    <a:pt x="5949" y="312"/>
                    <a:pt x="5545" y="895"/>
                    <a:pt x="5545" y="895"/>
                  </a:cubicBezTo>
                  <a:cubicBezTo>
                    <a:pt x="5545" y="895"/>
                    <a:pt x="5895" y="0"/>
                    <a:pt x="5606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4b0407d7b0_0_0"/>
            <p:cNvSpPr/>
            <p:nvPr/>
          </p:nvSpPr>
          <p:spPr>
            <a:xfrm>
              <a:off x="7114161" y="2710194"/>
              <a:ext cx="110720" cy="141310"/>
            </a:xfrm>
            <a:custGeom>
              <a:rect b="b" l="l" r="r" t="t"/>
              <a:pathLst>
                <a:path extrusionOk="0" h="8449" w="6620">
                  <a:moveTo>
                    <a:pt x="2885" y="0"/>
                  </a:moveTo>
                  <a:cubicBezTo>
                    <a:pt x="2881" y="0"/>
                    <a:pt x="2877" y="3"/>
                    <a:pt x="2875" y="7"/>
                  </a:cubicBezTo>
                  <a:lnTo>
                    <a:pt x="2" y="6876"/>
                  </a:lnTo>
                  <a:cubicBezTo>
                    <a:pt x="0" y="6882"/>
                    <a:pt x="3" y="6889"/>
                    <a:pt x="9" y="6890"/>
                  </a:cubicBezTo>
                  <a:lnTo>
                    <a:pt x="3729" y="8447"/>
                  </a:lnTo>
                  <a:cubicBezTo>
                    <a:pt x="3731" y="8448"/>
                    <a:pt x="3732" y="8448"/>
                    <a:pt x="3734" y="8448"/>
                  </a:cubicBezTo>
                  <a:cubicBezTo>
                    <a:pt x="3738" y="8448"/>
                    <a:pt x="3743" y="8445"/>
                    <a:pt x="3744" y="8440"/>
                  </a:cubicBezTo>
                  <a:lnTo>
                    <a:pt x="6617" y="1573"/>
                  </a:lnTo>
                  <a:cubicBezTo>
                    <a:pt x="6619" y="1567"/>
                    <a:pt x="6617" y="1560"/>
                    <a:pt x="6611" y="1557"/>
                  </a:cubicBezTo>
                  <a:lnTo>
                    <a:pt x="2890" y="1"/>
                  </a:lnTo>
                  <a:cubicBezTo>
                    <a:pt x="2889" y="1"/>
                    <a:pt x="2887" y="0"/>
                    <a:pt x="2885" y="0"/>
                  </a:cubicBezTo>
                  <a:close/>
                </a:path>
              </a:pathLst>
            </a:custGeom>
            <a:solidFill>
              <a:srgbClr val="5E5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14b0407d7b0_0_0"/>
            <p:cNvSpPr/>
            <p:nvPr/>
          </p:nvSpPr>
          <p:spPr>
            <a:xfrm>
              <a:off x="7123393" y="2719209"/>
              <a:ext cx="95516" cy="124802"/>
            </a:xfrm>
            <a:custGeom>
              <a:rect b="b" l="l" r="r" t="t"/>
              <a:pathLst>
                <a:path extrusionOk="0" h="7462" w="5711">
                  <a:moveTo>
                    <a:pt x="2574" y="0"/>
                  </a:moveTo>
                  <a:lnTo>
                    <a:pt x="1" y="6150"/>
                  </a:lnTo>
                  <a:lnTo>
                    <a:pt x="3139" y="7461"/>
                  </a:lnTo>
                  <a:lnTo>
                    <a:pt x="5711" y="1312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B4B4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14b0407d7b0_0_0"/>
            <p:cNvSpPr/>
            <p:nvPr/>
          </p:nvSpPr>
          <p:spPr>
            <a:xfrm>
              <a:off x="6864507" y="2832922"/>
              <a:ext cx="354503" cy="319631"/>
            </a:xfrm>
            <a:custGeom>
              <a:rect b="b" l="l" r="r" t="t"/>
              <a:pathLst>
                <a:path extrusionOk="0" h="19111" w="21196">
                  <a:moveTo>
                    <a:pt x="12733" y="1"/>
                  </a:moveTo>
                  <a:cubicBezTo>
                    <a:pt x="12647" y="1"/>
                    <a:pt x="12582" y="28"/>
                    <a:pt x="12547" y="87"/>
                  </a:cubicBezTo>
                  <a:cubicBezTo>
                    <a:pt x="12213" y="654"/>
                    <a:pt x="1" y="14942"/>
                    <a:pt x="385" y="17256"/>
                  </a:cubicBezTo>
                  <a:cubicBezTo>
                    <a:pt x="538" y="18188"/>
                    <a:pt x="1895" y="19111"/>
                    <a:pt x="3122" y="19111"/>
                  </a:cubicBezTo>
                  <a:cubicBezTo>
                    <a:pt x="3150" y="19111"/>
                    <a:pt x="3177" y="19111"/>
                    <a:pt x="3205" y="19110"/>
                  </a:cubicBezTo>
                  <a:cubicBezTo>
                    <a:pt x="6669" y="18991"/>
                    <a:pt x="10689" y="17731"/>
                    <a:pt x="14905" y="16352"/>
                  </a:cubicBezTo>
                  <a:cubicBezTo>
                    <a:pt x="15254" y="16238"/>
                    <a:pt x="15557" y="16192"/>
                    <a:pt x="15820" y="16192"/>
                  </a:cubicBezTo>
                  <a:cubicBezTo>
                    <a:pt x="16953" y="16192"/>
                    <a:pt x="17329" y="17053"/>
                    <a:pt x="17329" y="17053"/>
                  </a:cubicBezTo>
                  <a:lnTo>
                    <a:pt x="21195" y="6648"/>
                  </a:lnTo>
                  <a:lnTo>
                    <a:pt x="21195" y="6648"/>
                  </a:lnTo>
                  <a:cubicBezTo>
                    <a:pt x="21195" y="6648"/>
                    <a:pt x="18800" y="6771"/>
                    <a:pt x="16663" y="7413"/>
                  </a:cubicBezTo>
                  <a:cubicBezTo>
                    <a:pt x="13437" y="8382"/>
                    <a:pt x="12329" y="9875"/>
                    <a:pt x="11214" y="10493"/>
                  </a:cubicBezTo>
                  <a:cubicBezTo>
                    <a:pt x="13379" y="7742"/>
                    <a:pt x="15791" y="1913"/>
                    <a:pt x="15791" y="1913"/>
                  </a:cubicBezTo>
                  <a:cubicBezTo>
                    <a:pt x="15791" y="1913"/>
                    <a:pt x="13465" y="1"/>
                    <a:pt x="12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14b0407d7b0_0_0"/>
            <p:cNvSpPr/>
            <p:nvPr/>
          </p:nvSpPr>
          <p:spPr>
            <a:xfrm>
              <a:off x="7016938" y="2983631"/>
              <a:ext cx="69241" cy="80497"/>
            </a:xfrm>
            <a:custGeom>
              <a:rect b="b" l="l" r="r" t="t"/>
              <a:pathLst>
                <a:path extrusionOk="0" h="4813" w="4140">
                  <a:moveTo>
                    <a:pt x="4139" y="0"/>
                  </a:moveTo>
                  <a:lnTo>
                    <a:pt x="4139" y="0"/>
                  </a:lnTo>
                  <a:cubicBezTo>
                    <a:pt x="3684" y="187"/>
                    <a:pt x="2100" y="1482"/>
                    <a:pt x="2100" y="1482"/>
                  </a:cubicBezTo>
                  <a:cubicBezTo>
                    <a:pt x="2100" y="1482"/>
                    <a:pt x="860" y="3982"/>
                    <a:pt x="273" y="4637"/>
                  </a:cubicBezTo>
                  <a:lnTo>
                    <a:pt x="273" y="4637"/>
                  </a:lnTo>
                  <a:cubicBezTo>
                    <a:pt x="692" y="4365"/>
                    <a:pt x="1535" y="3813"/>
                    <a:pt x="2087" y="3243"/>
                  </a:cubicBezTo>
                  <a:cubicBezTo>
                    <a:pt x="2953" y="2348"/>
                    <a:pt x="4139" y="0"/>
                    <a:pt x="4139" y="0"/>
                  </a:cubicBezTo>
                  <a:close/>
                  <a:moveTo>
                    <a:pt x="273" y="4637"/>
                  </a:moveTo>
                  <a:cubicBezTo>
                    <a:pt x="101" y="4748"/>
                    <a:pt x="1" y="4813"/>
                    <a:pt x="20" y="4813"/>
                  </a:cubicBezTo>
                  <a:cubicBezTo>
                    <a:pt x="28" y="4813"/>
                    <a:pt x="54" y="4803"/>
                    <a:pt x="101" y="4783"/>
                  </a:cubicBezTo>
                  <a:cubicBezTo>
                    <a:pt x="148" y="4762"/>
                    <a:pt x="206" y="4711"/>
                    <a:pt x="273" y="4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14b0407d7b0_0_0"/>
            <p:cNvSpPr/>
            <p:nvPr/>
          </p:nvSpPr>
          <p:spPr>
            <a:xfrm>
              <a:off x="7100530" y="2757208"/>
              <a:ext cx="39354" cy="74527"/>
            </a:xfrm>
            <a:custGeom>
              <a:rect b="b" l="l" r="r" t="t"/>
              <a:pathLst>
                <a:path extrusionOk="0" h="4456" w="2353">
                  <a:moveTo>
                    <a:pt x="1927" y="0"/>
                  </a:moveTo>
                  <a:lnTo>
                    <a:pt x="0" y="4456"/>
                  </a:lnTo>
                  <a:cubicBezTo>
                    <a:pt x="451" y="4220"/>
                    <a:pt x="874" y="3931"/>
                    <a:pt x="1258" y="3595"/>
                  </a:cubicBezTo>
                  <a:cubicBezTo>
                    <a:pt x="1597" y="3300"/>
                    <a:pt x="1913" y="2959"/>
                    <a:pt x="2085" y="2544"/>
                  </a:cubicBezTo>
                  <a:cubicBezTo>
                    <a:pt x="2352" y="1903"/>
                    <a:pt x="2251" y="1175"/>
                    <a:pt x="2145" y="489"/>
                  </a:cubicBezTo>
                  <a:cubicBezTo>
                    <a:pt x="2117" y="307"/>
                    <a:pt x="2077" y="106"/>
                    <a:pt x="1927" y="0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4b0407d7b0_0_0"/>
            <p:cNvSpPr/>
            <p:nvPr/>
          </p:nvSpPr>
          <p:spPr>
            <a:xfrm>
              <a:off x="7182549" y="2670941"/>
              <a:ext cx="68221" cy="133516"/>
            </a:xfrm>
            <a:custGeom>
              <a:rect b="b" l="l" r="r" t="t"/>
              <a:pathLst>
                <a:path extrusionOk="0" h="7983" w="4079">
                  <a:moveTo>
                    <a:pt x="2255" y="1"/>
                  </a:moveTo>
                  <a:cubicBezTo>
                    <a:pt x="1440" y="236"/>
                    <a:pt x="1008" y="1289"/>
                    <a:pt x="731" y="2010"/>
                  </a:cubicBezTo>
                  <a:cubicBezTo>
                    <a:pt x="397" y="2878"/>
                    <a:pt x="230" y="3801"/>
                    <a:pt x="121" y="4722"/>
                  </a:cubicBezTo>
                  <a:cubicBezTo>
                    <a:pt x="46" y="5361"/>
                    <a:pt x="0" y="6036"/>
                    <a:pt x="254" y="6628"/>
                  </a:cubicBezTo>
                  <a:cubicBezTo>
                    <a:pt x="384" y="6931"/>
                    <a:pt x="587" y="7196"/>
                    <a:pt x="786" y="7458"/>
                  </a:cubicBezTo>
                  <a:cubicBezTo>
                    <a:pt x="899" y="7606"/>
                    <a:pt x="1016" y="7757"/>
                    <a:pt x="1170" y="7861"/>
                  </a:cubicBezTo>
                  <a:cubicBezTo>
                    <a:pt x="1277" y="7935"/>
                    <a:pt x="1408" y="7983"/>
                    <a:pt x="1536" y="7983"/>
                  </a:cubicBezTo>
                  <a:cubicBezTo>
                    <a:pt x="1592" y="7983"/>
                    <a:pt x="1648" y="7973"/>
                    <a:pt x="1701" y="7953"/>
                  </a:cubicBezTo>
                  <a:cubicBezTo>
                    <a:pt x="1955" y="7854"/>
                    <a:pt x="2058" y="7556"/>
                    <a:pt x="2129" y="7293"/>
                  </a:cubicBezTo>
                  <a:cubicBezTo>
                    <a:pt x="2599" y="5581"/>
                    <a:pt x="3113" y="3851"/>
                    <a:pt x="4079" y="2360"/>
                  </a:cubicBezTo>
                  <a:lnTo>
                    <a:pt x="2255" y="1"/>
                  </a:lnTo>
                  <a:close/>
                </a:path>
              </a:pathLst>
            </a:custGeom>
            <a:solidFill>
              <a:srgbClr val="170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4b0407d7b0_0_0"/>
            <p:cNvSpPr/>
            <p:nvPr/>
          </p:nvSpPr>
          <p:spPr>
            <a:xfrm>
              <a:off x="7177365" y="2751221"/>
              <a:ext cx="27747" cy="55962"/>
            </a:xfrm>
            <a:custGeom>
              <a:rect b="b" l="l" r="r" t="t"/>
              <a:pathLst>
                <a:path extrusionOk="0" h="3346" w="1659">
                  <a:moveTo>
                    <a:pt x="1106" y="1"/>
                  </a:moveTo>
                  <a:cubicBezTo>
                    <a:pt x="938" y="1"/>
                    <a:pt x="750" y="85"/>
                    <a:pt x="573" y="287"/>
                  </a:cubicBezTo>
                  <a:cubicBezTo>
                    <a:pt x="160" y="754"/>
                    <a:pt x="52" y="1641"/>
                    <a:pt x="27" y="2296"/>
                  </a:cubicBezTo>
                  <a:cubicBezTo>
                    <a:pt x="0" y="3081"/>
                    <a:pt x="608" y="3236"/>
                    <a:pt x="1109" y="3345"/>
                  </a:cubicBezTo>
                  <a:lnTo>
                    <a:pt x="1659" y="622"/>
                  </a:lnTo>
                  <a:cubicBezTo>
                    <a:pt x="1649" y="272"/>
                    <a:pt x="1408" y="1"/>
                    <a:pt x="1106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4b0407d7b0_0_0"/>
            <p:cNvSpPr/>
            <p:nvPr/>
          </p:nvSpPr>
          <p:spPr>
            <a:xfrm>
              <a:off x="7097135" y="2942153"/>
              <a:ext cx="372633" cy="543981"/>
            </a:xfrm>
            <a:custGeom>
              <a:rect b="b" l="l" r="r" t="t"/>
              <a:pathLst>
                <a:path extrusionOk="0" h="32525" w="22280">
                  <a:moveTo>
                    <a:pt x="9052" y="0"/>
                  </a:moveTo>
                  <a:cubicBezTo>
                    <a:pt x="4997" y="0"/>
                    <a:pt x="1981" y="1814"/>
                    <a:pt x="1007" y="2931"/>
                  </a:cubicBezTo>
                  <a:cubicBezTo>
                    <a:pt x="1" y="4086"/>
                    <a:pt x="1355" y="8013"/>
                    <a:pt x="1867" y="9389"/>
                  </a:cubicBezTo>
                  <a:cubicBezTo>
                    <a:pt x="2541" y="11200"/>
                    <a:pt x="2952" y="15196"/>
                    <a:pt x="3801" y="17645"/>
                  </a:cubicBezTo>
                  <a:cubicBezTo>
                    <a:pt x="4272" y="19002"/>
                    <a:pt x="3948" y="27292"/>
                    <a:pt x="3835" y="28570"/>
                  </a:cubicBezTo>
                  <a:cubicBezTo>
                    <a:pt x="3723" y="29847"/>
                    <a:pt x="2895" y="29801"/>
                    <a:pt x="3223" y="31020"/>
                  </a:cubicBezTo>
                  <a:cubicBezTo>
                    <a:pt x="3444" y="31841"/>
                    <a:pt x="7806" y="32524"/>
                    <a:pt x="10367" y="32524"/>
                  </a:cubicBezTo>
                  <a:cubicBezTo>
                    <a:pt x="13246" y="32524"/>
                    <a:pt x="19378" y="32087"/>
                    <a:pt x="20275" y="31049"/>
                  </a:cubicBezTo>
                  <a:cubicBezTo>
                    <a:pt x="20674" y="30585"/>
                    <a:pt x="19816" y="29901"/>
                    <a:pt x="19816" y="28304"/>
                  </a:cubicBezTo>
                  <a:cubicBezTo>
                    <a:pt x="19816" y="26706"/>
                    <a:pt x="21105" y="20088"/>
                    <a:pt x="21610" y="17417"/>
                  </a:cubicBezTo>
                  <a:cubicBezTo>
                    <a:pt x="22280" y="13864"/>
                    <a:pt x="21789" y="3561"/>
                    <a:pt x="21331" y="2554"/>
                  </a:cubicBezTo>
                  <a:cubicBezTo>
                    <a:pt x="20436" y="586"/>
                    <a:pt x="12423" y="100"/>
                    <a:pt x="9480" y="7"/>
                  </a:cubicBezTo>
                  <a:cubicBezTo>
                    <a:pt x="9336" y="2"/>
                    <a:pt x="9193" y="0"/>
                    <a:pt x="9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14b0407d7b0_0_0"/>
            <p:cNvSpPr/>
            <p:nvPr/>
          </p:nvSpPr>
          <p:spPr>
            <a:xfrm>
              <a:off x="7237157" y="3129473"/>
              <a:ext cx="224935" cy="360926"/>
            </a:xfrm>
            <a:custGeom>
              <a:rect b="b" l="l" r="r" t="t"/>
              <a:pathLst>
                <a:path extrusionOk="0" h="21580" w="13449">
                  <a:moveTo>
                    <a:pt x="10936" y="0"/>
                  </a:moveTo>
                  <a:cubicBezTo>
                    <a:pt x="10782" y="0"/>
                    <a:pt x="11422" y="3805"/>
                    <a:pt x="10985" y="7257"/>
                  </a:cubicBezTo>
                  <a:cubicBezTo>
                    <a:pt x="10791" y="8797"/>
                    <a:pt x="10403" y="10320"/>
                    <a:pt x="9957" y="12433"/>
                  </a:cubicBezTo>
                  <a:cubicBezTo>
                    <a:pt x="9906" y="12680"/>
                    <a:pt x="254" y="20044"/>
                    <a:pt x="203" y="20287"/>
                  </a:cubicBezTo>
                  <a:cubicBezTo>
                    <a:pt x="1" y="21239"/>
                    <a:pt x="1336" y="21579"/>
                    <a:pt x="3172" y="21579"/>
                  </a:cubicBezTo>
                  <a:cubicBezTo>
                    <a:pt x="6491" y="21579"/>
                    <a:pt x="11448" y="20466"/>
                    <a:pt x="11903" y="19849"/>
                  </a:cubicBezTo>
                  <a:cubicBezTo>
                    <a:pt x="12265" y="19356"/>
                    <a:pt x="11444" y="18701"/>
                    <a:pt x="11444" y="17104"/>
                  </a:cubicBezTo>
                  <a:cubicBezTo>
                    <a:pt x="11444" y="15506"/>
                    <a:pt x="12735" y="8888"/>
                    <a:pt x="13238" y="6217"/>
                  </a:cubicBezTo>
                  <a:cubicBezTo>
                    <a:pt x="13328" y="5736"/>
                    <a:pt x="13398" y="5126"/>
                    <a:pt x="13448" y="4436"/>
                  </a:cubicBezTo>
                  <a:lnTo>
                    <a:pt x="13364" y="4036"/>
                  </a:lnTo>
                  <a:cubicBezTo>
                    <a:pt x="13364" y="4036"/>
                    <a:pt x="11290" y="702"/>
                    <a:pt x="10985" y="66"/>
                  </a:cubicBezTo>
                  <a:cubicBezTo>
                    <a:pt x="10964" y="22"/>
                    <a:pt x="10948" y="0"/>
                    <a:pt x="10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14b0407d7b0_0_0"/>
            <p:cNvSpPr/>
            <p:nvPr/>
          </p:nvSpPr>
          <p:spPr>
            <a:xfrm>
              <a:off x="7200713" y="2845349"/>
              <a:ext cx="112961" cy="146411"/>
            </a:xfrm>
            <a:custGeom>
              <a:rect b="b" l="l" r="r" t="t"/>
              <a:pathLst>
                <a:path extrusionOk="0" h="8754" w="6754">
                  <a:moveTo>
                    <a:pt x="6718" y="1"/>
                  </a:moveTo>
                  <a:lnTo>
                    <a:pt x="961" y="2110"/>
                  </a:lnTo>
                  <a:cubicBezTo>
                    <a:pt x="961" y="2110"/>
                    <a:pt x="933" y="5461"/>
                    <a:pt x="798" y="5597"/>
                  </a:cubicBezTo>
                  <a:cubicBezTo>
                    <a:pt x="662" y="5732"/>
                    <a:pt x="0" y="6045"/>
                    <a:pt x="0" y="6045"/>
                  </a:cubicBezTo>
                  <a:cubicBezTo>
                    <a:pt x="0" y="6045"/>
                    <a:pt x="439" y="8753"/>
                    <a:pt x="1126" y="8753"/>
                  </a:cubicBezTo>
                  <a:cubicBezTo>
                    <a:pt x="1151" y="8753"/>
                    <a:pt x="1177" y="8750"/>
                    <a:pt x="1203" y="8742"/>
                  </a:cubicBezTo>
                  <a:cubicBezTo>
                    <a:pt x="1932" y="8525"/>
                    <a:pt x="6753" y="6090"/>
                    <a:pt x="6753" y="6090"/>
                  </a:cubicBezTo>
                  <a:cubicBezTo>
                    <a:pt x="6753" y="6090"/>
                    <a:pt x="6070" y="5814"/>
                    <a:pt x="6070" y="5542"/>
                  </a:cubicBezTo>
                  <a:cubicBezTo>
                    <a:pt x="6070" y="5273"/>
                    <a:pt x="6718" y="1"/>
                    <a:pt x="67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4b0407d7b0_0_0"/>
            <p:cNvSpPr/>
            <p:nvPr/>
          </p:nvSpPr>
          <p:spPr>
            <a:xfrm>
              <a:off x="7171110" y="2677012"/>
              <a:ext cx="193492" cy="217057"/>
            </a:xfrm>
            <a:custGeom>
              <a:rect b="b" l="l" r="r" t="t"/>
              <a:pathLst>
                <a:path extrusionOk="0" h="12978" w="11569">
                  <a:moveTo>
                    <a:pt x="6077" y="0"/>
                  </a:moveTo>
                  <a:cubicBezTo>
                    <a:pt x="5843" y="64"/>
                    <a:pt x="5481" y="64"/>
                    <a:pt x="5084" y="64"/>
                  </a:cubicBezTo>
                  <a:lnTo>
                    <a:pt x="5084" y="64"/>
                  </a:lnTo>
                  <a:cubicBezTo>
                    <a:pt x="4290" y="64"/>
                    <a:pt x="3354" y="64"/>
                    <a:pt x="3013" y="574"/>
                  </a:cubicBezTo>
                  <a:cubicBezTo>
                    <a:pt x="2502" y="1340"/>
                    <a:pt x="2056" y="3193"/>
                    <a:pt x="1863" y="3704"/>
                  </a:cubicBezTo>
                  <a:cubicBezTo>
                    <a:pt x="1482" y="4720"/>
                    <a:pt x="1234" y="5807"/>
                    <a:pt x="957" y="6855"/>
                  </a:cubicBezTo>
                  <a:cubicBezTo>
                    <a:pt x="596" y="8222"/>
                    <a:pt x="0" y="10724"/>
                    <a:pt x="1338" y="11867"/>
                  </a:cubicBezTo>
                  <a:cubicBezTo>
                    <a:pt x="1722" y="12195"/>
                    <a:pt x="1893" y="12304"/>
                    <a:pt x="2368" y="12389"/>
                  </a:cubicBezTo>
                  <a:cubicBezTo>
                    <a:pt x="3000" y="12505"/>
                    <a:pt x="3631" y="12633"/>
                    <a:pt x="4263" y="12747"/>
                  </a:cubicBezTo>
                  <a:cubicBezTo>
                    <a:pt x="4873" y="12857"/>
                    <a:pt x="5523" y="12977"/>
                    <a:pt x="6162" y="12977"/>
                  </a:cubicBezTo>
                  <a:cubicBezTo>
                    <a:pt x="6551" y="12977"/>
                    <a:pt x="6936" y="12932"/>
                    <a:pt x="7305" y="12813"/>
                  </a:cubicBezTo>
                  <a:cubicBezTo>
                    <a:pt x="8605" y="12389"/>
                    <a:pt x="9318" y="10601"/>
                    <a:pt x="9654" y="9387"/>
                  </a:cubicBezTo>
                  <a:lnTo>
                    <a:pt x="11569" y="2426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14b0407d7b0_0_0"/>
            <p:cNvSpPr/>
            <p:nvPr/>
          </p:nvSpPr>
          <p:spPr>
            <a:xfrm>
              <a:off x="7201164" y="3013419"/>
              <a:ext cx="63622" cy="396182"/>
            </a:xfrm>
            <a:custGeom>
              <a:rect b="b" l="l" r="r" t="t"/>
              <a:pathLst>
                <a:path extrusionOk="0" h="23688" w="3804">
                  <a:moveTo>
                    <a:pt x="814" y="0"/>
                  </a:moveTo>
                  <a:cubicBezTo>
                    <a:pt x="814" y="0"/>
                    <a:pt x="533" y="13078"/>
                    <a:pt x="0" y="21035"/>
                  </a:cubicBezTo>
                  <a:lnTo>
                    <a:pt x="1923" y="23688"/>
                  </a:lnTo>
                  <a:lnTo>
                    <a:pt x="3246" y="20365"/>
                  </a:lnTo>
                  <a:cubicBezTo>
                    <a:pt x="3246" y="20365"/>
                    <a:pt x="3804" y="10769"/>
                    <a:pt x="1994" y="92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14b0407d7b0_0_0"/>
            <p:cNvSpPr/>
            <p:nvPr/>
          </p:nvSpPr>
          <p:spPr>
            <a:xfrm>
              <a:off x="7207369" y="2980403"/>
              <a:ext cx="44121" cy="34554"/>
            </a:xfrm>
            <a:custGeom>
              <a:rect b="b" l="l" r="r" t="t"/>
              <a:pathLst>
                <a:path extrusionOk="0" h="2066" w="2638">
                  <a:moveTo>
                    <a:pt x="1215" y="1"/>
                  </a:moveTo>
                  <a:lnTo>
                    <a:pt x="1042" y="69"/>
                  </a:lnTo>
                  <a:cubicBezTo>
                    <a:pt x="642" y="225"/>
                    <a:pt x="290" y="479"/>
                    <a:pt x="15" y="808"/>
                  </a:cubicBezTo>
                  <a:lnTo>
                    <a:pt x="0" y="825"/>
                  </a:lnTo>
                  <a:lnTo>
                    <a:pt x="46" y="1005"/>
                  </a:lnTo>
                  <a:cubicBezTo>
                    <a:pt x="130" y="1345"/>
                    <a:pt x="264" y="1672"/>
                    <a:pt x="443" y="1974"/>
                  </a:cubicBezTo>
                  <a:lnTo>
                    <a:pt x="1623" y="2066"/>
                  </a:lnTo>
                  <a:cubicBezTo>
                    <a:pt x="1623" y="2066"/>
                    <a:pt x="2426" y="1645"/>
                    <a:pt x="2532" y="1192"/>
                  </a:cubicBezTo>
                  <a:cubicBezTo>
                    <a:pt x="2638" y="741"/>
                    <a:pt x="1215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14b0407d7b0_0_0"/>
            <p:cNvSpPr/>
            <p:nvPr/>
          </p:nvSpPr>
          <p:spPr>
            <a:xfrm>
              <a:off x="7227673" y="2924408"/>
              <a:ext cx="98460" cy="106087"/>
            </a:xfrm>
            <a:custGeom>
              <a:rect b="b" l="l" r="r" t="t"/>
              <a:pathLst>
                <a:path extrusionOk="0" h="6343" w="5887">
                  <a:moveTo>
                    <a:pt x="4540" y="0"/>
                  </a:moveTo>
                  <a:cubicBezTo>
                    <a:pt x="4117" y="2616"/>
                    <a:pt x="1" y="3349"/>
                    <a:pt x="1" y="3349"/>
                  </a:cubicBezTo>
                  <a:cubicBezTo>
                    <a:pt x="1" y="3349"/>
                    <a:pt x="1690" y="4449"/>
                    <a:pt x="2397" y="6343"/>
                  </a:cubicBezTo>
                  <a:cubicBezTo>
                    <a:pt x="3907" y="5220"/>
                    <a:pt x="5280" y="2753"/>
                    <a:pt x="5886" y="1365"/>
                  </a:cubicBezTo>
                  <a:cubicBezTo>
                    <a:pt x="5294" y="469"/>
                    <a:pt x="4540" y="0"/>
                    <a:pt x="4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4b0407d7b0_0_0"/>
            <p:cNvSpPr/>
            <p:nvPr/>
          </p:nvSpPr>
          <p:spPr>
            <a:xfrm>
              <a:off x="7183703" y="2927368"/>
              <a:ext cx="43987" cy="90365"/>
            </a:xfrm>
            <a:custGeom>
              <a:rect b="b" l="l" r="r" t="t"/>
              <a:pathLst>
                <a:path extrusionOk="0" h="5403" w="2630">
                  <a:moveTo>
                    <a:pt x="1903" y="0"/>
                  </a:moveTo>
                  <a:cubicBezTo>
                    <a:pt x="1568" y="26"/>
                    <a:pt x="602" y="1262"/>
                    <a:pt x="602" y="1262"/>
                  </a:cubicBezTo>
                  <a:cubicBezTo>
                    <a:pt x="1" y="3174"/>
                    <a:pt x="282" y="5402"/>
                    <a:pt x="282" y="5402"/>
                  </a:cubicBezTo>
                  <a:cubicBezTo>
                    <a:pt x="1157" y="3755"/>
                    <a:pt x="2630" y="3172"/>
                    <a:pt x="2630" y="3172"/>
                  </a:cubicBezTo>
                  <a:cubicBezTo>
                    <a:pt x="2630" y="3172"/>
                    <a:pt x="1765" y="1576"/>
                    <a:pt x="1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4b0407d7b0_0_0"/>
            <p:cNvSpPr/>
            <p:nvPr/>
          </p:nvSpPr>
          <p:spPr>
            <a:xfrm>
              <a:off x="7181211" y="3468757"/>
              <a:ext cx="50041" cy="33885"/>
            </a:xfrm>
            <a:custGeom>
              <a:rect b="b" l="l" r="r" t="t"/>
              <a:pathLst>
                <a:path extrusionOk="0" h="2026" w="2992">
                  <a:moveTo>
                    <a:pt x="2964" y="1"/>
                  </a:moveTo>
                  <a:cubicBezTo>
                    <a:pt x="1501" y="220"/>
                    <a:pt x="962" y="764"/>
                    <a:pt x="139" y="1578"/>
                  </a:cubicBezTo>
                  <a:cubicBezTo>
                    <a:pt x="72" y="1645"/>
                    <a:pt x="0" y="1727"/>
                    <a:pt x="14" y="1822"/>
                  </a:cubicBezTo>
                  <a:cubicBezTo>
                    <a:pt x="34" y="1937"/>
                    <a:pt x="171" y="1990"/>
                    <a:pt x="287" y="2009"/>
                  </a:cubicBezTo>
                  <a:cubicBezTo>
                    <a:pt x="360" y="2020"/>
                    <a:pt x="427" y="2026"/>
                    <a:pt x="488" y="2026"/>
                  </a:cubicBezTo>
                  <a:cubicBezTo>
                    <a:pt x="996" y="2026"/>
                    <a:pt x="1146" y="1655"/>
                    <a:pt x="1711" y="1419"/>
                  </a:cubicBezTo>
                  <a:cubicBezTo>
                    <a:pt x="2139" y="1241"/>
                    <a:pt x="2566" y="1054"/>
                    <a:pt x="2991" y="868"/>
                  </a:cubicBezTo>
                  <a:lnTo>
                    <a:pt x="2964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4b0407d7b0_0_0"/>
            <p:cNvSpPr/>
            <p:nvPr/>
          </p:nvSpPr>
          <p:spPr>
            <a:xfrm>
              <a:off x="6933798" y="3278928"/>
              <a:ext cx="302940" cy="319163"/>
            </a:xfrm>
            <a:custGeom>
              <a:rect b="b" l="l" r="r" t="t"/>
              <a:pathLst>
                <a:path extrusionOk="0" h="19083" w="18113">
                  <a:moveTo>
                    <a:pt x="11896" y="1"/>
                  </a:moveTo>
                  <a:cubicBezTo>
                    <a:pt x="11893" y="1"/>
                    <a:pt x="11890" y="1"/>
                    <a:pt x="11888" y="1"/>
                  </a:cubicBezTo>
                  <a:lnTo>
                    <a:pt x="1078" y="948"/>
                  </a:lnTo>
                  <a:cubicBezTo>
                    <a:pt x="643" y="951"/>
                    <a:pt x="1" y="1589"/>
                    <a:pt x="141" y="2034"/>
                  </a:cubicBezTo>
                  <a:lnTo>
                    <a:pt x="5709" y="18385"/>
                  </a:lnTo>
                  <a:cubicBezTo>
                    <a:pt x="5833" y="18780"/>
                    <a:pt x="6224" y="19083"/>
                    <a:pt x="6610" y="19083"/>
                  </a:cubicBezTo>
                  <a:cubicBezTo>
                    <a:pt x="6612" y="19083"/>
                    <a:pt x="6614" y="19083"/>
                    <a:pt x="6616" y="19083"/>
                  </a:cubicBezTo>
                  <a:lnTo>
                    <a:pt x="17425" y="18134"/>
                  </a:lnTo>
                  <a:cubicBezTo>
                    <a:pt x="17860" y="18131"/>
                    <a:pt x="18113" y="17747"/>
                    <a:pt x="17974" y="17300"/>
                  </a:cubicBezTo>
                  <a:lnTo>
                    <a:pt x="12794" y="699"/>
                  </a:lnTo>
                  <a:cubicBezTo>
                    <a:pt x="12670" y="303"/>
                    <a:pt x="12281" y="1"/>
                    <a:pt x="11896" y="1"/>
                  </a:cubicBezTo>
                  <a:close/>
                </a:path>
              </a:pathLst>
            </a:custGeom>
            <a:solidFill>
              <a:srgbClr val="E9E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4b0407d7b0_0_0"/>
            <p:cNvSpPr/>
            <p:nvPr/>
          </p:nvSpPr>
          <p:spPr>
            <a:xfrm>
              <a:off x="6934384" y="3286170"/>
              <a:ext cx="295213" cy="314915"/>
            </a:xfrm>
            <a:custGeom>
              <a:rect b="b" l="l" r="r" t="t"/>
              <a:pathLst>
                <a:path extrusionOk="0" h="18829" w="17651">
                  <a:moveTo>
                    <a:pt x="11503" y="0"/>
                  </a:moveTo>
                  <a:cubicBezTo>
                    <a:pt x="11501" y="0"/>
                    <a:pt x="11499" y="0"/>
                    <a:pt x="11497" y="0"/>
                  </a:cubicBezTo>
                  <a:lnTo>
                    <a:pt x="688" y="949"/>
                  </a:lnTo>
                  <a:cubicBezTo>
                    <a:pt x="254" y="952"/>
                    <a:pt x="0" y="1336"/>
                    <a:pt x="140" y="1783"/>
                  </a:cubicBezTo>
                  <a:lnTo>
                    <a:pt x="5248" y="18129"/>
                  </a:lnTo>
                  <a:cubicBezTo>
                    <a:pt x="5372" y="18526"/>
                    <a:pt x="5764" y="18828"/>
                    <a:pt x="6151" y="18828"/>
                  </a:cubicBezTo>
                  <a:cubicBezTo>
                    <a:pt x="6152" y="18828"/>
                    <a:pt x="6153" y="18828"/>
                    <a:pt x="6154" y="18828"/>
                  </a:cubicBezTo>
                  <a:lnTo>
                    <a:pt x="16963" y="17879"/>
                  </a:lnTo>
                  <a:cubicBezTo>
                    <a:pt x="17398" y="17876"/>
                    <a:pt x="17651" y="17491"/>
                    <a:pt x="17513" y="17046"/>
                  </a:cubicBezTo>
                  <a:lnTo>
                    <a:pt x="12403" y="699"/>
                  </a:lnTo>
                  <a:cubicBezTo>
                    <a:pt x="12280" y="303"/>
                    <a:pt x="11889" y="0"/>
                    <a:pt x="11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14b0407d7b0_0_0"/>
            <p:cNvSpPr/>
            <p:nvPr/>
          </p:nvSpPr>
          <p:spPr>
            <a:xfrm>
              <a:off x="6997420" y="3281604"/>
              <a:ext cx="90984" cy="31359"/>
            </a:xfrm>
            <a:custGeom>
              <a:rect b="b" l="l" r="r" t="t"/>
              <a:pathLst>
                <a:path extrusionOk="0" h="1875" w="5440">
                  <a:moveTo>
                    <a:pt x="5024" y="1"/>
                  </a:moveTo>
                  <a:lnTo>
                    <a:pt x="0" y="441"/>
                  </a:lnTo>
                  <a:lnTo>
                    <a:pt x="383" y="1874"/>
                  </a:lnTo>
                  <a:lnTo>
                    <a:pt x="5439" y="1428"/>
                  </a:lnTo>
                  <a:lnTo>
                    <a:pt x="50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14b0407d7b0_0_0"/>
            <p:cNvSpPr/>
            <p:nvPr/>
          </p:nvSpPr>
          <p:spPr>
            <a:xfrm>
              <a:off x="7009780" y="3243588"/>
              <a:ext cx="52483" cy="50259"/>
            </a:xfrm>
            <a:custGeom>
              <a:rect b="b" l="l" r="r" t="t"/>
              <a:pathLst>
                <a:path extrusionOk="0" h="3005" w="3138">
                  <a:moveTo>
                    <a:pt x="1270" y="574"/>
                  </a:moveTo>
                  <a:cubicBezTo>
                    <a:pt x="1626" y="574"/>
                    <a:pt x="1992" y="853"/>
                    <a:pt x="2107" y="1225"/>
                  </a:cubicBezTo>
                  <a:cubicBezTo>
                    <a:pt x="2230" y="1616"/>
                    <a:pt x="2026" y="1962"/>
                    <a:pt x="1652" y="1997"/>
                  </a:cubicBezTo>
                  <a:cubicBezTo>
                    <a:pt x="1632" y="1998"/>
                    <a:pt x="1611" y="1999"/>
                    <a:pt x="1591" y="1999"/>
                  </a:cubicBezTo>
                  <a:cubicBezTo>
                    <a:pt x="1235" y="1999"/>
                    <a:pt x="869" y="1720"/>
                    <a:pt x="753" y="1350"/>
                  </a:cubicBezTo>
                  <a:lnTo>
                    <a:pt x="754" y="1350"/>
                  </a:lnTo>
                  <a:cubicBezTo>
                    <a:pt x="631" y="958"/>
                    <a:pt x="835" y="612"/>
                    <a:pt x="1209" y="577"/>
                  </a:cubicBezTo>
                  <a:cubicBezTo>
                    <a:pt x="1229" y="575"/>
                    <a:pt x="1250" y="574"/>
                    <a:pt x="1270" y="574"/>
                  </a:cubicBezTo>
                  <a:close/>
                  <a:moveTo>
                    <a:pt x="1138" y="1"/>
                  </a:moveTo>
                  <a:cubicBezTo>
                    <a:pt x="1102" y="1"/>
                    <a:pt x="1066" y="2"/>
                    <a:pt x="1029" y="6"/>
                  </a:cubicBezTo>
                  <a:cubicBezTo>
                    <a:pt x="363" y="67"/>
                    <a:pt x="1" y="684"/>
                    <a:pt x="219" y="1383"/>
                  </a:cubicBezTo>
                  <a:lnTo>
                    <a:pt x="724" y="3004"/>
                  </a:lnTo>
                  <a:lnTo>
                    <a:pt x="3137" y="2780"/>
                  </a:lnTo>
                  <a:lnTo>
                    <a:pt x="2631" y="1159"/>
                  </a:lnTo>
                  <a:cubicBezTo>
                    <a:pt x="2426" y="498"/>
                    <a:pt x="1772" y="1"/>
                    <a:pt x="1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14b0407d7b0_0_0"/>
            <p:cNvSpPr/>
            <p:nvPr/>
          </p:nvSpPr>
          <p:spPr>
            <a:xfrm>
              <a:off x="7173585" y="3449372"/>
              <a:ext cx="149304" cy="107508"/>
            </a:xfrm>
            <a:custGeom>
              <a:rect b="b" l="l" r="r" t="t"/>
              <a:pathLst>
                <a:path extrusionOk="0" h="6428" w="8927">
                  <a:moveTo>
                    <a:pt x="7539" y="1"/>
                  </a:moveTo>
                  <a:cubicBezTo>
                    <a:pt x="6404" y="236"/>
                    <a:pt x="3382" y="1138"/>
                    <a:pt x="3065" y="1288"/>
                  </a:cubicBezTo>
                  <a:cubicBezTo>
                    <a:pt x="2687" y="1466"/>
                    <a:pt x="1435" y="2416"/>
                    <a:pt x="1138" y="2712"/>
                  </a:cubicBezTo>
                  <a:cubicBezTo>
                    <a:pt x="1" y="3853"/>
                    <a:pt x="583" y="4385"/>
                    <a:pt x="135" y="5932"/>
                  </a:cubicBezTo>
                  <a:cubicBezTo>
                    <a:pt x="114" y="6012"/>
                    <a:pt x="105" y="6095"/>
                    <a:pt x="107" y="6177"/>
                  </a:cubicBezTo>
                  <a:cubicBezTo>
                    <a:pt x="107" y="6290"/>
                    <a:pt x="213" y="6392"/>
                    <a:pt x="352" y="6392"/>
                  </a:cubicBezTo>
                  <a:cubicBezTo>
                    <a:pt x="412" y="6392"/>
                    <a:pt x="478" y="6373"/>
                    <a:pt x="545" y="6327"/>
                  </a:cubicBezTo>
                  <a:cubicBezTo>
                    <a:pt x="586" y="6398"/>
                    <a:pt x="657" y="6428"/>
                    <a:pt x="739" y="6428"/>
                  </a:cubicBezTo>
                  <a:cubicBezTo>
                    <a:pt x="888" y="6428"/>
                    <a:pt x="1074" y="6326"/>
                    <a:pt x="1184" y="6186"/>
                  </a:cubicBezTo>
                  <a:lnTo>
                    <a:pt x="1184" y="6186"/>
                  </a:lnTo>
                  <a:cubicBezTo>
                    <a:pt x="1182" y="6279"/>
                    <a:pt x="1261" y="6352"/>
                    <a:pt x="1402" y="6352"/>
                  </a:cubicBezTo>
                  <a:cubicBezTo>
                    <a:pt x="1493" y="6352"/>
                    <a:pt x="1609" y="6322"/>
                    <a:pt x="1746" y="6246"/>
                  </a:cubicBezTo>
                  <a:cubicBezTo>
                    <a:pt x="1933" y="6142"/>
                    <a:pt x="1900" y="6152"/>
                    <a:pt x="2334" y="5764"/>
                  </a:cubicBezTo>
                  <a:cubicBezTo>
                    <a:pt x="2645" y="5487"/>
                    <a:pt x="3006" y="5267"/>
                    <a:pt x="3566" y="5014"/>
                  </a:cubicBezTo>
                  <a:cubicBezTo>
                    <a:pt x="3941" y="4845"/>
                    <a:pt x="4421" y="4693"/>
                    <a:pt x="4766" y="4466"/>
                  </a:cubicBezTo>
                  <a:cubicBezTo>
                    <a:pt x="5224" y="4165"/>
                    <a:pt x="6043" y="4092"/>
                    <a:pt x="6447" y="2782"/>
                  </a:cubicBezTo>
                  <a:cubicBezTo>
                    <a:pt x="6536" y="2493"/>
                    <a:pt x="6821" y="2314"/>
                    <a:pt x="7078" y="2153"/>
                  </a:cubicBezTo>
                  <a:lnTo>
                    <a:pt x="8926" y="993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14b0407d7b0_0_0"/>
            <p:cNvSpPr/>
            <p:nvPr/>
          </p:nvSpPr>
          <p:spPr>
            <a:xfrm>
              <a:off x="7269252" y="2964515"/>
              <a:ext cx="276682" cy="534247"/>
            </a:xfrm>
            <a:custGeom>
              <a:rect b="b" l="l" r="r" t="t"/>
              <a:pathLst>
                <a:path extrusionOk="0" h="31943" w="16543">
                  <a:moveTo>
                    <a:pt x="9170" y="0"/>
                  </a:moveTo>
                  <a:lnTo>
                    <a:pt x="8786" y="7722"/>
                  </a:lnTo>
                  <a:cubicBezTo>
                    <a:pt x="9269" y="9436"/>
                    <a:pt x="11268" y="21317"/>
                    <a:pt x="11268" y="21317"/>
                  </a:cubicBezTo>
                  <a:lnTo>
                    <a:pt x="1" y="29477"/>
                  </a:lnTo>
                  <a:lnTo>
                    <a:pt x="938" y="31942"/>
                  </a:lnTo>
                  <a:cubicBezTo>
                    <a:pt x="938" y="31942"/>
                    <a:pt x="14419" y="27415"/>
                    <a:pt x="15481" y="24321"/>
                  </a:cubicBezTo>
                  <a:cubicBezTo>
                    <a:pt x="16543" y="21227"/>
                    <a:pt x="16494" y="7251"/>
                    <a:pt x="12749" y="2348"/>
                  </a:cubicBezTo>
                  <a:cubicBezTo>
                    <a:pt x="11558" y="788"/>
                    <a:pt x="9170" y="0"/>
                    <a:pt x="9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4b0407d7b0_0_0"/>
            <p:cNvSpPr/>
            <p:nvPr/>
          </p:nvSpPr>
          <p:spPr>
            <a:xfrm>
              <a:off x="7194591" y="3520905"/>
              <a:ext cx="28382" cy="28901"/>
            </a:xfrm>
            <a:custGeom>
              <a:rect b="b" l="l" r="r" t="t"/>
              <a:pathLst>
                <a:path extrusionOk="0" h="1728" w="1697">
                  <a:moveTo>
                    <a:pt x="1696" y="1"/>
                  </a:moveTo>
                  <a:lnTo>
                    <a:pt x="1357" y="184"/>
                  </a:lnTo>
                  <a:cubicBezTo>
                    <a:pt x="1170" y="301"/>
                    <a:pt x="886" y="469"/>
                    <a:pt x="687" y="713"/>
                  </a:cubicBezTo>
                  <a:cubicBezTo>
                    <a:pt x="276" y="1178"/>
                    <a:pt x="1" y="1728"/>
                    <a:pt x="1" y="1728"/>
                  </a:cubicBezTo>
                  <a:cubicBezTo>
                    <a:pt x="104" y="1649"/>
                    <a:pt x="199" y="1562"/>
                    <a:pt x="288" y="1469"/>
                  </a:cubicBezTo>
                  <a:cubicBezTo>
                    <a:pt x="452" y="1305"/>
                    <a:pt x="642" y="1067"/>
                    <a:pt x="830" y="834"/>
                  </a:cubicBezTo>
                  <a:cubicBezTo>
                    <a:pt x="1010" y="595"/>
                    <a:pt x="1238" y="416"/>
                    <a:pt x="1414" y="261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14b0407d7b0_0_0"/>
            <p:cNvSpPr/>
            <p:nvPr/>
          </p:nvSpPr>
          <p:spPr>
            <a:xfrm>
              <a:off x="7184673" y="3508428"/>
              <a:ext cx="27914" cy="42716"/>
            </a:xfrm>
            <a:custGeom>
              <a:rect b="b" l="l" r="r" t="t"/>
              <a:pathLst>
                <a:path extrusionOk="0" h="2554" w="1669">
                  <a:moveTo>
                    <a:pt x="1668" y="1"/>
                  </a:moveTo>
                  <a:cubicBezTo>
                    <a:pt x="1668" y="1"/>
                    <a:pt x="1489" y="85"/>
                    <a:pt x="1277" y="292"/>
                  </a:cubicBezTo>
                  <a:cubicBezTo>
                    <a:pt x="1075" y="506"/>
                    <a:pt x="811" y="781"/>
                    <a:pt x="627" y="1152"/>
                  </a:cubicBezTo>
                  <a:cubicBezTo>
                    <a:pt x="467" y="1496"/>
                    <a:pt x="298" y="1840"/>
                    <a:pt x="183" y="2106"/>
                  </a:cubicBezTo>
                  <a:cubicBezTo>
                    <a:pt x="64" y="2368"/>
                    <a:pt x="0" y="2554"/>
                    <a:pt x="0" y="2554"/>
                  </a:cubicBezTo>
                  <a:cubicBezTo>
                    <a:pt x="0" y="2554"/>
                    <a:pt x="501" y="1953"/>
                    <a:pt x="799" y="1228"/>
                  </a:cubicBezTo>
                  <a:cubicBezTo>
                    <a:pt x="832" y="1134"/>
                    <a:pt x="872" y="1072"/>
                    <a:pt x="923" y="987"/>
                  </a:cubicBezTo>
                  <a:lnTo>
                    <a:pt x="1073" y="758"/>
                  </a:lnTo>
                  <a:cubicBezTo>
                    <a:pt x="1169" y="607"/>
                    <a:pt x="1266" y="470"/>
                    <a:pt x="1353" y="357"/>
                  </a:cubicBezTo>
                  <a:cubicBezTo>
                    <a:pt x="1514" y="120"/>
                    <a:pt x="1668" y="1"/>
                    <a:pt x="166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4b0407d7b0_0_0"/>
            <p:cNvSpPr/>
            <p:nvPr/>
          </p:nvSpPr>
          <p:spPr>
            <a:xfrm>
              <a:off x="7178770" y="3498326"/>
              <a:ext cx="21876" cy="43987"/>
            </a:xfrm>
            <a:custGeom>
              <a:rect b="b" l="l" r="r" t="t"/>
              <a:pathLst>
                <a:path extrusionOk="0" h="2630" w="1308">
                  <a:moveTo>
                    <a:pt x="1308" y="1"/>
                  </a:moveTo>
                  <a:lnTo>
                    <a:pt x="1308" y="1"/>
                  </a:lnTo>
                  <a:cubicBezTo>
                    <a:pt x="1204" y="116"/>
                    <a:pt x="1092" y="226"/>
                    <a:pt x="975" y="328"/>
                  </a:cubicBezTo>
                  <a:cubicBezTo>
                    <a:pt x="855" y="438"/>
                    <a:pt x="741" y="553"/>
                    <a:pt x="636" y="677"/>
                  </a:cubicBezTo>
                  <a:cubicBezTo>
                    <a:pt x="517" y="836"/>
                    <a:pt x="447" y="997"/>
                    <a:pt x="363" y="1171"/>
                  </a:cubicBezTo>
                  <a:cubicBezTo>
                    <a:pt x="216" y="1485"/>
                    <a:pt x="110" y="1818"/>
                    <a:pt x="49" y="2160"/>
                  </a:cubicBezTo>
                  <a:cubicBezTo>
                    <a:pt x="19" y="2316"/>
                    <a:pt x="3" y="2473"/>
                    <a:pt x="1" y="2630"/>
                  </a:cubicBezTo>
                  <a:cubicBezTo>
                    <a:pt x="1" y="2630"/>
                    <a:pt x="72" y="2454"/>
                    <a:pt x="168" y="2193"/>
                  </a:cubicBezTo>
                  <a:cubicBezTo>
                    <a:pt x="267" y="1932"/>
                    <a:pt x="394" y="1586"/>
                    <a:pt x="534" y="1245"/>
                  </a:cubicBezTo>
                  <a:cubicBezTo>
                    <a:pt x="604" y="1081"/>
                    <a:pt x="674" y="893"/>
                    <a:pt x="748" y="759"/>
                  </a:cubicBezTo>
                  <a:cubicBezTo>
                    <a:pt x="840" y="619"/>
                    <a:pt x="952" y="496"/>
                    <a:pt x="1035" y="383"/>
                  </a:cubicBezTo>
                  <a:cubicBezTo>
                    <a:pt x="1134" y="262"/>
                    <a:pt x="1225" y="134"/>
                    <a:pt x="1308" y="1"/>
                  </a:cubicBez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14b0407d7b0_0_0"/>
            <p:cNvSpPr/>
            <p:nvPr/>
          </p:nvSpPr>
          <p:spPr>
            <a:xfrm>
              <a:off x="7189758" y="2632490"/>
              <a:ext cx="221891" cy="244954"/>
            </a:xfrm>
            <a:custGeom>
              <a:rect b="b" l="l" r="r" t="t"/>
              <a:pathLst>
                <a:path extrusionOk="0" h="14646" w="13267">
                  <a:moveTo>
                    <a:pt x="1359" y="1"/>
                  </a:moveTo>
                  <a:cubicBezTo>
                    <a:pt x="1135" y="233"/>
                    <a:pt x="959" y="507"/>
                    <a:pt x="843" y="808"/>
                  </a:cubicBezTo>
                  <a:cubicBezTo>
                    <a:pt x="725" y="606"/>
                    <a:pt x="629" y="390"/>
                    <a:pt x="561" y="165"/>
                  </a:cubicBezTo>
                  <a:cubicBezTo>
                    <a:pt x="226" y="726"/>
                    <a:pt x="0" y="1368"/>
                    <a:pt x="7" y="2021"/>
                  </a:cubicBezTo>
                  <a:cubicBezTo>
                    <a:pt x="14" y="2675"/>
                    <a:pt x="271" y="3340"/>
                    <a:pt x="771" y="3764"/>
                  </a:cubicBezTo>
                  <a:cubicBezTo>
                    <a:pt x="1080" y="4025"/>
                    <a:pt x="1463" y="4185"/>
                    <a:pt x="1848" y="4306"/>
                  </a:cubicBezTo>
                  <a:cubicBezTo>
                    <a:pt x="2767" y="4596"/>
                    <a:pt x="3735" y="4695"/>
                    <a:pt x="4678" y="4887"/>
                  </a:cubicBezTo>
                  <a:cubicBezTo>
                    <a:pt x="5623" y="5080"/>
                    <a:pt x="6576" y="5384"/>
                    <a:pt x="7307" y="6012"/>
                  </a:cubicBezTo>
                  <a:cubicBezTo>
                    <a:pt x="7531" y="6204"/>
                    <a:pt x="7735" y="6430"/>
                    <a:pt x="7848" y="6704"/>
                  </a:cubicBezTo>
                  <a:cubicBezTo>
                    <a:pt x="8069" y="7245"/>
                    <a:pt x="7896" y="7860"/>
                    <a:pt x="7722" y="8419"/>
                  </a:cubicBezTo>
                  <a:cubicBezTo>
                    <a:pt x="7545" y="8990"/>
                    <a:pt x="7368" y="9561"/>
                    <a:pt x="7190" y="10132"/>
                  </a:cubicBezTo>
                  <a:cubicBezTo>
                    <a:pt x="7111" y="10389"/>
                    <a:pt x="7030" y="10663"/>
                    <a:pt x="7093" y="10925"/>
                  </a:cubicBezTo>
                  <a:cubicBezTo>
                    <a:pt x="7149" y="11153"/>
                    <a:pt x="7357" y="11358"/>
                    <a:pt x="7582" y="11358"/>
                  </a:cubicBezTo>
                  <a:cubicBezTo>
                    <a:pt x="7616" y="11358"/>
                    <a:pt x="7651" y="11354"/>
                    <a:pt x="7685" y="11344"/>
                  </a:cubicBezTo>
                  <a:cubicBezTo>
                    <a:pt x="7945" y="11266"/>
                    <a:pt x="8038" y="10957"/>
                    <a:pt x="8189" y="10733"/>
                  </a:cubicBezTo>
                  <a:cubicBezTo>
                    <a:pt x="8297" y="10574"/>
                    <a:pt x="8413" y="10513"/>
                    <a:pt x="8538" y="10513"/>
                  </a:cubicBezTo>
                  <a:cubicBezTo>
                    <a:pt x="8746" y="10513"/>
                    <a:pt x="8981" y="10680"/>
                    <a:pt x="9256" y="10841"/>
                  </a:cubicBezTo>
                  <a:lnTo>
                    <a:pt x="8329" y="12879"/>
                  </a:lnTo>
                  <a:cubicBezTo>
                    <a:pt x="8128" y="13153"/>
                    <a:pt x="7403" y="13758"/>
                    <a:pt x="7410" y="14096"/>
                  </a:cubicBezTo>
                  <a:cubicBezTo>
                    <a:pt x="7418" y="14570"/>
                    <a:pt x="8334" y="14530"/>
                    <a:pt x="8801" y="14619"/>
                  </a:cubicBezTo>
                  <a:cubicBezTo>
                    <a:pt x="8895" y="14637"/>
                    <a:pt x="8997" y="14646"/>
                    <a:pt x="9103" y="14646"/>
                  </a:cubicBezTo>
                  <a:cubicBezTo>
                    <a:pt x="9521" y="14646"/>
                    <a:pt x="10000" y="14509"/>
                    <a:pt x="10301" y="14281"/>
                  </a:cubicBezTo>
                  <a:cubicBezTo>
                    <a:pt x="10678" y="13994"/>
                    <a:pt x="10828" y="13717"/>
                    <a:pt x="11099" y="13327"/>
                  </a:cubicBezTo>
                  <a:cubicBezTo>
                    <a:pt x="12172" y="11776"/>
                    <a:pt x="13267" y="9741"/>
                    <a:pt x="13124" y="7860"/>
                  </a:cubicBezTo>
                  <a:cubicBezTo>
                    <a:pt x="13008" y="6323"/>
                    <a:pt x="12606" y="5288"/>
                    <a:pt x="11680" y="4436"/>
                  </a:cubicBezTo>
                  <a:cubicBezTo>
                    <a:pt x="11595" y="4359"/>
                    <a:pt x="11506" y="4278"/>
                    <a:pt x="11476" y="4166"/>
                  </a:cubicBezTo>
                  <a:cubicBezTo>
                    <a:pt x="11507" y="2472"/>
                    <a:pt x="10642" y="2167"/>
                    <a:pt x="9598" y="1698"/>
                  </a:cubicBezTo>
                  <a:cubicBezTo>
                    <a:pt x="8089" y="1022"/>
                    <a:pt x="1634" y="1533"/>
                    <a:pt x="1359" y="1"/>
                  </a:cubicBezTo>
                  <a:close/>
                </a:path>
              </a:pathLst>
            </a:custGeom>
            <a:solidFill>
              <a:srgbClr val="3B2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4b0407d7b0_0_0"/>
            <p:cNvSpPr/>
            <p:nvPr/>
          </p:nvSpPr>
          <p:spPr>
            <a:xfrm>
              <a:off x="7315045" y="2804072"/>
              <a:ext cx="39872" cy="51664"/>
            </a:xfrm>
            <a:custGeom>
              <a:rect b="b" l="l" r="r" t="t"/>
              <a:pathLst>
                <a:path extrusionOk="0" h="3089" w="2384">
                  <a:moveTo>
                    <a:pt x="1451" y="0"/>
                  </a:moveTo>
                  <a:cubicBezTo>
                    <a:pt x="1378" y="0"/>
                    <a:pt x="1300" y="11"/>
                    <a:pt x="1219" y="34"/>
                  </a:cubicBezTo>
                  <a:cubicBezTo>
                    <a:pt x="784" y="158"/>
                    <a:pt x="512" y="652"/>
                    <a:pt x="517" y="1104"/>
                  </a:cubicBezTo>
                  <a:lnTo>
                    <a:pt x="76" y="2359"/>
                  </a:lnTo>
                  <a:cubicBezTo>
                    <a:pt x="76" y="2359"/>
                    <a:pt x="0" y="2674"/>
                    <a:pt x="197" y="2923"/>
                  </a:cubicBezTo>
                  <a:cubicBezTo>
                    <a:pt x="295" y="3046"/>
                    <a:pt x="450" y="3089"/>
                    <a:pt x="609" y="3089"/>
                  </a:cubicBezTo>
                  <a:cubicBezTo>
                    <a:pt x="731" y="3089"/>
                    <a:pt x="856" y="3064"/>
                    <a:pt x="961" y="3030"/>
                  </a:cubicBezTo>
                  <a:cubicBezTo>
                    <a:pt x="1647" y="2808"/>
                    <a:pt x="2121" y="2141"/>
                    <a:pt x="2249" y="1450"/>
                  </a:cubicBezTo>
                  <a:cubicBezTo>
                    <a:pt x="2384" y="725"/>
                    <a:pt x="2052" y="0"/>
                    <a:pt x="14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4b0407d7b0_0_0"/>
            <p:cNvSpPr/>
            <p:nvPr/>
          </p:nvSpPr>
          <p:spPr>
            <a:xfrm>
              <a:off x="7216367" y="2885422"/>
              <a:ext cx="35106" cy="19334"/>
            </a:xfrm>
            <a:custGeom>
              <a:rect b="b" l="l" r="r" t="t"/>
              <a:pathLst>
                <a:path extrusionOk="0" h="1156" w="2099">
                  <a:moveTo>
                    <a:pt x="27" y="1"/>
                  </a:moveTo>
                  <a:lnTo>
                    <a:pt x="0" y="1156"/>
                  </a:lnTo>
                  <a:cubicBezTo>
                    <a:pt x="1407" y="1156"/>
                    <a:pt x="2098" y="382"/>
                    <a:pt x="2098" y="38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2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g14b0407d7b0_0_0"/>
          <p:cNvSpPr txBox="1"/>
          <p:nvPr>
            <p:ph idx="4294967295" type="title"/>
          </p:nvPr>
        </p:nvSpPr>
        <p:spPr>
          <a:xfrm>
            <a:off x="3120600" y="104475"/>
            <a:ext cx="2902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AZIONI DATA DRIVEN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g14b0407d7b0_0_0"/>
          <p:cNvSpPr txBox="1"/>
          <p:nvPr/>
        </p:nvSpPr>
        <p:spPr>
          <a:xfrm>
            <a:off x="1112650" y="724850"/>
            <a:ext cx="3335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Move Silver and Bronze customers to Gold level</a:t>
            </a:r>
            <a:endParaRPr b="1" sz="160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Dopo il livello Diamond, la maggior parte della customer base si divide tra il livello Silver e Bronze.</a:t>
            </a:r>
            <a:endParaRPr sz="11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Risulta quindi opportuno ingaggiare questi tipi di clienti aumentando la loyalty e sviluppando azioni di up/cross selling (ad esempio attraverso la creazione di bundle promozionali di prodotti sia nello store fisico che online).</a:t>
            </a:r>
            <a:endParaRPr sz="11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Alcune possibili strategie: campagne email personalizzate, sconti differenziati in base alle abitudini d’acquisto, costruire una relazione con il cliente a partire dal processo di on-boarding, offrire ricompense.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7" name="Google Shape;787;g14b0407d7b0_0_0"/>
          <p:cNvSpPr txBox="1"/>
          <p:nvPr/>
        </p:nvSpPr>
        <p:spPr>
          <a:xfrm>
            <a:off x="1112650" y="3156325"/>
            <a:ext cx="329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CRM</a:t>
            </a:r>
            <a:endParaRPr b="1" sz="1600">
              <a:solidFill>
                <a:srgbClr val="00DAEC"/>
              </a:solidFill>
              <a:highlight>
                <a:schemeClr val="accent4"/>
              </a:highlight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Gestione della relazione col cliente in modo tale da incrementare la loyalty, advocacy e opportunità di vendita.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8" name="Google Shape;788;g14b0407d7b0_0_0"/>
          <p:cNvSpPr txBox="1"/>
          <p:nvPr/>
        </p:nvSpPr>
        <p:spPr>
          <a:xfrm>
            <a:off x="5497725" y="724850"/>
            <a:ext cx="3000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Previsione dei potenziali churn e conseguenti azioni di caring</a:t>
            </a:r>
            <a:endParaRPr sz="110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Mantenere i potenziali churner è meno costoso dell'acquisizione nuovi clienti per cui è bene attuare azioni di caring no per perderli. Esempi di azioni mirate: affrontare offerte speciali, razionalizzazione e diversificazione di la strategia di contatto marketing (tramite call center, e-mail, ecc.) in base al rischio di abbandono.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9" name="Google Shape;789;g14b0407d7b0_0_0"/>
          <p:cNvSpPr txBox="1"/>
          <p:nvPr/>
        </p:nvSpPr>
        <p:spPr>
          <a:xfrm>
            <a:off x="5497725" y="25872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Integrazione degli insight all’interno della marketing automation</a:t>
            </a:r>
            <a:r>
              <a:rPr b="1" lang="en" sz="1600">
                <a:solidFill>
                  <a:schemeClr val="accent1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 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Per arricchire la contact strategy attraverso il “next best product to buy” in base alla relazione tra </a:t>
            </a:r>
            <a:endParaRPr sz="11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item trainanti e trainati.</a:t>
            </a:r>
            <a:endParaRPr/>
          </a:p>
        </p:txBody>
      </p:sp>
      <p:sp>
        <p:nvSpPr>
          <p:cNvPr id="790" name="Google Shape;790;g14b0407d7b0_0_0"/>
          <p:cNvSpPr txBox="1"/>
          <p:nvPr/>
        </p:nvSpPr>
        <p:spPr>
          <a:xfrm>
            <a:off x="1112650" y="4084925"/>
            <a:ext cx="3290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Layout optimization</a:t>
            </a:r>
            <a:endParaRPr sz="160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Possibilità di ottimizzare la collocazione dei prodotti (es. shelf) collocando in modo strategico prodotti trainanti e trainati.</a:t>
            </a:r>
            <a:endParaRPr sz="11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1" name="Google Shape;791;g14b0407d7b0_0_0"/>
          <p:cNvSpPr txBox="1"/>
          <p:nvPr/>
        </p:nvSpPr>
        <p:spPr>
          <a:xfrm>
            <a:off x="5497725" y="3773425"/>
            <a:ext cx="238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DAEC"/>
                </a:solidFill>
                <a:highlight>
                  <a:schemeClr val="accent4"/>
                </a:highlight>
                <a:latin typeface="Abel"/>
                <a:ea typeface="Abel"/>
                <a:cs typeface="Abel"/>
                <a:sym typeface="Abel"/>
              </a:rPr>
              <a:t>Promozioni</a:t>
            </a:r>
            <a:endParaRPr sz="1600">
              <a:solidFill>
                <a:srgbClr val="00DAEC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Le promozioni possono essere definite calcolando in media ogni quanto vengono acquistate determinate associazioni di prodotti.</a:t>
            </a:r>
            <a:endParaRPr/>
          </a:p>
        </p:txBody>
      </p:sp>
      <p:pic>
        <p:nvPicPr>
          <p:cNvPr id="792" name="Google Shape;792;g14b0407d7b0_0_0"/>
          <p:cNvPicPr preferRelativeResize="0"/>
          <p:nvPr/>
        </p:nvPicPr>
        <p:blipFill rotWithShape="1">
          <a:blip r:embed="rId3">
            <a:alphaModFix/>
          </a:blip>
          <a:srcRect b="0" l="7279" r="7772" t="0"/>
          <a:stretch/>
        </p:blipFill>
        <p:spPr>
          <a:xfrm>
            <a:off x="176425" y="753388"/>
            <a:ext cx="936224" cy="7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14b0407d7b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50" y="309515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14b0407d7b0_0_0"/>
          <p:cNvPicPr preferRelativeResize="0"/>
          <p:nvPr/>
        </p:nvPicPr>
        <p:blipFill rotWithShape="1">
          <a:blip r:embed="rId5">
            <a:alphaModFix/>
          </a:blip>
          <a:srcRect b="6210" l="4913" r="5584" t="11532"/>
          <a:stretch/>
        </p:blipFill>
        <p:spPr>
          <a:xfrm>
            <a:off x="4626625" y="776787"/>
            <a:ext cx="810200" cy="7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4b0407d7b0_0_0"/>
          <p:cNvPicPr preferRelativeResize="0"/>
          <p:nvPr/>
        </p:nvPicPr>
        <p:blipFill rotWithShape="1">
          <a:blip r:embed="rId6">
            <a:alphaModFix/>
          </a:blip>
          <a:srcRect b="24589" l="25146" r="26297" t="25746"/>
          <a:stretch/>
        </p:blipFill>
        <p:spPr>
          <a:xfrm>
            <a:off x="5226000" y="1434154"/>
            <a:ext cx="271725" cy="2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4b0407d7b0_0_0"/>
          <p:cNvPicPr preferRelativeResize="0"/>
          <p:nvPr/>
        </p:nvPicPr>
        <p:blipFill rotWithShape="1">
          <a:blip r:embed="rId7">
            <a:alphaModFix/>
          </a:blip>
          <a:srcRect b="13100" l="15472" r="15174" t="13751"/>
          <a:stretch/>
        </p:blipFill>
        <p:spPr>
          <a:xfrm>
            <a:off x="4875614" y="2686625"/>
            <a:ext cx="637411" cy="6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g14b0407d7b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1827" y="3748500"/>
            <a:ext cx="591550" cy="5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g14b0407d7b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075" y="4153275"/>
            <a:ext cx="718575" cy="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639950" y="1515775"/>
            <a:ext cx="74514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1) </a:t>
            </a:r>
            <a:r>
              <a:rPr b="1" i="1" lang="en" sz="1800">
                <a:solidFill>
                  <a:srgbClr val="EE96FA"/>
                </a:solidFill>
              </a:rPr>
              <a:t>Valorizzazione </a:t>
            </a:r>
            <a:r>
              <a:rPr lang="en" sz="1800"/>
              <a:t>della relazione con il </a:t>
            </a:r>
            <a:r>
              <a:rPr b="1" i="1" lang="en" sz="1800">
                <a:solidFill>
                  <a:srgbClr val="EE96FA"/>
                </a:solidFill>
              </a:rPr>
              <a:t>cliente</a:t>
            </a:r>
            <a:r>
              <a:rPr lang="en" sz="1800"/>
              <a:t>:</a:t>
            </a:r>
            <a:endParaRPr sz="1800"/>
          </a:p>
          <a:p>
            <a:pPr indent="-285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Come rendere la relazione più redditizia?</a:t>
            </a:r>
            <a:endParaRPr/>
          </a:p>
          <a:p>
            <a:pPr indent="-285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Quali sono le caratteristiche della client base e come può essere divisa?</a:t>
            </a:r>
            <a:endParaRPr/>
          </a:p>
          <a:p>
            <a:pPr indent="-285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Su quali tipi di clienti bisogna investire?</a:t>
            </a:r>
            <a:endParaRPr/>
          </a:p>
          <a:p>
            <a:pPr indent="-285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Chi sono i potenziali churners e perché lo sono?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2) </a:t>
            </a:r>
            <a:r>
              <a:rPr b="1" i="1" lang="en" sz="1800">
                <a:solidFill>
                  <a:srgbClr val="EE96FA"/>
                </a:solidFill>
              </a:rPr>
              <a:t>Valorizzazione </a:t>
            </a:r>
            <a:r>
              <a:rPr lang="en" sz="1800"/>
              <a:t>dei </a:t>
            </a:r>
            <a:r>
              <a:rPr b="1" i="1" lang="en" sz="1800">
                <a:solidFill>
                  <a:srgbClr val="EE96FA"/>
                </a:solidFill>
              </a:rPr>
              <a:t>prodotti</a:t>
            </a:r>
            <a:r>
              <a:rPr lang="en" sz="1800"/>
              <a:t>:</a:t>
            </a:r>
            <a:endParaRPr/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Quali sono i prodotti più acquistati? </a:t>
            </a:r>
            <a:endParaRPr sz="1800"/>
          </a:p>
          <a:p>
            <a:pPr indent="-285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800"/>
              <a:t>Su quale combinazione di prodotti conviene investire?</a:t>
            </a:r>
            <a:endParaRPr sz="1800"/>
          </a:p>
        </p:txBody>
      </p:sp>
      <p:sp>
        <p:nvSpPr>
          <p:cNvPr id="242" name="Google Shape;242;p2"/>
          <p:cNvSpPr txBox="1"/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Business questions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3" name="Google Shape;243;p2"/>
          <p:cNvGrpSpPr/>
          <p:nvPr/>
        </p:nvGrpSpPr>
        <p:grpSpPr>
          <a:xfrm>
            <a:off x="5903002" y="255085"/>
            <a:ext cx="2474709" cy="1690673"/>
            <a:chOff x="807000" y="238125"/>
            <a:chExt cx="6007875" cy="5242050"/>
          </a:xfrm>
        </p:grpSpPr>
        <p:sp>
          <p:nvSpPr>
            <p:cNvPr id="244" name="Google Shape;244;p2"/>
            <p:cNvSpPr/>
            <p:nvPr/>
          </p:nvSpPr>
          <p:spPr>
            <a:xfrm>
              <a:off x="1446800" y="2137900"/>
              <a:ext cx="3792475" cy="2399075"/>
            </a:xfrm>
            <a:custGeom>
              <a:rect b="b" l="l" r="r" t="t"/>
              <a:pathLst>
                <a:path extrusionOk="0" h="95963" w="151699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590100" y="2389775"/>
              <a:ext cx="2224775" cy="1415050"/>
            </a:xfrm>
            <a:custGeom>
              <a:rect b="b" l="l" r="r" t="t"/>
              <a:pathLst>
                <a:path extrusionOk="0" h="56602" w="88991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418850" y="2903800"/>
              <a:ext cx="615300" cy="355250"/>
            </a:xfrm>
            <a:custGeom>
              <a:rect b="b" l="l" r="r" t="t"/>
              <a:pathLst>
                <a:path extrusionOk="0" h="14210" w="24612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479475" y="4593475"/>
              <a:ext cx="615250" cy="355225"/>
            </a:xfrm>
            <a:custGeom>
              <a:rect b="b" l="l" r="r" t="t"/>
              <a:pathLst>
                <a:path extrusionOk="0" h="14209" w="2461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576325" y="690000"/>
              <a:ext cx="508250" cy="779575"/>
            </a:xfrm>
            <a:custGeom>
              <a:rect b="b" l="l" r="r" t="t"/>
              <a:pathLst>
                <a:path extrusionOk="0" h="31183" w="2033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245250" y="419275"/>
              <a:ext cx="554250" cy="394200"/>
            </a:xfrm>
            <a:custGeom>
              <a:rect b="b" l="l" r="r" t="t"/>
              <a:pathLst>
                <a:path extrusionOk="0" h="15768" w="2217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244075" y="764200"/>
              <a:ext cx="187775" cy="354125"/>
            </a:xfrm>
            <a:custGeom>
              <a:rect b="b" l="l" r="r" t="t"/>
              <a:pathLst>
                <a:path extrusionOk="0" h="14165" w="7511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266250" y="735250"/>
              <a:ext cx="513600" cy="389550"/>
            </a:xfrm>
            <a:custGeom>
              <a:rect b="b" l="l" r="r" t="t"/>
              <a:pathLst>
                <a:path extrusionOk="0" h="15582" w="20544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614350" y="442850"/>
              <a:ext cx="186350" cy="358175"/>
            </a:xfrm>
            <a:custGeom>
              <a:rect b="b" l="l" r="r" t="t"/>
              <a:pathLst>
                <a:path extrusionOk="0" h="14327" w="7454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568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5725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49675" y="723325"/>
              <a:ext cx="1904375" cy="2651975"/>
            </a:xfrm>
            <a:custGeom>
              <a:rect b="b" l="l" r="r" t="t"/>
              <a:pathLst>
                <a:path extrusionOk="0" h="106079" w="76175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683425" y="782150"/>
              <a:ext cx="1836925" cy="2534350"/>
            </a:xfrm>
            <a:custGeom>
              <a:rect b="b" l="l" r="r" t="t"/>
              <a:pathLst>
                <a:path extrusionOk="0" h="101374" w="73477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609850" y="719475"/>
              <a:ext cx="1879375" cy="2613100"/>
            </a:xfrm>
            <a:custGeom>
              <a:rect b="b" l="l" r="r" t="t"/>
              <a:pathLst>
                <a:path extrusionOk="0" h="104524" w="75175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712575" y="3342700"/>
              <a:ext cx="425" cy="200"/>
            </a:xfrm>
            <a:custGeom>
              <a:rect b="b" l="l" r="r" t="t"/>
              <a:pathLst>
                <a:path extrusionOk="0" h="8" w="17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683425" y="782150"/>
              <a:ext cx="1836925" cy="2534350"/>
            </a:xfrm>
            <a:custGeom>
              <a:rect b="b" l="l" r="r" t="t"/>
              <a:pathLst>
                <a:path extrusionOk="0" h="101374" w="73477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733450" y="2335275"/>
              <a:ext cx="3165075" cy="1901975"/>
            </a:xfrm>
            <a:custGeom>
              <a:rect b="b" l="l" r="r" t="t"/>
              <a:pathLst>
                <a:path extrusionOk="0" h="76079" w="126603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750225" y="3152250"/>
              <a:ext cx="3131475" cy="1117275"/>
            </a:xfrm>
            <a:custGeom>
              <a:rect b="b" l="l" r="r" t="t"/>
              <a:pathLst>
                <a:path extrusionOk="0" h="44691" w="125259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998025" y="2533100"/>
              <a:ext cx="2255575" cy="1302250"/>
            </a:xfrm>
            <a:custGeom>
              <a:rect b="b" l="l" r="r" t="t"/>
              <a:pathLst>
                <a:path extrusionOk="0" h="52090" w="90223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13100" y="2533100"/>
              <a:ext cx="2226700" cy="943025"/>
            </a:xfrm>
            <a:custGeom>
              <a:rect b="b" l="l" r="r" t="t"/>
              <a:pathLst>
                <a:path extrusionOk="0" h="37721" w="89068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373925" y="3311175"/>
              <a:ext cx="731250" cy="422150"/>
            </a:xfrm>
            <a:custGeom>
              <a:rect b="b" l="l" r="r" t="t"/>
              <a:pathLst>
                <a:path extrusionOk="0" h="16886" w="2925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381125" y="3311175"/>
              <a:ext cx="717700" cy="313875"/>
            </a:xfrm>
            <a:custGeom>
              <a:rect b="b" l="l" r="r" t="t"/>
              <a:pathLst>
                <a:path extrusionOk="0" h="12555" w="28708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17375" y="2622175"/>
              <a:ext cx="2018000" cy="1162900"/>
            </a:xfrm>
            <a:custGeom>
              <a:rect b="b" l="l" r="r" t="t"/>
              <a:pathLst>
                <a:path extrusionOk="0" h="46516" w="8072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17400" y="2604475"/>
              <a:ext cx="2017975" cy="1164800"/>
            </a:xfrm>
            <a:custGeom>
              <a:rect b="b" l="l" r="r" t="t"/>
              <a:pathLst>
                <a:path extrusionOk="0" h="46592" w="80719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728700" y="1151825"/>
              <a:ext cx="632925" cy="358275"/>
            </a:xfrm>
            <a:custGeom>
              <a:rect b="b" l="l" r="r" t="t"/>
              <a:pathLst>
                <a:path extrusionOk="0" h="14331" w="25317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045125" y="1335725"/>
              <a:ext cx="311425" cy="1140125"/>
            </a:xfrm>
            <a:custGeom>
              <a:rect b="b" l="l" r="r" t="t"/>
              <a:pathLst>
                <a:path extrusionOk="0" h="45605" w="12457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33350" y="1332950"/>
              <a:ext cx="311800" cy="1142600"/>
            </a:xfrm>
            <a:custGeom>
              <a:rect b="b" l="l" r="r" t="t"/>
              <a:pathLst>
                <a:path extrusionOk="0" h="45704" w="12472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33350" y="1332950"/>
              <a:ext cx="311800" cy="1142600"/>
            </a:xfrm>
            <a:custGeom>
              <a:rect b="b" l="l" r="r" t="t"/>
              <a:pathLst>
                <a:path extrusionOk="0" h="45704" w="12472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314650" y="1723200"/>
              <a:ext cx="632975" cy="358225"/>
            </a:xfrm>
            <a:custGeom>
              <a:rect b="b" l="l" r="r" t="t"/>
              <a:pathLst>
                <a:path extrusionOk="0" h="14329" w="25319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631075" y="1907075"/>
              <a:ext cx="311475" cy="807125"/>
            </a:xfrm>
            <a:custGeom>
              <a:rect b="b" l="l" r="r" t="t"/>
              <a:pathLst>
                <a:path extrusionOk="0" h="32285" w="12459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319300" y="1904275"/>
              <a:ext cx="311850" cy="809600"/>
            </a:xfrm>
            <a:custGeom>
              <a:rect b="b" l="l" r="r" t="t"/>
              <a:pathLst>
                <a:path extrusionOk="0" h="32384" w="12474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319300" y="1904275"/>
              <a:ext cx="311850" cy="809600"/>
            </a:xfrm>
            <a:custGeom>
              <a:rect b="b" l="l" r="r" t="t"/>
              <a:pathLst>
                <a:path extrusionOk="0" h="32384" w="12474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909825" y="2197350"/>
              <a:ext cx="632925" cy="358250"/>
            </a:xfrm>
            <a:custGeom>
              <a:rect b="b" l="l" r="r" t="t"/>
              <a:pathLst>
                <a:path extrusionOk="0" h="14330" w="25317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226200" y="2381250"/>
              <a:ext cx="311475" cy="566725"/>
            </a:xfrm>
            <a:custGeom>
              <a:rect b="b" l="l" r="r" t="t"/>
              <a:pathLst>
                <a:path extrusionOk="0" h="22669" w="12459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914425" y="2378450"/>
              <a:ext cx="311850" cy="569225"/>
            </a:xfrm>
            <a:custGeom>
              <a:rect b="b" l="l" r="r" t="t"/>
              <a:pathLst>
                <a:path extrusionOk="0" h="22769" w="12474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914425" y="2378450"/>
              <a:ext cx="311850" cy="569225"/>
            </a:xfrm>
            <a:custGeom>
              <a:rect b="b" l="l" r="r" t="t"/>
              <a:pathLst>
                <a:path extrusionOk="0" h="22769" w="12474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51650" y="276375"/>
              <a:ext cx="1336225" cy="2113950"/>
            </a:xfrm>
            <a:custGeom>
              <a:rect b="b" l="l" r="r" t="t"/>
              <a:pathLst>
                <a:path extrusionOk="0" h="84558" w="53449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083225" y="1482175"/>
              <a:ext cx="370950" cy="908150"/>
            </a:xfrm>
            <a:custGeom>
              <a:rect b="b" l="l" r="r" t="t"/>
              <a:pathLst>
                <a:path extrusionOk="0" h="36326" w="14838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990250" y="238125"/>
              <a:ext cx="494200" cy="869300"/>
            </a:xfrm>
            <a:custGeom>
              <a:rect b="b" l="l" r="r" t="t"/>
              <a:pathLst>
                <a:path extrusionOk="0" h="34772" w="19768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454275" y="738700"/>
              <a:ext cx="536000" cy="1047150"/>
            </a:xfrm>
            <a:custGeom>
              <a:rect b="b" l="l" r="r" t="t"/>
              <a:pathLst>
                <a:path extrusionOk="0" h="41886" w="2144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441475" y="1714775"/>
              <a:ext cx="211825" cy="268600"/>
            </a:xfrm>
            <a:custGeom>
              <a:rect b="b" l="l" r="r" t="t"/>
              <a:pathLst>
                <a:path extrusionOk="0" h="10744" w="8473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959900" y="1016525"/>
              <a:ext cx="161625" cy="319725"/>
            </a:xfrm>
            <a:custGeom>
              <a:rect b="b" l="l" r="r" t="t"/>
              <a:pathLst>
                <a:path extrusionOk="0" h="12789" w="6465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587650" y="3388700"/>
              <a:ext cx="2783275" cy="1681450"/>
            </a:xfrm>
            <a:custGeom>
              <a:rect b="b" l="l" r="r" t="t"/>
              <a:pathLst>
                <a:path extrusionOk="0" h="67258" w="111331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604400" y="3985175"/>
              <a:ext cx="2749725" cy="1495000"/>
            </a:xfrm>
            <a:custGeom>
              <a:rect b="b" l="l" r="r" t="t"/>
              <a:pathLst>
                <a:path extrusionOk="0" h="59800" w="109989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000550" y="4457750"/>
              <a:ext cx="356875" cy="206050"/>
            </a:xfrm>
            <a:custGeom>
              <a:rect b="b" l="l" r="r" t="t"/>
              <a:pathLst>
                <a:path extrusionOk="0" h="8242" w="14275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382450" y="4241650"/>
              <a:ext cx="349275" cy="201675"/>
            </a:xfrm>
            <a:custGeom>
              <a:rect b="b" l="l" r="r" t="t"/>
              <a:pathLst>
                <a:path extrusionOk="0" h="8067" w="13971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382750" y="3832575"/>
              <a:ext cx="1465600" cy="875925"/>
            </a:xfrm>
            <a:custGeom>
              <a:rect b="b" l="l" r="r" t="t"/>
              <a:pathLst>
                <a:path extrusionOk="0" h="35037" w="58624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515200" y="3876125"/>
              <a:ext cx="1333125" cy="832375"/>
            </a:xfrm>
            <a:custGeom>
              <a:rect b="b" l="l" r="r" t="t"/>
              <a:pathLst>
                <a:path extrusionOk="0" h="33295" w="53325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997625" y="4368550"/>
              <a:ext cx="587250" cy="342825"/>
            </a:xfrm>
            <a:custGeom>
              <a:rect b="b" l="l" r="r" t="t"/>
              <a:pathLst>
                <a:path extrusionOk="0" h="13713" w="2349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78350" y="4264125"/>
              <a:ext cx="587225" cy="342825"/>
            </a:xfrm>
            <a:custGeom>
              <a:rect b="b" l="l" r="r" t="t"/>
              <a:pathLst>
                <a:path extrusionOk="0" h="13713" w="23489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359100" y="4159825"/>
              <a:ext cx="587225" cy="342875"/>
            </a:xfrm>
            <a:custGeom>
              <a:rect b="b" l="l" r="r" t="t"/>
              <a:pathLst>
                <a:path extrusionOk="0" h="13715" w="23489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539800" y="4055450"/>
              <a:ext cx="587250" cy="342825"/>
            </a:xfrm>
            <a:custGeom>
              <a:rect b="b" l="l" r="r" t="t"/>
              <a:pathLst>
                <a:path extrusionOk="0" h="13713" w="2349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720600" y="3951175"/>
              <a:ext cx="587200" cy="342825"/>
            </a:xfrm>
            <a:custGeom>
              <a:rect b="b" l="l" r="r" t="t"/>
              <a:pathLst>
                <a:path extrusionOk="0" h="13713" w="23488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901325" y="3846800"/>
              <a:ext cx="587200" cy="342825"/>
            </a:xfrm>
            <a:custGeom>
              <a:rect b="b" l="l" r="r" t="t"/>
              <a:pathLst>
                <a:path extrusionOk="0" h="13713" w="23488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2025" y="3742450"/>
              <a:ext cx="587250" cy="342850"/>
            </a:xfrm>
            <a:custGeom>
              <a:rect b="b" l="l" r="r" t="t"/>
              <a:pathLst>
                <a:path extrusionOk="0" h="13714" w="2349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262775" y="3638075"/>
              <a:ext cx="587200" cy="342875"/>
            </a:xfrm>
            <a:custGeom>
              <a:rect b="b" l="l" r="r" t="t"/>
              <a:pathLst>
                <a:path extrusionOk="0" h="13715" w="23488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044150" y="4292925"/>
              <a:ext cx="159050" cy="91850"/>
            </a:xfrm>
            <a:custGeom>
              <a:rect b="b" l="l" r="r" t="t"/>
              <a:pathLst>
                <a:path extrusionOk="0" h="3674" w="6362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583975" y="4708250"/>
              <a:ext cx="86075" cy="49725"/>
            </a:xfrm>
            <a:custGeom>
              <a:rect b="b" l="l" r="r" t="t"/>
              <a:pathLst>
                <a:path extrusionOk="0" h="1989" w="3443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764075" y="4604250"/>
              <a:ext cx="86100" cy="49725"/>
            </a:xfrm>
            <a:custGeom>
              <a:rect b="b" l="l" r="r" t="t"/>
              <a:pathLst>
                <a:path extrusionOk="0" h="1989" w="3444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44225" y="4500250"/>
              <a:ext cx="86100" cy="49725"/>
            </a:xfrm>
            <a:custGeom>
              <a:rect b="b" l="l" r="r" t="t"/>
              <a:pathLst>
                <a:path extrusionOk="0" h="1989" w="3444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24350" y="4396250"/>
              <a:ext cx="86075" cy="49725"/>
            </a:xfrm>
            <a:custGeom>
              <a:rect b="b" l="l" r="r" t="t"/>
              <a:pathLst>
                <a:path extrusionOk="0" h="1989" w="3443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304450" y="4292250"/>
              <a:ext cx="86125" cy="49725"/>
            </a:xfrm>
            <a:custGeom>
              <a:rect b="b" l="l" r="r" t="t"/>
              <a:pathLst>
                <a:path extrusionOk="0" h="1989" w="3445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484600" y="4188250"/>
              <a:ext cx="86075" cy="49700"/>
            </a:xfrm>
            <a:custGeom>
              <a:rect b="b" l="l" r="r" t="t"/>
              <a:pathLst>
                <a:path extrusionOk="0" h="1988" w="3443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664700" y="4084250"/>
              <a:ext cx="86125" cy="49700"/>
            </a:xfrm>
            <a:custGeom>
              <a:rect b="b" l="l" r="r" t="t"/>
              <a:pathLst>
                <a:path extrusionOk="0" h="1988" w="3445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844850" y="3980275"/>
              <a:ext cx="86075" cy="49675"/>
            </a:xfrm>
            <a:custGeom>
              <a:rect b="b" l="l" r="r" t="t"/>
              <a:pathLst>
                <a:path extrusionOk="0" h="1987" w="3443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405600" y="4084250"/>
              <a:ext cx="159050" cy="91825"/>
            </a:xfrm>
            <a:custGeom>
              <a:rect b="b" l="l" r="r" t="t"/>
              <a:pathLst>
                <a:path extrusionOk="0" h="3673" w="6362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767075" y="3875575"/>
              <a:ext cx="159050" cy="91825"/>
            </a:xfrm>
            <a:custGeom>
              <a:rect b="b" l="l" r="r" t="t"/>
              <a:pathLst>
                <a:path extrusionOk="0" h="3673" w="6362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128550" y="3666850"/>
              <a:ext cx="159050" cy="91825"/>
            </a:xfrm>
            <a:custGeom>
              <a:rect b="b" l="l" r="r" t="t"/>
              <a:pathLst>
                <a:path extrusionOk="0" h="3673" w="6362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927625" y="4390900"/>
              <a:ext cx="55750" cy="29375"/>
            </a:xfrm>
            <a:custGeom>
              <a:rect b="b" l="l" r="r" t="t"/>
              <a:pathLst>
                <a:path extrusionOk="0" h="1175" w="223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986150" y="4423275"/>
              <a:ext cx="50825" cy="29350"/>
            </a:xfrm>
            <a:custGeom>
              <a:rect b="b" l="l" r="r" t="t"/>
              <a:pathLst>
                <a:path extrusionOk="0" h="1174" w="2033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39725" y="4455625"/>
              <a:ext cx="55800" cy="29325"/>
            </a:xfrm>
            <a:custGeom>
              <a:rect b="b" l="l" r="r" t="t"/>
              <a:pathLst>
                <a:path extrusionOk="0" h="1173" w="2232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95750" y="4488000"/>
              <a:ext cx="55825" cy="29350"/>
            </a:xfrm>
            <a:custGeom>
              <a:rect b="b" l="l" r="r" t="t"/>
              <a:pathLst>
                <a:path extrusionOk="0" h="1174" w="2233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51850" y="4520375"/>
              <a:ext cx="55775" cy="29325"/>
            </a:xfrm>
            <a:custGeom>
              <a:rect b="b" l="l" r="r" t="t"/>
              <a:pathLst>
                <a:path extrusionOk="0" h="1173" w="2231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207900" y="4552725"/>
              <a:ext cx="55775" cy="29350"/>
            </a:xfrm>
            <a:custGeom>
              <a:rect b="b" l="l" r="r" t="t"/>
              <a:pathLst>
                <a:path extrusionOk="0" h="1174" w="2231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263950" y="4585100"/>
              <a:ext cx="55775" cy="29325"/>
            </a:xfrm>
            <a:custGeom>
              <a:rect b="b" l="l" r="r" t="t"/>
              <a:pathLst>
                <a:path extrusionOk="0" h="1173" w="2231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322075" y="3595875"/>
              <a:ext cx="55775" cy="29325"/>
            </a:xfrm>
            <a:custGeom>
              <a:rect b="b" l="l" r="r" t="t"/>
              <a:pathLst>
                <a:path extrusionOk="0" h="1173" w="2231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378125" y="3628225"/>
              <a:ext cx="55825" cy="29350"/>
            </a:xfrm>
            <a:custGeom>
              <a:rect b="b" l="l" r="r" t="t"/>
              <a:pathLst>
                <a:path extrusionOk="0" h="1174" w="2233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434175" y="3660600"/>
              <a:ext cx="55825" cy="29350"/>
            </a:xfrm>
            <a:custGeom>
              <a:rect b="b" l="l" r="r" t="t"/>
              <a:pathLst>
                <a:path extrusionOk="0" h="1174" w="2233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490275" y="3692950"/>
              <a:ext cx="55775" cy="29375"/>
            </a:xfrm>
            <a:custGeom>
              <a:rect b="b" l="l" r="r" t="t"/>
              <a:pathLst>
                <a:path extrusionOk="0" h="1175" w="2231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546325" y="3725350"/>
              <a:ext cx="55775" cy="29325"/>
            </a:xfrm>
            <a:custGeom>
              <a:rect b="b" l="l" r="r" t="t"/>
              <a:pathLst>
                <a:path extrusionOk="0" h="1173" w="2231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5602375" y="3757700"/>
              <a:ext cx="55775" cy="29325"/>
            </a:xfrm>
            <a:custGeom>
              <a:rect b="b" l="l" r="r" t="t"/>
              <a:pathLst>
                <a:path extrusionOk="0" h="1173" w="2231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660925" y="3790075"/>
              <a:ext cx="50800" cy="29300"/>
            </a:xfrm>
            <a:custGeom>
              <a:rect b="b" l="l" r="r" t="t"/>
              <a:pathLst>
                <a:path extrusionOk="0" h="1172" w="2032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868275" y="5025825"/>
              <a:ext cx="97600" cy="128925"/>
            </a:xfrm>
            <a:custGeom>
              <a:rect b="b" l="l" r="r" t="t"/>
              <a:pathLst>
                <a:path extrusionOk="0" h="5157" w="3904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102875" y="4891875"/>
              <a:ext cx="88925" cy="130975"/>
            </a:xfrm>
            <a:custGeom>
              <a:rect b="b" l="l" r="r" t="t"/>
              <a:pathLst>
                <a:path extrusionOk="0" h="5239" w="3557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5333125" y="4758925"/>
              <a:ext cx="88975" cy="130975"/>
            </a:xfrm>
            <a:custGeom>
              <a:rect b="b" l="l" r="r" t="t"/>
              <a:pathLst>
                <a:path extrusionOk="0" h="5239" w="3559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563425" y="4625975"/>
              <a:ext cx="88925" cy="131000"/>
            </a:xfrm>
            <a:custGeom>
              <a:rect b="b" l="l" r="r" t="t"/>
              <a:pathLst>
                <a:path extrusionOk="0" h="5240" w="3557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793675" y="4493025"/>
              <a:ext cx="88975" cy="130975"/>
            </a:xfrm>
            <a:custGeom>
              <a:rect b="b" l="l" r="r" t="t"/>
              <a:pathLst>
                <a:path extrusionOk="0" h="5239" w="3559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019650" y="4361050"/>
              <a:ext cx="97600" cy="128925"/>
            </a:xfrm>
            <a:custGeom>
              <a:rect b="b" l="l" r="r" t="t"/>
              <a:pathLst>
                <a:path extrusionOk="0" h="5157" w="3904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623900" y="4063425"/>
              <a:ext cx="2314825" cy="1353550"/>
            </a:xfrm>
            <a:custGeom>
              <a:rect b="b" l="l" r="r" t="t"/>
              <a:pathLst>
                <a:path extrusionOk="0" h="54142" w="92593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07000" y="3919500"/>
              <a:ext cx="1346275" cy="777300"/>
            </a:xfrm>
            <a:custGeom>
              <a:rect b="b" l="l" r="r" t="t"/>
              <a:pathLst>
                <a:path extrusionOk="0" h="31092" w="53851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225075" y="4158650"/>
              <a:ext cx="512875" cy="227625"/>
            </a:xfrm>
            <a:custGeom>
              <a:rect b="b" l="l" r="r" t="t"/>
              <a:pathLst>
                <a:path extrusionOk="0" h="9105" w="20515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7000" y="4326375"/>
              <a:ext cx="417025" cy="326900"/>
            </a:xfrm>
            <a:custGeom>
              <a:rect b="b" l="l" r="r" t="t"/>
              <a:pathLst>
                <a:path extrusionOk="0" h="13076" w="16681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69250" y="4517275"/>
              <a:ext cx="879000" cy="300375"/>
            </a:xfrm>
            <a:custGeom>
              <a:rect b="b" l="l" r="r" t="t"/>
              <a:pathLst>
                <a:path extrusionOk="0" h="12015" w="3516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898625" y="4291000"/>
              <a:ext cx="254650" cy="167675"/>
            </a:xfrm>
            <a:custGeom>
              <a:rect b="b" l="l" r="r" t="t"/>
              <a:pathLst>
                <a:path extrusionOk="0" h="6707" w="10186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736225" y="3964125"/>
              <a:ext cx="54775" cy="137050"/>
            </a:xfrm>
            <a:custGeom>
              <a:rect b="b" l="l" r="r" t="t"/>
              <a:pathLst>
                <a:path extrusionOk="0" h="5482" w="2191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12000" y="4098975"/>
              <a:ext cx="149650" cy="179525"/>
            </a:xfrm>
            <a:custGeom>
              <a:rect b="b" l="l" r="r" t="t"/>
              <a:pathLst>
                <a:path extrusionOk="0" h="7181" w="5986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24025" y="3001350"/>
              <a:ext cx="99375" cy="505325"/>
            </a:xfrm>
            <a:custGeom>
              <a:rect b="b" l="l" r="r" t="t"/>
              <a:pathLst>
                <a:path extrusionOk="0" h="20213" w="3975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174725" y="2732050"/>
              <a:ext cx="99375" cy="687600"/>
            </a:xfrm>
            <a:custGeom>
              <a:rect b="b" l="l" r="r" t="t"/>
              <a:pathLst>
                <a:path extrusionOk="0" h="27504" w="3975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174725" y="2577900"/>
              <a:ext cx="99375" cy="162075"/>
            </a:xfrm>
            <a:custGeom>
              <a:rect b="b" l="l" r="r" t="t"/>
              <a:pathLst>
                <a:path extrusionOk="0" h="6483" w="3975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74725" y="2500425"/>
              <a:ext cx="99375" cy="93350"/>
            </a:xfrm>
            <a:custGeom>
              <a:rect b="b" l="l" r="r" t="t"/>
              <a:pathLst>
                <a:path extrusionOk="0" h="3734" w="3975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325475" y="2977475"/>
              <a:ext cx="99325" cy="355175"/>
            </a:xfrm>
            <a:custGeom>
              <a:rect b="b" l="l" r="r" t="t"/>
              <a:pathLst>
                <a:path extrusionOk="0" h="14207" w="3973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66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325475" y="2864700"/>
              <a:ext cx="99325" cy="120725"/>
            </a:xfrm>
            <a:custGeom>
              <a:rect b="b" l="l" r="r" t="t"/>
              <a:pathLst>
                <a:path extrusionOk="0" h="4829" w="3973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325475" y="2783625"/>
              <a:ext cx="99325" cy="89050"/>
            </a:xfrm>
            <a:custGeom>
              <a:rect b="b" l="l" r="r" t="t"/>
              <a:pathLst>
                <a:path extrusionOk="0" h="3562" w="3973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18550" y="2897475"/>
              <a:ext cx="99375" cy="120700"/>
            </a:xfrm>
            <a:custGeom>
              <a:rect b="b" l="l" r="r" t="t"/>
              <a:pathLst>
                <a:path extrusionOk="0" h="4828" w="3975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18550" y="2816400"/>
              <a:ext cx="99375" cy="89050"/>
            </a:xfrm>
            <a:custGeom>
              <a:rect b="b" l="l" r="r" t="t"/>
              <a:pathLst>
                <a:path extrusionOk="0" h="3562" w="3975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664500" y="1475175"/>
              <a:ext cx="99375" cy="505325"/>
            </a:xfrm>
            <a:custGeom>
              <a:rect b="b" l="l" r="r" t="t"/>
              <a:pathLst>
                <a:path extrusionOk="0" h="20213" w="3975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15250" y="1205875"/>
              <a:ext cx="99325" cy="687600"/>
            </a:xfrm>
            <a:custGeom>
              <a:rect b="b" l="l" r="r" t="t"/>
              <a:pathLst>
                <a:path extrusionOk="0" h="27504" w="3973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15250" y="1051725"/>
              <a:ext cx="99325" cy="162075"/>
            </a:xfrm>
            <a:custGeom>
              <a:rect b="b" l="l" r="r" t="t"/>
              <a:pathLst>
                <a:path extrusionOk="0" h="6483" w="3973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15250" y="974250"/>
              <a:ext cx="99325" cy="93350"/>
            </a:xfrm>
            <a:custGeom>
              <a:rect b="b" l="l" r="r" t="t"/>
              <a:pathLst>
                <a:path extrusionOk="0" h="3734" w="3973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965950" y="1451300"/>
              <a:ext cx="99325" cy="355175"/>
            </a:xfrm>
            <a:custGeom>
              <a:rect b="b" l="l" r="r" t="t"/>
              <a:pathLst>
                <a:path extrusionOk="0" h="14207" w="3973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50000">
                  <a:srgbClr val="E354F7">
                    <a:alpha val="55294"/>
                  </a:srgbClr>
                </a:gs>
                <a:gs pos="100000">
                  <a:srgbClr val="10ECFF">
                    <a:alpha val="8470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65950" y="1338525"/>
              <a:ext cx="99325" cy="120700"/>
            </a:xfrm>
            <a:custGeom>
              <a:rect b="b" l="l" r="r" t="t"/>
              <a:pathLst>
                <a:path extrusionOk="0" h="4828" w="3973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65950" y="1257450"/>
              <a:ext cx="99325" cy="89050"/>
            </a:xfrm>
            <a:custGeom>
              <a:rect b="b" l="l" r="r" t="t"/>
              <a:pathLst>
                <a:path extrusionOk="0" h="3562" w="3973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659025" y="1371300"/>
              <a:ext cx="99375" cy="120700"/>
            </a:xfrm>
            <a:custGeom>
              <a:rect b="b" l="l" r="r" t="t"/>
              <a:pathLst>
                <a:path extrusionOk="0" h="4828" w="3975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659025" y="1290225"/>
              <a:ext cx="99375" cy="89050"/>
            </a:xfrm>
            <a:custGeom>
              <a:rect b="b" l="l" r="r" t="t"/>
              <a:pathLst>
                <a:path extrusionOk="0" h="3562" w="3975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880000" y="2267575"/>
              <a:ext cx="802700" cy="317050"/>
            </a:xfrm>
            <a:custGeom>
              <a:rect b="b" l="l" r="r" t="t"/>
              <a:pathLst>
                <a:path extrusionOk="0" h="12682" w="32108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640525" y="1980875"/>
              <a:ext cx="547875" cy="514175"/>
            </a:xfrm>
            <a:custGeom>
              <a:rect b="b" l="l" r="r" t="t"/>
              <a:pathLst>
                <a:path extrusionOk="0" h="20567" w="21915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127075" y="1969975"/>
              <a:ext cx="580375" cy="342375"/>
            </a:xfrm>
            <a:custGeom>
              <a:rect b="b" l="l" r="r" t="t"/>
              <a:pathLst>
                <a:path extrusionOk="0" h="13695" w="23215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80000" y="2312325"/>
              <a:ext cx="802700" cy="434875"/>
            </a:xfrm>
            <a:custGeom>
              <a:rect b="b" l="l" r="r" t="t"/>
              <a:pathLst>
                <a:path extrusionOk="0" h="17395" w="32108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688550" y="2268900"/>
              <a:ext cx="191475" cy="388775"/>
            </a:xfrm>
            <a:custGeom>
              <a:rect b="b" l="l" r="r" t="t"/>
              <a:pathLst>
                <a:path extrusionOk="0" h="15551" w="7659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49f68bfc1b_0_25"/>
          <p:cNvSpPr txBox="1"/>
          <p:nvPr>
            <p:ph type="title"/>
          </p:nvPr>
        </p:nvSpPr>
        <p:spPr>
          <a:xfrm>
            <a:off x="1878325" y="1751850"/>
            <a:ext cx="56724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Grazie per l’attenzione!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/>
          <p:nvPr>
            <p:ph type="title"/>
          </p:nvPr>
        </p:nvSpPr>
        <p:spPr>
          <a:xfrm>
            <a:off x="639833" y="167411"/>
            <a:ext cx="4461540" cy="8243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CUSTOMER EXPLORATION</a:t>
            </a:r>
            <a:endParaRPr/>
          </a:p>
        </p:txBody>
      </p:sp>
      <p:grpSp>
        <p:nvGrpSpPr>
          <p:cNvPr id="366" name="Google Shape;366;p11"/>
          <p:cNvGrpSpPr/>
          <p:nvPr/>
        </p:nvGrpSpPr>
        <p:grpSpPr>
          <a:xfrm>
            <a:off x="956707" y="1427642"/>
            <a:ext cx="1015392" cy="1015306"/>
            <a:chOff x="4049800" y="640400"/>
            <a:chExt cx="858900" cy="858900"/>
          </a:xfrm>
        </p:grpSpPr>
        <p:sp>
          <p:nvSpPr>
            <p:cNvPr id="367" name="Google Shape;367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00" name="adj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196658" name="adj1"/>
                <a:gd fmla="val 1925998" name="adj2"/>
                <a:gd fmla="val 10205" name="adj3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1"/>
          <p:cNvGrpSpPr/>
          <p:nvPr/>
        </p:nvGrpSpPr>
        <p:grpSpPr>
          <a:xfrm rot="-5400000">
            <a:off x="2487084" y="1427644"/>
            <a:ext cx="1015392" cy="1015306"/>
            <a:chOff x="4049800" y="640400"/>
            <a:chExt cx="858900" cy="858900"/>
          </a:xfrm>
        </p:grpSpPr>
        <p:sp>
          <p:nvSpPr>
            <p:cNvPr id="370" name="Google Shape;370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00" name="adj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48400" name="adj1"/>
                <a:gd fmla="val 676962" name="adj2"/>
                <a:gd fmla="val 9830" name="adj3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11"/>
          <p:cNvSpPr txBox="1"/>
          <p:nvPr>
            <p:ph idx="4294967295" type="title"/>
          </p:nvPr>
        </p:nvSpPr>
        <p:spPr>
          <a:xfrm>
            <a:off x="990848" y="2442950"/>
            <a:ext cx="947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PREMIUM</a:t>
            </a:r>
            <a:endParaRPr sz="1400"/>
          </a:p>
        </p:txBody>
      </p:sp>
      <p:sp>
        <p:nvSpPr>
          <p:cNvPr id="373" name="Google Shape;373;p11"/>
          <p:cNvSpPr txBox="1"/>
          <p:nvPr>
            <p:ph idx="4294967295" type="title"/>
          </p:nvPr>
        </p:nvSpPr>
        <p:spPr>
          <a:xfrm>
            <a:off x="2310234" y="2442950"/>
            <a:ext cx="1158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PREMIUM_BIZ</a:t>
            </a:r>
            <a:endParaRPr sz="1400"/>
          </a:p>
        </p:txBody>
      </p:sp>
      <p:grpSp>
        <p:nvGrpSpPr>
          <p:cNvPr id="374" name="Google Shape;374;p11"/>
          <p:cNvGrpSpPr/>
          <p:nvPr/>
        </p:nvGrpSpPr>
        <p:grpSpPr>
          <a:xfrm rot="5400000">
            <a:off x="956710" y="2995315"/>
            <a:ext cx="1015392" cy="1015306"/>
            <a:chOff x="4049800" y="640400"/>
            <a:chExt cx="858900" cy="858900"/>
          </a:xfrm>
        </p:grpSpPr>
        <p:sp>
          <p:nvSpPr>
            <p:cNvPr id="375" name="Google Shape;375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00" name="adj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0858062" name="adj1"/>
                <a:gd fmla="val 343826" name="adj2"/>
                <a:gd fmla="val 9156" name="adj3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1"/>
          <p:cNvGrpSpPr/>
          <p:nvPr/>
        </p:nvGrpSpPr>
        <p:grpSpPr>
          <a:xfrm rot="-5400000">
            <a:off x="2487084" y="2995321"/>
            <a:ext cx="1015392" cy="1015306"/>
            <a:chOff x="4049800" y="640400"/>
            <a:chExt cx="858900" cy="858900"/>
          </a:xfrm>
        </p:grpSpPr>
        <p:sp>
          <p:nvSpPr>
            <p:cNvPr id="378" name="Google Shape;378;p1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00" name="adj"/>
              </a:avLst>
            </a:prstGeom>
            <a:gradFill>
              <a:gsLst>
                <a:gs pos="0">
                  <a:srgbClr val="FFFFFF">
                    <a:alpha val="17254"/>
                  </a:srgbClr>
                </a:gs>
                <a:gs pos="66000">
                  <a:srgbClr val="E354F7">
                    <a:alpha val="20784"/>
                  </a:srgbClr>
                </a:gs>
                <a:gs pos="100000">
                  <a:srgbClr val="10ECFF">
                    <a:alpha val="3215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78749" name="adj1"/>
                <a:gd fmla="val 859270" name="adj2"/>
                <a:gd fmla="val 9935" name="adj3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1"/>
          <p:cNvSpPr txBox="1"/>
          <p:nvPr>
            <p:ph idx="4294967295" type="title"/>
          </p:nvPr>
        </p:nvSpPr>
        <p:spPr>
          <a:xfrm>
            <a:off x="990848" y="4010625"/>
            <a:ext cx="947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STANDARD</a:t>
            </a:r>
            <a:endParaRPr sz="1400"/>
          </a:p>
        </p:txBody>
      </p:sp>
      <p:sp>
        <p:nvSpPr>
          <p:cNvPr id="381" name="Google Shape;381;p11"/>
          <p:cNvSpPr txBox="1"/>
          <p:nvPr>
            <p:ph idx="4294967295" type="title"/>
          </p:nvPr>
        </p:nvSpPr>
        <p:spPr>
          <a:xfrm>
            <a:off x="2259026" y="4010625"/>
            <a:ext cx="1226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STANDARD_BIZ</a:t>
            </a:r>
            <a:endParaRPr sz="1400"/>
          </a:p>
        </p:txBody>
      </p:sp>
      <p:sp>
        <p:nvSpPr>
          <p:cNvPr id="382" name="Google Shape;382;p11"/>
          <p:cNvSpPr txBox="1"/>
          <p:nvPr>
            <p:ph idx="4294967295" type="title"/>
          </p:nvPr>
        </p:nvSpPr>
        <p:spPr>
          <a:xfrm>
            <a:off x="1051748" y="16331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31%</a:t>
            </a:r>
            <a:endParaRPr sz="2000"/>
          </a:p>
        </p:txBody>
      </p:sp>
      <p:sp>
        <p:nvSpPr>
          <p:cNvPr id="383" name="Google Shape;383;p11"/>
          <p:cNvSpPr txBox="1"/>
          <p:nvPr>
            <p:ph idx="4294967295" type="title"/>
          </p:nvPr>
        </p:nvSpPr>
        <p:spPr>
          <a:xfrm>
            <a:off x="2582123" y="16331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6%</a:t>
            </a:r>
            <a:endParaRPr sz="2000"/>
          </a:p>
        </p:txBody>
      </p:sp>
      <p:sp>
        <p:nvSpPr>
          <p:cNvPr id="384" name="Google Shape;384;p11"/>
          <p:cNvSpPr txBox="1"/>
          <p:nvPr>
            <p:ph idx="4294967295" type="title"/>
          </p:nvPr>
        </p:nvSpPr>
        <p:spPr>
          <a:xfrm>
            <a:off x="1051748" y="32020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55%</a:t>
            </a:r>
            <a:endParaRPr sz="2000"/>
          </a:p>
        </p:txBody>
      </p:sp>
      <p:sp>
        <p:nvSpPr>
          <p:cNvPr id="385" name="Google Shape;385;p11"/>
          <p:cNvSpPr txBox="1"/>
          <p:nvPr>
            <p:ph idx="4294967295" type="title"/>
          </p:nvPr>
        </p:nvSpPr>
        <p:spPr>
          <a:xfrm>
            <a:off x="2582123" y="3202075"/>
            <a:ext cx="825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8%</a:t>
            </a:r>
            <a:endParaRPr sz="2000"/>
          </a:p>
        </p:txBody>
      </p:sp>
      <p:sp>
        <p:nvSpPr>
          <p:cNvPr id="386" name="Google Shape;386;p1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 flipH="1" rot="10800000">
            <a:off x="4571999" y="1901899"/>
            <a:ext cx="669851" cy="66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 txBox="1"/>
          <p:nvPr/>
        </p:nvSpPr>
        <p:spPr>
          <a:xfrm>
            <a:off x="4899451" y="1232975"/>
            <a:ext cx="33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Customers fidelity class count</a:t>
            </a:r>
            <a:endParaRPr b="1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89" name="Google Shape;3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450" y="1327325"/>
            <a:ext cx="4718125" cy="3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9f140f2a9_7_0"/>
          <p:cNvSpPr txBox="1"/>
          <p:nvPr>
            <p:ph type="title"/>
          </p:nvPr>
        </p:nvSpPr>
        <p:spPr>
          <a:xfrm>
            <a:off x="2341200" y="48761"/>
            <a:ext cx="446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CUSTOMER EXPLORATION</a:t>
            </a:r>
            <a:endParaRPr/>
          </a:p>
        </p:txBody>
      </p:sp>
      <p:sp>
        <p:nvSpPr>
          <p:cNvPr id="395" name="Google Shape;395;g149f140f2a9_7_0"/>
          <p:cNvSpPr txBox="1"/>
          <p:nvPr/>
        </p:nvSpPr>
        <p:spPr>
          <a:xfrm>
            <a:off x="4952750" y="867788"/>
            <a:ext cx="33927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 3 clienti che registrano il numero maggiore di acquisti sono: </a:t>
            </a:r>
            <a:endParaRPr b="0" i="0" sz="14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96" name="Google Shape;396;g149f140f2a9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00" y="1861575"/>
            <a:ext cx="4102500" cy="27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49f140f2a9_7_0"/>
          <p:cNvSpPr/>
          <p:nvPr/>
        </p:nvSpPr>
        <p:spPr>
          <a:xfrm>
            <a:off x="4731251" y="1016778"/>
            <a:ext cx="170996" cy="210766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noFill/>
          <a:ln cap="flat" cmpd="sng" w="9525">
            <a:solidFill>
              <a:srgbClr val="EE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49f140f2a9_7_0"/>
          <p:cNvSpPr/>
          <p:nvPr/>
        </p:nvSpPr>
        <p:spPr>
          <a:xfrm>
            <a:off x="6514500" y="2309686"/>
            <a:ext cx="451620" cy="412489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49f140f2a9_7_0"/>
          <p:cNvSpPr/>
          <p:nvPr/>
        </p:nvSpPr>
        <p:spPr>
          <a:xfrm>
            <a:off x="6016563" y="1878554"/>
            <a:ext cx="451614" cy="843599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49f140f2a9_7_0"/>
          <p:cNvSpPr/>
          <p:nvPr/>
        </p:nvSpPr>
        <p:spPr>
          <a:xfrm>
            <a:off x="6076288" y="2964429"/>
            <a:ext cx="451614" cy="843599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49f140f2a9_7_0"/>
          <p:cNvSpPr/>
          <p:nvPr/>
        </p:nvSpPr>
        <p:spPr>
          <a:xfrm>
            <a:off x="6055963" y="4111591"/>
            <a:ext cx="451614" cy="843599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49f140f2a9_7_0"/>
          <p:cNvSpPr txBox="1"/>
          <p:nvPr/>
        </p:nvSpPr>
        <p:spPr>
          <a:xfrm>
            <a:off x="5385425" y="1714200"/>
            <a:ext cx="101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376925</a:t>
            </a:r>
            <a:endParaRPr b="0" i="0" sz="12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49f140f2a9_7_0"/>
          <p:cNvSpPr txBox="1"/>
          <p:nvPr/>
        </p:nvSpPr>
        <p:spPr>
          <a:xfrm>
            <a:off x="5431463" y="2800063"/>
            <a:ext cx="101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117212</a:t>
            </a:r>
            <a:endParaRPr b="0" i="0" sz="12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49f140f2a9_7_0"/>
          <p:cNvSpPr txBox="1"/>
          <p:nvPr/>
        </p:nvSpPr>
        <p:spPr>
          <a:xfrm>
            <a:off x="5440550" y="3947225"/>
            <a:ext cx="10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248975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9f140f2a9_7_0"/>
          <p:cNvSpPr txBox="1"/>
          <p:nvPr/>
        </p:nvSpPr>
        <p:spPr>
          <a:xfrm>
            <a:off x="6661400" y="2024100"/>
            <a:ext cx="1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177 acquisti</a:t>
            </a:r>
            <a:endParaRPr b="0" i="0" sz="12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9f140f2a9_7_0"/>
          <p:cNvSpPr/>
          <p:nvPr/>
        </p:nvSpPr>
        <p:spPr>
          <a:xfrm>
            <a:off x="6570863" y="3456849"/>
            <a:ext cx="451620" cy="412489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49f140f2a9_7_0"/>
          <p:cNvSpPr txBox="1"/>
          <p:nvPr/>
        </p:nvSpPr>
        <p:spPr>
          <a:xfrm>
            <a:off x="6717763" y="3171263"/>
            <a:ext cx="1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155 acquisti</a:t>
            </a:r>
            <a:endParaRPr b="0" i="0" sz="12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49f140f2a9_7_0"/>
          <p:cNvSpPr/>
          <p:nvPr/>
        </p:nvSpPr>
        <p:spPr>
          <a:xfrm>
            <a:off x="6561775" y="4542699"/>
            <a:ext cx="451620" cy="412489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EE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49f140f2a9_7_0"/>
          <p:cNvSpPr txBox="1"/>
          <p:nvPr/>
        </p:nvSpPr>
        <p:spPr>
          <a:xfrm>
            <a:off x="6708675" y="4257113"/>
            <a:ext cx="1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154 acquisti</a:t>
            </a:r>
            <a:endParaRPr b="0" i="0" sz="12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49f140f2a9_7_0"/>
          <p:cNvSpPr txBox="1"/>
          <p:nvPr/>
        </p:nvSpPr>
        <p:spPr>
          <a:xfrm>
            <a:off x="577000" y="1184475"/>
            <a:ext cx="359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 distribution for number of purchases</a:t>
            </a:r>
            <a:endParaRPr b="1" i="0" sz="20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/>
          <p:nvPr/>
        </p:nvSpPr>
        <p:spPr>
          <a:xfrm>
            <a:off x="2371050" y="274575"/>
            <a:ext cx="44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PRODUCTS EXPLORATION</a:t>
            </a:r>
            <a:endParaRPr b="0" i="0" sz="3600" u="none" cap="none" strike="noStrik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428950" y="1139524"/>
            <a:ext cx="3413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 seguito alla data preparation ci sono: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902994 scontrini diversi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95826 articoli differenti venduti distribuiti per 14 reparti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7" name="Google Shape;417;p71"/>
          <p:cNvSpPr txBox="1"/>
          <p:nvPr/>
        </p:nvSpPr>
        <p:spPr>
          <a:xfrm>
            <a:off x="4650238" y="1139525"/>
            <a:ext cx="37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Product distribution for departments</a:t>
            </a:r>
            <a:endParaRPr b="1" i="0" sz="20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8" name="Google Shape;418;p71"/>
          <p:cNvSpPr/>
          <p:nvPr/>
        </p:nvSpPr>
        <p:spPr>
          <a:xfrm flipH="1">
            <a:off x="360688" y="1013525"/>
            <a:ext cx="3549611" cy="2128544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7254"/>
                </a:srgbClr>
              </a:gs>
              <a:gs pos="66000">
                <a:srgbClr val="E354F7">
                  <a:alpha val="20784"/>
                </a:srgbClr>
              </a:gs>
              <a:gs pos="100000">
                <a:srgbClr val="10ECFF">
                  <a:alpha val="32156"/>
                </a:srgbClr>
              </a:gs>
            </a:gsLst>
            <a:lin ang="54007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meline background shape" id="419" name="Google Shape;419;p71"/>
          <p:cNvSpPr/>
          <p:nvPr/>
        </p:nvSpPr>
        <p:spPr>
          <a:xfrm>
            <a:off x="617800" y="3364725"/>
            <a:ext cx="3035400" cy="1086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17254"/>
                </a:srgbClr>
              </a:gs>
              <a:gs pos="66000">
                <a:srgbClr val="E354F7">
                  <a:alpha val="20784"/>
                </a:srgbClr>
              </a:gs>
              <a:gs pos="100000">
                <a:srgbClr val="10ECFF">
                  <a:alpha val="32156"/>
                </a:srgbClr>
              </a:gs>
            </a:gsLst>
            <a:lin ang="54007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662500" y="3434900"/>
            <a:ext cx="324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Gli articoli acquistati maggiormente appartengono al reparto 12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21" name="Google Shape;4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50" y="1632125"/>
            <a:ext cx="4733298" cy="30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9ba6c67d6_0_4"/>
          <p:cNvSpPr txBox="1"/>
          <p:nvPr/>
        </p:nvSpPr>
        <p:spPr>
          <a:xfrm>
            <a:off x="2371050" y="375500"/>
            <a:ext cx="44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PRODUCTS EXPLORATION</a:t>
            </a:r>
            <a:endParaRPr b="0" i="0" sz="3600" u="none" cap="none" strike="noStrike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427" name="Google Shape;427;g149ba6c67d6_0_4"/>
          <p:cNvGrpSpPr/>
          <p:nvPr/>
        </p:nvGrpSpPr>
        <p:grpSpPr>
          <a:xfrm>
            <a:off x="115091" y="1514589"/>
            <a:ext cx="5929611" cy="3387475"/>
            <a:chOff x="1799375" y="2989800"/>
            <a:chExt cx="4020075" cy="2486950"/>
          </a:xfrm>
        </p:grpSpPr>
        <p:sp>
          <p:nvSpPr>
            <p:cNvPr id="428" name="Google Shape;428;g149ba6c67d6_0_4"/>
            <p:cNvSpPr/>
            <p:nvPr/>
          </p:nvSpPr>
          <p:spPr>
            <a:xfrm>
              <a:off x="1799375" y="5262050"/>
              <a:ext cx="4020075" cy="214700"/>
            </a:xfrm>
            <a:custGeom>
              <a:rect b="b" l="l" r="r" t="t"/>
              <a:pathLst>
                <a:path extrusionOk="0" h="8588" w="160803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149ba6c67d6_0_4"/>
            <p:cNvSpPr/>
            <p:nvPr/>
          </p:nvSpPr>
          <p:spPr>
            <a:xfrm>
              <a:off x="1954525" y="2989800"/>
              <a:ext cx="3710525" cy="2453750"/>
            </a:xfrm>
            <a:custGeom>
              <a:rect b="b" l="l" r="r" t="t"/>
              <a:pathLst>
                <a:path extrusionOk="0" h="98150" w="148421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49ba6c67d6_0_4"/>
            <p:cNvSpPr/>
            <p:nvPr/>
          </p:nvSpPr>
          <p:spPr>
            <a:xfrm>
              <a:off x="3444025" y="5262050"/>
              <a:ext cx="798150" cy="79375"/>
            </a:xfrm>
            <a:custGeom>
              <a:rect b="b" l="l" r="r" t="t"/>
              <a:pathLst>
                <a:path extrusionOk="0" h="3175" w="31926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49ba6c67d6_0_4"/>
            <p:cNvSpPr/>
            <p:nvPr/>
          </p:nvSpPr>
          <p:spPr>
            <a:xfrm>
              <a:off x="1954525" y="5263725"/>
              <a:ext cx="3710525" cy="11825"/>
            </a:xfrm>
            <a:custGeom>
              <a:rect b="b" l="l" r="r" t="t"/>
              <a:pathLst>
                <a:path extrusionOk="0" h="473" w="148421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g149ba6c67d6_0_4"/>
          <p:cNvGrpSpPr/>
          <p:nvPr/>
        </p:nvGrpSpPr>
        <p:grpSpPr>
          <a:xfrm flipH="1">
            <a:off x="6231411" y="1347692"/>
            <a:ext cx="2432809" cy="3112815"/>
            <a:chOff x="238125" y="1617275"/>
            <a:chExt cx="1090750" cy="1327200"/>
          </a:xfrm>
        </p:grpSpPr>
        <p:sp>
          <p:nvSpPr>
            <p:cNvPr id="433" name="Google Shape;433;g149ba6c67d6_0_4"/>
            <p:cNvSpPr/>
            <p:nvPr/>
          </p:nvSpPr>
          <p:spPr>
            <a:xfrm>
              <a:off x="325764" y="1702626"/>
              <a:ext cx="915474" cy="910587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49ba6c67d6_0_4"/>
            <p:cNvSpPr/>
            <p:nvPr/>
          </p:nvSpPr>
          <p:spPr>
            <a:xfrm>
              <a:off x="238125" y="1617275"/>
              <a:ext cx="1090750" cy="1273950"/>
            </a:xfrm>
            <a:custGeom>
              <a:rect b="b" l="l" r="r" t="t"/>
              <a:pathLst>
                <a:path extrusionOk="0" h="50958" w="4363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49ba6c67d6_0_4"/>
            <p:cNvSpPr/>
            <p:nvPr/>
          </p:nvSpPr>
          <p:spPr>
            <a:xfrm>
              <a:off x="633750" y="2771175"/>
              <a:ext cx="300950" cy="17330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g149ba6c67d6_0_4"/>
          <p:cNvSpPr txBox="1"/>
          <p:nvPr/>
        </p:nvSpPr>
        <p:spPr>
          <a:xfrm>
            <a:off x="6492300" y="1925250"/>
            <a:ext cx="191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Gli articoli venduti nel reparto 7 sono quelli con mediana più elevata.</a:t>
            </a:r>
            <a:endParaRPr b="0" i="0" sz="1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7" name="Google Shape;437;g149ba6c67d6_0_4"/>
          <p:cNvSpPr txBox="1"/>
          <p:nvPr/>
        </p:nvSpPr>
        <p:spPr>
          <a:xfrm>
            <a:off x="865573" y="1022000"/>
            <a:ext cx="395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Average sales amount for departments</a:t>
            </a:r>
            <a:endParaRPr b="1" i="0" sz="20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38" name="Google Shape;438;g149ba6c67d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00" y="1670100"/>
            <a:ext cx="5153597" cy="27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4967dbca30_0_10"/>
          <p:cNvSpPr/>
          <p:nvPr/>
        </p:nvSpPr>
        <p:spPr>
          <a:xfrm>
            <a:off x="129438" y="1278100"/>
            <a:ext cx="8903100" cy="32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4967dbca30_0_10"/>
          <p:cNvSpPr txBox="1"/>
          <p:nvPr>
            <p:ph type="title"/>
          </p:nvPr>
        </p:nvSpPr>
        <p:spPr>
          <a:xfrm>
            <a:off x="2357550" y="402050"/>
            <a:ext cx="4484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DATA DRIVEN-STRATEGY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5" name="Google Shape;445;g14967dbca30_0_10"/>
          <p:cNvGrpSpPr/>
          <p:nvPr/>
        </p:nvGrpSpPr>
        <p:grpSpPr>
          <a:xfrm>
            <a:off x="203587" y="1798039"/>
            <a:ext cx="8764023" cy="2232767"/>
            <a:chOff x="1247650" y="2075423"/>
            <a:chExt cx="6648477" cy="1557238"/>
          </a:xfrm>
        </p:grpSpPr>
        <p:sp>
          <p:nvSpPr>
            <p:cNvPr id="446" name="Google Shape;446;g14967dbca30_0_1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4967dbca30_0_10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4967dbca30_0_1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4967dbca30_0_10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4967dbca30_0_1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4967dbca30_0_1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rgbClr val="FF9900"/>
                </a:gs>
                <a:gs pos="100000">
                  <a:srgbClr val="D88767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rgbClr val="FF9900"/>
              </a:solidFill>
              <a:prstDash val="dashDot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g14967dbca3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394" y="1916300"/>
            <a:ext cx="1217901" cy="8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14967dbca30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5263" y="2850075"/>
            <a:ext cx="1144825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14967dbca30_0_10"/>
          <p:cNvPicPr preferRelativeResize="0"/>
          <p:nvPr/>
        </p:nvPicPr>
        <p:blipFill rotWithShape="1">
          <a:blip r:embed="rId5">
            <a:alphaModFix/>
          </a:blip>
          <a:srcRect b="18358" l="4780" r="0" t="0"/>
          <a:stretch/>
        </p:blipFill>
        <p:spPr>
          <a:xfrm>
            <a:off x="4067874" y="1839250"/>
            <a:ext cx="1090150" cy="9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14967dbca30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8280" y="3066167"/>
            <a:ext cx="857575" cy="8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4967dbca30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9921" y="1614521"/>
            <a:ext cx="1461125" cy="14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4967dbca30_0_10"/>
          <p:cNvSpPr txBox="1"/>
          <p:nvPr>
            <p:ph idx="4294967295" type="title"/>
          </p:nvPr>
        </p:nvSpPr>
        <p:spPr>
          <a:xfrm>
            <a:off x="1931284" y="4030800"/>
            <a:ext cx="2136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  <a:t>Data cleaning</a:t>
            </a:r>
            <a:b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br>
              <a:rPr lang="en" sz="2000">
                <a:solidFill>
                  <a:srgbClr val="FFA5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sz="2000">
              <a:solidFill>
                <a:srgbClr val="FFA5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58" name="Google Shape;458;g14967dbca30_0_10"/>
          <p:cNvSpPr txBox="1"/>
          <p:nvPr>
            <p:ph idx="4294967295" type="title"/>
          </p:nvPr>
        </p:nvSpPr>
        <p:spPr>
          <a:xfrm>
            <a:off x="254038" y="1278100"/>
            <a:ext cx="2136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FFC93B"/>
                </a:solidFill>
              </a:rPr>
              <a:t>Business questions</a:t>
            </a:r>
            <a:r>
              <a:rPr lang="en" sz="2000">
                <a:solidFill>
                  <a:srgbClr val="FFC93B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br>
              <a:rPr lang="en" sz="2000">
                <a:solidFill>
                  <a:srgbClr val="FFC93B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sz="2000">
              <a:solidFill>
                <a:srgbClr val="FFC93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59" name="Google Shape;459;g14967dbca30_0_10"/>
          <p:cNvSpPr txBox="1"/>
          <p:nvPr>
            <p:ph idx="4294967295" type="title"/>
          </p:nvPr>
        </p:nvSpPr>
        <p:spPr>
          <a:xfrm>
            <a:off x="3788500" y="1278096"/>
            <a:ext cx="1594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D0870E"/>
                </a:solidFill>
                <a:latin typeface="Fjalla One"/>
                <a:ea typeface="Fjalla One"/>
                <a:cs typeface="Fjalla One"/>
                <a:sym typeface="Fjalla One"/>
              </a:rPr>
              <a:t>Models</a:t>
            </a:r>
            <a:endParaRPr sz="2000">
              <a:solidFill>
                <a:srgbClr val="D0870E"/>
              </a:solidFill>
            </a:endParaRPr>
          </a:p>
        </p:txBody>
      </p:sp>
      <p:sp>
        <p:nvSpPr>
          <p:cNvPr id="460" name="Google Shape;460;g14967dbca30_0_10"/>
          <p:cNvSpPr txBox="1"/>
          <p:nvPr>
            <p:ph idx="4294967295" type="title"/>
          </p:nvPr>
        </p:nvSpPr>
        <p:spPr>
          <a:xfrm>
            <a:off x="5607288" y="4030799"/>
            <a:ext cx="1370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A46B14"/>
                </a:solidFill>
              </a:rPr>
              <a:t>Evaluation</a:t>
            </a:r>
            <a:br>
              <a:rPr lang="en" sz="2000">
                <a:solidFill>
                  <a:srgbClr val="A46B14"/>
                </a:solidFill>
              </a:rPr>
            </a:br>
            <a:endParaRPr sz="2000">
              <a:solidFill>
                <a:srgbClr val="A46B14"/>
              </a:solidFill>
            </a:endParaRPr>
          </a:p>
        </p:txBody>
      </p:sp>
      <p:sp>
        <p:nvSpPr>
          <p:cNvPr id="461" name="Google Shape;461;g14967dbca30_0_10"/>
          <p:cNvSpPr txBox="1"/>
          <p:nvPr>
            <p:ph idx="4294967295" type="title"/>
          </p:nvPr>
        </p:nvSpPr>
        <p:spPr>
          <a:xfrm>
            <a:off x="6665863" y="1305850"/>
            <a:ext cx="240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885200"/>
                </a:solidFill>
              </a:rPr>
              <a:t>Actions data driven</a:t>
            </a:r>
            <a:endParaRPr sz="2000">
              <a:solidFill>
                <a:srgbClr val="8852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967dbca30_0_452"/>
          <p:cNvSpPr/>
          <p:nvPr/>
        </p:nvSpPr>
        <p:spPr>
          <a:xfrm>
            <a:off x="6537675" y="3462275"/>
            <a:ext cx="1561800" cy="1170300"/>
          </a:xfrm>
          <a:prstGeom prst="roundRect">
            <a:avLst>
              <a:gd fmla="val 16667" name="adj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967dbca30_0_452"/>
          <p:cNvSpPr/>
          <p:nvPr/>
        </p:nvSpPr>
        <p:spPr>
          <a:xfrm>
            <a:off x="2886275" y="3462275"/>
            <a:ext cx="1561800" cy="1170300"/>
          </a:xfrm>
          <a:prstGeom prst="roundRect">
            <a:avLst>
              <a:gd fmla="val 16667" name="adj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4967dbca30_0_452"/>
          <p:cNvSpPr/>
          <p:nvPr/>
        </p:nvSpPr>
        <p:spPr>
          <a:xfrm>
            <a:off x="4701475" y="3476700"/>
            <a:ext cx="1561800" cy="1170300"/>
          </a:xfrm>
          <a:prstGeom prst="roundRect">
            <a:avLst>
              <a:gd fmla="val 16667" name="adj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4967dbca30_0_452"/>
          <p:cNvSpPr/>
          <p:nvPr/>
        </p:nvSpPr>
        <p:spPr>
          <a:xfrm>
            <a:off x="1022475" y="3476700"/>
            <a:ext cx="1561800" cy="1170300"/>
          </a:xfrm>
          <a:prstGeom prst="roundRect">
            <a:avLst>
              <a:gd fmla="val 16667" name="adj"/>
            </a:avLst>
          </a:prstGeom>
          <a:solidFill>
            <a:srgbClr val="EEEEEE">
              <a:alpha val="1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g14967dbca30_0_452"/>
          <p:cNvGrpSpPr/>
          <p:nvPr/>
        </p:nvGrpSpPr>
        <p:grpSpPr>
          <a:xfrm>
            <a:off x="903306" y="1202157"/>
            <a:ext cx="7337386" cy="2214227"/>
            <a:chOff x="5194708" y="3484366"/>
            <a:chExt cx="3148147" cy="987304"/>
          </a:xfrm>
        </p:grpSpPr>
        <p:grpSp>
          <p:nvGrpSpPr>
            <p:cNvPr id="471" name="Google Shape;471;g14967dbca30_0_452"/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472" name="Google Shape;472;g14967dbca30_0_452"/>
              <p:cNvSpPr/>
              <p:nvPr/>
            </p:nvSpPr>
            <p:spPr>
              <a:xfrm>
                <a:off x="3528381" y="1792400"/>
                <a:ext cx="766540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B1AF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14967dbca30_0_452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14967dbca30_0_452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B1AF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g14967dbca30_0_452"/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476" name="Google Shape;476;g14967dbca30_0_452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14967dbca30_0_452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14967dbca30_0_452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g14967dbca30_0_452"/>
            <p:cNvGrpSpPr/>
            <p:nvPr/>
          </p:nvGrpSpPr>
          <p:grpSpPr>
            <a:xfrm>
              <a:off x="5973663" y="3484366"/>
              <a:ext cx="811335" cy="987304"/>
              <a:chOff x="1285250" y="1617275"/>
              <a:chExt cx="1090650" cy="1327200"/>
            </a:xfrm>
          </p:grpSpPr>
          <p:sp>
            <p:nvSpPr>
              <p:cNvPr id="480" name="Google Shape;480;g14967dbca30_0_452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A1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14967dbca30_0_452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FFA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14967dbca30_0_452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FFA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" name="Google Shape;483;g14967dbca30_0_452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484" name="Google Shape;484;g14967dbca30_0_452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73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14967dbca30_0_452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DF7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14967dbca30_0_452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DF7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g14967dbca30_0_452"/>
          <p:cNvSpPr txBox="1"/>
          <p:nvPr>
            <p:ph idx="8" type="title"/>
          </p:nvPr>
        </p:nvSpPr>
        <p:spPr>
          <a:xfrm>
            <a:off x="1326000" y="286425"/>
            <a:ext cx="6492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DATA PREPARATION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g14967dbca30_0_452"/>
          <p:cNvSpPr txBox="1"/>
          <p:nvPr>
            <p:ph type="title"/>
          </p:nvPr>
        </p:nvSpPr>
        <p:spPr>
          <a:xfrm>
            <a:off x="1038070" y="1742700"/>
            <a:ext cx="1546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Duplicati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g14967dbca30_0_452"/>
          <p:cNvSpPr txBox="1"/>
          <p:nvPr/>
        </p:nvSpPr>
        <p:spPr>
          <a:xfrm>
            <a:off x="1038075" y="3416375"/>
            <a:ext cx="15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Vengono rimosse le </a:t>
            </a:r>
            <a:r>
              <a:rPr b="1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righe</a:t>
            </a: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che fanno riferimento allo </a:t>
            </a:r>
            <a:r>
              <a:rPr b="1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stesso</a:t>
            </a:r>
            <a:r>
              <a:rPr b="0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articolo</a:t>
            </a:r>
            <a:r>
              <a:rPr b="0" i="0" lang="en" sz="1400" u="none" cap="none" strike="noStrike">
                <a:solidFill>
                  <a:srgbClr val="6FF3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 con </a:t>
            </a:r>
            <a:r>
              <a:rPr b="1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importi</a:t>
            </a:r>
            <a:r>
              <a:rPr b="0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i="0" lang="en" sz="1400" u="none" cap="none" strike="noStrike">
                <a:solidFill>
                  <a:srgbClr val="DF73FF"/>
                </a:solidFill>
                <a:latin typeface="Abel"/>
                <a:ea typeface="Abel"/>
                <a:cs typeface="Abel"/>
                <a:sym typeface="Abel"/>
              </a:rPr>
              <a:t>diversi</a:t>
            </a:r>
            <a:r>
              <a:rPr b="0" i="0" lang="en" sz="14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4967dbca30_0_452"/>
          <p:cNvSpPr txBox="1"/>
          <p:nvPr>
            <p:ph idx="2" type="title"/>
          </p:nvPr>
        </p:nvSpPr>
        <p:spPr>
          <a:xfrm>
            <a:off x="2886270" y="1742700"/>
            <a:ext cx="1546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Resi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g14967dbca30_0_452"/>
          <p:cNvSpPr txBox="1"/>
          <p:nvPr>
            <p:ph idx="3" type="subTitle"/>
          </p:nvPr>
        </p:nvSpPr>
        <p:spPr>
          <a:xfrm>
            <a:off x="2894075" y="3416375"/>
            <a:ext cx="15462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Eliminazione </a:t>
            </a:r>
            <a:r>
              <a:rPr b="1" lang="en">
                <a:solidFill>
                  <a:srgbClr val="FFA1E2"/>
                </a:solidFill>
              </a:rPr>
              <a:t>righe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che fanno riferimento ad un </a:t>
            </a:r>
            <a:r>
              <a:rPr b="1" lang="en">
                <a:solidFill>
                  <a:srgbClr val="FFA1E2"/>
                </a:solidFill>
              </a:rPr>
              <a:t>reso</a:t>
            </a:r>
            <a:r>
              <a:rPr lang="en"/>
              <a:t> e non ad un acquisto.</a:t>
            </a:r>
            <a:endParaRPr/>
          </a:p>
        </p:txBody>
      </p:sp>
      <p:sp>
        <p:nvSpPr>
          <p:cNvPr id="492" name="Google Shape;492;g14967dbca30_0_452"/>
          <p:cNvSpPr txBox="1"/>
          <p:nvPr/>
        </p:nvSpPr>
        <p:spPr>
          <a:xfrm>
            <a:off x="4958875" y="1742700"/>
            <a:ext cx="104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Importo </a:t>
            </a:r>
            <a:endParaRPr b="0" i="0" sz="18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netto</a:t>
            </a:r>
            <a:endParaRPr b="0" i="0" sz="1800" u="none" cap="none" strike="noStrike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3" name="Google Shape;493;g14967dbca30_0_452"/>
          <p:cNvSpPr txBox="1"/>
          <p:nvPr>
            <p:ph idx="5" type="subTitle"/>
          </p:nvPr>
        </p:nvSpPr>
        <p:spPr>
          <a:xfrm>
            <a:off x="4711987" y="3447865"/>
            <a:ext cx="15618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Creazione variabile </a:t>
            </a:r>
            <a:r>
              <a:rPr b="1" lang="en">
                <a:solidFill>
                  <a:srgbClr val="9900FF"/>
                </a:solidFill>
              </a:rPr>
              <a:t>IMPORTO_NETTO</a:t>
            </a:r>
            <a:r>
              <a:rPr lang="en"/>
              <a:t> ed eliminazione delle righe con </a:t>
            </a:r>
            <a:r>
              <a:rPr b="1" lang="en">
                <a:solidFill>
                  <a:srgbClr val="9900FF"/>
                </a:solidFill>
              </a:rPr>
              <a:t>valore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negativo</a:t>
            </a:r>
            <a:r>
              <a:rPr lang="en"/>
              <a:t>.</a:t>
            </a:r>
            <a:endParaRPr b="1">
              <a:solidFill>
                <a:srgbClr val="1D464B"/>
              </a:solidFill>
            </a:endParaRPr>
          </a:p>
        </p:txBody>
      </p:sp>
      <p:sp>
        <p:nvSpPr>
          <p:cNvPr id="494" name="Google Shape;494;g14967dbca30_0_452"/>
          <p:cNvSpPr txBox="1"/>
          <p:nvPr>
            <p:ph idx="6" type="title"/>
          </p:nvPr>
        </p:nvSpPr>
        <p:spPr>
          <a:xfrm>
            <a:off x="6532275" y="1742700"/>
            <a:ext cx="1474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Formattazione</a:t>
            </a:r>
            <a:endParaRPr/>
          </a:p>
        </p:txBody>
      </p:sp>
      <p:sp>
        <p:nvSpPr>
          <p:cNvPr id="495" name="Google Shape;495;g14967dbca30_0_452"/>
          <p:cNvSpPr txBox="1"/>
          <p:nvPr>
            <p:ph idx="7" type="subTitle"/>
          </p:nvPr>
        </p:nvSpPr>
        <p:spPr>
          <a:xfrm>
            <a:off x="6516663" y="3493784"/>
            <a:ext cx="15618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Formattazione variabili nel </a:t>
            </a:r>
            <a:r>
              <a:rPr b="1" lang="en">
                <a:solidFill>
                  <a:srgbClr val="B1AFFD"/>
                </a:solidFill>
              </a:rPr>
              <a:t>formato</a:t>
            </a:r>
            <a:r>
              <a:rPr b="1" lang="en">
                <a:solidFill>
                  <a:srgbClr val="6FF3FF"/>
                </a:solidFill>
              </a:rPr>
              <a:t> </a:t>
            </a:r>
            <a:r>
              <a:rPr b="1" lang="en">
                <a:solidFill>
                  <a:srgbClr val="B1AFFD"/>
                </a:solidFill>
              </a:rPr>
              <a:t>corrispondente</a:t>
            </a:r>
            <a:r>
              <a:rPr lang="en"/>
              <a:t> (es: DATA = DATETIME).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g138aa3ce395_0_4"/>
          <p:cNvGrpSpPr/>
          <p:nvPr/>
        </p:nvGrpSpPr>
        <p:grpSpPr>
          <a:xfrm>
            <a:off x="2459563" y="918644"/>
            <a:ext cx="4224859" cy="3563590"/>
            <a:chOff x="3161917" y="2170682"/>
            <a:chExt cx="458870" cy="404737"/>
          </a:xfrm>
        </p:grpSpPr>
        <p:sp>
          <p:nvSpPr>
            <p:cNvPr id="501" name="Google Shape;501;g138aa3ce395_0_4"/>
            <p:cNvSpPr/>
            <p:nvPr/>
          </p:nvSpPr>
          <p:spPr>
            <a:xfrm>
              <a:off x="3161917" y="2170682"/>
              <a:ext cx="277174" cy="291676"/>
            </a:xfrm>
            <a:custGeom>
              <a:rect b="b" l="l" r="r" t="t"/>
              <a:pathLst>
                <a:path extrusionOk="0" h="13395" w="12729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E6FFE8"/>
            </a:solidFill>
            <a:ln cap="flat" cmpd="sng" w="38100">
              <a:solidFill>
                <a:srgbClr val="1D4F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138aa3ce395_0_4"/>
            <p:cNvSpPr/>
            <p:nvPr/>
          </p:nvSpPr>
          <p:spPr>
            <a:xfrm>
              <a:off x="3420326" y="2170922"/>
              <a:ext cx="200461" cy="302934"/>
            </a:xfrm>
            <a:custGeom>
              <a:rect b="b" l="l" r="r" t="t"/>
              <a:pathLst>
                <a:path extrusionOk="0" h="13912" w="9206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E6FFE8"/>
            </a:solidFill>
            <a:ln cap="flat" cmpd="sng" w="38100">
              <a:solidFill>
                <a:srgbClr val="00F5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138aa3ce395_0_4"/>
            <p:cNvSpPr/>
            <p:nvPr/>
          </p:nvSpPr>
          <p:spPr>
            <a:xfrm>
              <a:off x="3233645" y="2417594"/>
              <a:ext cx="344393" cy="157825"/>
            </a:xfrm>
            <a:custGeom>
              <a:rect b="b" l="l" r="r" t="t"/>
              <a:pathLst>
                <a:path extrusionOk="0" h="7248" w="15816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E6FFE8"/>
            </a:solidFill>
            <a:ln cap="flat" cmpd="sng" w="38100">
              <a:solidFill>
                <a:srgbClr val="23A3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g138aa3ce395_0_4"/>
          <p:cNvSpPr txBox="1"/>
          <p:nvPr>
            <p:ph idx="2" type="title"/>
          </p:nvPr>
        </p:nvSpPr>
        <p:spPr>
          <a:xfrm>
            <a:off x="3979225" y="164400"/>
            <a:ext cx="1578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MODELS</a:t>
            </a:r>
            <a:endParaRPr/>
          </a:p>
        </p:txBody>
      </p:sp>
      <p:sp>
        <p:nvSpPr>
          <p:cNvPr id="505" name="Google Shape;505;g138aa3ce395_0_4"/>
          <p:cNvSpPr txBox="1"/>
          <p:nvPr>
            <p:ph type="title"/>
          </p:nvPr>
        </p:nvSpPr>
        <p:spPr>
          <a:xfrm>
            <a:off x="3055852" y="2100675"/>
            <a:ext cx="642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1D4F29"/>
                </a:solidFill>
              </a:rPr>
              <a:t>RFM</a:t>
            </a:r>
            <a:endParaRPr sz="1900">
              <a:solidFill>
                <a:srgbClr val="1D4F29"/>
              </a:solidFill>
            </a:endParaRPr>
          </a:p>
        </p:txBody>
      </p:sp>
      <p:sp>
        <p:nvSpPr>
          <p:cNvPr id="506" name="Google Shape;506;g138aa3ce395_0_4"/>
          <p:cNvSpPr txBox="1"/>
          <p:nvPr>
            <p:ph idx="3" type="title"/>
          </p:nvPr>
        </p:nvSpPr>
        <p:spPr>
          <a:xfrm>
            <a:off x="4021248" y="3645650"/>
            <a:ext cx="1428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3A34C"/>
                </a:solidFill>
              </a:rPr>
              <a:t>CHURN</a:t>
            </a:r>
            <a:endParaRPr sz="1600">
              <a:solidFill>
                <a:srgbClr val="23A34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3A34C"/>
                </a:solidFill>
              </a:rPr>
              <a:t>PROPENSITY </a:t>
            </a:r>
            <a:endParaRPr sz="1600">
              <a:solidFill>
                <a:srgbClr val="23A34C"/>
              </a:solidFill>
            </a:endParaRPr>
          </a:p>
        </p:txBody>
      </p:sp>
      <p:sp>
        <p:nvSpPr>
          <p:cNvPr id="507" name="Google Shape;507;g138aa3ce395_0_4"/>
          <p:cNvSpPr txBox="1"/>
          <p:nvPr>
            <p:ph idx="5" type="title"/>
          </p:nvPr>
        </p:nvSpPr>
        <p:spPr>
          <a:xfrm>
            <a:off x="4920998" y="1615852"/>
            <a:ext cx="195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MARKET </a:t>
            </a:r>
            <a:endParaRPr sz="1600">
              <a:solidFill>
                <a:srgbClr val="00F56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BASKET </a:t>
            </a:r>
            <a:endParaRPr sz="1600">
              <a:solidFill>
                <a:srgbClr val="00F56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F56C"/>
                </a:solidFill>
              </a:rPr>
              <a:t>ANALYSIS</a:t>
            </a:r>
            <a:endParaRPr sz="1600">
              <a:solidFill>
                <a:srgbClr val="00F56C"/>
              </a:solidFill>
            </a:endParaRPr>
          </a:p>
        </p:txBody>
      </p:sp>
      <p:sp>
        <p:nvSpPr>
          <p:cNvPr id="508" name="Google Shape;508;g138aa3ce395_0_4"/>
          <p:cNvSpPr txBox="1"/>
          <p:nvPr>
            <p:ph idx="1" type="subTitle"/>
          </p:nvPr>
        </p:nvSpPr>
        <p:spPr>
          <a:xfrm>
            <a:off x="760767" y="918658"/>
            <a:ext cx="21393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1D4F29"/>
                </a:solidFill>
              </a:rPr>
              <a:t>Segmentare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i propri </a:t>
            </a:r>
            <a:r>
              <a:rPr b="1" lang="en">
                <a:solidFill>
                  <a:srgbClr val="1D4F29"/>
                </a:solidFill>
              </a:rPr>
              <a:t>clienti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per valore in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modo tale da pianificare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differenti strategie di marketing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comunicazione</a:t>
            </a:r>
            <a:endParaRPr/>
          </a:p>
        </p:txBody>
      </p:sp>
      <p:sp>
        <p:nvSpPr>
          <p:cNvPr id="509" name="Google Shape;509;g138aa3ce395_0_4"/>
          <p:cNvSpPr txBox="1"/>
          <p:nvPr>
            <p:ph idx="4" type="subTitle"/>
          </p:nvPr>
        </p:nvSpPr>
        <p:spPr>
          <a:xfrm>
            <a:off x="1238359" y="3811853"/>
            <a:ext cx="2139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3A34C"/>
                </a:solidFill>
              </a:rPr>
              <a:t>Prevenire l’abbandono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dei clienti aumentando </a:t>
            </a:r>
            <a:r>
              <a:rPr b="1" lang="en">
                <a:solidFill>
                  <a:srgbClr val="23A34C"/>
                </a:solidFill>
              </a:rPr>
              <a:t>fidelizzazione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e </a:t>
            </a:r>
            <a:r>
              <a:rPr b="1" lang="en">
                <a:solidFill>
                  <a:srgbClr val="23A34C"/>
                </a:solidFill>
              </a:rPr>
              <a:t>retention</a:t>
            </a:r>
            <a:endParaRPr b="1">
              <a:solidFill>
                <a:srgbClr val="23A34C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0" name="Google Shape;510;g138aa3ce395_0_4"/>
          <p:cNvSpPr txBox="1"/>
          <p:nvPr>
            <p:ph idx="6" type="subTitle"/>
          </p:nvPr>
        </p:nvSpPr>
        <p:spPr>
          <a:xfrm>
            <a:off x="6431475" y="1543375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Studio </a:t>
            </a:r>
            <a:r>
              <a:rPr b="1" lang="en">
                <a:solidFill>
                  <a:srgbClr val="00FF71"/>
                </a:solidFill>
              </a:rPr>
              <a:t>affinità</a:t>
            </a:r>
            <a:r>
              <a:rPr lang="en">
                <a:solidFill>
                  <a:srgbClr val="6FF3FF"/>
                </a:solidFill>
              </a:rPr>
              <a:t> </a:t>
            </a:r>
            <a:r>
              <a:rPr lang="en"/>
              <a:t>dei </a:t>
            </a:r>
            <a:r>
              <a:rPr b="1" lang="en">
                <a:solidFill>
                  <a:srgbClr val="00FF71"/>
                </a:solidFill>
              </a:rPr>
              <a:t>prodotti</a:t>
            </a:r>
            <a:r>
              <a:rPr b="1" lang="en">
                <a:solidFill>
                  <a:srgbClr val="6FF3FF"/>
                </a:solidFill>
              </a:rPr>
              <a:t> </a:t>
            </a:r>
            <a:r>
              <a:rPr lang="en"/>
              <a:t>per aumentare le vendite</a:t>
            </a:r>
            <a:endParaRPr/>
          </a:p>
        </p:txBody>
      </p:sp>
      <p:sp>
        <p:nvSpPr>
          <p:cNvPr id="511" name="Google Shape;511;g138aa3ce395_0_4"/>
          <p:cNvSpPr txBox="1"/>
          <p:nvPr/>
        </p:nvSpPr>
        <p:spPr>
          <a:xfrm>
            <a:off x="248451" y="2728650"/>
            <a:ext cx="1428000" cy="646500"/>
          </a:xfrm>
          <a:prstGeom prst="rect">
            <a:avLst/>
          </a:prstGeom>
          <a:noFill/>
          <a:ln cap="flat" cmpd="sng" w="9525">
            <a:solidFill>
              <a:srgbClr val="EE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Valorizzazione del cliente</a:t>
            </a:r>
            <a:endParaRPr b="1" i="0" sz="1800" u="none" cap="none" strike="noStrike"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2" name="Google Shape;512;g138aa3ce395_0_4"/>
          <p:cNvSpPr txBox="1"/>
          <p:nvPr/>
        </p:nvSpPr>
        <p:spPr>
          <a:xfrm>
            <a:off x="7508500" y="2377188"/>
            <a:ext cx="1428000" cy="646500"/>
          </a:xfrm>
          <a:prstGeom prst="rect">
            <a:avLst/>
          </a:prstGeom>
          <a:noFill/>
          <a:ln cap="flat" cmpd="sng" w="9525">
            <a:solidFill>
              <a:srgbClr val="EE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Valorizzazione </a:t>
            </a:r>
            <a:endParaRPr b="1" i="0" sz="1800" u="none" cap="none" strike="noStrike">
              <a:solidFill>
                <a:srgbClr val="EE96FA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E96FA"/>
                </a:solidFill>
                <a:latin typeface="Abel"/>
                <a:ea typeface="Abel"/>
                <a:cs typeface="Abel"/>
                <a:sym typeface="Abel"/>
              </a:rPr>
              <a:t>del prodotto</a:t>
            </a:r>
            <a:endParaRPr b="1" i="0" sz="1400" u="none" cap="none" strike="noStrike">
              <a:solidFill>
                <a:srgbClr val="EE96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g138aa3ce395_0_4"/>
          <p:cNvGrpSpPr/>
          <p:nvPr/>
        </p:nvGrpSpPr>
        <p:grpSpPr>
          <a:xfrm rot="-5400000">
            <a:off x="1753840" y="2272271"/>
            <a:ext cx="716088" cy="937317"/>
            <a:chOff x="1005734" y="2063124"/>
            <a:chExt cx="169016" cy="260070"/>
          </a:xfrm>
        </p:grpSpPr>
        <p:sp>
          <p:nvSpPr>
            <p:cNvPr id="514" name="Google Shape;514;g138aa3ce395_0_4"/>
            <p:cNvSpPr/>
            <p:nvPr/>
          </p:nvSpPr>
          <p:spPr>
            <a:xfrm>
              <a:off x="1013654" y="2074499"/>
              <a:ext cx="148151" cy="238327"/>
            </a:xfrm>
            <a:custGeom>
              <a:rect b="b" l="l" r="r" t="t"/>
              <a:pathLst>
                <a:path extrusionOk="0" fill="none" h="40463" w="25153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solidFill>
              <a:srgbClr val="EE96FA"/>
            </a:solidFill>
            <a:ln cap="rnd" cmpd="sng" w="9525">
              <a:solidFill>
                <a:srgbClr val="EE96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38aa3ce395_0_4"/>
            <p:cNvSpPr/>
            <p:nvPr/>
          </p:nvSpPr>
          <p:spPr>
            <a:xfrm>
              <a:off x="1005734" y="2063124"/>
              <a:ext cx="19109" cy="21413"/>
            </a:xfrm>
            <a:custGeom>
              <a:rect b="b" l="l" r="r" t="t"/>
              <a:pathLst>
                <a:path extrusionOk="0" h="6105" w="6105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EE96FA"/>
            </a:solidFill>
            <a:ln cap="flat" cmpd="sng" w="9525">
              <a:solidFill>
                <a:srgbClr val="EE96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2A1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38aa3ce395_0_4"/>
            <p:cNvSpPr/>
            <p:nvPr/>
          </p:nvSpPr>
          <p:spPr>
            <a:xfrm>
              <a:off x="1157104" y="2298842"/>
              <a:ext cx="17646" cy="24352"/>
            </a:xfrm>
            <a:custGeom>
              <a:rect b="b" l="l" r="r" t="t"/>
              <a:pathLst>
                <a:path extrusionOk="0" h="5757" w="4304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EE96FA"/>
            </a:solidFill>
            <a:ln cap="flat" cmpd="sng" w="9525">
              <a:solidFill>
                <a:srgbClr val="EE96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g138aa3ce395_0_4"/>
          <p:cNvGrpSpPr/>
          <p:nvPr/>
        </p:nvGrpSpPr>
        <p:grpSpPr>
          <a:xfrm rot="5400000">
            <a:off x="1819468" y="2977981"/>
            <a:ext cx="672602" cy="954862"/>
            <a:chOff x="1013654" y="1824229"/>
            <a:chExt cx="161095" cy="250705"/>
          </a:xfrm>
        </p:grpSpPr>
        <p:sp>
          <p:nvSpPr>
            <p:cNvPr id="518" name="Google Shape;518;g138aa3ce395_0_4"/>
            <p:cNvSpPr/>
            <p:nvPr/>
          </p:nvSpPr>
          <p:spPr>
            <a:xfrm>
              <a:off x="1013654" y="1836607"/>
              <a:ext cx="148151" cy="238327"/>
            </a:xfrm>
            <a:custGeom>
              <a:rect b="b" l="l" r="r" t="t"/>
              <a:pathLst>
                <a:path extrusionOk="0" fill="none" h="40463" w="25153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solidFill>
              <a:srgbClr val="EE96FA"/>
            </a:solidFill>
            <a:ln cap="rnd" cmpd="sng" w="9525">
              <a:solidFill>
                <a:srgbClr val="EE96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38aa3ce395_0_4"/>
            <p:cNvSpPr/>
            <p:nvPr/>
          </p:nvSpPr>
          <p:spPr>
            <a:xfrm>
              <a:off x="1159351" y="1824229"/>
              <a:ext cx="15398" cy="24585"/>
            </a:xfrm>
            <a:custGeom>
              <a:rect b="b" l="l" r="r" t="t"/>
              <a:pathLst>
                <a:path extrusionOk="0" h="5778" w="4304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EE96FA"/>
            </a:solidFill>
            <a:ln cap="flat" cmpd="sng" w="9525">
              <a:solidFill>
                <a:srgbClr val="EE96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138aa3ce395_0_4"/>
          <p:cNvGrpSpPr/>
          <p:nvPr/>
        </p:nvGrpSpPr>
        <p:grpSpPr>
          <a:xfrm flipH="1" rot="5400093">
            <a:off x="6804580" y="1996115"/>
            <a:ext cx="627930" cy="837034"/>
            <a:chOff x="1005734" y="2063124"/>
            <a:chExt cx="169016" cy="260070"/>
          </a:xfrm>
        </p:grpSpPr>
        <p:sp>
          <p:nvSpPr>
            <p:cNvPr id="521" name="Google Shape;521;g138aa3ce395_0_4"/>
            <p:cNvSpPr/>
            <p:nvPr/>
          </p:nvSpPr>
          <p:spPr>
            <a:xfrm>
              <a:off x="1013654" y="2074499"/>
              <a:ext cx="148151" cy="238327"/>
            </a:xfrm>
            <a:custGeom>
              <a:rect b="b" l="l" r="r" t="t"/>
              <a:pathLst>
                <a:path extrusionOk="0" fill="none" h="40463" w="25153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solidFill>
              <a:srgbClr val="EE96FA"/>
            </a:solidFill>
            <a:ln cap="rnd" cmpd="sng" w="9525">
              <a:solidFill>
                <a:srgbClr val="EE96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38aa3ce395_0_4"/>
            <p:cNvSpPr/>
            <p:nvPr/>
          </p:nvSpPr>
          <p:spPr>
            <a:xfrm>
              <a:off x="1005734" y="2063124"/>
              <a:ext cx="19109" cy="21413"/>
            </a:xfrm>
            <a:custGeom>
              <a:rect b="b" l="l" r="r" t="t"/>
              <a:pathLst>
                <a:path extrusionOk="0" h="6105" w="6105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EE96FA"/>
            </a:solidFill>
            <a:ln cap="flat" cmpd="sng" w="9525">
              <a:solidFill>
                <a:srgbClr val="EE96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2A1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138aa3ce395_0_4"/>
            <p:cNvSpPr/>
            <p:nvPr/>
          </p:nvSpPr>
          <p:spPr>
            <a:xfrm>
              <a:off x="1157104" y="2298842"/>
              <a:ext cx="17646" cy="24352"/>
            </a:xfrm>
            <a:custGeom>
              <a:rect b="b" l="l" r="r" t="t"/>
              <a:pathLst>
                <a:path extrusionOk="0" h="5757" w="4304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EE96FA"/>
            </a:solidFill>
            <a:ln cap="flat" cmpd="sng" w="9525">
              <a:solidFill>
                <a:srgbClr val="EE96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4" name="Google Shape;524;g138aa3ce39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366" y="3310800"/>
            <a:ext cx="737810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38aa3ce395_0_4"/>
          <p:cNvPicPr preferRelativeResize="0"/>
          <p:nvPr/>
        </p:nvPicPr>
        <p:blipFill rotWithShape="1">
          <a:blip r:embed="rId4">
            <a:alphaModFix/>
          </a:blip>
          <a:srcRect b="18775" l="0" r="65252" t="30528"/>
          <a:stretch/>
        </p:blipFill>
        <p:spPr>
          <a:xfrm>
            <a:off x="3790363" y="1125063"/>
            <a:ext cx="5485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38aa3ce395_0_4"/>
          <p:cNvPicPr preferRelativeResize="0"/>
          <p:nvPr/>
        </p:nvPicPr>
        <p:blipFill rotWithShape="1">
          <a:blip r:embed="rId4">
            <a:alphaModFix/>
          </a:blip>
          <a:srcRect b="18775" l="39178" r="34132" t="30528"/>
          <a:stretch/>
        </p:blipFill>
        <p:spPr>
          <a:xfrm>
            <a:off x="3429525" y="1430325"/>
            <a:ext cx="421300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38aa3ce395_0_4"/>
          <p:cNvPicPr preferRelativeResize="0"/>
          <p:nvPr/>
        </p:nvPicPr>
        <p:blipFill rotWithShape="1">
          <a:blip r:embed="rId4">
            <a:alphaModFix/>
          </a:blip>
          <a:srcRect b="18775" l="68074" r="0" t="30528"/>
          <a:stretch/>
        </p:blipFill>
        <p:spPr>
          <a:xfrm>
            <a:off x="3812650" y="1606825"/>
            <a:ext cx="50397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138aa3ce395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0725" y="2550450"/>
            <a:ext cx="548525" cy="5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D10BED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