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60" r:id="rId5"/>
    <p:sldId id="261" r:id="rId6"/>
    <p:sldId id="262" r:id="rId7"/>
    <p:sldId id="263" r:id="rId8"/>
    <p:sldId id="264"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E6920-395E-D941-88E7-CDEF17FEB623}" v="2379" dt="2019-04-10T06:25:02.1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9"/>
    <p:restoredTop sz="79781"/>
  </p:normalViewPr>
  <p:slideViewPr>
    <p:cSldViewPr snapToGrid="0" snapToObjects="1">
      <p:cViewPr>
        <p:scale>
          <a:sx n="163" d="100"/>
          <a:sy n="163" d="100"/>
        </p:scale>
        <p:origin x="344" y="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D7531-1E38-0A4D-9BC0-0B4F7EBD4D4D}" type="datetimeFigureOut">
              <a:rPr lang="en-US" smtClean="0"/>
              <a:t>4/9/19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2640A3-225A-184C-9B7F-AE41338DD3E1}" type="slidenum">
              <a:rPr lang="en-US" smtClean="0"/>
              <a:t>‹#›</a:t>
            </a:fld>
            <a:endParaRPr lang="en-US"/>
          </a:p>
        </p:txBody>
      </p:sp>
    </p:spTree>
    <p:extLst>
      <p:ext uri="{BB962C8B-B14F-4D97-AF65-F5344CB8AC3E}">
        <p14:creationId xmlns:p14="http://schemas.microsoft.com/office/powerpoint/2010/main" val="2891216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all of you know, NMT stands for Neural Machine Translation. </a:t>
            </a:r>
          </a:p>
          <a:p>
            <a:r>
              <a:rPr lang="en-US" dirty="0"/>
              <a:t>As most of you already know, Neural Machine Translation does really well at its job.</a:t>
            </a:r>
          </a:p>
          <a:p>
            <a:r>
              <a:rPr lang="en-US" dirty="0"/>
              <a:t>Neural translation is often a large neural network that is trained in an end-end fashion and has the ability to generalize well to very long word sequences.</a:t>
            </a:r>
          </a:p>
          <a:p>
            <a:endParaRPr lang="en-US" dirty="0"/>
          </a:p>
          <a:p>
            <a:r>
              <a:rPr lang="en-US" dirty="0"/>
              <a:t>Why? Neural Machine translation is appealing because it requires very little precursor knowledge such as gigantic phrase tables and language models, as standard Machine Translation does. </a:t>
            </a:r>
          </a:p>
          <a:p>
            <a:r>
              <a:rPr lang="en-US" dirty="0"/>
              <a:t>Implementing NMT decoders is easy unlike the highly intricate decoders in standard MT.</a:t>
            </a:r>
          </a:p>
          <a:p>
            <a:endParaRPr lang="en-US" dirty="0"/>
          </a:p>
          <a:p>
            <a:r>
              <a:rPr lang="en-US" dirty="0"/>
              <a:t>The process indicated by this picture summarizes how the sequence ABCD gets translated into XYZ. The blue cells indicate the encoding part of the NMT, while the maroon indicates the decoding part. </a:t>
            </a:r>
          </a:p>
          <a:p>
            <a:r>
              <a:rPr lang="en-US" dirty="0"/>
              <a:t>It is interesting to note that &lt;EOS&gt; is the initial input to the the desired translation. (Discussion)</a:t>
            </a:r>
          </a:p>
          <a:p>
            <a:endParaRPr lang="en-US" dirty="0"/>
          </a:p>
          <a:p>
            <a:endParaRPr lang="en-US" dirty="0"/>
          </a:p>
        </p:txBody>
      </p:sp>
      <p:sp>
        <p:nvSpPr>
          <p:cNvPr id="4" name="Slide Number Placeholder 3"/>
          <p:cNvSpPr>
            <a:spLocks noGrp="1"/>
          </p:cNvSpPr>
          <p:nvPr>
            <p:ph type="sldNum" sz="quarter" idx="5"/>
          </p:nvPr>
        </p:nvSpPr>
        <p:spPr/>
        <p:txBody>
          <a:bodyPr/>
          <a:lstStyle/>
          <a:p>
            <a:fld id="{102640A3-225A-184C-9B7F-AE41338DD3E1}" type="slidenum">
              <a:rPr lang="en-US" smtClean="0"/>
              <a:t>2</a:t>
            </a:fld>
            <a:endParaRPr lang="en-US"/>
          </a:p>
        </p:txBody>
      </p:sp>
    </p:spTree>
    <p:extLst>
      <p:ext uri="{BB962C8B-B14F-4D97-AF65-F5344CB8AC3E}">
        <p14:creationId xmlns:p14="http://schemas.microsoft.com/office/powerpoint/2010/main" val="1488437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all of you also know, the idea of Attention is also been instrumental in advancing neural network performance in NLP tasks and with image captioning.</a:t>
            </a:r>
          </a:p>
          <a:p>
            <a:r>
              <a:rPr lang="en-US" dirty="0"/>
              <a:t>Student of </a:t>
            </a:r>
            <a:r>
              <a:rPr lang="en-US" dirty="0" err="1"/>
              <a:t>Bengio</a:t>
            </a:r>
            <a:r>
              <a:rPr lang="en-US" dirty="0"/>
              <a:t>, has a </a:t>
            </a:r>
            <a:r>
              <a:rPr lang="en-US" dirty="0" err="1"/>
              <a:t>tensorflow</a:t>
            </a:r>
            <a:r>
              <a:rPr lang="en-US" dirty="0"/>
              <a:t> class named after him </a:t>
            </a:r>
            <a:r>
              <a:rPr lang="en-US" dirty="0" err="1"/>
              <a:t>BahadanuAttention</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102640A3-225A-184C-9B7F-AE41338DD3E1}" type="slidenum">
              <a:rPr lang="en-US" smtClean="0"/>
              <a:t>3</a:t>
            </a:fld>
            <a:endParaRPr lang="en-US"/>
          </a:p>
        </p:txBody>
      </p:sp>
    </p:spTree>
    <p:extLst>
      <p:ext uri="{BB962C8B-B14F-4D97-AF65-F5344CB8AC3E}">
        <p14:creationId xmlns:p14="http://schemas.microsoft.com/office/powerpoint/2010/main" val="815162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is generated from x.</a:t>
            </a:r>
          </a:p>
          <a:p>
            <a:endParaRPr lang="en-US" dirty="0"/>
          </a:p>
          <a:p>
            <a:endParaRPr lang="en-US" dirty="0"/>
          </a:p>
        </p:txBody>
      </p:sp>
      <p:sp>
        <p:nvSpPr>
          <p:cNvPr id="4" name="Slide Number Placeholder 3"/>
          <p:cNvSpPr>
            <a:spLocks noGrp="1"/>
          </p:cNvSpPr>
          <p:nvPr>
            <p:ph type="sldNum" sz="quarter" idx="5"/>
          </p:nvPr>
        </p:nvSpPr>
        <p:spPr/>
        <p:txBody>
          <a:bodyPr/>
          <a:lstStyle/>
          <a:p>
            <a:fld id="{102640A3-225A-184C-9B7F-AE41338DD3E1}" type="slidenum">
              <a:rPr lang="en-US" smtClean="0"/>
              <a:t>4</a:t>
            </a:fld>
            <a:endParaRPr lang="en-US"/>
          </a:p>
        </p:txBody>
      </p:sp>
    </p:spTree>
    <p:extLst>
      <p:ext uri="{BB962C8B-B14F-4D97-AF65-F5344CB8AC3E}">
        <p14:creationId xmlns:p14="http://schemas.microsoft.com/office/powerpoint/2010/main" val="208281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given summation it seems that we start by predicting the probability of the first word given &lt;</a:t>
            </a:r>
            <a:r>
              <a:rPr lang="en-US" dirty="0" err="1"/>
              <a:t>eos</a:t>
            </a:r>
            <a:r>
              <a:rPr lang="en-US" dirty="0"/>
              <a:t>&gt; and so on until we get the probability of generating the last word given the sequence before.</a:t>
            </a:r>
          </a:p>
          <a:p>
            <a:endParaRPr lang="en-US" dirty="0"/>
          </a:p>
          <a:p>
            <a:r>
              <a:rPr lang="en-US" dirty="0" err="1"/>
              <a:t>Bahadanu</a:t>
            </a:r>
            <a:r>
              <a:rPr lang="en-US" dirty="0"/>
              <a:t> adopted a stacked GRU units for both the encoder and the decoder.</a:t>
            </a:r>
          </a:p>
          <a:p>
            <a:endParaRPr lang="en-US" dirty="0"/>
          </a:p>
          <a:p>
            <a:endParaRPr lang="en-US" dirty="0"/>
          </a:p>
        </p:txBody>
      </p:sp>
      <p:sp>
        <p:nvSpPr>
          <p:cNvPr id="4" name="Slide Number Placeholder 3"/>
          <p:cNvSpPr>
            <a:spLocks noGrp="1"/>
          </p:cNvSpPr>
          <p:nvPr>
            <p:ph type="sldNum" sz="quarter" idx="5"/>
          </p:nvPr>
        </p:nvSpPr>
        <p:spPr/>
        <p:txBody>
          <a:bodyPr/>
          <a:lstStyle/>
          <a:p>
            <a:fld id="{102640A3-225A-184C-9B7F-AE41338DD3E1}" type="slidenum">
              <a:rPr lang="en-US" smtClean="0"/>
              <a:t>5</a:t>
            </a:fld>
            <a:endParaRPr lang="en-US"/>
          </a:p>
        </p:txBody>
      </p:sp>
    </p:spTree>
    <p:extLst>
      <p:ext uri="{BB962C8B-B14F-4D97-AF65-F5344CB8AC3E}">
        <p14:creationId xmlns:p14="http://schemas.microsoft.com/office/powerpoint/2010/main" val="4106172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method is analogous to the soft attention we’ve discussed in class.</a:t>
            </a:r>
          </a:p>
          <a:p>
            <a:endParaRPr lang="en-US" dirty="0"/>
          </a:p>
          <a:p>
            <a:r>
              <a:rPr lang="en-US" dirty="0"/>
              <a:t>How location works is kind of confusing assuming that it does not rely on the source hidden states. </a:t>
            </a:r>
            <a:r>
              <a:rPr lang="en-US" dirty="0" err="1"/>
              <a:t>Wa</a:t>
            </a:r>
            <a:r>
              <a:rPr lang="en-US" dirty="0"/>
              <a:t> may be sufficient to infer in some cases.</a:t>
            </a:r>
          </a:p>
          <a:p>
            <a:endParaRPr lang="en-US" dirty="0"/>
          </a:p>
          <a:p>
            <a:endParaRPr lang="en-US" dirty="0"/>
          </a:p>
        </p:txBody>
      </p:sp>
      <p:sp>
        <p:nvSpPr>
          <p:cNvPr id="4" name="Slide Number Placeholder 3"/>
          <p:cNvSpPr>
            <a:spLocks noGrp="1"/>
          </p:cNvSpPr>
          <p:nvPr>
            <p:ph type="sldNum" sz="quarter" idx="5"/>
          </p:nvPr>
        </p:nvSpPr>
        <p:spPr/>
        <p:txBody>
          <a:bodyPr/>
          <a:lstStyle/>
          <a:p>
            <a:fld id="{102640A3-225A-184C-9B7F-AE41338DD3E1}" type="slidenum">
              <a:rPr lang="en-US" smtClean="0"/>
              <a:t>6</a:t>
            </a:fld>
            <a:endParaRPr lang="en-US"/>
          </a:p>
        </p:txBody>
      </p:sp>
    </p:spTree>
    <p:extLst>
      <p:ext uri="{BB962C8B-B14F-4D97-AF65-F5344CB8AC3E}">
        <p14:creationId xmlns:p14="http://schemas.microsoft.com/office/powerpoint/2010/main" val="3660933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The problem with Global attention is that it has to attend to all words on the source side of each target word, which can render it impractical to translate longer sequences such as paragraphs or documents. </a:t>
            </a:r>
          </a:p>
          <a:p>
            <a:r>
              <a:rPr lang="en-US" dirty="0"/>
              <a:t>To address this, the paper also proposes a local attentional mechanism that chooses to focus only on a small subset of the source positions per target word. </a:t>
            </a:r>
          </a:p>
          <a:p>
            <a:r>
              <a:rPr lang="en-US" dirty="0"/>
              <a:t>In image captioning, soft attention can be thought of weighing over all patches in the source image. hard attention selects one patch of the image to attend to at a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less expensive at inference time, the hard attention model is non-differentiable and requires more complicated techniques such as variance reduction or reinforcement learning to train. </a:t>
            </a:r>
            <a:endParaRPr lang="en-US" dirty="0"/>
          </a:p>
          <a:p>
            <a:endParaRPr lang="en-US" dirty="0"/>
          </a:p>
        </p:txBody>
      </p:sp>
      <p:sp>
        <p:nvSpPr>
          <p:cNvPr id="4" name="Slide Number Placeholder 3"/>
          <p:cNvSpPr>
            <a:spLocks noGrp="1"/>
          </p:cNvSpPr>
          <p:nvPr>
            <p:ph type="sldNum" sz="quarter" idx="5"/>
          </p:nvPr>
        </p:nvSpPr>
        <p:spPr/>
        <p:txBody>
          <a:bodyPr/>
          <a:lstStyle/>
          <a:p>
            <a:fld id="{102640A3-225A-184C-9B7F-AE41338DD3E1}" type="slidenum">
              <a:rPr lang="en-US" smtClean="0"/>
              <a:t>7</a:t>
            </a:fld>
            <a:endParaRPr lang="en-US"/>
          </a:p>
        </p:txBody>
      </p:sp>
    </p:spTree>
    <p:extLst>
      <p:ext uri="{BB962C8B-B14F-4D97-AF65-F5344CB8AC3E}">
        <p14:creationId xmlns:p14="http://schemas.microsoft.com/office/powerpoint/2010/main" val="2807964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is generated from x.</a:t>
            </a:r>
          </a:p>
          <a:p>
            <a:endParaRPr lang="en-US" dirty="0"/>
          </a:p>
          <a:p>
            <a:endParaRPr lang="en-US" dirty="0"/>
          </a:p>
        </p:txBody>
      </p:sp>
      <p:sp>
        <p:nvSpPr>
          <p:cNvPr id="4" name="Slide Number Placeholder 3"/>
          <p:cNvSpPr>
            <a:spLocks noGrp="1"/>
          </p:cNvSpPr>
          <p:nvPr>
            <p:ph type="sldNum" sz="quarter" idx="5"/>
          </p:nvPr>
        </p:nvSpPr>
        <p:spPr/>
        <p:txBody>
          <a:bodyPr/>
          <a:lstStyle/>
          <a:p>
            <a:fld id="{102640A3-225A-184C-9B7F-AE41338DD3E1}" type="slidenum">
              <a:rPr lang="en-US" smtClean="0"/>
              <a:t>8</a:t>
            </a:fld>
            <a:endParaRPr lang="en-US"/>
          </a:p>
        </p:txBody>
      </p:sp>
    </p:spTree>
    <p:extLst>
      <p:ext uri="{BB962C8B-B14F-4D97-AF65-F5344CB8AC3E}">
        <p14:creationId xmlns:p14="http://schemas.microsoft.com/office/powerpoint/2010/main" val="835492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is generated from x.</a:t>
            </a:r>
          </a:p>
          <a:p>
            <a:endParaRPr lang="en-US" dirty="0"/>
          </a:p>
          <a:p>
            <a:endParaRPr lang="en-US" dirty="0"/>
          </a:p>
        </p:txBody>
      </p:sp>
      <p:sp>
        <p:nvSpPr>
          <p:cNvPr id="4" name="Slide Number Placeholder 3"/>
          <p:cNvSpPr>
            <a:spLocks noGrp="1"/>
          </p:cNvSpPr>
          <p:nvPr>
            <p:ph type="sldNum" sz="quarter" idx="5"/>
          </p:nvPr>
        </p:nvSpPr>
        <p:spPr/>
        <p:txBody>
          <a:bodyPr/>
          <a:lstStyle/>
          <a:p>
            <a:fld id="{102640A3-225A-184C-9B7F-AE41338DD3E1}" type="slidenum">
              <a:rPr lang="en-US" smtClean="0"/>
              <a:t>9</a:t>
            </a:fld>
            <a:endParaRPr lang="en-US"/>
          </a:p>
        </p:txBody>
      </p:sp>
    </p:spTree>
    <p:extLst>
      <p:ext uri="{BB962C8B-B14F-4D97-AF65-F5344CB8AC3E}">
        <p14:creationId xmlns:p14="http://schemas.microsoft.com/office/powerpoint/2010/main" val="1086881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is generated from x.</a:t>
            </a:r>
          </a:p>
          <a:p>
            <a:endParaRPr lang="en-US" dirty="0"/>
          </a:p>
          <a:p>
            <a:endParaRPr lang="en-US" dirty="0"/>
          </a:p>
        </p:txBody>
      </p:sp>
      <p:sp>
        <p:nvSpPr>
          <p:cNvPr id="4" name="Slide Number Placeholder 3"/>
          <p:cNvSpPr>
            <a:spLocks noGrp="1"/>
          </p:cNvSpPr>
          <p:nvPr>
            <p:ph type="sldNum" sz="quarter" idx="5"/>
          </p:nvPr>
        </p:nvSpPr>
        <p:spPr/>
        <p:txBody>
          <a:bodyPr/>
          <a:lstStyle/>
          <a:p>
            <a:fld id="{102640A3-225A-184C-9B7F-AE41338DD3E1}" type="slidenum">
              <a:rPr lang="en-US" smtClean="0"/>
              <a:t>10</a:t>
            </a:fld>
            <a:endParaRPr lang="en-US"/>
          </a:p>
        </p:txBody>
      </p:sp>
    </p:spTree>
    <p:extLst>
      <p:ext uri="{BB962C8B-B14F-4D97-AF65-F5344CB8AC3E}">
        <p14:creationId xmlns:p14="http://schemas.microsoft.com/office/powerpoint/2010/main" val="2406884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4/9/19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4/9/19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4/9/19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4/9/19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4/9/19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4/9/19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4/9/19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4/9/19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4/9/19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9D89-1BA8-6340-B55F-32B53660EB07}"/>
              </a:ext>
            </a:extLst>
          </p:cNvPr>
          <p:cNvSpPr>
            <a:spLocks noGrp="1"/>
          </p:cNvSpPr>
          <p:nvPr>
            <p:ph type="ctrTitle"/>
          </p:nvPr>
        </p:nvSpPr>
        <p:spPr>
          <a:xfrm>
            <a:off x="3683237" y="1098389"/>
            <a:ext cx="4888195" cy="3729986"/>
          </a:xfrm>
        </p:spPr>
        <p:txBody>
          <a:bodyPr/>
          <a:lstStyle/>
          <a:p>
            <a:r>
              <a:rPr lang="en-US" sz="3200" b="1" spc="-150" dirty="0">
                <a:latin typeface="Times New Roman" panose="02020603050405020304" pitchFamily="18" charset="0"/>
                <a:cs typeface="Times New Roman" panose="02020603050405020304" pitchFamily="18" charset="0"/>
              </a:rPr>
              <a:t>Effective Approaches to Attention-based Neural Machine Translation </a:t>
            </a:r>
            <a:br>
              <a:rPr lang="en-US" sz="3200" spc="-150" dirty="0">
                <a:latin typeface="Times New Roman" panose="02020603050405020304" pitchFamily="18" charset="0"/>
                <a:cs typeface="Times New Roman" panose="02020603050405020304" pitchFamily="18" charset="0"/>
              </a:rPr>
            </a:br>
            <a:r>
              <a:rPr lang="en-US" sz="1600" cap="none" spc="0" dirty="0" err="1">
                <a:latin typeface="Times New Roman" panose="02020603050405020304" pitchFamily="18" charset="0"/>
                <a:cs typeface="Times New Roman" panose="02020603050405020304" pitchFamily="18" charset="0"/>
              </a:rPr>
              <a:t>Dminh</a:t>
            </a:r>
            <a:r>
              <a:rPr lang="en-US" sz="1600" cap="none" spc="0" dirty="0">
                <a:latin typeface="Times New Roman" panose="02020603050405020304" pitchFamily="18" charset="0"/>
                <a:cs typeface="Times New Roman" panose="02020603050405020304" pitchFamily="18" charset="0"/>
              </a:rPr>
              <a:t>-Thang Luong, </a:t>
            </a:r>
            <a:r>
              <a:rPr lang="en-US" sz="1600" cap="none" spc="0" dirty="0" err="1">
                <a:latin typeface="Times New Roman" panose="02020603050405020304" pitchFamily="18" charset="0"/>
                <a:cs typeface="Times New Roman" panose="02020603050405020304" pitchFamily="18" charset="0"/>
              </a:rPr>
              <a:t>Hieu</a:t>
            </a:r>
            <a:r>
              <a:rPr lang="en-US" sz="1600" cap="none" spc="0" dirty="0">
                <a:latin typeface="Times New Roman" panose="02020603050405020304" pitchFamily="18" charset="0"/>
                <a:cs typeface="Times New Roman" panose="02020603050405020304" pitchFamily="18" charset="0"/>
              </a:rPr>
              <a:t> Pham, Chris D. Manning</a:t>
            </a:r>
            <a:endParaRPr lang="en-US" sz="1600" spc="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15190AD-F744-5C40-8AE1-80E432E73C42}"/>
              </a:ext>
            </a:extLst>
          </p:cNvPr>
          <p:cNvSpPr>
            <a:spLocks noGrp="1"/>
          </p:cNvSpPr>
          <p:nvPr>
            <p:ph type="subTitle" idx="1"/>
          </p:nvPr>
        </p:nvSpPr>
        <p:spPr/>
        <p:txBody>
          <a:bodyPr>
            <a:normAutofit lnSpcReduction="10000"/>
          </a:bodyPr>
          <a:lstStyle/>
          <a:p>
            <a:r>
              <a:rPr lang="en-US" cap="none" spc="0" dirty="0" err="1"/>
              <a:t>Tarun</a:t>
            </a:r>
            <a:r>
              <a:rPr lang="en-US" cap="none" spc="0" dirty="0"/>
              <a:t> </a:t>
            </a:r>
            <a:r>
              <a:rPr lang="en-US" cap="none" spc="0" dirty="0" err="1"/>
              <a:t>Sunkaraneni</a:t>
            </a:r>
            <a:endParaRPr lang="en-US" cap="none" spc="0" dirty="0"/>
          </a:p>
          <a:p>
            <a:r>
              <a:rPr lang="en-US" spc="0" dirty="0"/>
              <a:t>CS 6596</a:t>
            </a:r>
          </a:p>
        </p:txBody>
      </p:sp>
    </p:spTree>
    <p:extLst>
      <p:ext uri="{BB962C8B-B14F-4D97-AF65-F5344CB8AC3E}">
        <p14:creationId xmlns:p14="http://schemas.microsoft.com/office/powerpoint/2010/main" val="1607324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A129-457E-A642-B2F8-6E64AA0162FC}"/>
              </a:ext>
            </a:extLst>
          </p:cNvPr>
          <p:cNvSpPr>
            <a:spLocks noGrp="1"/>
          </p:cNvSpPr>
          <p:nvPr>
            <p:ph type="title"/>
          </p:nvPr>
        </p:nvSpPr>
        <p:spPr>
          <a:xfrm>
            <a:off x="1251678" y="382385"/>
            <a:ext cx="10178322" cy="796935"/>
          </a:xfrm>
        </p:spPr>
        <p:txBody>
          <a:bodyPr/>
          <a:lstStyle/>
          <a:p>
            <a:r>
              <a:rPr lang="en-US" cap="none" dirty="0">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A4FD7025-2D4C-7E4E-9667-44A42EB1054D}"/>
              </a:ext>
            </a:extLst>
          </p:cNvPr>
          <p:cNvPicPr>
            <a:picLocks noChangeAspect="1"/>
          </p:cNvPicPr>
          <p:nvPr/>
        </p:nvPicPr>
        <p:blipFill>
          <a:blip r:embed="rId3"/>
          <a:stretch>
            <a:fillRect/>
          </a:stretch>
        </p:blipFill>
        <p:spPr>
          <a:xfrm>
            <a:off x="2817097" y="1046458"/>
            <a:ext cx="6413766" cy="5678680"/>
          </a:xfrm>
          <a:prstGeom prst="rect">
            <a:avLst/>
          </a:prstGeom>
        </p:spPr>
      </p:pic>
    </p:spTree>
    <p:extLst>
      <p:ext uri="{BB962C8B-B14F-4D97-AF65-F5344CB8AC3E}">
        <p14:creationId xmlns:p14="http://schemas.microsoft.com/office/powerpoint/2010/main" val="3763013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A129-457E-A642-B2F8-6E64AA0162FC}"/>
              </a:ext>
            </a:extLst>
          </p:cNvPr>
          <p:cNvSpPr>
            <a:spLocks noGrp="1"/>
          </p:cNvSpPr>
          <p:nvPr>
            <p:ph type="title"/>
          </p:nvPr>
        </p:nvSpPr>
        <p:spPr>
          <a:xfrm>
            <a:off x="1251678" y="382385"/>
            <a:ext cx="10178322" cy="796935"/>
          </a:xfrm>
        </p:spPr>
        <p:txBody>
          <a:bodyPr/>
          <a:lstStyle/>
          <a:p>
            <a:r>
              <a:rPr lang="en-US" cap="none" dirty="0">
                <a:latin typeface="Times New Roman" panose="02020603050405020304" pitchFamily="18" charset="0"/>
                <a:cs typeface="Times New Roman" panose="02020603050405020304" pitchFamily="18" charset="0"/>
              </a:rPr>
              <a:t>Introduction: NMT</a:t>
            </a:r>
          </a:p>
        </p:txBody>
      </p:sp>
      <p:sp>
        <p:nvSpPr>
          <p:cNvPr id="3" name="Content Placeholder 2">
            <a:extLst>
              <a:ext uri="{FF2B5EF4-FFF2-40B4-BE49-F238E27FC236}">
                <a16:creationId xmlns:a16="http://schemas.microsoft.com/office/drawing/2014/main" id="{4BEB2185-E906-A541-9309-806F36F3EED0}"/>
              </a:ext>
            </a:extLst>
          </p:cNvPr>
          <p:cNvSpPr>
            <a:spLocks noGrp="1"/>
          </p:cNvSpPr>
          <p:nvPr>
            <p:ph idx="1"/>
          </p:nvPr>
        </p:nvSpPr>
        <p:spPr>
          <a:xfrm>
            <a:off x="1251678" y="1179321"/>
            <a:ext cx="10178322" cy="4700272"/>
          </a:xfrm>
        </p:spPr>
        <p:txBody>
          <a:bodyPr/>
          <a:lstStyle/>
          <a:p>
            <a:r>
              <a:rPr lang="en-US" dirty="0"/>
              <a:t>State-of-the-art performance in large scale translation tasks such as from English to French.</a:t>
            </a:r>
          </a:p>
          <a:p>
            <a:r>
              <a:rPr lang="en-US" dirty="0"/>
              <a:t>Minimal domain knowledge, conceptually simple,  and requires a small memory footprint.</a:t>
            </a:r>
          </a:p>
          <a:p>
            <a:r>
              <a:rPr lang="en-US" dirty="0"/>
              <a:t>Easier decoder implementation.</a:t>
            </a:r>
          </a:p>
          <a:p>
            <a:endParaRPr lang="en-US" dirty="0"/>
          </a:p>
        </p:txBody>
      </p:sp>
      <p:pic>
        <p:nvPicPr>
          <p:cNvPr id="5" name="Picture 4">
            <a:extLst>
              <a:ext uri="{FF2B5EF4-FFF2-40B4-BE49-F238E27FC236}">
                <a16:creationId xmlns:a16="http://schemas.microsoft.com/office/drawing/2014/main" id="{85988D7C-DF49-6744-B585-28F2B243FEFD}"/>
              </a:ext>
            </a:extLst>
          </p:cNvPr>
          <p:cNvPicPr>
            <a:picLocks noChangeAspect="1"/>
          </p:cNvPicPr>
          <p:nvPr/>
        </p:nvPicPr>
        <p:blipFill>
          <a:blip r:embed="rId3"/>
          <a:stretch>
            <a:fillRect/>
          </a:stretch>
        </p:blipFill>
        <p:spPr>
          <a:xfrm>
            <a:off x="1422041" y="2682107"/>
            <a:ext cx="5661931" cy="3409557"/>
          </a:xfrm>
          <a:prstGeom prst="rect">
            <a:avLst/>
          </a:prstGeom>
        </p:spPr>
      </p:pic>
      <p:sp>
        <p:nvSpPr>
          <p:cNvPr id="6" name="TextBox 5">
            <a:extLst>
              <a:ext uri="{FF2B5EF4-FFF2-40B4-BE49-F238E27FC236}">
                <a16:creationId xmlns:a16="http://schemas.microsoft.com/office/drawing/2014/main" id="{CBB6FE85-34D5-DF46-82E4-1C95464A52AF}"/>
              </a:ext>
            </a:extLst>
          </p:cNvPr>
          <p:cNvSpPr txBox="1"/>
          <p:nvPr/>
        </p:nvSpPr>
        <p:spPr>
          <a:xfrm>
            <a:off x="7083972" y="2691618"/>
            <a:ext cx="4750676" cy="1474763"/>
          </a:xfrm>
          <a:prstGeom prst="rect">
            <a:avLst/>
          </a:prstGeom>
          <a:noFill/>
        </p:spPr>
        <p:txBody>
          <a:bodyPr wrap="square" rtlCol="0">
            <a:spAutoFit/>
          </a:bodyPr>
          <a:lstStyle/>
          <a:p>
            <a:pPr marL="228600" lvl="0" indent="-228600" defTabSz="914400">
              <a:lnSpc>
                <a:spcPct val="110000"/>
              </a:lnSpc>
              <a:spcBef>
                <a:spcPts val="700"/>
              </a:spcBef>
              <a:buClr>
                <a:srgbClr val="2A1A00"/>
              </a:buClr>
              <a:buFont typeface="Arial" panose="020B0604020202020204" pitchFamily="34" charset="0"/>
              <a:buChar char="•"/>
            </a:pPr>
            <a:r>
              <a:rPr lang="en-US" sz="2000" dirty="0">
                <a:solidFill>
                  <a:prstClr val="black">
                    <a:lumMod val="65000"/>
                    <a:lumOff val="35000"/>
                  </a:prstClr>
                </a:solidFill>
              </a:rPr>
              <a:t>A stacking recurrent architecture for translating a source</a:t>
            </a:r>
          </a:p>
          <a:p>
            <a:pPr lvl="0" defTabSz="914400">
              <a:lnSpc>
                <a:spcPct val="110000"/>
              </a:lnSpc>
              <a:spcBef>
                <a:spcPts val="700"/>
              </a:spcBef>
              <a:buClr>
                <a:srgbClr val="2A1A00"/>
              </a:buClr>
            </a:pPr>
            <a:r>
              <a:rPr lang="en-US" sz="2000" dirty="0">
                <a:solidFill>
                  <a:prstClr val="black">
                    <a:lumMod val="65000"/>
                    <a:lumOff val="35000"/>
                  </a:prstClr>
                </a:solidFill>
              </a:rPr>
              <a:t> </a:t>
            </a:r>
            <a:r>
              <a:rPr lang="en-US" sz="2000" dirty="0">
                <a:solidFill>
                  <a:prstClr val="black">
                    <a:lumMod val="65000"/>
                    <a:lumOff val="35000"/>
                  </a:prstClr>
                </a:solidFill>
                <a:latin typeface="Courier" pitchFamily="2" charset="0"/>
              </a:rPr>
              <a:t>A B C D </a:t>
            </a:r>
            <a:r>
              <a:rPr lang="en-US" sz="2000" dirty="0">
                <a:solidFill>
                  <a:prstClr val="black">
                    <a:lumMod val="65000"/>
                    <a:lumOff val="35000"/>
                  </a:prstClr>
                </a:solidFill>
                <a:sym typeface="Wingdings" pitchFamily="2" charset="2"/>
              </a:rPr>
              <a:t></a:t>
            </a:r>
            <a:r>
              <a:rPr lang="en-US" sz="2000" dirty="0">
                <a:solidFill>
                  <a:prstClr val="black">
                    <a:lumMod val="65000"/>
                    <a:lumOff val="35000"/>
                  </a:prstClr>
                </a:solidFill>
              </a:rPr>
              <a:t> </a:t>
            </a:r>
            <a:r>
              <a:rPr lang="en-US" sz="2000" dirty="0">
                <a:solidFill>
                  <a:prstClr val="black">
                    <a:lumMod val="65000"/>
                    <a:lumOff val="35000"/>
                  </a:prstClr>
                </a:solidFill>
                <a:latin typeface="Courier" pitchFamily="2" charset="0"/>
              </a:rPr>
              <a:t>X Y Z</a:t>
            </a:r>
          </a:p>
          <a:p>
            <a:endParaRPr lang="en-US" dirty="0"/>
          </a:p>
        </p:txBody>
      </p:sp>
    </p:spTree>
    <p:extLst>
      <p:ext uri="{BB962C8B-B14F-4D97-AF65-F5344CB8AC3E}">
        <p14:creationId xmlns:p14="http://schemas.microsoft.com/office/powerpoint/2010/main" val="397958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A129-457E-A642-B2F8-6E64AA0162FC}"/>
              </a:ext>
            </a:extLst>
          </p:cNvPr>
          <p:cNvSpPr>
            <a:spLocks noGrp="1"/>
          </p:cNvSpPr>
          <p:nvPr>
            <p:ph type="title"/>
          </p:nvPr>
        </p:nvSpPr>
        <p:spPr>
          <a:xfrm>
            <a:off x="1251678" y="382385"/>
            <a:ext cx="10178322" cy="796935"/>
          </a:xfrm>
        </p:spPr>
        <p:txBody>
          <a:bodyPr/>
          <a:lstStyle/>
          <a:p>
            <a:r>
              <a:rPr lang="en-US" cap="none" dirty="0">
                <a:latin typeface="Times New Roman" panose="02020603050405020304" pitchFamily="18" charset="0"/>
                <a:cs typeface="Times New Roman" panose="02020603050405020304" pitchFamily="18" charset="0"/>
              </a:rPr>
              <a:t>Introduction: Attention</a:t>
            </a:r>
          </a:p>
        </p:txBody>
      </p:sp>
      <p:sp>
        <p:nvSpPr>
          <p:cNvPr id="3" name="Content Placeholder 2">
            <a:extLst>
              <a:ext uri="{FF2B5EF4-FFF2-40B4-BE49-F238E27FC236}">
                <a16:creationId xmlns:a16="http://schemas.microsoft.com/office/drawing/2014/main" id="{4BEB2185-E906-A541-9309-806F36F3EED0}"/>
              </a:ext>
            </a:extLst>
          </p:cNvPr>
          <p:cNvSpPr>
            <a:spLocks noGrp="1"/>
          </p:cNvSpPr>
          <p:nvPr>
            <p:ph idx="1"/>
          </p:nvPr>
        </p:nvSpPr>
        <p:spPr>
          <a:xfrm>
            <a:off x="1251678" y="1179321"/>
            <a:ext cx="6659870" cy="4700272"/>
          </a:xfrm>
        </p:spPr>
        <p:txBody>
          <a:bodyPr/>
          <a:lstStyle/>
          <a:p>
            <a:r>
              <a:rPr lang="en-US" dirty="0"/>
              <a:t>Allows models to learn alignments between different representations.</a:t>
            </a:r>
          </a:p>
          <a:p>
            <a:r>
              <a:rPr lang="en-US" dirty="0"/>
              <a:t>Capturing relationship between:</a:t>
            </a:r>
          </a:p>
          <a:p>
            <a:pPr lvl="1"/>
            <a:r>
              <a:rPr lang="en-US" dirty="0"/>
              <a:t>image objects and agent actions in a control problem.</a:t>
            </a:r>
            <a:endParaRPr lang="en-US" dirty="0">
              <a:solidFill>
                <a:schemeClr val="tx1"/>
              </a:solidFill>
            </a:endParaRPr>
          </a:p>
          <a:p>
            <a:pPr lvl="1"/>
            <a:r>
              <a:rPr lang="en-US" dirty="0"/>
              <a:t>Speech frames and text in speech recognition</a:t>
            </a:r>
          </a:p>
          <a:p>
            <a:pPr lvl="1"/>
            <a:r>
              <a:rPr lang="en-US" dirty="0"/>
              <a:t>Visual features of a picture and its text description in a image caption generation task</a:t>
            </a:r>
          </a:p>
          <a:p>
            <a:r>
              <a:rPr lang="en-US" dirty="0"/>
              <a:t>Precursor work </a:t>
            </a:r>
            <a:r>
              <a:rPr lang="en-US" dirty="0">
                <a:sym typeface="Wingdings" pitchFamily="2" charset="2"/>
              </a:rPr>
              <a:t> </a:t>
            </a:r>
            <a:r>
              <a:rPr lang="en-US" dirty="0" err="1"/>
              <a:t>Bahadanu</a:t>
            </a:r>
            <a:r>
              <a:rPr lang="en-US" dirty="0"/>
              <a:t>: content-based neural attention</a:t>
            </a:r>
          </a:p>
          <a:p>
            <a:pPr lvl="1"/>
            <a:r>
              <a:rPr lang="en-US" dirty="0"/>
              <a:t>Claims same principles carry over in Neural Turing Machines and Memory networks</a:t>
            </a:r>
          </a:p>
        </p:txBody>
      </p:sp>
      <p:pic>
        <p:nvPicPr>
          <p:cNvPr id="7" name="Picture 6">
            <a:extLst>
              <a:ext uri="{FF2B5EF4-FFF2-40B4-BE49-F238E27FC236}">
                <a16:creationId xmlns:a16="http://schemas.microsoft.com/office/drawing/2014/main" id="{02BDF4F5-7CD1-A149-98F1-CE699F899D85}"/>
              </a:ext>
            </a:extLst>
          </p:cNvPr>
          <p:cNvPicPr>
            <a:picLocks noChangeAspect="1"/>
          </p:cNvPicPr>
          <p:nvPr/>
        </p:nvPicPr>
        <p:blipFill>
          <a:blip r:embed="rId3"/>
          <a:stretch>
            <a:fillRect/>
          </a:stretch>
        </p:blipFill>
        <p:spPr>
          <a:xfrm>
            <a:off x="7822148" y="1600202"/>
            <a:ext cx="4055593" cy="4403034"/>
          </a:xfrm>
          <a:prstGeom prst="rect">
            <a:avLst/>
          </a:prstGeom>
        </p:spPr>
      </p:pic>
    </p:spTree>
    <p:extLst>
      <p:ext uri="{BB962C8B-B14F-4D97-AF65-F5344CB8AC3E}">
        <p14:creationId xmlns:p14="http://schemas.microsoft.com/office/powerpoint/2010/main" val="321266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A129-457E-A642-B2F8-6E64AA0162FC}"/>
              </a:ext>
            </a:extLst>
          </p:cNvPr>
          <p:cNvSpPr>
            <a:spLocks noGrp="1"/>
          </p:cNvSpPr>
          <p:nvPr>
            <p:ph type="title"/>
          </p:nvPr>
        </p:nvSpPr>
        <p:spPr>
          <a:xfrm>
            <a:off x="1251678" y="382385"/>
            <a:ext cx="10178322" cy="796935"/>
          </a:xfrm>
        </p:spPr>
        <p:txBody>
          <a:bodyPr/>
          <a:lstStyle/>
          <a:p>
            <a:r>
              <a:rPr lang="en-US" cap="none" dirty="0">
                <a:latin typeface="Times New Roman" panose="02020603050405020304" pitchFamily="18" charset="0"/>
                <a:cs typeface="Times New Roman" panose="02020603050405020304" pitchFamily="18" charset="0"/>
              </a:rPr>
              <a:t>Neural Machine Translation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EB2185-E906-A541-9309-806F36F3EED0}"/>
                  </a:ext>
                </a:extLst>
              </p:cNvPr>
              <p:cNvSpPr>
                <a:spLocks noGrp="1"/>
              </p:cNvSpPr>
              <p:nvPr>
                <p:ph idx="1"/>
              </p:nvPr>
            </p:nvSpPr>
            <p:spPr>
              <a:xfrm>
                <a:off x="1251678" y="1179321"/>
                <a:ext cx="9621731" cy="4605253"/>
              </a:xfrm>
            </p:spPr>
            <p:txBody>
              <a:bodyPr>
                <a:normAutofit/>
              </a:bodyPr>
              <a:lstStyle/>
              <a:p>
                <a:r>
                  <a:rPr lang="en-US" dirty="0"/>
                  <a:t>A neural network that directly models the conditional probability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of translating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a:latin typeface="Cambria Math" panose="02040503050406030204" pitchFamily="18" charset="0"/>
                          </a:rPr>
                          <m:t>1</m:t>
                        </m:r>
                      </m:sub>
                    </m:sSub>
                    <m:r>
                      <a:rPr lang="en-US" b="0"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𝑚</m:t>
                        </m:r>
                      </m:sub>
                    </m:sSub>
                  </m:oMath>
                </a14:m>
                <a:r>
                  <a:rPr lang="en-US" dirty="0"/>
                  <a:t> </a:t>
                </a:r>
              </a:p>
              <a:p>
                <a:r>
                  <a:rPr lang="en-US" dirty="0"/>
                  <a:t>Consists of two components</a:t>
                </a:r>
              </a:p>
              <a:p>
                <a:pPr lvl="1"/>
                <a:r>
                  <a:rPr lang="en-US" dirty="0"/>
                  <a:t>Encoder: computes a representation </a:t>
                </a:r>
                <a14:m>
                  <m:oMath xmlns:m="http://schemas.openxmlformats.org/officeDocument/2006/math">
                    <m:r>
                      <a:rPr lang="en-US" b="0" i="1" dirty="0" smtClean="0">
                        <a:latin typeface="Cambria Math" panose="02040503050406030204" pitchFamily="18" charset="0"/>
                      </a:rPr>
                      <m:t>𝑠</m:t>
                    </m:r>
                  </m:oMath>
                </a14:m>
                <a:r>
                  <a:rPr lang="en-US" dirty="0"/>
                  <a:t> for each source sentence </a:t>
                </a:r>
                <a14:m>
                  <m:oMath xmlns:m="http://schemas.openxmlformats.org/officeDocument/2006/math">
                    <m:r>
                      <a:rPr lang="en-US" i="1">
                        <a:latin typeface="Cambria Math" panose="02040503050406030204" pitchFamily="18" charset="0"/>
                      </a:rPr>
                      <m:t>𝑥</m:t>
                    </m:r>
                  </m:oMath>
                </a14:m>
                <a:endParaRPr lang="en-US" dirty="0"/>
              </a:p>
              <a:p>
                <a:pPr lvl="1"/>
                <a:r>
                  <a:rPr lang="en-US" dirty="0"/>
                  <a:t>Decoder: generates one target word at a time.</a:t>
                </a:r>
              </a:p>
              <a:p>
                <a:r>
                  <a:rPr lang="en-US" dirty="0"/>
                  <a:t>Conditional probability:</a:t>
                </a:r>
              </a:p>
              <a:p>
                <a:pPr lvl="1"/>
                <a14:m>
                  <m:oMath xmlns:m="http://schemas.openxmlformats.org/officeDocument/2006/math">
                    <m:func>
                      <m:funcPr>
                        <m:ctrlPr>
                          <a:rPr lang="en-US"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d>
                          <m:dPr>
                            <m:ctrlPr>
                              <a:rPr lang="en-US"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𝑥</m:t>
                            </m:r>
                          </m:e>
                        </m:d>
                      </m:e>
                    </m:func>
                    <m:r>
                      <a:rPr lang="en-US" b="0" i="1" smtClean="0">
                        <a:latin typeface="Cambria Math" panose="02040503050406030204" pitchFamily="18" charset="0"/>
                      </a:rPr>
                      <m:t>= </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smtClean="0">
                                <a:latin typeface="Cambria Math" panose="02040503050406030204" pitchFamily="18" charset="0"/>
                              </a:rPr>
                              <m:t>&lt;</m:t>
                            </m:r>
                            <m:r>
                              <a:rPr lang="en-US" b="0" i="1">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e>
                    </m:nary>
                  </m:oMath>
                </a14:m>
                <a:endParaRPr lang="en-US" dirty="0"/>
              </a:p>
              <a:p>
                <a:pPr lvl="1"/>
                <a:r>
                  <a:rPr lang="en-US" b="0" dirty="0"/>
                  <a:t>Can be thought of as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𝑗</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&lt;</m:t>
                        </m:r>
                        <m:r>
                          <a:rPr lang="en-US" b="0" i="1">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 </m:t>
                    </m:r>
                    <m:r>
                      <a:rPr lang="en-US" b="0" i="1" dirty="0" err="1" smtClean="0">
                        <a:latin typeface="Cambria Math" panose="02040503050406030204" pitchFamily="18" charset="0"/>
                      </a:rPr>
                      <m:t>𝑠𝑜𝑓𝑡𝑚𝑎𝑥</m:t>
                    </m:r>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0" i="1" dirty="0" err="1" smtClean="0">
                        <a:latin typeface="Cambria Math" panose="02040503050406030204" pitchFamily="18" charset="0"/>
                      </a:rPr>
                      <m:t>h</m:t>
                    </m:r>
                    <m:r>
                      <a:rPr lang="en-US" b="0" i="1" baseline="-25000" dirty="0" err="1" smtClean="0">
                        <a:latin typeface="Cambria Math" panose="02040503050406030204" pitchFamily="18" charset="0"/>
                      </a:rPr>
                      <m:t>𝑗</m:t>
                    </m:r>
                    <m:r>
                      <a:rPr lang="en-US" b="0" i="1" dirty="0" smtClean="0">
                        <a:latin typeface="Cambria Math" panose="02040503050406030204" pitchFamily="18" charset="0"/>
                      </a:rPr>
                      <m:t>))</m:t>
                    </m:r>
                  </m:oMath>
                </a14:m>
                <a:r>
                  <a:rPr lang="en-US" dirty="0"/>
                  <a:t>           # shape (target vocab size, )       </a:t>
                </a:r>
              </a:p>
              <a:p>
                <a:r>
                  <a:rPr lang="en-US" dirty="0"/>
                  <a:t>Training objective:</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𝑡</m:t>
                        </m:r>
                      </m:sub>
                    </m:sSub>
                    <m:r>
                      <a:rPr lang="en-US" b="0" i="1">
                        <a:latin typeface="Cambria Math" panose="02040503050406030204" pitchFamily="18" charset="0"/>
                      </a:rPr>
                      <m:t>= </m:t>
                    </m:r>
                    <m:nary>
                      <m:naryPr>
                        <m:chr m:val="∑"/>
                        <m:supHide m:val="on"/>
                        <m:ctrlPr>
                          <a:rPr lang="en-US" i="1">
                            <a:latin typeface="Cambria Math" panose="02040503050406030204" pitchFamily="18" charset="0"/>
                          </a:rPr>
                        </m:ctrlPr>
                      </m:naryPr>
                      <m: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sub>
                      <m:sup/>
                      <m:e>
                        <m:r>
                          <a:rPr lang="en-US" b="0" i="0" smtClean="0">
                            <a:latin typeface="Cambria Math" panose="02040503050406030204" pitchFamily="18" charset="0"/>
                          </a:rPr>
                          <m:t>−</m:t>
                        </m:r>
                        <m:r>
                          <m:rPr>
                            <m:sty m:val="p"/>
                          </m:rPr>
                          <a:rPr lang="en-US" b="0" i="1">
                            <a:latin typeface="Cambria Math" panose="02040503050406030204" pitchFamily="18" charset="0"/>
                          </a:rPr>
                          <m:t>log</m:t>
                        </m:r>
                        <m:r>
                          <a:rPr lang="en-US" b="0" i="1">
                            <a:latin typeface="Cambria Math" panose="02040503050406030204" pitchFamily="18" charset="0"/>
                          </a:rPr>
                          <m:t>⁡</m:t>
                        </m:r>
                        <m:r>
                          <a:rPr lang="en-US" b="0" i="1">
                            <a:latin typeface="Cambria Math" panose="02040503050406030204" pitchFamily="18" charset="0"/>
                          </a:rPr>
                          <m:t>𝑝</m:t>
                        </m:r>
                        <m:r>
                          <a:rPr lang="en-US" b="0" i="1">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a:latin typeface="Cambria Math" panose="02040503050406030204" pitchFamily="18" charset="0"/>
                          </a:rPr>
                          <m:t>𝑠</m:t>
                        </m:r>
                        <m:r>
                          <a:rPr lang="en-US" b="0" i="1">
                            <a:latin typeface="Cambria Math" panose="02040503050406030204" pitchFamily="18" charset="0"/>
                          </a:rPr>
                          <m:t>)</m:t>
                        </m:r>
                      </m:e>
                    </m:nary>
                  </m:oMath>
                </a14:m>
                <a:endParaRPr lang="en-US" dirty="0"/>
              </a:p>
              <a:p>
                <a:pPr lvl="2"/>
                <a:r>
                  <a:rPr lang="en-US" dirty="0"/>
                  <a:t>D is a Parallel training corpus</a:t>
                </a:r>
              </a:p>
            </p:txBody>
          </p:sp>
        </mc:Choice>
        <mc:Fallback>
          <p:sp>
            <p:nvSpPr>
              <p:cNvPr id="3" name="Content Placeholder 2">
                <a:extLst>
                  <a:ext uri="{FF2B5EF4-FFF2-40B4-BE49-F238E27FC236}">
                    <a16:creationId xmlns:a16="http://schemas.microsoft.com/office/drawing/2014/main" id="{4BEB2185-E906-A541-9309-806F36F3EED0}"/>
                  </a:ext>
                </a:extLst>
              </p:cNvPr>
              <p:cNvSpPr>
                <a:spLocks noGrp="1" noRot="1" noChangeAspect="1" noMove="1" noResize="1" noEditPoints="1" noAdjustHandles="1" noChangeArrowheads="1" noChangeShapeType="1" noTextEdit="1"/>
              </p:cNvSpPr>
              <p:nvPr>
                <p:ph idx="1"/>
              </p:nvPr>
            </p:nvSpPr>
            <p:spPr>
              <a:xfrm>
                <a:off x="1251678" y="1179321"/>
                <a:ext cx="9621731" cy="4605253"/>
              </a:xfrm>
              <a:blipFill>
                <a:blip r:embed="rId3"/>
                <a:stretch>
                  <a:fillRect l="-528" t="-275" r="-923" b="-1653"/>
                </a:stretch>
              </a:blipFill>
            </p:spPr>
            <p:txBody>
              <a:bodyPr/>
              <a:lstStyle/>
              <a:p>
                <a:r>
                  <a:rPr lang="en-US">
                    <a:noFill/>
                  </a:rPr>
                  <a:t> </a:t>
                </a:r>
              </a:p>
            </p:txBody>
          </p:sp>
        </mc:Fallback>
      </mc:AlternateContent>
    </p:spTree>
    <p:extLst>
      <p:ext uri="{BB962C8B-B14F-4D97-AF65-F5344CB8AC3E}">
        <p14:creationId xmlns:p14="http://schemas.microsoft.com/office/powerpoint/2010/main" val="6933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A129-457E-A642-B2F8-6E64AA0162FC}"/>
              </a:ext>
            </a:extLst>
          </p:cNvPr>
          <p:cNvSpPr>
            <a:spLocks noGrp="1"/>
          </p:cNvSpPr>
          <p:nvPr>
            <p:ph type="title"/>
          </p:nvPr>
        </p:nvSpPr>
        <p:spPr>
          <a:xfrm>
            <a:off x="1251678" y="382385"/>
            <a:ext cx="10178322" cy="796935"/>
          </a:xfrm>
        </p:spPr>
        <p:txBody>
          <a:bodyPr/>
          <a:lstStyle/>
          <a:p>
            <a:r>
              <a:rPr lang="en-US" cap="none" dirty="0">
                <a:latin typeface="Times New Roman" panose="02020603050405020304" pitchFamily="18" charset="0"/>
                <a:cs typeface="Times New Roman" panose="02020603050405020304" pitchFamily="18" charset="0"/>
              </a:rPr>
              <a:t>Attention based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EB2185-E906-A541-9309-806F36F3EED0}"/>
                  </a:ext>
                </a:extLst>
              </p:cNvPr>
              <p:cNvSpPr>
                <a:spLocks noGrp="1"/>
              </p:cNvSpPr>
              <p:nvPr>
                <p:ph idx="1"/>
              </p:nvPr>
            </p:nvSpPr>
            <p:spPr>
              <a:xfrm>
                <a:off x="1251678" y="1179321"/>
                <a:ext cx="9621731" cy="4605253"/>
              </a:xfrm>
            </p:spPr>
            <p:txBody>
              <a:bodyPr/>
              <a:lstStyle/>
              <a:p>
                <a:r>
                  <a:rPr lang="en-US" dirty="0"/>
                  <a:t>Global and Local</a:t>
                </a:r>
              </a:p>
              <a:p>
                <a:pPr lvl="1"/>
                <a:r>
                  <a:rPr lang="en-US" dirty="0"/>
                  <a:t>Whether attention is placed on all source positions or on only a few source positions.</a:t>
                </a:r>
              </a:p>
              <a:p>
                <a:r>
                  <a:rPr lang="en-US" dirty="0"/>
                  <a:t>At each time step </a:t>
                </a:r>
                <a14:m>
                  <m:oMath xmlns:m="http://schemas.openxmlformats.org/officeDocument/2006/math">
                    <m:r>
                      <a:rPr lang="en-US" b="0" i="1" smtClean="0">
                        <a:latin typeface="Cambria Math" panose="02040503050406030204" pitchFamily="18" charset="0"/>
                      </a:rPr>
                      <m:t>𝑡</m:t>
                    </m:r>
                  </m:oMath>
                </a14:m>
                <a:r>
                  <a:rPr lang="en-US" dirty="0"/>
                  <a:t> in the decoding phase, take hidden state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oMath>
                </a14:m>
                <a:r>
                  <a:rPr lang="en-US" dirty="0"/>
                  <a:t> at the top layer of a stacking LSTM</a:t>
                </a:r>
              </a:p>
              <a:p>
                <a:r>
                  <a:rPr lang="en-US" dirty="0"/>
                  <a:t>Goal: derive a context vector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𝑡</m:t>
                        </m:r>
                      </m:sub>
                    </m:sSub>
                  </m:oMath>
                </a14:m>
                <a:r>
                  <a:rPr lang="en-US" dirty="0"/>
                  <a:t> that can help predict target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𝑡</m:t>
                        </m:r>
                      </m:sub>
                    </m:sSub>
                  </m:oMath>
                </a14:m>
                <a:r>
                  <a:rPr lang="en-US" dirty="0"/>
                  <a:t> </a:t>
                </a:r>
              </a:p>
              <a:p>
                <a:r>
                  <a:rPr lang="en-US" dirty="0"/>
                  <a:t>Attentional hidden state:</a:t>
                </a:r>
              </a:p>
              <a:p>
                <a:pPr lvl="1"/>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h</m:t>
                        </m:r>
                      </m:e>
                    </m:acc>
                    <m:r>
                      <a:rPr lang="en-US" b="0" i="1" smtClean="0">
                        <a:latin typeface="Cambria Math" panose="02040503050406030204" pitchFamily="18" charset="0"/>
                      </a:rPr>
                      <m:t>=</m:t>
                    </m:r>
                    <m:r>
                      <m:rPr>
                        <m:sty m:val="p"/>
                      </m:rPr>
                      <a:rPr lang="en-US" b="0" i="0" smtClean="0">
                        <a:latin typeface="Cambria Math" panose="02040503050406030204" pitchFamily="18" charset="0"/>
                      </a:rPr>
                      <m:t>tanh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&lt;</m:t>
                        </m:r>
                        <m:r>
                          <a:rPr lang="en-US" i="1">
                            <a:latin typeface="Cambria Math" panose="02040503050406030204" pitchFamily="18" charset="0"/>
                          </a:rPr>
                          <m:t>𝑗</m:t>
                        </m:r>
                      </m:sub>
                    </m:sSub>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 </m:t>
                    </m:r>
                    <m:r>
                      <a:rPr lang="en-US" i="1" dirty="0" err="1">
                        <a:latin typeface="Cambria Math" panose="02040503050406030204" pitchFamily="18" charset="0"/>
                      </a:rPr>
                      <m:t>𝑠𝑜𝑓𝑡𝑚𝑎𝑥</m:t>
                    </m:r>
                    <m:r>
                      <a:rPr lang="en-US" i="1" dirty="0">
                        <a:latin typeface="Cambria Math" panose="02040503050406030204" pitchFamily="18" charset="0"/>
                      </a:rPr>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𝑠</m:t>
                        </m:r>
                      </m:sub>
                    </m:sSub>
                    <m:acc>
                      <m:accPr>
                        <m:chr m:val="̃"/>
                        <m:ctrlPr>
                          <a:rPr lang="en-US" i="1">
                            <a:latin typeface="Cambria Math" panose="02040503050406030204" pitchFamily="18" charset="0"/>
                          </a:rPr>
                        </m:ctrlPr>
                      </m:accPr>
                      <m:e>
                        <m:r>
                          <a:rPr lang="en-US" i="1">
                            <a:latin typeface="Cambria Math" panose="02040503050406030204" pitchFamily="18" charset="0"/>
                          </a:rPr>
                          <m:t>h</m:t>
                        </m:r>
                      </m:e>
                    </m:acc>
                    <m:r>
                      <a:rPr lang="en-US" i="1" dirty="0">
                        <a:latin typeface="Cambria Math" panose="02040503050406030204" pitchFamily="18" charset="0"/>
                      </a:rPr>
                      <m:t>)</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4BEB2185-E906-A541-9309-806F36F3EED0}"/>
                  </a:ext>
                </a:extLst>
              </p:cNvPr>
              <p:cNvSpPr>
                <a:spLocks noGrp="1" noRot="1" noChangeAspect="1" noMove="1" noResize="1" noEditPoints="1" noAdjustHandles="1" noChangeArrowheads="1" noChangeShapeType="1" noTextEdit="1"/>
              </p:cNvSpPr>
              <p:nvPr>
                <p:ph idx="1"/>
              </p:nvPr>
            </p:nvSpPr>
            <p:spPr>
              <a:xfrm>
                <a:off x="1251678" y="1179321"/>
                <a:ext cx="9621731" cy="4605253"/>
              </a:xfrm>
              <a:blipFill>
                <a:blip r:embed="rId3"/>
                <a:stretch>
                  <a:fillRect l="-528" t="-27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D9D48EE-8E31-014D-9AAF-719BE2AD2A83}"/>
              </a:ext>
            </a:extLst>
          </p:cNvPr>
          <p:cNvPicPr>
            <a:picLocks noChangeAspect="1"/>
          </p:cNvPicPr>
          <p:nvPr/>
        </p:nvPicPr>
        <p:blipFill rotWithShape="1">
          <a:blip r:embed="rId4"/>
          <a:srcRect l="46719" r="39682"/>
          <a:stretch/>
        </p:blipFill>
        <p:spPr>
          <a:xfrm>
            <a:off x="10475844" y="2263637"/>
            <a:ext cx="795130" cy="3520937"/>
          </a:xfrm>
          <a:prstGeom prst="rect">
            <a:avLst/>
          </a:prstGeom>
        </p:spPr>
      </p:pic>
      <p:cxnSp>
        <p:nvCxnSpPr>
          <p:cNvPr id="7" name="Straight Arrow Connector 6">
            <a:extLst>
              <a:ext uri="{FF2B5EF4-FFF2-40B4-BE49-F238E27FC236}">
                <a16:creationId xmlns:a16="http://schemas.microsoft.com/office/drawing/2014/main" id="{95111EF0-5C76-D548-BA55-770B4E2684D3}"/>
              </a:ext>
            </a:extLst>
          </p:cNvPr>
          <p:cNvCxnSpPr>
            <a:cxnSpLocks/>
          </p:cNvCxnSpPr>
          <p:nvPr/>
        </p:nvCxnSpPr>
        <p:spPr>
          <a:xfrm>
            <a:off x="7891670" y="2345635"/>
            <a:ext cx="2776330" cy="101498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049F94F1-A3F0-E04E-93D4-92FBD22FE212}"/>
              </a:ext>
            </a:extLst>
          </p:cNvPr>
          <p:cNvPicPr>
            <a:picLocks noChangeAspect="1"/>
          </p:cNvPicPr>
          <p:nvPr/>
        </p:nvPicPr>
        <p:blipFill>
          <a:blip r:embed="rId5"/>
          <a:stretch>
            <a:fillRect/>
          </a:stretch>
        </p:blipFill>
        <p:spPr>
          <a:xfrm>
            <a:off x="4153198" y="2615836"/>
            <a:ext cx="7285383" cy="3822186"/>
          </a:xfrm>
          <a:prstGeom prst="rect">
            <a:avLst/>
          </a:prstGeom>
        </p:spPr>
      </p:pic>
    </p:spTree>
    <p:extLst>
      <p:ext uri="{BB962C8B-B14F-4D97-AF65-F5344CB8AC3E}">
        <p14:creationId xmlns:p14="http://schemas.microsoft.com/office/powerpoint/2010/main" val="306246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A129-457E-A642-B2F8-6E64AA0162FC}"/>
              </a:ext>
            </a:extLst>
          </p:cNvPr>
          <p:cNvSpPr>
            <a:spLocks noGrp="1"/>
          </p:cNvSpPr>
          <p:nvPr>
            <p:ph type="title"/>
          </p:nvPr>
        </p:nvSpPr>
        <p:spPr>
          <a:xfrm>
            <a:off x="1251678" y="382385"/>
            <a:ext cx="10178322" cy="796935"/>
          </a:xfrm>
        </p:spPr>
        <p:txBody>
          <a:bodyPr/>
          <a:lstStyle/>
          <a:p>
            <a:r>
              <a:rPr lang="en-US" cap="none" dirty="0">
                <a:latin typeface="Times New Roman" panose="02020603050405020304" pitchFamily="18" charset="0"/>
                <a:cs typeface="Times New Roman" panose="02020603050405020304" pitchFamily="18" charset="0"/>
              </a:rPr>
              <a:t>Global Attention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EB2185-E906-A541-9309-806F36F3EED0}"/>
                  </a:ext>
                </a:extLst>
              </p:cNvPr>
              <p:cNvSpPr>
                <a:spLocks noGrp="1"/>
              </p:cNvSpPr>
              <p:nvPr>
                <p:ph idx="1"/>
              </p:nvPr>
            </p:nvSpPr>
            <p:spPr>
              <a:xfrm>
                <a:off x="1251678" y="1179321"/>
                <a:ext cx="9621731" cy="5471571"/>
              </a:xfrm>
            </p:spPr>
            <p:txBody>
              <a:bodyPr>
                <a:normAutofit lnSpcReduction="10000"/>
              </a:bodyPr>
              <a:lstStyle/>
              <a:p>
                <a:r>
                  <a:rPr lang="en-US" dirty="0"/>
                  <a:t>Consider all the hidden states of the encoder when deriving the context vector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𝑡</m:t>
                        </m:r>
                      </m:sub>
                    </m:sSub>
                  </m:oMath>
                </a14:m>
                <a:endParaRPr lang="en-US" dirty="0"/>
              </a:p>
              <a:p>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𝑡</m:t>
                        </m:r>
                      </m:sub>
                    </m:sSub>
                    <m:r>
                      <a:rPr lang="en-US" b="0" i="1" smtClean="0">
                        <a:latin typeface="Cambria Math" panose="02040503050406030204" pitchFamily="18" charset="0"/>
                      </a:rPr>
                      <m:t> </m:t>
                    </m:r>
                  </m:oMath>
                </a14:m>
                <a:r>
                  <a:rPr lang="en-US" dirty="0"/>
                  <a:t>: variable-length alignment vector. </a:t>
                </a:r>
              </a:p>
              <a:p>
                <a:pPr lvl="1"/>
                <a:r>
                  <a:rPr lang="en-US" dirty="0"/>
                  <a:t>Dimensionality = # of time steps on the source side. (ABCD = 4)</a:t>
                </a:r>
              </a:p>
              <a:p>
                <a:pPr lvl="1"/>
                <a:r>
                  <a:rPr lang="en-US" dirty="0"/>
                  <a:t>Derived from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m:rPr>
                            <m:sty m:val="p"/>
                          </m:rPr>
                          <a:rPr lang="en-US" b="0" i="0" dirty="0" smtClean="0">
                            <a:latin typeface="Cambria Math" panose="02040503050406030204" pitchFamily="18" charset="0"/>
                          </a:rPr>
                          <m:t>exp</m:t>
                        </m:r>
                        <m:r>
                          <a:rPr lang="en-US" b="0" i="1" dirty="0" smtClean="0">
                            <a:latin typeface="Cambria Math" panose="02040503050406030204" pitchFamily="18" charset="0"/>
                          </a:rPr>
                          <m:t>⁡(</m:t>
                        </m:r>
                        <m:r>
                          <a:rPr lang="en-US" b="0" i="1" dirty="0" smtClean="0">
                            <a:latin typeface="Cambria Math" panose="02040503050406030204" pitchFamily="18" charset="0"/>
                          </a:rPr>
                          <m:t>𝑠𝑐𝑜𝑟𝑒</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h</m:t>
                                </m:r>
                              </m:e>
                            </m:acc>
                          </m:e>
                          <m:sub>
                            <m:r>
                              <a:rPr lang="en-US" b="0" i="1" dirty="0" smtClean="0">
                                <a:latin typeface="Cambria Math" panose="02040503050406030204" pitchFamily="18" charset="0"/>
                              </a:rPr>
                              <m:t>𝑠</m:t>
                            </m:r>
                          </m:sub>
                        </m:sSub>
                        <m:r>
                          <a:rPr lang="en-US" b="0" i="1" dirty="0" smtClean="0">
                            <a:latin typeface="Cambria Math" panose="02040503050406030204" pitchFamily="18" charset="0"/>
                          </a:rPr>
                          <m:t>))</m:t>
                        </m:r>
                      </m:num>
                      <m:den>
                        <m:nary>
                          <m:naryPr>
                            <m:chr m:val="∑"/>
                            <m:supHide m:val="on"/>
                            <m:ctrlPr>
                              <a:rPr lang="en-US" b="0" i="1" dirty="0" smtClean="0">
                                <a:latin typeface="Cambria Math" panose="02040503050406030204" pitchFamily="18" charset="0"/>
                              </a:rPr>
                            </m:ctrlPr>
                          </m:naryPr>
                          <m:sub>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𝑠</m:t>
                                </m:r>
                              </m:e>
                              <m:sup>
                                <m:r>
                                  <a:rPr lang="en-US" b="0" i="1" dirty="0" smtClean="0">
                                    <a:latin typeface="Cambria Math" panose="02040503050406030204" pitchFamily="18" charset="0"/>
                                  </a:rPr>
                                  <m:t>′</m:t>
                                </m:r>
                              </m:sup>
                            </m:sSup>
                          </m:sub>
                          <m:sup/>
                          <m:e>
                            <m:r>
                              <m:rPr>
                                <m:sty m:val="p"/>
                              </m:rPr>
                              <a:rPr lang="en-US" b="0" i="0" dirty="0" smtClean="0">
                                <a:latin typeface="Cambria Math" panose="02040503050406030204" pitchFamily="18" charset="0"/>
                              </a:rPr>
                              <m:t>exp</m:t>
                            </m:r>
                            <m:r>
                              <a:rPr lang="en-US" b="0" i="1" dirty="0" smtClean="0">
                                <a:latin typeface="Cambria Math" panose="02040503050406030204" pitchFamily="18" charset="0"/>
                              </a:rPr>
                              <m:t>⁡(</m:t>
                            </m:r>
                            <m:r>
                              <a:rPr lang="en-US" b="0" i="1" dirty="0" smtClean="0">
                                <a:latin typeface="Cambria Math" panose="02040503050406030204" pitchFamily="18" charset="0"/>
                              </a:rPr>
                              <m:t>𝑠𝑐𝑜𝑟𝑒</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h</m:t>
                                    </m:r>
                                  </m:e>
                                </m:acc>
                              </m:e>
                              <m:sub>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𝑠</m:t>
                                    </m:r>
                                  </m:e>
                                  <m:sup>
                                    <m:r>
                                      <a:rPr lang="en-US" b="0" i="1" dirty="0" smtClean="0">
                                        <a:latin typeface="Cambria Math" panose="02040503050406030204" pitchFamily="18" charset="0"/>
                                      </a:rPr>
                                      <m:t>′</m:t>
                                    </m:r>
                                  </m:sup>
                                </m:sSup>
                              </m:sub>
                            </m:sSub>
                            <m:r>
                              <a:rPr lang="en-US" i="1" dirty="0">
                                <a:latin typeface="Cambria Math" panose="02040503050406030204" pitchFamily="18" charset="0"/>
                              </a:rPr>
                              <m:t>)</m:t>
                            </m:r>
                            <m:r>
                              <a:rPr lang="en-US" b="0" i="1" dirty="0" smtClean="0">
                                <a:latin typeface="Cambria Math" panose="02040503050406030204" pitchFamily="18" charset="0"/>
                              </a:rPr>
                              <m:t>)</m:t>
                            </m:r>
                          </m:e>
                        </m:nary>
                      </m:den>
                    </m:f>
                  </m:oMath>
                </a14:m>
                <a:endParaRPr lang="en-US" b="0" dirty="0"/>
              </a:p>
              <a:p>
                <a14:m>
                  <m:oMath xmlns:m="http://schemas.openxmlformats.org/officeDocument/2006/math">
                    <m:r>
                      <a:rPr lang="en-US" sz="1600" i="1" dirty="0">
                        <a:latin typeface="Cambria Math" panose="02040503050406030204" pitchFamily="18" charset="0"/>
                      </a:rPr>
                      <m:t>𝑠𝑐𝑜𝑟𝑒</m:t>
                    </m:r>
                    <m:r>
                      <a:rPr lang="en-US" sz="1600" i="1" dirty="0">
                        <a:latin typeface="Cambria Math" panose="02040503050406030204" pitchFamily="18" charset="0"/>
                      </a:rPr>
                      <m:t>(</m:t>
                    </m:r>
                    <m:sSub>
                      <m:sSubPr>
                        <m:ctrlPr>
                          <a:rPr lang="en-US" sz="1600" i="1" dirty="0">
                            <a:latin typeface="Cambria Math" panose="02040503050406030204" pitchFamily="18" charset="0"/>
                          </a:rPr>
                        </m:ctrlPr>
                      </m:sSubPr>
                      <m:e>
                        <m:r>
                          <a:rPr lang="en-US" sz="1600" i="1" dirty="0">
                            <a:latin typeface="Cambria Math" panose="02040503050406030204" pitchFamily="18" charset="0"/>
                          </a:rPr>
                          <m:t>h</m:t>
                        </m:r>
                      </m:e>
                      <m:sub>
                        <m:r>
                          <a:rPr lang="en-US" sz="1600" i="1" dirty="0">
                            <a:latin typeface="Cambria Math" panose="02040503050406030204" pitchFamily="18" charset="0"/>
                          </a:rPr>
                          <m:t>𝑡</m:t>
                        </m:r>
                      </m:sub>
                    </m:sSub>
                    <m:r>
                      <a:rPr lang="en-US" sz="1600" i="1" dirty="0">
                        <a:latin typeface="Cambria Math" panose="02040503050406030204" pitchFamily="18" charset="0"/>
                      </a:rPr>
                      <m:t>,</m:t>
                    </m:r>
                    <m:sSub>
                      <m:sSubPr>
                        <m:ctrlPr>
                          <a:rPr lang="en-US" sz="1600" i="1" dirty="0">
                            <a:latin typeface="Cambria Math" panose="02040503050406030204" pitchFamily="18" charset="0"/>
                          </a:rPr>
                        </m:ctrlPr>
                      </m:sSubPr>
                      <m:e>
                        <m:acc>
                          <m:accPr>
                            <m:chr m:val="̅"/>
                            <m:ctrlPr>
                              <a:rPr lang="en-US" sz="1600" i="1" dirty="0">
                                <a:latin typeface="Cambria Math" panose="02040503050406030204" pitchFamily="18" charset="0"/>
                              </a:rPr>
                            </m:ctrlPr>
                          </m:accPr>
                          <m:e>
                            <m:r>
                              <a:rPr lang="en-US" sz="1600" i="1" dirty="0">
                                <a:latin typeface="Cambria Math" panose="02040503050406030204" pitchFamily="18" charset="0"/>
                              </a:rPr>
                              <m:t>h</m:t>
                            </m:r>
                          </m:e>
                        </m:acc>
                      </m:e>
                      <m:sub>
                        <m:r>
                          <a:rPr lang="en-US" sz="1600" i="1" dirty="0">
                            <a:latin typeface="Cambria Math" panose="02040503050406030204" pitchFamily="18" charset="0"/>
                          </a:rPr>
                          <m:t>𝑠</m:t>
                        </m:r>
                      </m:sub>
                    </m:sSub>
                    <m:r>
                      <a:rPr lang="en-US" sz="1600" i="1" dirty="0">
                        <a:latin typeface="Cambria Math" panose="02040503050406030204" pitchFamily="18" charset="0"/>
                      </a:rPr>
                      <m:t>)</m:t>
                    </m:r>
                  </m:oMath>
                </a14:m>
                <a:endParaRPr lang="en-US" sz="1600" dirty="0"/>
              </a:p>
              <a:p>
                <a:pPr lvl="1"/>
                <a14:m>
                  <m:oMath xmlns:m="http://schemas.openxmlformats.org/officeDocument/2006/math">
                    <m:sSubSup>
                      <m:sSubSupPr>
                        <m:ctrlPr>
                          <a:rPr lang="en-US" i="1" dirty="0">
                            <a:latin typeface="Cambria Math" panose="02040503050406030204" pitchFamily="18" charset="0"/>
                          </a:rPr>
                        </m:ctrlPr>
                      </m:sSubSupPr>
                      <m:e>
                        <m:r>
                          <a:rPr lang="en-US" i="1" dirty="0">
                            <a:latin typeface="Cambria Math" panose="02040503050406030204" pitchFamily="18" charset="0"/>
                          </a:rPr>
                          <m:t>h</m:t>
                        </m:r>
                      </m:e>
                      <m:sub>
                        <m:r>
                          <a:rPr lang="en-US" i="1" dirty="0">
                            <a:latin typeface="Cambria Math" panose="02040503050406030204" pitchFamily="18" charset="0"/>
                          </a:rPr>
                          <m:t>𝑡</m:t>
                        </m:r>
                      </m:sub>
                      <m:sup>
                        <m:r>
                          <a:rPr lang="en-US" i="1" dirty="0">
                            <a:latin typeface="Cambria Math" panose="02040503050406030204" pitchFamily="18" charset="0"/>
                          </a:rPr>
                          <m:t>𝑇</m:t>
                        </m:r>
                      </m:sup>
                    </m:sSubSup>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h</m:t>
                            </m:r>
                          </m:e>
                        </m:acc>
                      </m:e>
                      <m:sub>
                        <m:r>
                          <a:rPr lang="en-US" i="1" dirty="0">
                            <a:latin typeface="Cambria Math" panose="02040503050406030204" pitchFamily="18" charset="0"/>
                          </a:rPr>
                          <m:t>𝑠</m:t>
                        </m:r>
                      </m:sub>
                    </m:sSub>
                  </m:oMath>
                </a14:m>
                <a:r>
                  <a:rPr lang="en-US" dirty="0"/>
                  <a:t>                         # dot</a:t>
                </a:r>
              </a:p>
              <a:p>
                <a:pPr lvl="1"/>
                <a14:m>
                  <m:oMath xmlns:m="http://schemas.openxmlformats.org/officeDocument/2006/math">
                    <m:sSubSup>
                      <m:sSubSupPr>
                        <m:ctrlPr>
                          <a:rPr lang="en-US" i="1" dirty="0">
                            <a:latin typeface="Cambria Math" panose="02040503050406030204" pitchFamily="18" charset="0"/>
                          </a:rPr>
                        </m:ctrlPr>
                      </m:sSubSupPr>
                      <m:e>
                        <m:r>
                          <a:rPr lang="en-US" i="1" dirty="0">
                            <a:latin typeface="Cambria Math" panose="02040503050406030204" pitchFamily="18" charset="0"/>
                          </a:rPr>
                          <m:t>h</m:t>
                        </m:r>
                      </m:e>
                      <m:sub>
                        <m:r>
                          <a:rPr lang="en-US" i="1" dirty="0">
                            <a:latin typeface="Cambria Math" panose="02040503050406030204" pitchFamily="18" charset="0"/>
                          </a:rPr>
                          <m:t>𝑡</m:t>
                        </m:r>
                      </m:sub>
                      <m:sup>
                        <m:r>
                          <a:rPr lang="en-US" i="1" dirty="0">
                            <a:latin typeface="Cambria Math" panose="02040503050406030204" pitchFamily="18" charset="0"/>
                          </a:rPr>
                          <m:t>𝑇</m:t>
                        </m:r>
                      </m:sup>
                    </m:sSubSup>
                    <m:sSub>
                      <m:sSubPr>
                        <m:ctrlPr>
                          <a:rPr lang="en-US" i="1" dirty="0">
                            <a:latin typeface="Cambria Math" panose="02040503050406030204" pitchFamily="18" charset="0"/>
                          </a:rPr>
                        </m:ctrlPr>
                      </m:sSub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𝑎</m:t>
                            </m:r>
                          </m:sub>
                        </m:sSub>
                        <m:acc>
                          <m:accPr>
                            <m:chr m:val="̅"/>
                            <m:ctrlPr>
                              <a:rPr lang="en-US" i="1" dirty="0">
                                <a:latin typeface="Cambria Math" panose="02040503050406030204" pitchFamily="18" charset="0"/>
                              </a:rPr>
                            </m:ctrlPr>
                          </m:accPr>
                          <m:e>
                            <m:r>
                              <a:rPr lang="en-US" i="1" dirty="0">
                                <a:latin typeface="Cambria Math" panose="02040503050406030204" pitchFamily="18" charset="0"/>
                              </a:rPr>
                              <m:t>h</m:t>
                            </m:r>
                          </m:e>
                        </m:acc>
                      </m:e>
                      <m:sub>
                        <m:r>
                          <a:rPr lang="en-US" i="1" dirty="0">
                            <a:latin typeface="Cambria Math" panose="02040503050406030204" pitchFamily="18" charset="0"/>
                          </a:rPr>
                          <m:t>𝑠</m:t>
                        </m:r>
                      </m:sub>
                    </m:sSub>
                  </m:oMath>
                </a14:m>
                <a:r>
                  <a:rPr lang="en-US" dirty="0"/>
                  <a:t>		# general</a:t>
                </a:r>
              </a:p>
              <a:p>
                <a:pPr lvl="1"/>
                <a14:m>
                  <m:oMath xmlns:m="http://schemas.openxmlformats.org/officeDocument/2006/math">
                    <m:sSubSup>
                      <m:sSubSupPr>
                        <m:ctrlPr>
                          <a:rPr lang="en-US" i="1" dirty="0">
                            <a:latin typeface="Cambria Math" panose="02040503050406030204" pitchFamily="18" charset="0"/>
                          </a:rPr>
                        </m:ctrlPr>
                      </m:sSubSupPr>
                      <m:e>
                        <m:r>
                          <a:rPr lang="en-US" b="0" i="1" dirty="0" smtClean="0">
                            <a:latin typeface="Cambria Math" panose="02040503050406030204" pitchFamily="18" charset="0"/>
                          </a:rPr>
                          <m:t>𝑣</m:t>
                        </m:r>
                      </m:e>
                      <m:sub>
                        <m:r>
                          <a:rPr lang="en-US" b="0" i="1" dirty="0" smtClean="0">
                            <a:latin typeface="Cambria Math" panose="02040503050406030204" pitchFamily="18" charset="0"/>
                          </a:rPr>
                          <m:t>𝑎</m:t>
                        </m:r>
                      </m:sub>
                      <m:sup>
                        <m:r>
                          <a:rPr lang="en-US" i="1" dirty="0">
                            <a:latin typeface="Cambria Math" panose="02040503050406030204" pitchFamily="18" charset="0"/>
                          </a:rPr>
                          <m:t>𝑇</m:t>
                        </m:r>
                      </m:sup>
                    </m:sSubSup>
                    <m:r>
                      <m:rPr>
                        <m:sty m:val="p"/>
                      </m:rPr>
                      <a:rPr lang="en-US" b="0" i="0" dirty="0" smtClean="0">
                        <a:latin typeface="Cambria Math" panose="02040503050406030204" pitchFamily="18" charset="0"/>
                      </a:rPr>
                      <m:t>tanh</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𝑎</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𝑡</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h</m:t>
                            </m:r>
                          </m:e>
                        </m:acc>
                      </m:e>
                      <m:sub>
                        <m:r>
                          <a:rPr lang="en-US" i="1" dirty="0">
                            <a:latin typeface="Cambria Math" panose="02040503050406030204" pitchFamily="18" charset="0"/>
                          </a:rPr>
                          <m:t>𝑠</m:t>
                        </m:r>
                      </m:sub>
                    </m:sSub>
                    <m:r>
                      <a:rPr lang="en-US" b="0" i="1" dirty="0" smtClean="0">
                        <a:latin typeface="Cambria Math" panose="02040503050406030204" pitchFamily="18" charset="0"/>
                      </a:rPr>
                      <m:t>)</m:t>
                    </m:r>
                  </m:oMath>
                </a14:m>
                <a:r>
                  <a:rPr lang="en-US" dirty="0"/>
                  <a:t>	# </a:t>
                </a:r>
                <a:r>
                  <a:rPr lang="en-US" dirty="0" err="1"/>
                  <a:t>concat</a:t>
                </a:r>
                <a:endParaRPr lang="en-US" dirty="0"/>
              </a:p>
              <a:p>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𝑡</m:t>
                        </m:r>
                      </m:sub>
                    </m:sSub>
                  </m:oMath>
                </a14:m>
                <a:r>
                  <a:rPr lang="en-US" sz="1600" dirty="0"/>
                  <a:t> </a:t>
                </a:r>
                <a14:m>
                  <m:oMath xmlns:m="http://schemas.openxmlformats.org/officeDocument/2006/math">
                    <m:r>
                      <a:rPr lang="en-US" sz="1600" i="1" dirty="0">
                        <a:latin typeface="Cambria Math" panose="02040503050406030204" pitchFamily="18" charset="0"/>
                      </a:rPr>
                      <m:t>=</m:t>
                    </m:r>
                    <m:r>
                      <a:rPr lang="en-US" sz="1600" b="0" i="1" dirty="0" smtClean="0">
                        <a:latin typeface="Cambria Math" panose="02040503050406030204" pitchFamily="18" charset="0"/>
                      </a:rPr>
                      <m:t> </m:t>
                    </m:r>
                    <m:r>
                      <a:rPr lang="en-US" sz="1600" i="1" dirty="0">
                        <a:latin typeface="Cambria Math" panose="02040503050406030204" pitchFamily="18" charset="0"/>
                      </a:rPr>
                      <m:t>𝑠𝑜𝑓𝑡𝑚𝑎𝑥</m:t>
                    </m:r>
                    <m:r>
                      <a:rPr lang="en-US" sz="1600" i="1" dirty="0">
                        <a:latin typeface="Cambria Math" panose="02040503050406030204" pitchFamily="18" charset="0"/>
                      </a:rPr>
                      <m:t>(</m:t>
                    </m:r>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𝑊</m:t>
                        </m:r>
                      </m:e>
                      <m:sub>
                        <m:r>
                          <a:rPr lang="en-US" sz="1600" b="0" i="1" dirty="0" smtClean="0">
                            <a:latin typeface="Cambria Math" panose="02040503050406030204" pitchFamily="18" charset="0"/>
                          </a:rPr>
                          <m:t>𝑎</m:t>
                        </m:r>
                      </m:sub>
                    </m:sSub>
                    <m:r>
                      <a:rPr lang="en-US" sz="1600" i="1" dirty="0" err="1">
                        <a:latin typeface="Cambria Math" panose="02040503050406030204" pitchFamily="18" charset="0"/>
                      </a:rPr>
                      <m:t>h</m:t>
                    </m:r>
                    <m:r>
                      <a:rPr lang="en-US" sz="1600" b="0" i="1" baseline="-25000" dirty="0" smtClean="0">
                        <a:latin typeface="Cambria Math" panose="02040503050406030204" pitchFamily="18" charset="0"/>
                      </a:rPr>
                      <m:t>𝑡</m:t>
                    </m:r>
                    <m:r>
                      <a:rPr lang="en-US" sz="1600" i="1" dirty="0">
                        <a:latin typeface="Cambria Math" panose="02040503050406030204" pitchFamily="18" charset="0"/>
                      </a:rPr>
                      <m:t>)</m:t>
                    </m:r>
                  </m:oMath>
                </a14:m>
                <a:r>
                  <a:rPr lang="en-US" sz="1600" dirty="0"/>
                  <a:t>           # location – does not use source</a:t>
                </a:r>
              </a:p>
              <a:p>
                <a:pPr marL="0" indent="0">
                  <a:buNone/>
                </a:pPr>
                <a:endParaRPr lang="en-US" sz="1600" dirty="0"/>
              </a:p>
              <a:p>
                <a:pPr>
                  <a:lnSpc>
                    <a:spcPct val="100000"/>
                  </a:lnSpc>
                  <a:spcBef>
                    <a:spcPts val="0"/>
                  </a:spcBef>
                </a:pPr>
                <a:r>
                  <a:rPr lang="en-US" dirty="0"/>
                  <a:t>Given alignment vectors as weights,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sub>
                    </m:sSub>
                  </m:oMath>
                </a14:m>
                <a:r>
                  <a:rPr lang="en-US" dirty="0"/>
                  <a:t> </a:t>
                </a:r>
              </a:p>
              <a:p>
                <a:pPr marL="0" indent="0">
                  <a:lnSpc>
                    <a:spcPct val="100000"/>
                  </a:lnSpc>
                  <a:spcBef>
                    <a:spcPts val="0"/>
                  </a:spcBef>
                  <a:buNone/>
                </a:pPr>
                <a:r>
                  <a:rPr lang="en-US" dirty="0"/>
                  <a:t>is computed as weighted average over all</a:t>
                </a:r>
              </a:p>
              <a:p>
                <a:pPr marL="0" indent="0">
                  <a:lnSpc>
                    <a:spcPct val="100000"/>
                  </a:lnSpc>
                  <a:spcBef>
                    <a:spcPts val="0"/>
                  </a:spcBef>
                  <a:buNone/>
                </a:pPr>
                <a:r>
                  <a:rPr lang="en-US" dirty="0"/>
                  <a:t>source hidden states. </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sub>
                    </m:sSub>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h</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2</m:t>
                            </m:r>
                          </m:sub>
                        </m:sSub>
                      </m:sub>
                    </m:sSub>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h</m:t>
                            </m:r>
                          </m:e>
                        </m:acc>
                      </m:e>
                      <m:sub>
                        <m:r>
                          <a:rPr lang="en-US" b="0" i="1" dirty="0" smtClean="0">
                            <a:latin typeface="Cambria Math" panose="02040503050406030204" pitchFamily="18" charset="0"/>
                          </a:rPr>
                          <m:t>2</m:t>
                        </m:r>
                      </m:sub>
                    </m:sSub>
                  </m:oMath>
                </a14:m>
                <a:r>
                  <a:rPr lang="en-US" dirty="0"/>
                  <a:t> + </a:t>
                </a:r>
                <a14:m>
                  <m:oMath xmlns:m="http://schemas.openxmlformats.org/officeDocument/2006/math">
                    <m:r>
                      <a:rPr lang="en-US" b="0" i="1" smtClean="0">
                        <a:latin typeface="Cambria Math" panose="02040503050406030204" pitchFamily="18" charset="0"/>
                      </a:rPr>
                      <m:t>…</m:t>
                    </m:r>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𝑛</m:t>
                            </m:r>
                          </m:sub>
                        </m:sSub>
                      </m:sub>
                    </m:sSub>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h</m:t>
                            </m:r>
                          </m:e>
                        </m:acc>
                      </m:e>
                      <m:sub>
                        <m:r>
                          <a:rPr lang="en-US" b="0" i="1" dirty="0" smtClean="0">
                            <a:latin typeface="Cambria Math" panose="02040503050406030204" pitchFamily="18" charset="0"/>
                          </a:rPr>
                          <m:t>𝑛</m:t>
                        </m:r>
                      </m:sub>
                    </m:sSub>
                  </m:oMath>
                </a14:m>
                <a:endParaRPr lang="en-US" dirty="0"/>
              </a:p>
            </p:txBody>
          </p:sp>
        </mc:Choice>
        <mc:Fallback>
          <p:sp>
            <p:nvSpPr>
              <p:cNvPr id="3" name="Content Placeholder 2">
                <a:extLst>
                  <a:ext uri="{FF2B5EF4-FFF2-40B4-BE49-F238E27FC236}">
                    <a16:creationId xmlns:a16="http://schemas.microsoft.com/office/drawing/2014/main" id="{4BEB2185-E906-A541-9309-806F36F3EED0}"/>
                  </a:ext>
                </a:extLst>
              </p:cNvPr>
              <p:cNvSpPr>
                <a:spLocks noGrp="1" noRot="1" noChangeAspect="1" noMove="1" noResize="1" noEditPoints="1" noAdjustHandles="1" noChangeArrowheads="1" noChangeShapeType="1" noTextEdit="1"/>
              </p:cNvSpPr>
              <p:nvPr>
                <p:ph idx="1"/>
              </p:nvPr>
            </p:nvSpPr>
            <p:spPr>
              <a:xfrm>
                <a:off x="1251678" y="1179321"/>
                <a:ext cx="9621731" cy="5471571"/>
              </a:xfrm>
              <a:blipFill>
                <a:blip r:embed="rId3"/>
                <a:stretch>
                  <a:fillRect l="-660" t="-4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277F282-3AE0-0A42-89A8-BB56D1620AA8}"/>
                  </a:ext>
                </a:extLst>
              </p:cNvPr>
              <p:cNvSpPr txBox="1"/>
              <p:nvPr/>
            </p:nvSpPr>
            <p:spPr>
              <a:xfrm>
                <a:off x="7078324" y="2428213"/>
                <a:ext cx="4293061" cy="938270"/>
              </a:xfrm>
              <a:prstGeom prst="rect">
                <a:avLst/>
              </a:prstGeom>
              <a:noFill/>
            </p:spPr>
            <p:txBody>
              <a:bodyPr wrap="square" rtlCol="0">
                <a:spAutoFit/>
              </a:bodyPr>
              <a:lstStyle/>
              <a:p>
                <a:pPr marL="1143000" lvl="2" indent="-228600" defTabSz="914400">
                  <a:lnSpc>
                    <a:spcPct val="110000"/>
                  </a:lnSpc>
                  <a:spcBef>
                    <a:spcPts val="700"/>
                  </a:spcBef>
                  <a:buClr>
                    <a:srgbClr val="2A1A00"/>
                  </a:buClr>
                  <a:buFont typeface="Arial" panose="020B0604020202020204" pitchFamily="34" charset="0"/>
                  <a:buChar char="•"/>
                </a:pPr>
                <a14:m>
                  <m:oMath xmlns:m="http://schemas.openxmlformats.org/officeDocument/2006/math">
                    <m:sSub>
                      <m:sSubPr>
                        <m:ctrlPr>
                          <a:rPr lang="en-US" sz="1400" i="1" dirty="0" smtClean="0">
                            <a:solidFill>
                              <a:prstClr val="black">
                                <a:lumMod val="65000"/>
                                <a:lumOff val="35000"/>
                              </a:prstClr>
                            </a:solidFill>
                            <a:latin typeface="Cambria Math" panose="02040503050406030204" pitchFamily="18" charset="0"/>
                          </a:rPr>
                        </m:ctrlPr>
                      </m:sSubPr>
                      <m:e>
                        <m:r>
                          <a:rPr lang="en-US" sz="1400" i="1" dirty="0">
                            <a:solidFill>
                              <a:prstClr val="black">
                                <a:lumMod val="65000"/>
                                <a:lumOff val="35000"/>
                              </a:prstClr>
                            </a:solidFill>
                            <a:latin typeface="Cambria Math" panose="02040503050406030204" pitchFamily="18" charset="0"/>
                          </a:rPr>
                          <m:t>h</m:t>
                        </m:r>
                      </m:e>
                      <m:sub>
                        <m:r>
                          <a:rPr lang="en-US" sz="1400" i="1" dirty="0">
                            <a:solidFill>
                              <a:prstClr val="black">
                                <a:lumMod val="65000"/>
                                <a:lumOff val="35000"/>
                              </a:prstClr>
                            </a:solidFill>
                            <a:latin typeface="Cambria Math" panose="02040503050406030204" pitchFamily="18" charset="0"/>
                          </a:rPr>
                          <m:t>𝑡</m:t>
                        </m:r>
                      </m:sub>
                    </m:sSub>
                    <m:r>
                      <a:rPr lang="en-US" sz="1400" b="0" i="0" dirty="0" smtClean="0">
                        <a:solidFill>
                          <a:prstClr val="black">
                            <a:lumMod val="65000"/>
                            <a:lumOff val="35000"/>
                          </a:prstClr>
                        </a:solidFill>
                        <a:latin typeface="Cambria Math" panose="02040503050406030204" pitchFamily="18" charset="0"/>
                      </a:rPr>
                      <m:t> </m:t>
                    </m:r>
                  </m:oMath>
                </a14:m>
                <a:r>
                  <a:rPr lang="en-US" sz="1100" dirty="0">
                    <a:solidFill>
                      <a:prstClr val="black">
                        <a:lumMod val="65000"/>
                        <a:lumOff val="35000"/>
                      </a:prstClr>
                    </a:solidFill>
                  </a:rPr>
                  <a:t>: current target hidden state</a:t>
                </a:r>
              </a:p>
              <a:p>
                <a:pPr marL="1143000" lvl="2" indent="-228600" defTabSz="914400">
                  <a:lnSpc>
                    <a:spcPct val="110000"/>
                  </a:lnSpc>
                  <a:spcBef>
                    <a:spcPts val="700"/>
                  </a:spcBef>
                  <a:buClr>
                    <a:srgbClr val="2A1A00"/>
                  </a:buClr>
                  <a:buFont typeface="Arial" panose="020B0604020202020204" pitchFamily="34" charset="0"/>
                  <a:buChar char="•"/>
                </a:pPr>
                <a14:m>
                  <m:oMath xmlns:m="http://schemas.openxmlformats.org/officeDocument/2006/math">
                    <m:sSub>
                      <m:sSubPr>
                        <m:ctrlPr>
                          <a:rPr lang="en-US" sz="1400" i="1" dirty="0">
                            <a:solidFill>
                              <a:prstClr val="black">
                                <a:lumMod val="65000"/>
                                <a:lumOff val="35000"/>
                              </a:prstClr>
                            </a:solidFill>
                            <a:latin typeface="Cambria Math" panose="02040503050406030204" pitchFamily="18" charset="0"/>
                          </a:rPr>
                        </m:ctrlPr>
                      </m:sSubPr>
                      <m:e>
                        <m:acc>
                          <m:accPr>
                            <m:chr m:val="̅"/>
                            <m:ctrlPr>
                              <a:rPr lang="en-US" sz="1400" i="1" dirty="0">
                                <a:solidFill>
                                  <a:prstClr val="black">
                                    <a:lumMod val="65000"/>
                                    <a:lumOff val="35000"/>
                                  </a:prstClr>
                                </a:solidFill>
                                <a:latin typeface="Cambria Math" panose="02040503050406030204" pitchFamily="18" charset="0"/>
                              </a:rPr>
                            </m:ctrlPr>
                          </m:accPr>
                          <m:e>
                            <m:r>
                              <a:rPr lang="en-US" sz="1400" i="1" dirty="0">
                                <a:solidFill>
                                  <a:prstClr val="black">
                                    <a:lumMod val="65000"/>
                                    <a:lumOff val="35000"/>
                                  </a:prstClr>
                                </a:solidFill>
                                <a:latin typeface="Cambria Math" panose="02040503050406030204" pitchFamily="18" charset="0"/>
                              </a:rPr>
                              <m:t>h</m:t>
                            </m:r>
                          </m:e>
                        </m:acc>
                      </m:e>
                      <m:sub>
                        <m:r>
                          <a:rPr lang="en-US" sz="1400" i="1" dirty="0">
                            <a:solidFill>
                              <a:prstClr val="black">
                                <a:lumMod val="65000"/>
                                <a:lumOff val="35000"/>
                              </a:prstClr>
                            </a:solidFill>
                            <a:latin typeface="Cambria Math" panose="02040503050406030204" pitchFamily="18" charset="0"/>
                          </a:rPr>
                          <m:t>𝑠</m:t>
                        </m:r>
                      </m:sub>
                    </m:sSub>
                  </m:oMath>
                </a14:m>
                <a:r>
                  <a:rPr lang="en-US" sz="1100" dirty="0">
                    <a:solidFill>
                      <a:prstClr val="black">
                        <a:lumMod val="65000"/>
                        <a:lumOff val="35000"/>
                      </a:prstClr>
                    </a:solidFill>
                  </a:rPr>
                  <a:t> : source hidden state</a:t>
                </a:r>
              </a:p>
              <a:p>
                <a:endParaRPr lang="en-US" dirty="0"/>
              </a:p>
            </p:txBody>
          </p:sp>
        </mc:Choice>
        <mc:Fallback>
          <p:sp>
            <p:nvSpPr>
              <p:cNvPr id="4" name="TextBox 3">
                <a:extLst>
                  <a:ext uri="{FF2B5EF4-FFF2-40B4-BE49-F238E27FC236}">
                    <a16:creationId xmlns:a16="http://schemas.microsoft.com/office/drawing/2014/main" id="{4277F282-3AE0-0A42-89A8-BB56D1620AA8}"/>
                  </a:ext>
                </a:extLst>
              </p:cNvPr>
              <p:cNvSpPr txBox="1">
                <a:spLocks noRot="1" noChangeAspect="1" noMove="1" noResize="1" noEditPoints="1" noAdjustHandles="1" noChangeArrowheads="1" noChangeShapeType="1" noTextEdit="1"/>
              </p:cNvSpPr>
              <p:nvPr/>
            </p:nvSpPr>
            <p:spPr>
              <a:xfrm>
                <a:off x="7078324" y="2428213"/>
                <a:ext cx="4293061" cy="938270"/>
              </a:xfrm>
              <a:prstGeom prst="rect">
                <a:avLst/>
              </a:prstGeom>
              <a:blipFill>
                <a:blip r:embed="rId4"/>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505FB72-9AFE-DC43-99E9-7EA9C351A45D}"/>
              </a:ext>
            </a:extLst>
          </p:cNvPr>
          <p:cNvPicPr>
            <a:picLocks noChangeAspect="1"/>
          </p:cNvPicPr>
          <p:nvPr/>
        </p:nvPicPr>
        <p:blipFill>
          <a:blip r:embed="rId5"/>
          <a:stretch>
            <a:fillRect/>
          </a:stretch>
        </p:blipFill>
        <p:spPr>
          <a:xfrm>
            <a:off x="6973184" y="3110522"/>
            <a:ext cx="4398201" cy="3645877"/>
          </a:xfrm>
          <a:prstGeom prst="rect">
            <a:avLst/>
          </a:prstGeom>
        </p:spPr>
      </p:pic>
    </p:spTree>
    <p:extLst>
      <p:ext uri="{BB962C8B-B14F-4D97-AF65-F5344CB8AC3E}">
        <p14:creationId xmlns:p14="http://schemas.microsoft.com/office/powerpoint/2010/main" val="69743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A129-457E-A642-B2F8-6E64AA0162FC}"/>
              </a:ext>
            </a:extLst>
          </p:cNvPr>
          <p:cNvSpPr>
            <a:spLocks noGrp="1"/>
          </p:cNvSpPr>
          <p:nvPr>
            <p:ph type="title"/>
          </p:nvPr>
        </p:nvSpPr>
        <p:spPr>
          <a:xfrm>
            <a:off x="1251678" y="382385"/>
            <a:ext cx="10178322" cy="796935"/>
          </a:xfrm>
        </p:spPr>
        <p:txBody>
          <a:bodyPr/>
          <a:lstStyle/>
          <a:p>
            <a:r>
              <a:rPr lang="en-US" cap="none" dirty="0">
                <a:latin typeface="Times New Roman" panose="02020603050405020304" pitchFamily="18" charset="0"/>
                <a:cs typeface="Times New Roman" panose="02020603050405020304" pitchFamily="18" charset="0"/>
              </a:rPr>
              <a:t>Local Attention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EB2185-E906-A541-9309-806F36F3EED0}"/>
                  </a:ext>
                </a:extLst>
              </p:cNvPr>
              <p:cNvSpPr>
                <a:spLocks noGrp="1"/>
              </p:cNvSpPr>
              <p:nvPr>
                <p:ph idx="1"/>
              </p:nvPr>
            </p:nvSpPr>
            <p:spPr>
              <a:xfrm>
                <a:off x="1251678" y="1179321"/>
                <a:ext cx="10416691" cy="5471571"/>
              </a:xfrm>
            </p:spPr>
            <p:txBody>
              <a:bodyPr>
                <a:normAutofit/>
              </a:bodyPr>
              <a:lstStyle/>
              <a:p>
                <a:r>
                  <a:rPr lang="en-US" dirty="0"/>
                  <a:t>Global attention is expensive.</a:t>
                </a:r>
              </a:p>
              <a:p>
                <a:r>
                  <a:rPr lang="en-US" dirty="0"/>
                  <a:t>Idea: selectively focus on a small window of context; differentiable</a:t>
                </a:r>
              </a:p>
              <a:p>
                <a:pPr lvl="1"/>
                <a:r>
                  <a:rPr lang="en-US" dirty="0"/>
                  <a:t>Generate an aligned position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𝑡</m:t>
                        </m:r>
                      </m:sub>
                    </m:sSub>
                  </m:oMath>
                </a14:m>
                <a:r>
                  <a:rPr lang="en-US" dirty="0"/>
                  <a:t> at target time </a:t>
                </a:r>
                <a14:m>
                  <m:oMath xmlns:m="http://schemas.openxmlformats.org/officeDocument/2006/math">
                    <m:r>
                      <a:rPr lang="en-US" i="1" dirty="0" smtClean="0">
                        <a:latin typeface="Cambria Math" panose="02040503050406030204" pitchFamily="18" charset="0"/>
                      </a:rPr>
                      <m:t>𝑡</m:t>
                    </m:r>
                    <m:r>
                      <a:rPr lang="en-US" b="0" i="0" dirty="0" smtClean="0">
                        <a:latin typeface="Cambria Math" panose="02040503050406030204" pitchFamily="18" charset="0"/>
                      </a:rPr>
                      <m:t>.</m:t>
                    </m:r>
                  </m:oMath>
                </a14:m>
                <a:r>
                  <a:rPr lang="en-US" dirty="0"/>
                  <a:t> </a:t>
                </a:r>
              </a:p>
              <a:p>
                <a:pPr lvl="1"/>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𝑡</m:t>
                        </m:r>
                      </m:sub>
                    </m:sSub>
                  </m:oMath>
                </a14:m>
                <a:r>
                  <a:rPr lang="en-US" dirty="0"/>
                  <a:t>is derived as a weighted average over the window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0" smtClean="0">
                        <a:latin typeface="Cambria Math" panose="02040503050406030204" pitchFamily="18" charset="0"/>
                      </a:rPr>
                      <m:t>    </m:t>
                    </m:r>
                  </m:oMath>
                </a14:m>
                <a:endParaRPr lang="en-US" b="0" i="0" dirty="0">
                  <a:latin typeface="Cambria Math" panose="02040503050406030204" pitchFamily="18" charset="0"/>
                </a:endParaRPr>
              </a:p>
              <a:p>
                <a:pPr lvl="2"/>
                <a14:m>
                  <m:oMath xmlns:m="http://schemas.openxmlformats.org/officeDocument/2006/math">
                    <m:r>
                      <a:rPr lang="en-US" i="1">
                        <a:latin typeface="Cambria Math" panose="02040503050406030204" pitchFamily="18" charset="0"/>
                      </a:rPr>
                      <m:t>𝐷</m:t>
                    </m:r>
                  </m:oMath>
                </a14:m>
                <a:r>
                  <a:rPr lang="en-US" dirty="0"/>
                  <a:t> is empirically selected, meaning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ub>
                    </m:sSub>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rPr>
                          <m:t>2</m:t>
                        </m:r>
                        <m:r>
                          <a:rPr lang="en-US" b="0" i="1" smtClean="0">
                            <a:latin typeface="Cambria Math" panose="02040503050406030204" pitchFamily="18" charset="0"/>
                          </a:rPr>
                          <m:t>𝐷</m:t>
                        </m:r>
                        <m:r>
                          <a:rPr lang="en-US" b="0" i="1" smtClean="0">
                            <a:latin typeface="Cambria Math" panose="02040503050406030204" pitchFamily="18" charset="0"/>
                          </a:rPr>
                          <m:t>+1</m:t>
                        </m:r>
                      </m:sup>
                    </m:sSup>
                  </m:oMath>
                </a14:m>
                <a:endParaRPr lang="en-US" dirty="0"/>
              </a:p>
              <a:p>
                <a:pPr lvl="2"/>
                <a:r>
                  <a:rPr lang="en-US" i="1" dirty="0"/>
                  <a:t>Monotonic alignment</a:t>
                </a:r>
                <a:r>
                  <a:rPr lang="en-US" dirty="0"/>
                  <a:t>: assume source and target are roughly in the same sequence</a:t>
                </a:r>
              </a:p>
              <a:p>
                <a:pPr lvl="3"/>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t</m:t>
                    </m:r>
                  </m:oMath>
                </a14:m>
                <a:endParaRPr lang="en-US" dirty="0"/>
              </a:p>
              <a:p>
                <a:pPr lvl="2"/>
                <a:r>
                  <a:rPr lang="en-US" i="1" dirty="0"/>
                  <a:t>Predictive alignment</a:t>
                </a:r>
                <a:r>
                  <a:rPr lang="en-US" dirty="0"/>
                  <a:t>: Model has to predict an aligned position</a:t>
                </a:r>
              </a:p>
              <a:p>
                <a:pPr lvl="3"/>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𝑡</m:t>
                        </m:r>
                      </m:sub>
                    </m:sSub>
                  </m:oMath>
                </a14:m>
                <a:r>
                  <a:rPr lang="en-US" dirty="0"/>
                  <a:t> </a:t>
                </a:r>
                <a14:m>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𝑆</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𝑠𝑖𝑔𝑚𝑜𝑖𝑑</m:t>
                    </m:r>
                    <m:d>
                      <m:dPr>
                        <m:ctrlPr>
                          <a:rPr lang="en-US" b="0" i="1" dirty="0" smtClean="0">
                            <a:latin typeface="Cambria Math" panose="02040503050406030204" pitchFamily="18" charset="0"/>
                            <a:ea typeface="Cambria Math" panose="02040503050406030204" pitchFamily="18" charset="0"/>
                          </a:rPr>
                        </m:ctrlPr>
                      </m:dPr>
                      <m:e>
                        <m:sSubSup>
                          <m:sSubSupPr>
                            <m:ctrlPr>
                              <a:rPr lang="en-US" b="0" i="1" dirty="0" smtClean="0">
                                <a:latin typeface="Cambria Math" panose="02040503050406030204" pitchFamily="18" charset="0"/>
                                <a:ea typeface="Cambria Math" panose="02040503050406030204" pitchFamily="18" charset="0"/>
                              </a:rPr>
                            </m:ctrlPr>
                          </m:sSubSupPr>
                          <m:e>
                            <m:r>
                              <a:rPr lang="en-US" b="0" i="1" dirty="0" smtClean="0">
                                <a:latin typeface="Cambria Math" panose="02040503050406030204" pitchFamily="18" charset="0"/>
                                <a:ea typeface="Cambria Math" panose="02040503050406030204" pitchFamily="18" charset="0"/>
                              </a:rPr>
                              <m:t>𝑣</m:t>
                            </m:r>
                          </m:e>
                          <m:sub>
                            <m:r>
                              <a:rPr lang="en-US" b="0" i="1" dirty="0" smtClean="0">
                                <a:latin typeface="Cambria Math" panose="02040503050406030204" pitchFamily="18" charset="0"/>
                                <a:ea typeface="Cambria Math" panose="02040503050406030204" pitchFamily="18" charset="0"/>
                              </a:rPr>
                              <m:t>𝑝</m:t>
                            </m:r>
                          </m:sub>
                          <m:sup>
                            <m:r>
                              <a:rPr lang="en-US" b="0" i="1" dirty="0" smtClean="0">
                                <a:latin typeface="Cambria Math" panose="02040503050406030204" pitchFamily="18" charset="0"/>
                                <a:ea typeface="Cambria Math" panose="02040503050406030204" pitchFamily="18" charset="0"/>
                              </a:rPr>
                              <m:t>𝑇</m:t>
                            </m:r>
                          </m:sup>
                        </m:sSubSup>
                        <m:func>
                          <m:funcPr>
                            <m:ctrlPr>
                              <a:rPr lang="en-US" b="0" i="1" dirty="0" smtClean="0">
                                <a:latin typeface="Cambria Math" panose="02040503050406030204" pitchFamily="18" charset="0"/>
                                <a:ea typeface="Cambria Math" panose="02040503050406030204" pitchFamily="18" charset="0"/>
                              </a:rPr>
                            </m:ctrlPr>
                          </m:funcPr>
                          <m:fName>
                            <m:r>
                              <m:rPr>
                                <m:sty m:val="p"/>
                              </m:rPr>
                              <a:rPr lang="en-US" b="0" i="0" dirty="0" smtClean="0">
                                <a:latin typeface="Cambria Math" panose="02040503050406030204" pitchFamily="18" charset="0"/>
                                <a:ea typeface="Cambria Math" panose="02040503050406030204" pitchFamily="18" charset="0"/>
                              </a:rPr>
                              <m:t>tanh</m:t>
                            </m:r>
                          </m:fName>
                          <m:e>
                            <m:d>
                              <m:dPr>
                                <m:ctrlPr>
                                  <a:rPr lang="en-US" b="0" i="1" dirty="0" smtClean="0">
                                    <a:latin typeface="Cambria Math" panose="02040503050406030204" pitchFamily="18" charset="0"/>
                                    <a:ea typeface="Cambria Math" panose="02040503050406030204" pitchFamily="18" charset="0"/>
                                  </a:rPr>
                                </m:ctrlPr>
                              </m:dPr>
                              <m:e>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𝑊</m:t>
                                    </m:r>
                                  </m:e>
                                  <m:sub>
                                    <m:r>
                                      <a:rPr lang="en-US" b="0" i="1" dirty="0" smtClean="0">
                                        <a:latin typeface="Cambria Math" panose="02040503050406030204" pitchFamily="18" charset="0"/>
                                        <a:ea typeface="Cambria Math" panose="02040503050406030204" pitchFamily="18" charset="0"/>
                                      </a:rPr>
                                      <m:t>𝑝</m:t>
                                    </m:r>
                                  </m:sub>
                                </m:sSub>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h</m:t>
                                    </m:r>
                                  </m:e>
                                  <m:sub>
                                    <m:r>
                                      <a:rPr lang="en-US" b="0" i="1" dirty="0" smtClean="0">
                                        <a:latin typeface="Cambria Math" panose="02040503050406030204" pitchFamily="18" charset="0"/>
                                        <a:ea typeface="Cambria Math" panose="02040503050406030204" pitchFamily="18" charset="0"/>
                                      </a:rPr>
                                      <m:t>𝑡</m:t>
                                    </m:r>
                                  </m:sub>
                                </m:sSub>
                              </m:e>
                            </m:d>
                          </m:e>
                        </m:func>
                      </m:e>
                    </m:d>
                  </m:oMath>
                </a14:m>
                <a:endParaRPr lang="en-US" b="0" i="1" dirty="0">
                  <a:latin typeface="Cambria Math" panose="02040503050406030204" pitchFamily="18" charset="0"/>
                  <a:ea typeface="Cambria Math" panose="02040503050406030204" pitchFamily="18" charset="0"/>
                </a:endParaRPr>
              </a:p>
              <a:p>
                <a:pPr lvl="3"/>
                <a14:m>
                  <m:oMath xmlns:m="http://schemas.openxmlformats.org/officeDocument/2006/math">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e>
                      <m:sub>
                        <m:r>
                          <a:rPr lang="en-US" i="1" dirty="0">
                            <a:latin typeface="Cambria Math" panose="02040503050406030204" pitchFamily="18" charset="0"/>
                            <a:ea typeface="Cambria Math" panose="02040503050406030204" pitchFamily="18" charset="0"/>
                          </a:rPr>
                          <m:t>𝑝</m:t>
                        </m:r>
                      </m:sub>
                    </m:sSub>
                    <m:r>
                      <a:rPr lang="en-US" b="0" i="1" dirty="0" smtClean="0">
                        <a:latin typeface="Cambria Math" panose="02040503050406030204" pitchFamily="18" charset="0"/>
                        <a:ea typeface="Cambria Math" panose="02040503050406030204" pitchFamily="18" charset="0"/>
                      </a:rPr>
                      <m:t>, </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𝑣</m:t>
                        </m:r>
                      </m:e>
                      <m:sub>
                        <m:r>
                          <a:rPr lang="en-US" b="0" i="1" dirty="0" smtClean="0">
                            <a:latin typeface="Cambria Math" panose="02040503050406030204" pitchFamily="18" charset="0"/>
                            <a:ea typeface="Cambria Math" panose="02040503050406030204" pitchFamily="18" charset="0"/>
                          </a:rPr>
                          <m:t>𝑝</m:t>
                        </m:r>
                      </m:sub>
                    </m:sSub>
                  </m:oMath>
                </a14:m>
                <a:r>
                  <a:rPr lang="en-US" dirty="0"/>
                  <a:t> learned to predict positions. </a:t>
                </a:r>
                <a14:m>
                  <m:oMath xmlns:m="http://schemas.openxmlformats.org/officeDocument/2006/math">
                    <m:r>
                      <a:rPr lang="en-US" i="1" dirty="0" smtClean="0">
                        <a:latin typeface="Cambria Math" panose="02040503050406030204" pitchFamily="18" charset="0"/>
                      </a:rPr>
                      <m:t>𝑆</m:t>
                    </m:r>
                    <m:r>
                      <a:rPr lang="en-US" b="0" i="0" dirty="0" smtClean="0">
                        <a:latin typeface="Cambria Math" panose="02040503050406030204" pitchFamily="18" charset="0"/>
                      </a:rPr>
                      <m:t>: </m:t>
                    </m:r>
                  </m:oMath>
                </a14:m>
                <a:r>
                  <a:rPr lang="en-US" dirty="0"/>
                  <a:t>source sentence length.</a:t>
                </a:r>
              </a:p>
              <a:p>
                <a:pPr lvl="2"/>
                <a:r>
                  <a:rPr lang="en-US" dirty="0"/>
                  <a:t>Gaussian distribution to focus in the selected neighborhood</a:t>
                </a:r>
              </a:p>
              <a:p>
                <a:pPr lvl="3"/>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𝑆</m:t>
                    </m:r>
                    <m:r>
                      <a:rPr lang="en-US" b="0" i="1" dirty="0" smtClean="0">
                        <a:latin typeface="Cambria Math" panose="02040503050406030204" pitchFamily="18" charset="0"/>
                      </a:rPr>
                      <m:t>𝑜𝑓𝑡𝑚𝑎𝑥</m:t>
                    </m:r>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h</m:t>
                            </m:r>
                          </m:e>
                        </m:acc>
                      </m:e>
                      <m:sub>
                        <m:r>
                          <a:rPr lang="en-US" i="1" dirty="0">
                            <a:latin typeface="Cambria Math" panose="02040503050406030204" pitchFamily="18" charset="0"/>
                          </a:rPr>
                          <m:t>𝑠</m:t>
                        </m:r>
                      </m:sub>
                    </m:sSub>
                    <m:r>
                      <a:rPr lang="en-US" b="0" i="1" dirty="0" smtClean="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𝑒𝑥𝑝</m:t>
                    </m:r>
                    <m:d>
                      <m:dPr>
                        <m:ctrlPr>
                          <a:rPr lang="en-US" i="1" dirty="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m:t>
                        </m:r>
                        <m:f>
                          <m:fPr>
                            <m:ctrlPr>
                              <a:rPr lang="en-US"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𝑠</m:t>
                            </m:r>
                            <m:r>
                              <a:rPr lang="en-US" b="0" i="1" dirty="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dirty="0" smtClean="0">
                                <a:latin typeface="Cambria Math" panose="02040503050406030204" pitchFamily="18" charset="0"/>
                                <a:ea typeface="Cambria Math" panose="02040503050406030204" pitchFamily="18" charset="0"/>
                              </a:rPr>
                              <m:t>)</m:t>
                            </m:r>
                          </m:num>
                          <m:den>
                            <m:r>
                              <a:rPr lang="en-US" b="0" i="1" dirty="0" smtClean="0">
                                <a:latin typeface="Cambria Math" panose="02040503050406030204" pitchFamily="18" charset="0"/>
                                <a:ea typeface="Cambria Math" panose="02040503050406030204" pitchFamily="18" charset="0"/>
                              </a:rPr>
                              <m:t>2</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𝜎</m:t>
                                </m:r>
                              </m:e>
                              <m:sup>
                                <m:r>
                                  <a:rPr lang="en-US" b="0" i="1" dirty="0" smtClean="0">
                                    <a:latin typeface="Cambria Math" panose="02040503050406030204" pitchFamily="18" charset="0"/>
                                    <a:ea typeface="Cambria Math" panose="02040503050406030204" pitchFamily="18" charset="0"/>
                                  </a:rPr>
                                  <m:t>2</m:t>
                                </m:r>
                              </m:sup>
                            </m:sSup>
                          </m:den>
                        </m:f>
                      </m:e>
                    </m:d>
                  </m:oMath>
                </a14:m>
                <a:endParaRPr lang="en-US" dirty="0"/>
              </a:p>
              <a:p>
                <a:pPr lvl="4"/>
                <a14:m>
                  <m:oMath xmlns:m="http://schemas.openxmlformats.org/officeDocument/2006/math">
                    <m:r>
                      <a:rPr lang="en-US" i="1" dirty="0">
                        <a:latin typeface="Cambria Math" panose="02040503050406030204" pitchFamily="18" charset="0"/>
                        <a:ea typeface="Cambria Math" panose="02040503050406030204" pitchFamily="18" charset="0"/>
                      </a:rPr>
                      <m:t>𝑠</m:t>
                    </m:r>
                  </m:oMath>
                </a14:m>
                <a:r>
                  <a:rPr lang="en-US" dirty="0"/>
                  <a:t> is an integer within the window.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𝑝</m:t>
                        </m:r>
                      </m:e>
                      <m:sub>
                        <m:r>
                          <a:rPr lang="en-US" i="1">
                            <a:latin typeface="Cambria Math" panose="02040503050406030204" pitchFamily="18" charset="0"/>
                          </a:rPr>
                          <m:t>𝑡</m:t>
                        </m:r>
                      </m:sub>
                    </m:sSub>
                  </m:oMath>
                </a14:m>
                <a:r>
                  <a:rPr lang="en-US" dirty="0"/>
                  <a:t> is a real number</a:t>
                </a:r>
              </a:p>
              <a:p>
                <a:pPr lvl="2"/>
                <a:endParaRPr lang="en-US" dirty="0"/>
              </a:p>
              <a:p>
                <a:pPr lvl="2"/>
                <a:endParaRPr lang="en-US" dirty="0"/>
              </a:p>
            </p:txBody>
          </p:sp>
        </mc:Choice>
        <mc:Fallback>
          <p:sp>
            <p:nvSpPr>
              <p:cNvPr id="3" name="Content Placeholder 2">
                <a:extLst>
                  <a:ext uri="{FF2B5EF4-FFF2-40B4-BE49-F238E27FC236}">
                    <a16:creationId xmlns:a16="http://schemas.microsoft.com/office/drawing/2014/main" id="{4BEB2185-E906-A541-9309-806F36F3EED0}"/>
                  </a:ext>
                </a:extLst>
              </p:cNvPr>
              <p:cNvSpPr>
                <a:spLocks noGrp="1" noRot="1" noChangeAspect="1" noMove="1" noResize="1" noEditPoints="1" noAdjustHandles="1" noChangeArrowheads="1" noChangeShapeType="1" noTextEdit="1"/>
              </p:cNvSpPr>
              <p:nvPr>
                <p:ph idx="1"/>
              </p:nvPr>
            </p:nvSpPr>
            <p:spPr>
              <a:xfrm>
                <a:off x="1251678" y="1179321"/>
                <a:ext cx="10416691" cy="5471571"/>
              </a:xfrm>
              <a:blipFill>
                <a:blip r:embed="rId3"/>
                <a:stretch>
                  <a:fillRect l="-487" t="-23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FA673CB-A99B-2145-8AC7-93637E0A5B36}"/>
              </a:ext>
            </a:extLst>
          </p:cNvPr>
          <p:cNvPicPr>
            <a:picLocks noChangeAspect="1"/>
          </p:cNvPicPr>
          <p:nvPr/>
        </p:nvPicPr>
        <p:blipFill>
          <a:blip r:embed="rId4"/>
          <a:stretch>
            <a:fillRect/>
          </a:stretch>
        </p:blipFill>
        <p:spPr>
          <a:xfrm>
            <a:off x="7526315" y="3515024"/>
            <a:ext cx="4071715" cy="3288268"/>
          </a:xfrm>
          <a:prstGeom prst="rect">
            <a:avLst/>
          </a:prstGeom>
        </p:spPr>
      </p:pic>
    </p:spTree>
    <p:extLst>
      <p:ext uri="{BB962C8B-B14F-4D97-AF65-F5344CB8AC3E}">
        <p14:creationId xmlns:p14="http://schemas.microsoft.com/office/powerpoint/2010/main" val="383212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A129-457E-A642-B2F8-6E64AA0162FC}"/>
              </a:ext>
            </a:extLst>
          </p:cNvPr>
          <p:cNvSpPr>
            <a:spLocks noGrp="1"/>
          </p:cNvSpPr>
          <p:nvPr>
            <p:ph type="title"/>
          </p:nvPr>
        </p:nvSpPr>
        <p:spPr>
          <a:xfrm>
            <a:off x="1251678" y="382385"/>
            <a:ext cx="10178322" cy="796935"/>
          </a:xfrm>
        </p:spPr>
        <p:txBody>
          <a:bodyPr/>
          <a:lstStyle/>
          <a:p>
            <a:r>
              <a:rPr lang="en-US" cap="none" dirty="0">
                <a:latin typeface="Times New Roman" panose="02020603050405020304" pitchFamily="18" charset="0"/>
                <a:cs typeface="Times New Roman" panose="02020603050405020304" pitchFamily="18" charset="0"/>
              </a:rPr>
              <a:t>Input-feeding approach</a:t>
            </a:r>
          </a:p>
        </p:txBody>
      </p:sp>
      <p:pic>
        <p:nvPicPr>
          <p:cNvPr id="7" name="Picture 6">
            <a:extLst>
              <a:ext uri="{FF2B5EF4-FFF2-40B4-BE49-F238E27FC236}">
                <a16:creationId xmlns:a16="http://schemas.microsoft.com/office/drawing/2014/main" id="{DB1063E7-3C9C-0349-A01F-57EB6A634489}"/>
              </a:ext>
            </a:extLst>
          </p:cNvPr>
          <p:cNvPicPr>
            <a:picLocks noChangeAspect="1"/>
          </p:cNvPicPr>
          <p:nvPr/>
        </p:nvPicPr>
        <p:blipFill>
          <a:blip r:embed="rId3"/>
          <a:stretch>
            <a:fillRect/>
          </a:stretch>
        </p:blipFill>
        <p:spPr>
          <a:xfrm>
            <a:off x="3427125" y="1179320"/>
            <a:ext cx="5582025" cy="5388708"/>
          </a:xfrm>
          <a:prstGeom prst="rect">
            <a:avLst/>
          </a:prstGeom>
        </p:spPr>
      </p:pic>
    </p:spTree>
    <p:extLst>
      <p:ext uri="{BB962C8B-B14F-4D97-AF65-F5344CB8AC3E}">
        <p14:creationId xmlns:p14="http://schemas.microsoft.com/office/powerpoint/2010/main" val="341570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A129-457E-A642-B2F8-6E64AA0162FC}"/>
              </a:ext>
            </a:extLst>
          </p:cNvPr>
          <p:cNvSpPr>
            <a:spLocks noGrp="1"/>
          </p:cNvSpPr>
          <p:nvPr>
            <p:ph type="title"/>
          </p:nvPr>
        </p:nvSpPr>
        <p:spPr>
          <a:xfrm>
            <a:off x="1251678" y="382385"/>
            <a:ext cx="10178322" cy="796935"/>
          </a:xfrm>
        </p:spPr>
        <p:txBody>
          <a:bodyPr/>
          <a:lstStyle/>
          <a:p>
            <a:r>
              <a:rPr lang="en-US" cap="none" dirty="0">
                <a:latin typeface="Times New Roman" panose="02020603050405020304" pitchFamily="18" charset="0"/>
                <a:cs typeface="Times New Roman" panose="02020603050405020304" pitchFamily="18" charset="0"/>
              </a:rPr>
              <a:t>Results</a:t>
            </a:r>
          </a:p>
        </p:txBody>
      </p:sp>
      <p:pic>
        <p:nvPicPr>
          <p:cNvPr id="8" name="Picture 7">
            <a:extLst>
              <a:ext uri="{FF2B5EF4-FFF2-40B4-BE49-F238E27FC236}">
                <a16:creationId xmlns:a16="http://schemas.microsoft.com/office/drawing/2014/main" id="{EB142FA5-E43C-1345-9BCA-C85E216D3403}"/>
              </a:ext>
            </a:extLst>
          </p:cNvPr>
          <p:cNvPicPr>
            <a:picLocks noChangeAspect="1"/>
          </p:cNvPicPr>
          <p:nvPr/>
        </p:nvPicPr>
        <p:blipFill>
          <a:blip r:embed="rId3"/>
          <a:stretch>
            <a:fillRect/>
          </a:stretch>
        </p:blipFill>
        <p:spPr>
          <a:xfrm>
            <a:off x="1251678" y="1179320"/>
            <a:ext cx="7002584" cy="3251357"/>
          </a:xfrm>
          <a:prstGeom prst="rect">
            <a:avLst/>
          </a:prstGeom>
        </p:spPr>
      </p:pic>
      <p:pic>
        <p:nvPicPr>
          <p:cNvPr id="5" name="Picture 4">
            <a:extLst>
              <a:ext uri="{FF2B5EF4-FFF2-40B4-BE49-F238E27FC236}">
                <a16:creationId xmlns:a16="http://schemas.microsoft.com/office/drawing/2014/main" id="{3542CA85-5E46-494C-ACD0-2FF9F47D0EE2}"/>
              </a:ext>
            </a:extLst>
          </p:cNvPr>
          <p:cNvPicPr>
            <a:picLocks noChangeAspect="1"/>
          </p:cNvPicPr>
          <p:nvPr/>
        </p:nvPicPr>
        <p:blipFill>
          <a:blip r:embed="rId4"/>
          <a:stretch>
            <a:fillRect/>
          </a:stretch>
        </p:blipFill>
        <p:spPr>
          <a:xfrm>
            <a:off x="8254262" y="5227612"/>
            <a:ext cx="3091474" cy="683069"/>
          </a:xfrm>
          <a:prstGeom prst="rect">
            <a:avLst/>
          </a:prstGeom>
        </p:spPr>
      </p:pic>
      <p:sp>
        <p:nvSpPr>
          <p:cNvPr id="6" name="TextBox 5">
            <a:extLst>
              <a:ext uri="{FF2B5EF4-FFF2-40B4-BE49-F238E27FC236}">
                <a16:creationId xmlns:a16="http://schemas.microsoft.com/office/drawing/2014/main" id="{5F343000-AD4F-7D47-8C67-0F520A5A9432}"/>
              </a:ext>
            </a:extLst>
          </p:cNvPr>
          <p:cNvSpPr txBox="1"/>
          <p:nvPr/>
        </p:nvSpPr>
        <p:spPr>
          <a:xfrm>
            <a:off x="8542215" y="1320800"/>
            <a:ext cx="2565126" cy="369332"/>
          </a:xfrm>
          <a:prstGeom prst="rect">
            <a:avLst/>
          </a:prstGeom>
          <a:noFill/>
        </p:spPr>
        <p:txBody>
          <a:bodyPr wrap="none" rtlCol="0">
            <a:spAutoFit/>
          </a:bodyPr>
          <a:lstStyle/>
          <a:p>
            <a:r>
              <a:rPr lang="en-US" dirty="0"/>
              <a:t>WMT’14 English-German</a:t>
            </a:r>
          </a:p>
        </p:txBody>
      </p:sp>
      <p:sp>
        <p:nvSpPr>
          <p:cNvPr id="9" name="TextBox 8">
            <a:extLst>
              <a:ext uri="{FF2B5EF4-FFF2-40B4-BE49-F238E27FC236}">
                <a16:creationId xmlns:a16="http://schemas.microsoft.com/office/drawing/2014/main" id="{D4760794-A019-904A-9803-FEB5C9D6B020}"/>
              </a:ext>
            </a:extLst>
          </p:cNvPr>
          <p:cNvSpPr txBox="1"/>
          <p:nvPr/>
        </p:nvSpPr>
        <p:spPr>
          <a:xfrm>
            <a:off x="8263436" y="4581281"/>
            <a:ext cx="3166564" cy="646331"/>
          </a:xfrm>
          <a:prstGeom prst="rect">
            <a:avLst/>
          </a:prstGeom>
          <a:noFill/>
        </p:spPr>
        <p:txBody>
          <a:bodyPr wrap="square" rtlCol="0">
            <a:spAutoFit/>
          </a:bodyPr>
          <a:lstStyle/>
          <a:p>
            <a:pPr algn="ctr"/>
            <a:r>
              <a:rPr lang="en-US" dirty="0"/>
              <a:t>WMT’15 English-German (using WMT’ 14)</a:t>
            </a:r>
          </a:p>
        </p:txBody>
      </p:sp>
      <p:pic>
        <p:nvPicPr>
          <p:cNvPr id="10" name="Picture 9">
            <a:extLst>
              <a:ext uri="{FF2B5EF4-FFF2-40B4-BE49-F238E27FC236}">
                <a16:creationId xmlns:a16="http://schemas.microsoft.com/office/drawing/2014/main" id="{3C904B2E-C8E6-F349-B986-702FDFCDB8EC}"/>
              </a:ext>
            </a:extLst>
          </p:cNvPr>
          <p:cNvPicPr>
            <a:picLocks noChangeAspect="1"/>
          </p:cNvPicPr>
          <p:nvPr/>
        </p:nvPicPr>
        <p:blipFill rotWithShape="1">
          <a:blip r:embed="rId5"/>
          <a:srcRect r="23142"/>
          <a:stretch/>
        </p:blipFill>
        <p:spPr>
          <a:xfrm>
            <a:off x="1251678" y="4536197"/>
            <a:ext cx="3914291" cy="2130573"/>
          </a:xfrm>
          <a:prstGeom prst="rect">
            <a:avLst/>
          </a:prstGeom>
        </p:spPr>
      </p:pic>
      <p:sp>
        <p:nvSpPr>
          <p:cNvPr id="11" name="TextBox 10">
            <a:extLst>
              <a:ext uri="{FF2B5EF4-FFF2-40B4-BE49-F238E27FC236}">
                <a16:creationId xmlns:a16="http://schemas.microsoft.com/office/drawing/2014/main" id="{FD24FBE7-7276-394B-B94C-AF8C9E117918}"/>
              </a:ext>
            </a:extLst>
          </p:cNvPr>
          <p:cNvSpPr txBox="1"/>
          <p:nvPr/>
        </p:nvSpPr>
        <p:spPr>
          <a:xfrm>
            <a:off x="5175143" y="5217355"/>
            <a:ext cx="2366703" cy="923330"/>
          </a:xfrm>
          <a:prstGeom prst="rect">
            <a:avLst/>
          </a:prstGeom>
          <a:noFill/>
        </p:spPr>
        <p:txBody>
          <a:bodyPr wrap="square" rtlCol="0">
            <a:spAutoFit/>
          </a:bodyPr>
          <a:lstStyle/>
          <a:p>
            <a:pPr algn="ctr"/>
            <a:r>
              <a:rPr lang="en-US" dirty="0"/>
              <a:t>WMT’15 German-German (using WMT’ 14)</a:t>
            </a:r>
          </a:p>
        </p:txBody>
      </p:sp>
    </p:spTree>
    <p:extLst>
      <p:ext uri="{BB962C8B-B14F-4D97-AF65-F5344CB8AC3E}">
        <p14:creationId xmlns:p14="http://schemas.microsoft.com/office/powerpoint/2010/main" val="271013697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215</TotalTime>
  <Words>1005</Words>
  <Application>Microsoft Macintosh PowerPoint</Application>
  <PresentationFormat>Widescreen</PresentationFormat>
  <Paragraphs>109</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 Math</vt:lpstr>
      <vt:lpstr>Courier</vt:lpstr>
      <vt:lpstr>Gill Sans MT</vt:lpstr>
      <vt:lpstr>Impact</vt:lpstr>
      <vt:lpstr>Times New Roman</vt:lpstr>
      <vt:lpstr>Badge</vt:lpstr>
      <vt:lpstr>Effective Approaches to Attention-based Neural Machine Translation  Dminh-Thang Luong, Hieu Pham, Chris D. Manning</vt:lpstr>
      <vt:lpstr>Introduction: NMT</vt:lpstr>
      <vt:lpstr>Introduction: Attention</vt:lpstr>
      <vt:lpstr>Neural Machine Translation</vt:lpstr>
      <vt:lpstr>Attention based models</vt:lpstr>
      <vt:lpstr>Global Attention model</vt:lpstr>
      <vt:lpstr>Local Attention model</vt:lpstr>
      <vt:lpstr>Input-feeding approach</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Approaches to Attention-based Neural Machine Translation  Dminh-Thang Luong, Hieu Pham, Chris D. Manning</dc:title>
  <dc:creator>TARUN SUNKARANENI</dc:creator>
  <cp:lastModifiedBy>TARUN SUNKARANENI</cp:lastModifiedBy>
  <cp:revision>9</cp:revision>
  <dcterms:created xsi:type="dcterms:W3CDTF">2019-04-10T02:52:45Z</dcterms:created>
  <dcterms:modified xsi:type="dcterms:W3CDTF">2019-04-10T06:28:32Z</dcterms:modified>
</cp:coreProperties>
</file>