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B88C3-8C42-B84D-A71B-F6761CCC0DF6}" v="8" dt="2019-04-25T04:43:23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06" autoAdjust="0"/>
    <p:restoredTop sz="50000" autoAdjust="0"/>
  </p:normalViewPr>
  <p:slideViewPr>
    <p:cSldViewPr>
      <p:cViewPr>
        <p:scale>
          <a:sx n="81" d="100"/>
          <a:sy n="81" d="100"/>
        </p:scale>
        <p:origin x="1128" y="-5512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Sunkaraneni" userId="b5a61ffd34b4754b" providerId="LiveId" clId="{A0FB88C3-8C42-B84D-A71B-F6761CCC0DF6}"/>
    <pc:docChg chg="undo custSel modSld">
      <pc:chgData name="Tarun Sunkaraneni" userId="b5a61ffd34b4754b" providerId="LiveId" clId="{A0FB88C3-8C42-B84D-A71B-F6761CCC0DF6}" dt="2019-04-25T04:44:36.705" v="1662" actId="20577"/>
      <pc:docMkLst>
        <pc:docMk/>
      </pc:docMkLst>
      <pc:sldChg chg="addSp delSp modSp">
        <pc:chgData name="Tarun Sunkaraneni" userId="b5a61ffd34b4754b" providerId="LiveId" clId="{A0FB88C3-8C42-B84D-A71B-F6761CCC0DF6}" dt="2019-04-25T04:44:36.705" v="1662" actId="20577"/>
        <pc:sldMkLst>
          <pc:docMk/>
          <pc:sldMk cId="995827065" sldId="256"/>
        </pc:sldMkLst>
        <pc:spChg chg="add mod">
          <ac:chgData name="Tarun Sunkaraneni" userId="b5a61ffd34b4754b" providerId="LiveId" clId="{A0FB88C3-8C42-B84D-A71B-F6761CCC0DF6}" dt="2019-04-24T20:52:00.213" v="1640" actId="1035"/>
          <ac:spMkLst>
            <pc:docMk/>
            <pc:sldMk cId="995827065" sldId="256"/>
            <ac:spMk id="40" creationId="{C9C007B0-8D65-DD49-8024-8C89F7533805}"/>
          </ac:spMkLst>
        </pc:spChg>
        <pc:spChg chg="add mod">
          <ac:chgData name="Tarun Sunkaraneni" userId="b5a61ffd34b4754b" providerId="LiveId" clId="{A0FB88C3-8C42-B84D-A71B-F6761CCC0DF6}" dt="2019-04-24T20:51:57.400" v="1637" actId="1036"/>
          <ac:spMkLst>
            <pc:docMk/>
            <pc:sldMk cId="995827065" sldId="256"/>
            <ac:spMk id="42" creationId="{B7DC0BEB-816E-A54C-BBD5-DABF352E3152}"/>
          </ac:spMkLst>
        </pc:spChg>
        <pc:spChg chg="add mod">
          <ac:chgData name="Tarun Sunkaraneni" userId="b5a61ffd34b4754b" providerId="LiveId" clId="{A0FB88C3-8C42-B84D-A71B-F6761CCC0DF6}" dt="2019-04-24T20:51:30.882" v="1613" actId="1076"/>
          <ac:spMkLst>
            <pc:docMk/>
            <pc:sldMk cId="995827065" sldId="256"/>
            <ac:spMk id="44" creationId="{AD5F5E1E-CA92-664F-9B27-010A460E7575}"/>
          </ac:spMkLst>
        </pc:spChg>
        <pc:spChg chg="add mod">
          <ac:chgData name="Tarun Sunkaraneni" userId="b5a61ffd34b4754b" providerId="LiveId" clId="{A0FB88C3-8C42-B84D-A71B-F6761CCC0DF6}" dt="2019-04-24T20:51:53.989" v="1633" actId="20577"/>
          <ac:spMkLst>
            <pc:docMk/>
            <pc:sldMk cId="995827065" sldId="256"/>
            <ac:spMk id="45" creationId="{1A2A0E5B-8CF7-A14C-9164-F1CE9EE4865D}"/>
          </ac:spMkLst>
        </pc:spChg>
        <pc:spChg chg="mod">
          <ac:chgData name="Tarun Sunkaraneni" userId="b5a61ffd34b4754b" providerId="LiveId" clId="{A0FB88C3-8C42-B84D-A71B-F6761CCC0DF6}" dt="2019-04-24T20:39:11.974" v="81" actId="20577"/>
          <ac:spMkLst>
            <pc:docMk/>
            <pc:sldMk cId="995827065" sldId="256"/>
            <ac:spMk id="118" creationId="{6BFAA42B-1960-BB47-9650-5B315803A3D8}"/>
          </ac:spMkLst>
        </pc:spChg>
        <pc:spChg chg="mod">
          <ac:chgData name="Tarun Sunkaraneni" userId="b5a61ffd34b4754b" providerId="LiveId" clId="{A0FB88C3-8C42-B84D-A71B-F6761CCC0DF6}" dt="2019-04-25T04:44:36.705" v="1662" actId="20577"/>
          <ac:spMkLst>
            <pc:docMk/>
            <pc:sldMk cId="995827065" sldId="256"/>
            <ac:spMk id="123" creationId="{743A5360-8E02-E848-A0B0-053C842782EB}"/>
          </ac:spMkLst>
        </pc:spChg>
        <pc:picChg chg="add mod">
          <ac:chgData name="Tarun Sunkaraneni" userId="b5a61ffd34b4754b" providerId="LiveId" clId="{A0FB88C3-8C42-B84D-A71B-F6761CCC0DF6}" dt="2019-04-25T04:43:06.388" v="1644" actId="1076"/>
          <ac:picMkLst>
            <pc:docMk/>
            <pc:sldMk cId="995827065" sldId="256"/>
            <ac:picMk id="2" creationId="{A43579FE-2D06-A54F-9B3C-ABB23413FA01}"/>
          </ac:picMkLst>
        </pc:picChg>
        <pc:picChg chg="add mod">
          <ac:chgData name="Tarun Sunkaraneni" userId="b5a61ffd34b4754b" providerId="LiveId" clId="{A0FB88C3-8C42-B84D-A71B-F6761CCC0DF6}" dt="2019-04-25T04:43:29.585" v="1647" actId="1076"/>
          <ac:picMkLst>
            <pc:docMk/>
            <pc:sldMk cId="995827065" sldId="256"/>
            <ac:picMk id="3" creationId="{113A3940-844E-A24A-B9BA-0E70EADB389D}"/>
          </ac:picMkLst>
        </pc:picChg>
        <pc:picChg chg="del mod">
          <ac:chgData name="Tarun Sunkaraneni" userId="b5a61ffd34b4754b" providerId="LiveId" clId="{A0FB88C3-8C42-B84D-A71B-F6761CCC0DF6}" dt="2019-04-25T04:43:03.363" v="1643" actId="478"/>
          <ac:picMkLst>
            <pc:docMk/>
            <pc:sldMk cId="995827065" sldId="256"/>
            <ac:picMk id="48" creationId="{EA578C3A-9D36-2A4F-B78B-7746BD7F1312}"/>
          </ac:picMkLst>
        </pc:picChg>
        <pc:picChg chg="mod">
          <ac:chgData name="Tarun Sunkaraneni" userId="b5a61ffd34b4754b" providerId="LiveId" clId="{A0FB88C3-8C42-B84D-A71B-F6761CCC0DF6}" dt="2019-04-24T20:44:25.272" v="866" actId="1036"/>
          <ac:picMkLst>
            <pc:docMk/>
            <pc:sldMk cId="995827065" sldId="256"/>
            <ac:picMk id="112" creationId="{BD53D1F0-A322-134A-8FA1-67B94F39F874}"/>
          </ac:picMkLst>
        </pc:picChg>
        <pc:picChg chg="del">
          <ac:chgData name="Tarun Sunkaraneni" userId="b5a61ffd34b4754b" providerId="LiveId" clId="{A0FB88C3-8C42-B84D-A71B-F6761CCC0DF6}" dt="2019-04-25T04:43:25.366" v="1646" actId="478"/>
          <ac:picMkLst>
            <pc:docMk/>
            <pc:sldMk cId="995827065" sldId="256"/>
            <ac:picMk id="124" creationId="{1E555B67-5D58-7F4D-9E9A-FEFDFE0743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9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6700"/>
            </a:lvl1pPr>
            <a:lvl2pPr>
              <a:defRPr sz="575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6700"/>
            </a:lvl1pPr>
            <a:lvl2pPr>
              <a:defRPr sz="575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575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50" b="1"/>
            </a:lvl4pPr>
            <a:lvl5pPr marL="4389120" indent="0">
              <a:buNone/>
              <a:defRPr sz="3850" b="1"/>
            </a:lvl5pPr>
            <a:lvl6pPr marL="5486400" indent="0">
              <a:buNone/>
              <a:defRPr sz="3850" b="1"/>
            </a:lvl6pPr>
            <a:lvl7pPr marL="6583680" indent="0">
              <a:buNone/>
              <a:defRPr sz="3850" b="1"/>
            </a:lvl7pPr>
            <a:lvl8pPr marL="7680960" indent="0">
              <a:buNone/>
              <a:defRPr sz="3850" b="1"/>
            </a:lvl8pPr>
            <a:lvl9pPr marL="8778240" indent="0">
              <a:buNone/>
              <a:defRPr sz="38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5750"/>
            </a:lvl1pPr>
            <a:lvl2pPr>
              <a:defRPr sz="4800"/>
            </a:lvl2pPr>
            <a:lvl3pPr>
              <a:defRPr sz="4300"/>
            </a:lvl3pPr>
            <a:lvl4pPr>
              <a:defRPr sz="3850"/>
            </a:lvl4pPr>
            <a:lvl5pPr>
              <a:defRPr sz="3850"/>
            </a:lvl5pPr>
            <a:lvl6pPr>
              <a:defRPr sz="3850"/>
            </a:lvl6pPr>
            <a:lvl7pPr>
              <a:defRPr sz="3850"/>
            </a:lvl7pPr>
            <a:lvl8pPr>
              <a:defRPr sz="3850"/>
            </a:lvl8pPr>
            <a:lvl9pPr>
              <a:defRPr sz="3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575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00" b="1"/>
            </a:lvl3pPr>
            <a:lvl4pPr marL="3291840" indent="0">
              <a:buNone/>
              <a:defRPr sz="3850" b="1"/>
            </a:lvl4pPr>
            <a:lvl5pPr marL="4389120" indent="0">
              <a:buNone/>
              <a:defRPr sz="3850" b="1"/>
            </a:lvl5pPr>
            <a:lvl6pPr marL="5486400" indent="0">
              <a:buNone/>
              <a:defRPr sz="3850" b="1"/>
            </a:lvl6pPr>
            <a:lvl7pPr marL="6583680" indent="0">
              <a:buNone/>
              <a:defRPr sz="3850" b="1"/>
            </a:lvl7pPr>
            <a:lvl8pPr marL="7680960" indent="0">
              <a:buNone/>
              <a:defRPr sz="3850" b="1"/>
            </a:lvl8pPr>
            <a:lvl9pPr marL="8778240" indent="0">
              <a:buNone/>
              <a:defRPr sz="38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5750"/>
            </a:lvl1pPr>
            <a:lvl2pPr>
              <a:defRPr sz="4800"/>
            </a:lvl2pPr>
            <a:lvl3pPr>
              <a:defRPr sz="4300"/>
            </a:lvl3pPr>
            <a:lvl4pPr>
              <a:defRPr sz="3850"/>
            </a:lvl4pPr>
            <a:lvl5pPr>
              <a:defRPr sz="3850"/>
            </a:lvl5pPr>
            <a:lvl6pPr>
              <a:defRPr sz="3850"/>
            </a:lvl6pPr>
            <a:lvl7pPr>
              <a:defRPr sz="3850"/>
            </a:lvl7pPr>
            <a:lvl8pPr>
              <a:defRPr sz="3850"/>
            </a:lvl8pPr>
            <a:lvl9pPr>
              <a:defRPr sz="3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7700"/>
            </a:lvl1pPr>
            <a:lvl2pPr>
              <a:defRPr sz="6700"/>
            </a:lvl2pPr>
            <a:lvl3pPr>
              <a:defRPr sz="575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335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150"/>
            </a:lvl4pPr>
            <a:lvl5pPr marL="4389120" indent="0">
              <a:buNone/>
              <a:defRPr sz="2150"/>
            </a:lvl5pPr>
            <a:lvl6pPr marL="5486400" indent="0">
              <a:buNone/>
              <a:defRPr sz="2150"/>
            </a:lvl6pPr>
            <a:lvl7pPr marL="6583680" indent="0">
              <a:buNone/>
              <a:defRPr sz="2150"/>
            </a:lvl7pPr>
            <a:lvl8pPr marL="7680960" indent="0">
              <a:buNone/>
              <a:defRPr sz="2150"/>
            </a:lvl8pPr>
            <a:lvl9pPr marL="8778240" indent="0">
              <a:buNone/>
              <a:defRPr sz="2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7700"/>
            </a:lvl1pPr>
            <a:lvl2pPr marL="1097280" indent="0">
              <a:buNone/>
              <a:defRPr sz="6700"/>
            </a:lvl2pPr>
            <a:lvl3pPr marL="2194560" indent="0">
              <a:buNone/>
              <a:defRPr sz="575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3350"/>
            </a:lvl1pPr>
            <a:lvl2pPr marL="1097280" indent="0">
              <a:buNone/>
              <a:defRPr sz="2900"/>
            </a:lvl2pPr>
            <a:lvl3pPr marL="2194560" indent="0">
              <a:buNone/>
              <a:defRPr sz="2400"/>
            </a:lvl3pPr>
            <a:lvl4pPr marL="3291840" indent="0">
              <a:buNone/>
              <a:defRPr sz="2150"/>
            </a:lvl4pPr>
            <a:lvl5pPr marL="4389120" indent="0">
              <a:buNone/>
              <a:defRPr sz="2150"/>
            </a:lvl5pPr>
            <a:lvl6pPr marL="5486400" indent="0">
              <a:buNone/>
              <a:defRPr sz="2150"/>
            </a:lvl6pPr>
            <a:lvl7pPr marL="6583680" indent="0">
              <a:buNone/>
              <a:defRPr sz="2150"/>
            </a:lvl7pPr>
            <a:lvl8pPr marL="7680960" indent="0">
              <a:buNone/>
              <a:defRPr sz="2150"/>
            </a:lvl8pPr>
            <a:lvl9pPr marL="8778240" indent="0">
              <a:buNone/>
              <a:defRPr sz="2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4"/>
            <a:ext cx="1975104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10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219456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685800" algn="l" defTabSz="2194560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spcBef>
          <a:spcPct val="20000"/>
        </a:spcBef>
        <a:buFont typeface="Arial" pitchFamily="34" charset="0"/>
        <a:buChar char="•"/>
        <a:defRPr sz="575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tif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5400" y="4911"/>
            <a:ext cx="21945600" cy="2552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/>
          </a:p>
        </p:txBody>
      </p:sp>
      <p:sp>
        <p:nvSpPr>
          <p:cNvPr id="15" name="TextBox 14"/>
          <p:cNvSpPr txBox="1"/>
          <p:nvPr/>
        </p:nvSpPr>
        <p:spPr>
          <a:xfrm>
            <a:off x="4292600" y="190589"/>
            <a:ext cx="13309600" cy="187743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Pronounce this!</a:t>
            </a:r>
          </a:p>
          <a:p>
            <a:pPr algn="ctr"/>
            <a:r>
              <a:rPr lang="en-IN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Sunkaraneni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564819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4935200" y="2564819"/>
            <a:ext cx="0" cy="3036078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7239000" y="2552700"/>
            <a:ext cx="0" cy="30360789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601" y="2689786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8000" y="3309368"/>
            <a:ext cx="6197600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7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CMU pronunciation dictionary maps over 134,000 words to their  pronunciations.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39 phenomes, not accounting for lexical stress variations.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84 total symbols with vowel stress variations.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Stress markers: 0(None), 1(primary), 2(secondary)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8035938" y="291223"/>
            <a:ext cx="3661899" cy="2038701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93921-F0F0-462C-9FC8-B401BD28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" y="109535"/>
            <a:ext cx="3800331" cy="23928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C9A89-6D51-EC4B-A5F8-C4356BBCF13E}"/>
              </a:ext>
            </a:extLst>
          </p:cNvPr>
          <p:cNvSpPr txBox="1"/>
          <p:nvPr/>
        </p:nvSpPr>
        <p:spPr>
          <a:xfrm>
            <a:off x="387798" y="9977735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1) Baseline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8E7104-8B74-054F-9867-B317FB0F0B56}"/>
              </a:ext>
            </a:extLst>
          </p:cNvPr>
          <p:cNvSpPr txBox="1"/>
          <p:nvPr/>
        </p:nvSpPr>
        <p:spPr>
          <a:xfrm>
            <a:off x="431800" y="10591800"/>
            <a:ext cx="6197600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>
            <a:spAutoFit/>
          </a:bodyPr>
          <a:lstStyle/>
          <a:p>
            <a:r>
              <a:rPr lang="en-US" sz="7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One hot encoded input characters and output phenomes.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No form of regularization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1) Syllable accuracy: done by counting number of phenomes with stress markers.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2) Perfect accuracy:  count examples with correct output phonemes and stress markers.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3) </a:t>
            </a:r>
            <a:r>
              <a:rPr lang="en-US" sz="2000" dirty="0" err="1"/>
              <a:t>Bleau</a:t>
            </a:r>
            <a:r>
              <a:rPr lang="en-US" sz="2000" dirty="0"/>
              <a:t> Score: Used in NMT, same principle applies in phenome translation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741E-33FB-9045-AAB7-3E4BACF1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737" y="303336"/>
            <a:ext cx="1970264" cy="19525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10949-09DC-7840-98B3-B316DC5D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8" y="6175351"/>
            <a:ext cx="6522682" cy="3654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2F2AB-C6F2-B849-9D5C-C6B48DC0F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0" t="-1" r="2452" b="-2290"/>
          <a:stretch/>
        </p:blipFill>
        <p:spPr>
          <a:xfrm>
            <a:off x="58529" y="15682862"/>
            <a:ext cx="6954847" cy="283373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7F75F4C-EC29-D043-912A-D1AADD102D81}"/>
              </a:ext>
            </a:extLst>
          </p:cNvPr>
          <p:cNvSpPr txBox="1"/>
          <p:nvPr/>
        </p:nvSpPr>
        <p:spPr>
          <a:xfrm>
            <a:off x="572426" y="19932640"/>
            <a:ext cx="6197600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>
            <a:spAutoFit/>
          </a:bodyPr>
          <a:lstStyle/>
          <a:p>
            <a:r>
              <a:rPr lang="en-US" sz="600" dirty="0">
                <a:latin typeface="Courier" pitchFamily="2" charset="0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Courier" pitchFamily="2" charset="0"/>
              </a:rPr>
              <a:t>Encoder input shape: (# Examples, Max word length, # of characters)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Courier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Courier" pitchFamily="2" charset="0"/>
              </a:rPr>
              <a:t>Decoder output shape: (# Examples, Max phonemes length, # of phonemes)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753907-7E69-3B44-9338-868DC9C4D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59" y="22111802"/>
            <a:ext cx="6813578" cy="3334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6E1F0A6-0A30-3546-9A5D-A390CE94E1AF}"/>
                  </a:ext>
                </a:extLst>
              </p:cNvPr>
              <p:cNvSpPr txBox="1"/>
              <p:nvPr/>
            </p:nvSpPr>
            <p:spPr>
              <a:xfrm>
                <a:off x="633745" y="29337000"/>
                <a:ext cx="6197600" cy="33085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lIns="137160" tIns="91440" rIns="91440" bIns="137160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Training: Given the </a:t>
                </a:r>
                <a:r>
                  <a:rPr lang="en-US" sz="2000" i="1" dirty="0"/>
                  <a:t>correct</a:t>
                </a:r>
                <a:r>
                  <a:rPr lang="en-US" sz="2000" dirty="0"/>
                  <a:t> phoneme, predict the next phenome using hidden state. 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 Testing: Using the phoneme derived at timestamp T-1, predict T.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Requires a universal </a:t>
                </a:r>
                <a:r>
                  <a:rPr lang="en-US" sz="2000" dirty="0">
                    <a:latin typeface="Courier" pitchFamily="2" charset="0"/>
                  </a:rPr>
                  <a:t>&lt;start&gt; </a:t>
                </a:r>
                <a:r>
                  <a:rPr lang="en-US" sz="2000" dirty="0"/>
                  <a:t>input to decoder at first timestamp in both phases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until </a:t>
                </a:r>
                <a:r>
                  <a:rPr lang="en-US" sz="2000" dirty="0">
                    <a:latin typeface="Courier" pitchFamily="2" charset="0"/>
                  </a:rPr>
                  <a:t>&lt;stop&gt; </a:t>
                </a:r>
                <a:r>
                  <a:rPr lang="en-US" sz="2000" dirty="0">
                    <a:latin typeface="+mj-lt"/>
                  </a:rPr>
                  <a:t>fed in as input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6E1F0A6-0A30-3546-9A5D-A390CE94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5" y="29337000"/>
                <a:ext cx="6197600" cy="3308598"/>
              </a:xfrm>
              <a:prstGeom prst="rect">
                <a:avLst/>
              </a:prstGeom>
              <a:blipFill>
                <a:blip r:embed="rId8"/>
                <a:stretch>
                  <a:fillRect r="-81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EDC32E-4CAE-6848-8930-E592BB80DF84}"/>
              </a:ext>
            </a:extLst>
          </p:cNvPr>
          <p:cNvSpPr txBox="1"/>
          <p:nvPr/>
        </p:nvSpPr>
        <p:spPr>
          <a:xfrm>
            <a:off x="364665" y="28803600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Decoder Procedure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704175-013F-9846-903F-02E340E8CAC9}"/>
              </a:ext>
            </a:extLst>
          </p:cNvPr>
          <p:cNvSpPr txBox="1"/>
          <p:nvPr/>
        </p:nvSpPr>
        <p:spPr>
          <a:xfrm>
            <a:off x="352288" y="25751135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Encoder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93F360-0329-FD4D-B7A4-76E87DB87D2D}"/>
                  </a:ext>
                </a:extLst>
              </p:cNvPr>
              <p:cNvSpPr txBox="1"/>
              <p:nvPr/>
            </p:nvSpPr>
            <p:spPr>
              <a:xfrm>
                <a:off x="660400" y="26421308"/>
                <a:ext cx="6197600" cy="2077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lIns="137160" tIns="91440" rIns="91440" bIns="137160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Given character at timestamp T, use hidden state to capture sequential information about the sequence.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2000" dirty="0"/>
                  <a:t>This information will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, both of which will be fed to the decoder the same way in both test and train phases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93F360-0329-FD4D-B7A4-76E87DB8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6421308"/>
                <a:ext cx="6197600" cy="2077492"/>
              </a:xfrm>
              <a:prstGeom prst="rect">
                <a:avLst/>
              </a:prstGeom>
              <a:blipFill>
                <a:blip r:embed="rId9"/>
                <a:stretch>
                  <a:fillRect r="-16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3A70882-18C0-C540-9AF3-E4041661053F}"/>
              </a:ext>
            </a:extLst>
          </p:cNvPr>
          <p:cNvSpPr txBox="1"/>
          <p:nvPr/>
        </p:nvSpPr>
        <p:spPr>
          <a:xfrm>
            <a:off x="6361043" y="2503335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171DDF-5DB5-0F41-A9C6-3C006AEF8EAA}"/>
              </a:ext>
            </a:extLst>
          </p:cNvPr>
          <p:cNvSpPr txBox="1"/>
          <p:nvPr/>
        </p:nvSpPr>
        <p:spPr>
          <a:xfrm>
            <a:off x="406400" y="14935200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Architecture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0212B3-667F-9042-B3D3-5AE0D9C1F6DF}"/>
              </a:ext>
            </a:extLst>
          </p:cNvPr>
          <p:cNvSpPr txBox="1"/>
          <p:nvPr/>
        </p:nvSpPr>
        <p:spPr>
          <a:xfrm>
            <a:off x="7961848" y="2848780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Predictions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318A0BE-5711-F840-8B8D-161719DDCC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3448077"/>
            <a:ext cx="6756400" cy="87503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C4B2D30-0535-3D43-BC50-0FF01FD233F4}"/>
              </a:ext>
            </a:extLst>
          </p:cNvPr>
          <p:cNvSpPr txBox="1"/>
          <p:nvPr/>
        </p:nvSpPr>
        <p:spPr>
          <a:xfrm>
            <a:off x="7586263" y="12336009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2) Character Embeddings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537C2E-97A2-404E-909D-6DE722544F4B}"/>
              </a:ext>
            </a:extLst>
          </p:cNvPr>
          <p:cNvSpPr txBox="1"/>
          <p:nvPr/>
        </p:nvSpPr>
        <p:spPr>
          <a:xfrm>
            <a:off x="7974548" y="12985979"/>
            <a:ext cx="6197600" cy="55707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7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Learnable character and phoneme embeddings provides model more flexibility to learn, and makes training less memory intensive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ourier" pitchFamily="2" charset="0"/>
              </a:rPr>
              <a:t>Encoder input shape: (# Examples, Max word length)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ourier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ourier" pitchFamily="2" charset="0"/>
              </a:rPr>
              <a:t>Decoder input shape: (# Examples, Max phenomes length)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ourier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ourier" pitchFamily="2" charset="0"/>
              </a:rPr>
              <a:t>Char embedding shape: (# Examples, Embedding dim)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ourier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ourier" pitchFamily="2" charset="0"/>
              </a:rPr>
              <a:t>Phenome embedding shape: (# Examples, Embedding dim)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ourier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j-lt"/>
              </a:rPr>
              <a:t>Fix overfitting by adding dropout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9F5739-84B1-5B4F-9D19-B2E8E656418C}"/>
              </a:ext>
            </a:extLst>
          </p:cNvPr>
          <p:cNvSpPr txBox="1"/>
          <p:nvPr/>
        </p:nvSpPr>
        <p:spPr>
          <a:xfrm>
            <a:off x="7707975" y="19888200"/>
            <a:ext cx="6330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TSNE-visualizations of characters and phonemes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FBCF54E-7F3E-B440-9E2E-C9338EEE1E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48" y="20349865"/>
            <a:ext cx="6070600" cy="58547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6137F61-A904-3446-B8B9-289A0E02CB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8600" y="26325215"/>
            <a:ext cx="6400800" cy="58801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D53D1F0-A322-134A-8FA1-67B94F39F8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790" y="20836596"/>
            <a:ext cx="6422339" cy="52238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6F3C5DA-8B1A-3F4B-98EB-A5BF8D0D0717}"/>
              </a:ext>
            </a:extLst>
          </p:cNvPr>
          <p:cNvSpPr txBox="1"/>
          <p:nvPr/>
        </p:nvSpPr>
        <p:spPr>
          <a:xfrm>
            <a:off x="15040554" y="2848779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Evaluation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FAA42B-1960-BB47-9650-5B315803A3D8}"/>
              </a:ext>
            </a:extLst>
          </p:cNvPr>
          <p:cNvSpPr txBox="1"/>
          <p:nvPr/>
        </p:nvSpPr>
        <p:spPr>
          <a:xfrm>
            <a:off x="15152104" y="13482935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Unaddressed problems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94BD87-1A57-FD46-A276-64AFECF89939}"/>
              </a:ext>
            </a:extLst>
          </p:cNvPr>
          <p:cNvSpPr txBox="1"/>
          <p:nvPr/>
        </p:nvSpPr>
        <p:spPr>
          <a:xfrm>
            <a:off x="15393452" y="6553200"/>
            <a:ext cx="6197600" cy="3677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8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Embedding layer gives model flexibility to perform better, but can result in overfitting.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After adding Dropout, the perfect accuracy score increases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Embedding lowered memory constraints significantly, although adding many more trainable parameters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3A36879-D2D4-604A-A199-77F0885866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55397" y="3505200"/>
            <a:ext cx="6535653" cy="252839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EE3DBFE-1F40-1948-AA54-88F142B12F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52186" y="10487401"/>
            <a:ext cx="6445648" cy="292379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43A5360-8E02-E848-A0B0-053C842782EB}"/>
              </a:ext>
            </a:extLst>
          </p:cNvPr>
          <p:cNvSpPr txBox="1"/>
          <p:nvPr/>
        </p:nvSpPr>
        <p:spPr>
          <a:xfrm>
            <a:off x="15376210" y="14023782"/>
            <a:ext cx="6197600" cy="5893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8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Our information flow only goes in one direction. Word pronunciation is very much dependent on the next character as it is on the previous character.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Use Bi-Directional RNN connections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Only connection between Encoder and Decoder is through the state ”handoff.” These states alone might not be sufficient for long words.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Use Attention mechanism.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Predication is not robust and versatile, </a:t>
            </a:r>
            <a:r>
              <a:rPr lang="en-US" sz="2400">
                <a:latin typeface="+mj-lt"/>
              </a:rPr>
              <a:t>chooses only most </a:t>
            </a:r>
            <a:r>
              <a:rPr lang="en-US" sz="2400" dirty="0">
                <a:latin typeface="+mj-lt"/>
              </a:rPr>
              <a:t>likely sequence.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Use </a:t>
            </a:r>
            <a:r>
              <a:rPr lang="en-US" sz="2400" dirty="0" err="1">
                <a:latin typeface="+mj-lt"/>
              </a:rPr>
              <a:t>BeamSearch</a:t>
            </a:r>
            <a:endParaRPr lang="en-US" sz="2400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C007B0-8D65-DD49-8024-8C89F7533805}"/>
              </a:ext>
            </a:extLst>
          </p:cNvPr>
          <p:cNvSpPr txBox="1"/>
          <p:nvPr/>
        </p:nvSpPr>
        <p:spPr>
          <a:xfrm>
            <a:off x="15040554" y="26441400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Improvements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C0BEB-816E-A54C-BBD5-DABF352E3152}"/>
              </a:ext>
            </a:extLst>
          </p:cNvPr>
          <p:cNvSpPr txBox="1"/>
          <p:nvPr/>
        </p:nvSpPr>
        <p:spPr>
          <a:xfrm>
            <a:off x="15406529" y="27136398"/>
            <a:ext cx="6197600" cy="22006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8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Very little hyperparameter training was done due to compute requirements. 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j-lt"/>
              </a:rPr>
              <a:t>Separate Stress marker model to predict intensity of vowels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5F5E1E-CA92-664F-9B27-010A460E7575}"/>
              </a:ext>
            </a:extLst>
          </p:cNvPr>
          <p:cNvSpPr txBox="1"/>
          <p:nvPr/>
        </p:nvSpPr>
        <p:spPr>
          <a:xfrm>
            <a:off x="15376210" y="30152608"/>
            <a:ext cx="6197600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37160" tIns="91440" rIns="91440" bIns="137160" rtlCol="0" anchor="t">
            <a:spAutoFit/>
          </a:bodyPr>
          <a:lstStyle/>
          <a:p>
            <a:r>
              <a:rPr lang="en-US" sz="7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j-lt"/>
              </a:rPr>
              <a:t>Predicting Pronunciations with Syllabification and Stress with Recurrent Neural Networks  - </a:t>
            </a:r>
            <a:r>
              <a:rPr lang="en-US" sz="2000" dirty="0" err="1">
                <a:latin typeface="+mj-lt"/>
              </a:rPr>
              <a:t>Daan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Esch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j-lt"/>
              </a:rPr>
              <a:t>Text-to-Phoneme mapping using neural Networks – </a:t>
            </a:r>
            <a:r>
              <a:rPr lang="en-US" sz="2000" dirty="0" err="1">
                <a:latin typeface="+mj-lt"/>
              </a:rPr>
              <a:t>Eniko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Bilicu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English Phoneme predictions using RNN – Ryan Epp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j-lt"/>
              </a:rPr>
              <a:t>Joint-Sequence Models for Grapheme-to-Phoneme Conversion- Max </a:t>
            </a:r>
            <a:r>
              <a:rPr lang="en-US" sz="2000" dirty="0" err="1">
                <a:latin typeface="+mj-lt"/>
              </a:rPr>
              <a:t>Bisani</a:t>
            </a:r>
            <a:endParaRPr lang="en-US" sz="20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A0E5B-8CF7-A14C-9164-F1CE9EE4865D}"/>
              </a:ext>
            </a:extLst>
          </p:cNvPr>
          <p:cNvSpPr txBox="1"/>
          <p:nvPr/>
        </p:nvSpPr>
        <p:spPr>
          <a:xfrm>
            <a:off x="15220810" y="29690943"/>
            <a:ext cx="622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Acknowledgements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579FE-2D06-A54F-9B3C-ABB23413FA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7798" y="18935586"/>
            <a:ext cx="6477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A3940-844E-A24A-B9BA-0E70EADB38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26948" y="18804059"/>
            <a:ext cx="589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499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SUNKARANENI</dc:creator>
  <cp:lastModifiedBy>TARUN SUNKARANENI</cp:lastModifiedBy>
  <cp:revision>144</cp:revision>
  <cp:lastPrinted>2019-04-25T04:44:10Z</cp:lastPrinted>
  <dcterms:created xsi:type="dcterms:W3CDTF">2012-09-24T21:07:13Z</dcterms:created>
  <dcterms:modified xsi:type="dcterms:W3CDTF">2019-04-25T04:44:37Z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