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78" r:id="rId25"/>
    <p:sldId id="279" r:id="rId26"/>
    <p:sldId id="281" r:id="rId27"/>
    <p:sldId id="282" r:id="rId28"/>
    <p:sldId id="287" r:id="rId29"/>
    <p:sldId id="284" r:id="rId30"/>
    <p:sldId id="283" r:id="rId31"/>
    <p:sldId id="286" r:id="rId32"/>
    <p:sldId id="285" r:id="rId33"/>
    <p:sldId id="288" r:id="rId34"/>
    <p:sldId id="289" r:id="rId35"/>
  </p:sldIdLst>
  <p:sldSz cx="9144000" cy="5143500" type="screen16x9"/>
  <p:notesSz cx="6858000" cy="9144000"/>
  <p:embeddedFontLst>
    <p:embeddedFont>
      <p:font typeface="Angsana New" panose="02020603050405020304" pitchFamily="18" charset="-34"/>
      <p:regular r:id="rId37"/>
      <p:bold r:id="rId38"/>
      <p:italic r:id="rId39"/>
      <p:boldItalic r:id="rId40"/>
    </p:embeddedFont>
    <p:embeddedFont>
      <p:font typeface="Anton" pitchFamily="2" charset="0"/>
      <p:regular r:id="rId41"/>
    </p:embeddedFont>
    <p:embeddedFont>
      <p:font typeface="Arial Black" panose="020B0A04020102020204" pitchFamily="34" charset="0"/>
      <p:regular r:id="rId42"/>
      <p:bold r:id="rId43"/>
    </p:embeddedFont>
    <p:embeddedFont>
      <p:font typeface="Corben" panose="020B0604020202020204" charset="0"/>
      <p:regular r:id="rId44"/>
      <p:bold r:id="rId45"/>
    </p:embeddedFont>
    <p:embeddedFont>
      <p:font typeface="Fira Sans Condensed Light" panose="020B0403050000020004" pitchFamily="34" charset="0"/>
      <p:regular r:id="rId46"/>
      <p:bold r:id="rId47"/>
      <p:italic r:id="rId48"/>
      <p:boldItalic r:id="rId49"/>
    </p:embeddedFont>
    <p:embeddedFont>
      <p:font typeface="Impact" panose="020B0806030902050204" pitchFamily="34" charset="0"/>
      <p:regular r:id="rId50"/>
    </p:embeddedFont>
    <p:embeddedFont>
      <p:font typeface="Rajdhani" panose="020B0604020202020204" charset="0"/>
      <p:regular r:id="rId51"/>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6A2175-FE0E-DDF5-D0F9-2511C21E04A9}" v="130" dt="2022-04-01T09:01:41.484"/>
    <p1510:client id="{9E0B4D68-5A8E-402C-80DF-30EEF2026BEE}" v="929" dt="2022-04-01T00:45:15.7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31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Google Shape;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 name="Google Shape;1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f3be0f77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f3be0f77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f3be0f77e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f3be0f77e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f3be0f77e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f3be0f77e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777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f3be0f77e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f3be0f77e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839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f3be0f77e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f3be0f77e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059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f3be0f77e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f3be0f77e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565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f3be0f77e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f3be0f77e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26448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f3be0f77e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f3be0f77e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219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f3be0f77e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f3be0f77e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5166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f3be0f77e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f3be0f77e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35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f3be0f77e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f3be0f77e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5385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f3be0f77e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f3be0f77e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30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f3be0f77e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f3be0f77e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83383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f3be0f77e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f3be0f77e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31971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f3be0f77e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f3be0f77e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9056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f3be0f77e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f3be0f77e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82286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f3be0f77e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f3be0f77e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48472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f3be0f77e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f3be0f77e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0200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7200">
                <a:latin typeface="Anton"/>
                <a:ea typeface="Anton"/>
                <a:cs typeface="Anton"/>
                <a:sym typeface="Anton"/>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400">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body" idx="1"/>
          </p:nvPr>
        </p:nvSpPr>
        <p:spPr>
          <a:xfrm>
            <a:off x="720000" y="1152475"/>
            <a:ext cx="7704000" cy="3416400"/>
          </a:xfrm>
          <a:prstGeom prst="rect">
            <a:avLst/>
          </a:prstGeom>
          <a:solidFill>
            <a:srgbClr val="FFFFFF">
              <a:alpha val="44705"/>
            </a:srgbClr>
          </a:solid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lgn="l">
              <a:lnSpc>
                <a:spcPct val="115000"/>
              </a:lnSpc>
              <a:spcBef>
                <a:spcPts val="1600"/>
              </a:spcBef>
              <a:spcAft>
                <a:spcPts val="0"/>
              </a:spcAft>
              <a:buClr>
                <a:srgbClr val="000000"/>
              </a:buClr>
              <a:buSzPts val="1100"/>
              <a:buAutoNum type="alphaLcPeriod"/>
              <a:defRPr sz="1200"/>
            </a:lvl2pPr>
            <a:lvl3pPr marL="1371600" lvl="2" indent="-298450" algn="l">
              <a:lnSpc>
                <a:spcPct val="115000"/>
              </a:lnSpc>
              <a:spcBef>
                <a:spcPts val="1600"/>
              </a:spcBef>
              <a:spcAft>
                <a:spcPts val="0"/>
              </a:spcAft>
              <a:buClr>
                <a:srgbClr val="000000"/>
              </a:buClr>
              <a:buSzPts val="1100"/>
              <a:buAutoNum type="romanLcPeriod"/>
              <a:defRPr sz="1200"/>
            </a:lvl3pPr>
            <a:lvl4pPr marL="1828800" lvl="3" indent="-298450" algn="l">
              <a:lnSpc>
                <a:spcPct val="115000"/>
              </a:lnSpc>
              <a:spcBef>
                <a:spcPts val="1600"/>
              </a:spcBef>
              <a:spcAft>
                <a:spcPts val="0"/>
              </a:spcAft>
              <a:buClr>
                <a:srgbClr val="000000"/>
              </a:buClr>
              <a:buSzPts val="1100"/>
              <a:buAutoNum type="arabicPeriod"/>
              <a:defRPr sz="1200"/>
            </a:lvl4pPr>
            <a:lvl5pPr marL="2286000" lvl="4" indent="-298450" algn="l">
              <a:lnSpc>
                <a:spcPct val="115000"/>
              </a:lnSpc>
              <a:spcBef>
                <a:spcPts val="1600"/>
              </a:spcBef>
              <a:spcAft>
                <a:spcPts val="0"/>
              </a:spcAft>
              <a:buClr>
                <a:srgbClr val="000000"/>
              </a:buClr>
              <a:buSzPts val="1100"/>
              <a:buAutoNum type="alphaLcPeriod"/>
              <a:defRPr sz="1200"/>
            </a:lvl5pPr>
            <a:lvl6pPr marL="2743200" lvl="5" indent="-298450" algn="l">
              <a:lnSpc>
                <a:spcPct val="115000"/>
              </a:lnSpc>
              <a:spcBef>
                <a:spcPts val="1600"/>
              </a:spcBef>
              <a:spcAft>
                <a:spcPts val="0"/>
              </a:spcAft>
              <a:buClr>
                <a:srgbClr val="000000"/>
              </a:buClr>
              <a:buSzPts val="1100"/>
              <a:buAutoNum type="romanLcPeriod"/>
              <a:defRPr sz="1200"/>
            </a:lvl6pPr>
            <a:lvl7pPr marL="3200400" lvl="6" indent="-298450" algn="l">
              <a:lnSpc>
                <a:spcPct val="115000"/>
              </a:lnSpc>
              <a:spcBef>
                <a:spcPts val="1600"/>
              </a:spcBef>
              <a:spcAft>
                <a:spcPts val="0"/>
              </a:spcAft>
              <a:buClr>
                <a:srgbClr val="000000"/>
              </a:buClr>
              <a:buSzPts val="1100"/>
              <a:buAutoNum type="arabicPeriod"/>
              <a:defRPr sz="1200"/>
            </a:lvl7pPr>
            <a:lvl8pPr marL="3657600" lvl="7" indent="-298450" algn="l">
              <a:lnSpc>
                <a:spcPct val="115000"/>
              </a:lnSpc>
              <a:spcBef>
                <a:spcPts val="1600"/>
              </a:spcBef>
              <a:spcAft>
                <a:spcPts val="0"/>
              </a:spcAft>
              <a:buClr>
                <a:srgbClr val="000000"/>
              </a:buClr>
              <a:buSzPts val="1100"/>
              <a:buAutoNum type="alphaLcPeriod"/>
              <a:defRPr sz="1200"/>
            </a:lvl8pPr>
            <a:lvl9pPr marL="4114800" lvl="8" indent="-298450" algn="l">
              <a:lnSpc>
                <a:spcPct val="115000"/>
              </a:lnSpc>
              <a:spcBef>
                <a:spcPts val="1600"/>
              </a:spcBef>
              <a:spcAft>
                <a:spcPts val="1600"/>
              </a:spcAft>
              <a:buClr>
                <a:srgbClr val="000000"/>
              </a:buClr>
              <a:buSzPts val="1100"/>
              <a:buAutoNum type="romanLcPeriod"/>
              <a:defRPr sz="1200"/>
            </a:lvl9pPr>
          </a:lstStyle>
          <a:p>
            <a:endParaRPr/>
          </a:p>
        </p:txBody>
      </p:sp>
      <p:sp>
        <p:nvSpPr>
          <p:cNvPr id="13" name="Google Shape;13;p3"/>
          <p:cNvSpPr txBox="1">
            <a:spLocks noGrp="1"/>
          </p:cNvSpPr>
          <p:nvPr>
            <p:ph type="title"/>
          </p:nvPr>
        </p:nvSpPr>
        <p:spPr>
          <a:xfrm>
            <a:off x="720100" y="509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1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2pPr>
            <a:lvl3pPr marR="0" lvl="2" algn="l" rtl="0">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3pPr>
            <a:lvl4pPr marR="0" lvl="3" algn="l" rtl="0">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4pPr>
            <a:lvl5pPr marR="0" lvl="4" algn="l" rtl="0">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5pPr>
            <a:lvl6pPr marR="0" lvl="5" algn="l" rtl="0">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6pPr>
            <a:lvl7pPr marR="0" lvl="6" algn="l" rtl="0">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7pPr>
            <a:lvl8pPr marR="0" lvl="7" algn="l" rtl="0">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8pPr>
            <a:lvl9pPr marR="0" lvl="8" algn="l" rtl="0">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pdf/2106.14609.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researchgate.net/publication/308866973_Collaborative_detection_of_cyberbullying_behavior_in_Twitter_data" TargetMode="External"/><Relationship Id="rId5" Type="http://schemas.openxmlformats.org/officeDocument/2006/relationships/hyperlink" Target="https://www.researchgate.net/publication/355845224_A_Multichannel_Deep_Learning_Framework_for_Cyberbullying_Detection_on_Social_Media" TargetMode="External"/><Relationship Id="rId4" Type="http://schemas.openxmlformats.org/officeDocument/2006/relationships/hyperlink" Target="https://www.researchgate.net/publication/314942659_Automated_Hate_Speech_Detection_and_the_Problem_of_Offensive_Language"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
        <p:cNvGrpSpPr/>
        <p:nvPr/>
      </p:nvGrpSpPr>
      <p:grpSpPr>
        <a:xfrm>
          <a:off x="0" y="0"/>
          <a:ext cx="0" cy="0"/>
          <a:chOff x="0" y="0"/>
          <a:chExt cx="0" cy="0"/>
        </a:xfrm>
      </p:grpSpPr>
      <p:grpSp>
        <p:nvGrpSpPr>
          <p:cNvPr id="21" name="Google Shape;21;p7"/>
          <p:cNvGrpSpPr/>
          <p:nvPr/>
        </p:nvGrpSpPr>
        <p:grpSpPr>
          <a:xfrm>
            <a:off x="4350733" y="181090"/>
            <a:ext cx="4117010" cy="5284424"/>
            <a:chOff x="196269" y="-35131"/>
            <a:chExt cx="4117010" cy="5284424"/>
          </a:xfrm>
        </p:grpSpPr>
        <p:grpSp>
          <p:nvGrpSpPr>
            <p:cNvPr id="22" name="Google Shape;22;p7"/>
            <p:cNvGrpSpPr/>
            <p:nvPr/>
          </p:nvGrpSpPr>
          <p:grpSpPr>
            <a:xfrm>
              <a:off x="196269" y="-35131"/>
              <a:ext cx="4117010" cy="4393434"/>
              <a:chOff x="43869" y="-35131"/>
              <a:chExt cx="4117010" cy="4393434"/>
            </a:xfrm>
          </p:grpSpPr>
          <p:sp>
            <p:nvSpPr>
              <p:cNvPr id="23" name="Google Shape;23;p7"/>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 name="Google Shape;24;p7"/>
              <p:cNvGrpSpPr/>
              <p:nvPr/>
            </p:nvGrpSpPr>
            <p:grpSpPr>
              <a:xfrm>
                <a:off x="43869" y="-35131"/>
                <a:ext cx="4117010" cy="4393434"/>
                <a:chOff x="-6861500" y="-774675"/>
                <a:chExt cx="4221275" cy="4504700"/>
              </a:xfrm>
            </p:grpSpPr>
            <p:sp>
              <p:nvSpPr>
                <p:cNvPr id="25" name="Google Shape;25;p7"/>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7"/>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7"/>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7"/>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7"/>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7"/>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7"/>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7"/>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7"/>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7"/>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7"/>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7"/>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7"/>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7"/>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7"/>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7"/>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7"/>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7"/>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7"/>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7"/>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7"/>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7"/>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7"/>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7"/>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7"/>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7"/>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7"/>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7"/>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7"/>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7"/>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7"/>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7"/>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7"/>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7"/>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7"/>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7"/>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7"/>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7"/>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7"/>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7"/>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7"/>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7"/>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7"/>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7"/>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7"/>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7"/>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7"/>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7"/>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7"/>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7"/>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7"/>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7"/>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7"/>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7"/>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7"/>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7"/>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7"/>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7"/>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7"/>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7"/>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7"/>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7"/>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7"/>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7"/>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7"/>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7"/>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7"/>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7"/>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7"/>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7"/>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7"/>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7"/>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7"/>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7"/>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7"/>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7"/>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7"/>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7"/>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7"/>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7"/>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7"/>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7"/>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7"/>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7"/>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7"/>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7"/>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7"/>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7"/>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7"/>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7"/>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7"/>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7"/>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7"/>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7"/>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7"/>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7"/>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7"/>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7"/>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7"/>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7"/>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7"/>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7"/>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7"/>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7"/>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7"/>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7"/>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7"/>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7"/>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7"/>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7"/>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7"/>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7"/>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7"/>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7"/>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7"/>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7"/>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7"/>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7"/>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7"/>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45" name="Google Shape;145;p7"/>
            <p:cNvGrpSpPr/>
            <p:nvPr/>
          </p:nvGrpSpPr>
          <p:grpSpPr>
            <a:xfrm rot="10800000">
              <a:off x="3474186" y="4232201"/>
              <a:ext cx="183381" cy="1017092"/>
              <a:chOff x="-5634475" y="-504725"/>
              <a:chExt cx="188025" cy="1042850"/>
            </a:xfrm>
          </p:grpSpPr>
          <p:sp>
            <p:nvSpPr>
              <p:cNvPr id="146" name="Google Shape;146;p7"/>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7"/>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 name="Google Shape;148;p7"/>
            <p:cNvGrpSpPr/>
            <p:nvPr/>
          </p:nvGrpSpPr>
          <p:grpSpPr>
            <a:xfrm rot="10800000">
              <a:off x="2618037" y="4358300"/>
              <a:ext cx="72367" cy="518274"/>
              <a:chOff x="-4201325" y="-449025"/>
              <a:chExt cx="74200" cy="531400"/>
            </a:xfrm>
          </p:grpSpPr>
          <p:sp>
            <p:nvSpPr>
              <p:cNvPr id="149" name="Google Shape;149;p7"/>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7"/>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7"/>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52" name="Google Shape;152;p7"/>
          <p:cNvSpPr txBox="1">
            <a:spLocks noGrp="1"/>
          </p:cNvSpPr>
          <p:nvPr>
            <p:ph type="ctrTitle"/>
          </p:nvPr>
        </p:nvSpPr>
        <p:spPr>
          <a:xfrm>
            <a:off x="199943" y="478425"/>
            <a:ext cx="5505331" cy="328386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IN" sz="6000" b="0">
                <a:solidFill>
                  <a:schemeClr val="lt2"/>
                </a:solidFill>
              </a:rPr>
              <a:t>CYBER BULLYING </a:t>
            </a:r>
            <a:br>
              <a:rPr lang="en-IN" sz="6000" b="0">
                <a:solidFill>
                  <a:schemeClr val="lt2"/>
                </a:solidFill>
              </a:rPr>
            </a:br>
            <a:r>
              <a:rPr lang="en-IN" sz="6000" b="0">
                <a:solidFill>
                  <a:schemeClr val="lt2"/>
                </a:solidFill>
              </a:rPr>
              <a:t>DETECTION </a:t>
            </a:r>
            <a:br>
              <a:rPr lang="en-IN" sz="6000" b="0">
                <a:solidFill>
                  <a:schemeClr val="lt2"/>
                </a:solidFill>
              </a:rPr>
            </a:br>
            <a:r>
              <a:rPr lang="en-IN" sz="6000" b="0">
                <a:solidFill>
                  <a:schemeClr val="lt2"/>
                </a:solidFill>
              </a:rPr>
              <a:t>SYSTEM</a:t>
            </a:r>
            <a:endParaRPr sz="6000" b="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6"/>
          <p:cNvSpPr txBox="1">
            <a:spLocks noGrp="1"/>
          </p:cNvSpPr>
          <p:nvPr>
            <p:ph type="title"/>
          </p:nvPr>
        </p:nvSpPr>
        <p:spPr>
          <a:xfrm>
            <a:off x="720100" y="509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sz="3000"/>
              <a:t>REAL TIME USAGE</a:t>
            </a:r>
            <a:endParaRPr sz="3000"/>
          </a:p>
        </p:txBody>
      </p:sp>
      <p:sp>
        <p:nvSpPr>
          <p:cNvPr id="231" name="Google Shape;231;p16"/>
          <p:cNvSpPr txBox="1">
            <a:spLocks noGrp="1"/>
          </p:cNvSpPr>
          <p:nvPr>
            <p:ph type="body" idx="1"/>
          </p:nvPr>
        </p:nvSpPr>
        <p:spPr>
          <a:xfrm>
            <a:off x="720000" y="1152475"/>
            <a:ext cx="7704000" cy="3606000"/>
          </a:xfrm>
          <a:prstGeom prst="rect">
            <a:avLst/>
          </a:prstGeom>
          <a:solidFill>
            <a:schemeClr val="dk1">
              <a:alpha val="56470"/>
            </a:schemeClr>
          </a:solidFill>
          <a:ln>
            <a:noFill/>
          </a:ln>
        </p:spPr>
        <p:txBody>
          <a:bodyPr spcFirstLastPara="1" wrap="square" lIns="234000" tIns="234000" rIns="234000" bIns="91425" anchor="t" anchorCtr="0">
            <a:noAutofit/>
          </a:bodyPr>
          <a:lstStyle/>
          <a:p>
            <a:pPr marL="0" lvl="0" indent="0" algn="l" rtl="0">
              <a:lnSpc>
                <a:spcPct val="100000"/>
              </a:lnSpc>
              <a:spcBef>
                <a:spcPts val="1600"/>
              </a:spcBef>
              <a:spcAft>
                <a:spcPts val="1600"/>
              </a:spcAft>
              <a:buSzPts val="1100"/>
              <a:buNone/>
            </a:pPr>
            <a:endParaRPr>
              <a:solidFill>
                <a:schemeClr val="lt2"/>
              </a:solidFill>
            </a:endParaRPr>
          </a:p>
        </p:txBody>
      </p:sp>
      <p:pic>
        <p:nvPicPr>
          <p:cNvPr id="232" name="Google Shape;232;p16"/>
          <p:cNvPicPr preferRelativeResize="0"/>
          <p:nvPr/>
        </p:nvPicPr>
        <p:blipFill rotWithShape="1">
          <a:blip r:embed="rId3">
            <a:alphaModFix/>
          </a:blip>
          <a:srcRect/>
          <a:stretch/>
        </p:blipFill>
        <p:spPr>
          <a:xfrm>
            <a:off x="842962" y="1293362"/>
            <a:ext cx="7458075" cy="3324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7"/>
          <p:cNvSpPr txBox="1">
            <a:spLocks noGrp="1"/>
          </p:cNvSpPr>
          <p:nvPr>
            <p:ph type="title"/>
          </p:nvPr>
        </p:nvSpPr>
        <p:spPr>
          <a:xfrm>
            <a:off x="720100" y="509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sz="3000"/>
              <a:t>HARDWARE AND SOFTWARE REQUIREMENTS</a:t>
            </a:r>
            <a:br>
              <a:rPr lang="en-IN" sz="3000"/>
            </a:br>
            <a:endParaRPr sz="3000"/>
          </a:p>
        </p:txBody>
      </p:sp>
      <p:sp>
        <p:nvSpPr>
          <p:cNvPr id="238" name="Google Shape;238;p17"/>
          <p:cNvSpPr txBox="1">
            <a:spLocks noGrp="1"/>
          </p:cNvSpPr>
          <p:nvPr>
            <p:ph type="body" idx="1"/>
          </p:nvPr>
        </p:nvSpPr>
        <p:spPr>
          <a:xfrm>
            <a:off x="720000" y="1152475"/>
            <a:ext cx="7704000" cy="3606000"/>
          </a:xfrm>
          <a:prstGeom prst="rect">
            <a:avLst/>
          </a:prstGeom>
          <a:solidFill>
            <a:schemeClr val="dk1">
              <a:alpha val="56470"/>
            </a:schemeClr>
          </a:solidFill>
          <a:ln>
            <a:noFill/>
          </a:ln>
        </p:spPr>
        <p:txBody>
          <a:bodyPr spcFirstLastPara="1" wrap="square" lIns="234000" tIns="234000" rIns="234000" bIns="91425" anchor="t" anchorCtr="0">
            <a:noAutofit/>
          </a:bodyPr>
          <a:lstStyle/>
          <a:p>
            <a:pPr marL="285750" lvl="0" indent="-285750" algn="l" rtl="0">
              <a:lnSpc>
                <a:spcPct val="100000"/>
              </a:lnSpc>
              <a:spcBef>
                <a:spcPts val="1600"/>
              </a:spcBef>
              <a:spcAft>
                <a:spcPts val="0"/>
              </a:spcAft>
              <a:buSzPts val="1100"/>
              <a:buFont typeface="Times New Roman"/>
              <a:buChar char="•"/>
            </a:pPr>
            <a:r>
              <a:rPr lang="en-IN" sz="1800">
                <a:solidFill>
                  <a:schemeClr val="lt2"/>
                </a:solidFill>
                <a:latin typeface="Times New Roman"/>
                <a:ea typeface="Times New Roman"/>
                <a:cs typeface="Times New Roman"/>
                <a:sym typeface="Times New Roman"/>
              </a:rPr>
              <a:t>HARDWARE REQUIREMENTS</a:t>
            </a:r>
            <a:endParaRPr>
              <a:latin typeface="Times New Roman"/>
              <a:ea typeface="Times New Roman"/>
              <a:cs typeface="Times New Roman"/>
              <a:sym typeface="Times New Roman"/>
            </a:endParaRPr>
          </a:p>
          <a:p>
            <a:pPr marL="914400" lvl="1" indent="-317500" algn="l" rtl="0">
              <a:lnSpc>
                <a:spcPct val="115000"/>
              </a:lnSpc>
              <a:spcBef>
                <a:spcPts val="1600"/>
              </a:spcBef>
              <a:spcAft>
                <a:spcPts val="0"/>
              </a:spcAft>
              <a:buSzPts val="1400"/>
              <a:buFont typeface="Times New Roman"/>
              <a:buChar char="○"/>
            </a:pPr>
            <a:r>
              <a:rPr lang="en-IN" sz="1600">
                <a:solidFill>
                  <a:schemeClr val="lt2"/>
                </a:solidFill>
                <a:latin typeface="Times New Roman"/>
                <a:ea typeface="Times New Roman"/>
                <a:cs typeface="Times New Roman"/>
                <a:sym typeface="Times New Roman"/>
              </a:rPr>
              <a:t>PC with at least following specifications :-</a:t>
            </a:r>
            <a:endParaRPr>
              <a:latin typeface="Times New Roman"/>
              <a:ea typeface="Times New Roman"/>
              <a:cs typeface="Times New Roman"/>
              <a:sym typeface="Times New Roman"/>
            </a:endParaRPr>
          </a:p>
          <a:p>
            <a:pPr marL="1200150" lvl="2" indent="-285750" algn="l" rtl="0">
              <a:lnSpc>
                <a:spcPct val="115000"/>
              </a:lnSpc>
              <a:spcBef>
                <a:spcPts val="1600"/>
              </a:spcBef>
              <a:spcAft>
                <a:spcPts val="0"/>
              </a:spcAft>
              <a:buSzPts val="1400"/>
              <a:buFont typeface="Times New Roman"/>
              <a:buChar char="•"/>
            </a:pPr>
            <a:r>
              <a:rPr lang="en-IN" sz="1600">
                <a:solidFill>
                  <a:schemeClr val="lt2"/>
                </a:solidFill>
                <a:latin typeface="Times New Roman"/>
                <a:ea typeface="Times New Roman"/>
                <a:cs typeface="Times New Roman"/>
                <a:sym typeface="Times New Roman"/>
              </a:rPr>
              <a:t>Memory: 16 GB DDR4-3200</a:t>
            </a:r>
            <a:endParaRPr>
              <a:latin typeface="Times New Roman"/>
              <a:ea typeface="Times New Roman"/>
              <a:cs typeface="Times New Roman"/>
              <a:sym typeface="Times New Roman"/>
            </a:endParaRPr>
          </a:p>
          <a:p>
            <a:pPr marL="1200150" lvl="2" indent="-285750" algn="l" rtl="0">
              <a:lnSpc>
                <a:spcPct val="115000"/>
              </a:lnSpc>
              <a:spcBef>
                <a:spcPts val="1600"/>
              </a:spcBef>
              <a:spcAft>
                <a:spcPts val="0"/>
              </a:spcAft>
              <a:buSzPts val="1400"/>
              <a:buFont typeface="Times New Roman"/>
              <a:buChar char="•"/>
            </a:pPr>
            <a:r>
              <a:rPr lang="en-IN" sz="1600">
                <a:solidFill>
                  <a:schemeClr val="lt2"/>
                </a:solidFill>
                <a:latin typeface="Times New Roman"/>
                <a:ea typeface="Times New Roman"/>
                <a:cs typeface="Times New Roman"/>
                <a:sym typeface="Times New Roman"/>
              </a:rPr>
              <a:t>GPU : Nvidia GTX 1080 (4 GB VRAM)</a:t>
            </a:r>
            <a:endParaRPr>
              <a:latin typeface="Times New Roman"/>
              <a:ea typeface="Times New Roman"/>
              <a:cs typeface="Times New Roman"/>
              <a:sym typeface="Times New Roman"/>
            </a:endParaRPr>
          </a:p>
          <a:p>
            <a:pPr marL="1200150" lvl="2" indent="-285750" algn="l" rtl="0">
              <a:lnSpc>
                <a:spcPct val="115000"/>
              </a:lnSpc>
              <a:spcBef>
                <a:spcPts val="1600"/>
              </a:spcBef>
              <a:spcAft>
                <a:spcPts val="0"/>
              </a:spcAft>
              <a:buSzPts val="1400"/>
              <a:buFont typeface="Times New Roman"/>
              <a:buChar char="•"/>
            </a:pPr>
            <a:r>
              <a:rPr lang="en-IN" sz="1600">
                <a:solidFill>
                  <a:schemeClr val="lt2"/>
                </a:solidFill>
                <a:latin typeface="Times New Roman"/>
                <a:ea typeface="Times New Roman"/>
                <a:cs typeface="Times New Roman"/>
                <a:sym typeface="Times New Roman"/>
              </a:rPr>
              <a:t>Processor: Intel Core i5-9300H </a:t>
            </a:r>
            <a:endParaRPr>
              <a:latin typeface="Times New Roman"/>
              <a:ea typeface="Times New Roman"/>
              <a:cs typeface="Times New Roman"/>
              <a:sym typeface="Times New Roman"/>
            </a:endParaRPr>
          </a:p>
          <a:p>
            <a:pPr marL="1200150" lvl="2" indent="-285750" algn="l" rtl="0">
              <a:lnSpc>
                <a:spcPct val="114999"/>
              </a:lnSpc>
              <a:spcBef>
                <a:spcPts val="1600"/>
              </a:spcBef>
              <a:spcAft>
                <a:spcPts val="0"/>
              </a:spcAft>
              <a:buSzPts val="1400"/>
              <a:buFont typeface="Times New Roman"/>
              <a:buChar char="•"/>
            </a:pPr>
            <a:r>
              <a:rPr lang="en-IN" sz="1600">
                <a:solidFill>
                  <a:schemeClr val="lt2"/>
                </a:solidFill>
                <a:latin typeface="Times New Roman"/>
                <a:ea typeface="Times New Roman"/>
                <a:cs typeface="Times New Roman"/>
                <a:sym typeface="Times New Roman"/>
              </a:rPr>
              <a:t>Any OS</a:t>
            </a:r>
            <a:endParaRPr sz="1600">
              <a:solidFill>
                <a:schemeClr val="lt2"/>
              </a:solidFill>
              <a:latin typeface="Times New Roman"/>
              <a:ea typeface="Times New Roman"/>
              <a:cs typeface="Times New Roman"/>
              <a:sym typeface="Times New Roman"/>
            </a:endParaRPr>
          </a:p>
          <a:p>
            <a:pPr marL="285750" lvl="0" indent="-215900" algn="l" rtl="0">
              <a:lnSpc>
                <a:spcPct val="100000"/>
              </a:lnSpc>
              <a:spcBef>
                <a:spcPts val="1600"/>
              </a:spcBef>
              <a:spcAft>
                <a:spcPts val="0"/>
              </a:spcAft>
              <a:buSzPts val="1100"/>
              <a:buFont typeface="Arial"/>
              <a:buNone/>
            </a:pPr>
            <a:endParaRPr>
              <a:solidFill>
                <a:schemeClr val="lt2"/>
              </a:solidFill>
              <a:latin typeface="Times New Roman"/>
              <a:ea typeface="Times New Roman"/>
              <a:cs typeface="Times New Roman"/>
              <a:sym typeface="Times New Roman"/>
            </a:endParaRPr>
          </a:p>
          <a:p>
            <a:pPr marL="285750" lvl="0" indent="-215900" algn="l" rtl="0">
              <a:lnSpc>
                <a:spcPct val="100000"/>
              </a:lnSpc>
              <a:spcBef>
                <a:spcPts val="3200"/>
              </a:spcBef>
              <a:spcAft>
                <a:spcPts val="1600"/>
              </a:spcAft>
              <a:buSzPts val="1100"/>
              <a:buFont typeface="Arial"/>
              <a:buNone/>
            </a:pPr>
            <a:endParaRPr>
              <a:solidFill>
                <a:schemeClr val="lt2"/>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8"/>
          <p:cNvSpPr txBox="1">
            <a:spLocks noGrp="1"/>
          </p:cNvSpPr>
          <p:nvPr>
            <p:ph type="title"/>
          </p:nvPr>
        </p:nvSpPr>
        <p:spPr>
          <a:xfrm>
            <a:off x="720100" y="509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sz="3000"/>
              <a:t>HARDWARE AND SOFTWARE REQUIREMENTS</a:t>
            </a:r>
            <a:br>
              <a:rPr lang="en-IN" sz="3000"/>
            </a:br>
            <a:endParaRPr sz="3000"/>
          </a:p>
        </p:txBody>
      </p:sp>
      <p:sp>
        <p:nvSpPr>
          <p:cNvPr id="244" name="Google Shape;244;p18"/>
          <p:cNvSpPr txBox="1">
            <a:spLocks noGrp="1"/>
          </p:cNvSpPr>
          <p:nvPr>
            <p:ph type="body" idx="1"/>
          </p:nvPr>
        </p:nvSpPr>
        <p:spPr>
          <a:xfrm>
            <a:off x="719900" y="1027675"/>
            <a:ext cx="7704000" cy="3606000"/>
          </a:xfrm>
          <a:prstGeom prst="rect">
            <a:avLst/>
          </a:prstGeom>
          <a:solidFill>
            <a:schemeClr val="dk1">
              <a:alpha val="56470"/>
            </a:schemeClr>
          </a:solidFill>
          <a:ln>
            <a:noFill/>
          </a:ln>
        </p:spPr>
        <p:txBody>
          <a:bodyPr spcFirstLastPara="1" wrap="square" lIns="234000" tIns="234000" rIns="234000" bIns="91425" anchor="t" anchorCtr="0">
            <a:noAutofit/>
          </a:bodyPr>
          <a:lstStyle/>
          <a:p>
            <a:pPr marL="285750" lvl="0" indent="-285750" algn="l" rtl="0">
              <a:lnSpc>
                <a:spcPct val="100000"/>
              </a:lnSpc>
              <a:spcBef>
                <a:spcPts val="1600"/>
              </a:spcBef>
              <a:spcAft>
                <a:spcPts val="0"/>
              </a:spcAft>
              <a:buSzPts val="1100"/>
              <a:buFont typeface="Times New Roman"/>
              <a:buChar char="•"/>
            </a:pPr>
            <a:r>
              <a:rPr lang="en-IN" sz="1800">
                <a:solidFill>
                  <a:schemeClr val="lt2"/>
                </a:solidFill>
                <a:latin typeface="Times New Roman"/>
                <a:ea typeface="Times New Roman"/>
                <a:cs typeface="Times New Roman"/>
                <a:sym typeface="Times New Roman"/>
              </a:rPr>
              <a:t>SOFTWARE REQUIREMENTS –</a:t>
            </a:r>
            <a:endParaRPr>
              <a:latin typeface="Times New Roman"/>
              <a:ea typeface="Times New Roman"/>
              <a:cs typeface="Times New Roman"/>
              <a:sym typeface="Times New Roman"/>
            </a:endParaRPr>
          </a:p>
          <a:p>
            <a:pPr marL="317500" lvl="0" indent="-298450" algn="l" rtl="0">
              <a:lnSpc>
                <a:spcPct val="100000"/>
              </a:lnSpc>
              <a:spcBef>
                <a:spcPts val="1600"/>
              </a:spcBef>
              <a:spcAft>
                <a:spcPts val="0"/>
              </a:spcAft>
              <a:buSzPts val="1100"/>
              <a:buFont typeface="Times New Roman"/>
              <a:buChar char="•"/>
            </a:pPr>
            <a:br>
              <a:rPr lang="en-IN" sz="2400">
                <a:latin typeface="Times New Roman"/>
                <a:ea typeface="Times New Roman"/>
                <a:cs typeface="Times New Roman"/>
                <a:sym typeface="Times New Roman"/>
              </a:rPr>
            </a:br>
            <a:r>
              <a:rPr lang="en-IN" sz="1800" i="0" u="none" strike="noStrike">
                <a:solidFill>
                  <a:srgbClr val="FFFFFF"/>
                </a:solidFill>
                <a:latin typeface="Times New Roman"/>
                <a:ea typeface="Times New Roman"/>
                <a:cs typeface="Times New Roman"/>
                <a:sym typeface="Times New Roman"/>
              </a:rPr>
              <a:t>Virtual Studio Code </a:t>
            </a:r>
            <a:endParaRPr>
              <a:latin typeface="Times New Roman"/>
              <a:ea typeface="Times New Roman"/>
              <a:cs typeface="Times New Roman"/>
              <a:sym typeface="Times New Roman"/>
            </a:endParaRPr>
          </a:p>
          <a:p>
            <a:pPr marL="317500" lvl="0" indent="-298450" algn="l" rtl="0">
              <a:lnSpc>
                <a:spcPct val="100000"/>
              </a:lnSpc>
              <a:spcBef>
                <a:spcPts val="0"/>
              </a:spcBef>
              <a:spcAft>
                <a:spcPts val="0"/>
              </a:spcAft>
              <a:buSzPts val="1100"/>
              <a:buFont typeface="Times New Roman"/>
              <a:buChar char="•"/>
            </a:pPr>
            <a:r>
              <a:rPr lang="en-IN" sz="1800" i="0" u="none" strike="noStrike">
                <a:solidFill>
                  <a:srgbClr val="FFFFFF"/>
                </a:solidFill>
                <a:latin typeface="Times New Roman"/>
                <a:ea typeface="Times New Roman"/>
                <a:cs typeface="Times New Roman"/>
                <a:sym typeface="Times New Roman"/>
              </a:rPr>
              <a:t>Jupyter Labs (Conda )</a:t>
            </a:r>
            <a:endParaRPr>
              <a:latin typeface="Times New Roman"/>
              <a:ea typeface="Times New Roman"/>
              <a:cs typeface="Times New Roman"/>
              <a:sym typeface="Times New Roman"/>
            </a:endParaRPr>
          </a:p>
          <a:p>
            <a:pPr marL="317500" lvl="0" indent="-298450" algn="l" rtl="0">
              <a:lnSpc>
                <a:spcPct val="100000"/>
              </a:lnSpc>
              <a:spcBef>
                <a:spcPts val="0"/>
              </a:spcBef>
              <a:spcAft>
                <a:spcPts val="0"/>
              </a:spcAft>
              <a:buSzPts val="1100"/>
              <a:buFont typeface="Times New Roman"/>
              <a:buChar char="•"/>
            </a:pPr>
            <a:r>
              <a:rPr lang="en-IN" sz="1800" i="0" u="none" strike="noStrike">
                <a:solidFill>
                  <a:srgbClr val="FFFFFF"/>
                </a:solidFill>
                <a:latin typeface="Times New Roman"/>
                <a:ea typeface="Times New Roman"/>
                <a:cs typeface="Times New Roman"/>
                <a:sym typeface="Times New Roman"/>
              </a:rPr>
              <a:t>PyCharm</a:t>
            </a:r>
            <a:endParaRPr>
              <a:latin typeface="Times New Roman"/>
              <a:ea typeface="Times New Roman"/>
              <a:cs typeface="Times New Roman"/>
              <a:sym typeface="Times New Roman"/>
            </a:endParaRPr>
          </a:p>
          <a:p>
            <a:pPr marL="317500" lvl="0" indent="-298450" algn="l" rtl="0">
              <a:lnSpc>
                <a:spcPct val="100000"/>
              </a:lnSpc>
              <a:spcBef>
                <a:spcPts val="0"/>
              </a:spcBef>
              <a:spcAft>
                <a:spcPts val="0"/>
              </a:spcAft>
              <a:buSzPts val="1100"/>
              <a:buFont typeface="Times New Roman"/>
              <a:buChar char="•"/>
            </a:pPr>
            <a:r>
              <a:rPr lang="en-IN" sz="1800" i="0" u="none" strike="noStrike">
                <a:solidFill>
                  <a:srgbClr val="FFFFFF"/>
                </a:solidFill>
                <a:latin typeface="Times New Roman"/>
                <a:ea typeface="Times New Roman"/>
                <a:cs typeface="Times New Roman"/>
                <a:sym typeface="Times New Roman"/>
              </a:rPr>
              <a:t>Microsoft Excel</a:t>
            </a:r>
            <a:endParaRPr>
              <a:latin typeface="Times New Roman"/>
              <a:ea typeface="Times New Roman"/>
              <a:cs typeface="Times New Roman"/>
              <a:sym typeface="Times New Roman"/>
            </a:endParaRPr>
          </a:p>
          <a:p>
            <a:pPr marL="317500" lvl="0" indent="-298450" algn="l" rtl="0">
              <a:lnSpc>
                <a:spcPct val="100000"/>
              </a:lnSpc>
              <a:spcBef>
                <a:spcPts val="0"/>
              </a:spcBef>
              <a:spcAft>
                <a:spcPts val="0"/>
              </a:spcAft>
              <a:buSzPts val="1100"/>
              <a:buFont typeface="Times New Roman"/>
              <a:buChar char="•"/>
            </a:pPr>
            <a:r>
              <a:rPr lang="en-IN" sz="1800" i="0" u="none" strike="noStrike">
                <a:solidFill>
                  <a:srgbClr val="FFFFFF"/>
                </a:solidFill>
                <a:latin typeface="Times New Roman"/>
                <a:ea typeface="Times New Roman"/>
                <a:cs typeface="Times New Roman"/>
                <a:sym typeface="Times New Roman"/>
              </a:rPr>
              <a:t>Any compatible browser</a:t>
            </a:r>
            <a:endParaRPr>
              <a:latin typeface="Times New Roman"/>
              <a:ea typeface="Times New Roman"/>
              <a:cs typeface="Times New Roman"/>
              <a:sym typeface="Times New Roman"/>
            </a:endParaRPr>
          </a:p>
          <a:p>
            <a:pPr marL="0" lvl="0" indent="0" algn="l" rtl="0">
              <a:lnSpc>
                <a:spcPct val="100000"/>
              </a:lnSpc>
              <a:spcBef>
                <a:spcPts val="1600"/>
              </a:spcBef>
              <a:spcAft>
                <a:spcPts val="1600"/>
              </a:spcAft>
              <a:buSzPts val="1100"/>
              <a:buNone/>
            </a:pPr>
            <a:endParaRPr sz="1800">
              <a:solidFill>
                <a:schemeClr val="lt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9"/>
          <p:cNvSpPr txBox="1">
            <a:spLocks noGrp="1"/>
          </p:cNvSpPr>
          <p:nvPr>
            <p:ph type="title"/>
          </p:nvPr>
        </p:nvSpPr>
        <p:spPr>
          <a:xfrm>
            <a:off x="720100" y="509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sz="3000"/>
              <a:t>HARDWARE AND SOFTWARE REQUIREMENTS</a:t>
            </a:r>
            <a:br>
              <a:rPr lang="en-IN" sz="3000"/>
            </a:br>
            <a:endParaRPr sz="3000"/>
          </a:p>
        </p:txBody>
      </p:sp>
      <p:sp>
        <p:nvSpPr>
          <p:cNvPr id="250" name="Google Shape;250;p19"/>
          <p:cNvSpPr txBox="1">
            <a:spLocks noGrp="1"/>
          </p:cNvSpPr>
          <p:nvPr>
            <p:ph type="body" idx="1"/>
          </p:nvPr>
        </p:nvSpPr>
        <p:spPr>
          <a:xfrm>
            <a:off x="719900" y="1027675"/>
            <a:ext cx="7704000" cy="3606000"/>
          </a:xfrm>
          <a:prstGeom prst="rect">
            <a:avLst/>
          </a:prstGeom>
          <a:solidFill>
            <a:schemeClr val="dk1">
              <a:alpha val="56470"/>
            </a:schemeClr>
          </a:solidFill>
          <a:ln>
            <a:noFill/>
          </a:ln>
        </p:spPr>
        <p:txBody>
          <a:bodyPr spcFirstLastPara="1" wrap="square" lIns="234000" tIns="234000" rIns="234000" bIns="91425" anchor="t" anchorCtr="0">
            <a:noAutofit/>
          </a:bodyPr>
          <a:lstStyle/>
          <a:p>
            <a:pPr marL="457200" lvl="0" indent="-298450" algn="l" rtl="0">
              <a:lnSpc>
                <a:spcPct val="100000"/>
              </a:lnSpc>
              <a:spcBef>
                <a:spcPts val="0"/>
              </a:spcBef>
              <a:spcAft>
                <a:spcPts val="0"/>
              </a:spcAft>
              <a:buSzPts val="1100"/>
              <a:buFont typeface="Times New Roman"/>
              <a:buChar char="•"/>
            </a:pPr>
            <a:r>
              <a:rPr lang="en-IN" sz="1800" i="0" u="none" strike="noStrike">
                <a:solidFill>
                  <a:schemeClr val="lt2"/>
                </a:solidFill>
                <a:latin typeface="Times New Roman"/>
                <a:ea typeface="Times New Roman"/>
                <a:cs typeface="Times New Roman"/>
                <a:sym typeface="Times New Roman"/>
              </a:rPr>
              <a:t>Tools Required –</a:t>
            </a:r>
            <a:endParaRPr>
              <a:latin typeface="Times New Roman"/>
              <a:ea typeface="Times New Roman"/>
              <a:cs typeface="Times New Roman"/>
              <a:sym typeface="Times New Roman"/>
            </a:endParaRPr>
          </a:p>
          <a:p>
            <a:pPr marL="317500" lvl="0" indent="-298450" algn="l" rtl="0">
              <a:lnSpc>
                <a:spcPct val="100000"/>
              </a:lnSpc>
              <a:spcBef>
                <a:spcPts val="0"/>
              </a:spcBef>
              <a:spcAft>
                <a:spcPts val="0"/>
              </a:spcAft>
              <a:buSzPts val="1100"/>
              <a:buFont typeface="Times New Roman"/>
              <a:buChar char="•"/>
            </a:pPr>
            <a:br>
              <a:rPr lang="en-IN" sz="2400">
                <a:latin typeface="Times New Roman"/>
                <a:ea typeface="Times New Roman"/>
                <a:cs typeface="Times New Roman"/>
                <a:sym typeface="Times New Roman"/>
              </a:rPr>
            </a:br>
            <a:r>
              <a:rPr lang="en-IN" sz="1800" i="0" u="none" strike="noStrike">
                <a:solidFill>
                  <a:srgbClr val="FFFFFF"/>
                </a:solidFill>
                <a:latin typeface="Times New Roman"/>
                <a:ea typeface="Times New Roman"/>
                <a:cs typeface="Times New Roman"/>
                <a:sym typeface="Times New Roman"/>
              </a:rPr>
              <a:t>Anaconda                   </a:t>
            </a:r>
            <a:r>
              <a:rPr lang="en-IN" sz="1800" i="1" u="none" strike="noStrike">
                <a:solidFill>
                  <a:srgbClr val="FFFFFF"/>
                </a:solidFill>
                <a:latin typeface="Times New Roman"/>
                <a:ea typeface="Times New Roman"/>
                <a:cs typeface="Times New Roman"/>
                <a:sym typeface="Times New Roman"/>
              </a:rPr>
              <a:t>(version.4.7.12)</a:t>
            </a:r>
            <a:endParaRPr sz="1800" i="0" u="none" strike="noStrike">
              <a:solidFill>
                <a:srgbClr val="FFFFFF"/>
              </a:solidFill>
              <a:latin typeface="Times New Roman"/>
              <a:ea typeface="Times New Roman"/>
              <a:cs typeface="Times New Roman"/>
              <a:sym typeface="Times New Roman"/>
            </a:endParaRPr>
          </a:p>
          <a:p>
            <a:pPr marL="317500" lvl="0" indent="-298450" algn="l" rtl="0">
              <a:lnSpc>
                <a:spcPct val="100000"/>
              </a:lnSpc>
              <a:spcBef>
                <a:spcPts val="0"/>
              </a:spcBef>
              <a:spcAft>
                <a:spcPts val="0"/>
              </a:spcAft>
              <a:buSzPts val="1100"/>
              <a:buFont typeface="Times New Roman"/>
              <a:buChar char="•"/>
            </a:pPr>
            <a:r>
              <a:rPr lang="en-IN" sz="1800" i="0" u="none" strike="noStrike">
                <a:solidFill>
                  <a:srgbClr val="FFFFFF"/>
                </a:solidFill>
                <a:latin typeface="Times New Roman"/>
                <a:ea typeface="Times New Roman"/>
                <a:cs typeface="Times New Roman"/>
                <a:sym typeface="Times New Roman"/>
              </a:rPr>
              <a:t>Python 3.6                 </a:t>
            </a:r>
            <a:r>
              <a:rPr lang="en-IN" sz="1800" i="1" u="none" strike="noStrike">
                <a:solidFill>
                  <a:srgbClr val="FFFFFF"/>
                </a:solidFill>
                <a:latin typeface="Times New Roman"/>
                <a:ea typeface="Times New Roman"/>
                <a:cs typeface="Times New Roman"/>
                <a:sym typeface="Times New Roman"/>
              </a:rPr>
              <a:t>(or any version of Python 3)</a:t>
            </a:r>
            <a:endParaRPr sz="1800" i="0" u="none" strike="noStrike">
              <a:solidFill>
                <a:srgbClr val="FFFFFF"/>
              </a:solidFill>
              <a:latin typeface="Times New Roman"/>
              <a:ea typeface="Times New Roman"/>
              <a:cs typeface="Times New Roman"/>
              <a:sym typeface="Times New Roman"/>
            </a:endParaRPr>
          </a:p>
          <a:p>
            <a:pPr marL="317500" lvl="0" indent="-298450" algn="l" rtl="0">
              <a:lnSpc>
                <a:spcPct val="100000"/>
              </a:lnSpc>
              <a:spcBef>
                <a:spcPts val="0"/>
              </a:spcBef>
              <a:spcAft>
                <a:spcPts val="0"/>
              </a:spcAft>
              <a:buSzPts val="1100"/>
              <a:buFont typeface="Times New Roman"/>
              <a:buChar char="•"/>
            </a:pPr>
            <a:r>
              <a:rPr lang="en-IN" sz="1800" i="0" u="none" strike="noStrike">
                <a:solidFill>
                  <a:srgbClr val="FFFFFF"/>
                </a:solidFill>
                <a:latin typeface="Times New Roman"/>
                <a:ea typeface="Times New Roman"/>
                <a:cs typeface="Times New Roman"/>
                <a:sym typeface="Times New Roman"/>
              </a:rPr>
              <a:t>Scikit-learn                </a:t>
            </a:r>
            <a:r>
              <a:rPr lang="en-IN" sz="1800" i="1" u="none" strike="noStrike">
                <a:solidFill>
                  <a:srgbClr val="FFFFFF"/>
                </a:solidFill>
                <a:latin typeface="Times New Roman"/>
                <a:ea typeface="Times New Roman"/>
                <a:cs typeface="Times New Roman"/>
                <a:sym typeface="Times New Roman"/>
              </a:rPr>
              <a:t>(version 1.1.0)</a:t>
            </a:r>
            <a:endParaRPr sz="1800" i="0" u="none" strike="noStrike">
              <a:solidFill>
                <a:srgbClr val="FFFFFF"/>
              </a:solidFill>
              <a:latin typeface="Times New Roman"/>
              <a:ea typeface="Times New Roman"/>
              <a:cs typeface="Times New Roman"/>
              <a:sym typeface="Times New Roman"/>
            </a:endParaRPr>
          </a:p>
          <a:p>
            <a:pPr marL="317500" lvl="0" indent="-298450" algn="l" rtl="0">
              <a:lnSpc>
                <a:spcPct val="100000"/>
              </a:lnSpc>
              <a:spcBef>
                <a:spcPts val="0"/>
              </a:spcBef>
              <a:spcAft>
                <a:spcPts val="0"/>
              </a:spcAft>
              <a:buSzPts val="1100"/>
              <a:buFont typeface="Times New Roman"/>
              <a:buChar char="•"/>
            </a:pPr>
            <a:r>
              <a:rPr lang="en-IN" sz="1800" i="0" u="none" strike="noStrike">
                <a:solidFill>
                  <a:srgbClr val="FFFFFF"/>
                </a:solidFill>
                <a:latin typeface="Times New Roman"/>
                <a:ea typeface="Times New Roman"/>
                <a:cs typeface="Times New Roman"/>
                <a:sym typeface="Times New Roman"/>
              </a:rPr>
              <a:t>Pandas                      </a:t>
            </a:r>
            <a:r>
              <a:rPr lang="en-IN" sz="1800" i="1" u="none" strike="noStrike">
                <a:solidFill>
                  <a:srgbClr val="FFFFFF"/>
                </a:solidFill>
                <a:latin typeface="Times New Roman"/>
                <a:ea typeface="Times New Roman"/>
                <a:cs typeface="Times New Roman"/>
                <a:sym typeface="Times New Roman"/>
              </a:rPr>
              <a:t>(version 0.24.1)</a:t>
            </a:r>
            <a:endParaRPr sz="1800" i="0" u="none" strike="noStrike">
              <a:solidFill>
                <a:srgbClr val="FFFFFF"/>
              </a:solidFill>
              <a:latin typeface="Times New Roman"/>
              <a:ea typeface="Times New Roman"/>
              <a:cs typeface="Times New Roman"/>
              <a:sym typeface="Times New Roman"/>
            </a:endParaRPr>
          </a:p>
          <a:p>
            <a:pPr marL="317500" lvl="0" indent="-298450" algn="l" rtl="0">
              <a:lnSpc>
                <a:spcPct val="100000"/>
              </a:lnSpc>
              <a:spcBef>
                <a:spcPts val="0"/>
              </a:spcBef>
              <a:spcAft>
                <a:spcPts val="0"/>
              </a:spcAft>
              <a:buSzPts val="1100"/>
              <a:buFont typeface="Times New Roman"/>
              <a:buChar char="•"/>
            </a:pPr>
            <a:r>
              <a:rPr lang="en-IN" sz="1800" i="0" u="none" strike="noStrike">
                <a:solidFill>
                  <a:srgbClr val="FFFFFF"/>
                </a:solidFill>
                <a:latin typeface="Times New Roman"/>
                <a:ea typeface="Times New Roman"/>
                <a:cs typeface="Times New Roman"/>
                <a:sym typeface="Times New Roman"/>
              </a:rPr>
              <a:t>Numpy                      </a:t>
            </a:r>
            <a:r>
              <a:rPr lang="en-IN" sz="1800" i="1" u="none" strike="noStrike">
                <a:solidFill>
                  <a:srgbClr val="FFFFFF"/>
                </a:solidFill>
                <a:latin typeface="Times New Roman"/>
                <a:ea typeface="Times New Roman"/>
                <a:cs typeface="Times New Roman"/>
                <a:sym typeface="Times New Roman"/>
              </a:rPr>
              <a:t>(version 1.15.4)</a:t>
            </a:r>
            <a:endParaRPr sz="1800" i="0" u="none" strike="noStrike">
              <a:solidFill>
                <a:srgbClr val="FFFFFF"/>
              </a:solidFill>
              <a:latin typeface="Times New Roman"/>
              <a:ea typeface="Times New Roman"/>
              <a:cs typeface="Times New Roman"/>
              <a:sym typeface="Times New Roman"/>
            </a:endParaRPr>
          </a:p>
          <a:p>
            <a:pPr marL="317500" lvl="0" indent="-298450" algn="l" rtl="0">
              <a:lnSpc>
                <a:spcPct val="100000"/>
              </a:lnSpc>
              <a:spcBef>
                <a:spcPts val="0"/>
              </a:spcBef>
              <a:spcAft>
                <a:spcPts val="0"/>
              </a:spcAft>
              <a:buSzPts val="1100"/>
              <a:buFont typeface="Times New Roman"/>
              <a:buChar char="•"/>
            </a:pPr>
            <a:r>
              <a:rPr lang="en-IN" sz="1800" i="0" u="none" strike="noStrike">
                <a:solidFill>
                  <a:srgbClr val="FFFFFF"/>
                </a:solidFill>
                <a:latin typeface="Times New Roman"/>
                <a:ea typeface="Times New Roman"/>
                <a:cs typeface="Times New Roman"/>
                <a:sym typeface="Times New Roman"/>
              </a:rPr>
              <a:t>TensorFlow               </a:t>
            </a:r>
            <a:r>
              <a:rPr lang="en-IN" sz="1800" i="1" u="none" strike="noStrike">
                <a:solidFill>
                  <a:srgbClr val="FFFFFF"/>
                </a:solidFill>
                <a:latin typeface="Times New Roman"/>
                <a:ea typeface="Times New Roman"/>
                <a:cs typeface="Times New Roman"/>
                <a:sym typeface="Times New Roman"/>
              </a:rPr>
              <a:t>(version 1.15)</a:t>
            </a:r>
            <a:endParaRPr sz="1800" i="0" u="none" strike="noStrike">
              <a:solidFill>
                <a:srgbClr val="FFFFFF"/>
              </a:solidFill>
              <a:latin typeface="Times New Roman"/>
              <a:ea typeface="Times New Roman"/>
              <a:cs typeface="Times New Roman"/>
              <a:sym typeface="Times New Roman"/>
            </a:endParaRPr>
          </a:p>
          <a:p>
            <a:pPr marL="317500" lvl="0" indent="-298450" algn="l" rtl="0">
              <a:lnSpc>
                <a:spcPct val="100000"/>
              </a:lnSpc>
              <a:spcBef>
                <a:spcPts val="0"/>
              </a:spcBef>
              <a:spcAft>
                <a:spcPts val="0"/>
              </a:spcAft>
              <a:buSzPts val="1100"/>
              <a:buFont typeface="Times New Roman"/>
              <a:buChar char="•"/>
            </a:pPr>
            <a:r>
              <a:rPr lang="en-IN" sz="1800" i="1" u="none" strike="noStrike">
                <a:solidFill>
                  <a:srgbClr val="FFFFFF"/>
                </a:solidFill>
                <a:latin typeface="Times New Roman"/>
                <a:ea typeface="Times New Roman"/>
                <a:cs typeface="Times New Roman"/>
                <a:sym typeface="Times New Roman"/>
              </a:rPr>
              <a:t>Seaborn                    (version 0.11.2)</a:t>
            </a:r>
            <a:endParaRPr>
              <a:latin typeface="Times New Roman"/>
              <a:ea typeface="Times New Roman"/>
              <a:cs typeface="Times New Roman"/>
              <a:sym typeface="Times New Roman"/>
            </a:endParaRPr>
          </a:p>
          <a:p>
            <a:pPr marL="317500" lvl="0" indent="-298450" algn="l" rtl="0">
              <a:lnSpc>
                <a:spcPct val="100000"/>
              </a:lnSpc>
              <a:spcBef>
                <a:spcPts val="0"/>
              </a:spcBef>
              <a:spcAft>
                <a:spcPts val="0"/>
              </a:spcAft>
              <a:buSzPts val="1100"/>
              <a:buFont typeface="Times New Roman"/>
              <a:buChar char="•"/>
            </a:pPr>
            <a:r>
              <a:rPr lang="en-IN" sz="1800" i="1" u="none" strike="noStrike">
                <a:solidFill>
                  <a:srgbClr val="FFFFFF"/>
                </a:solidFill>
                <a:latin typeface="Times New Roman"/>
                <a:ea typeface="Times New Roman"/>
                <a:cs typeface="Times New Roman"/>
                <a:sym typeface="Times New Roman"/>
              </a:rPr>
              <a:t>Matplotlib                 (version 3.4.3)</a:t>
            </a:r>
            <a:endParaRPr>
              <a:latin typeface="Times New Roman"/>
              <a:ea typeface="Times New Roman"/>
              <a:cs typeface="Times New Roman"/>
              <a:sym typeface="Times New Roman"/>
            </a:endParaRPr>
          </a:p>
          <a:p>
            <a:pPr marL="457200" lvl="0" indent="-298450" algn="l" rtl="0">
              <a:lnSpc>
                <a:spcPct val="100000"/>
              </a:lnSpc>
              <a:spcBef>
                <a:spcPts val="0"/>
              </a:spcBef>
              <a:spcAft>
                <a:spcPts val="0"/>
              </a:spcAft>
              <a:buClr>
                <a:srgbClr val="434343"/>
              </a:buClr>
              <a:buSzPts val="1100"/>
              <a:buFont typeface="Times New Roman"/>
              <a:buAutoNum type="arabicPeriod"/>
            </a:pPr>
            <a:br>
              <a:rPr lang="en-IN" sz="2400">
                <a:latin typeface="Times New Roman"/>
                <a:ea typeface="Times New Roman"/>
                <a:cs typeface="Times New Roman"/>
                <a:sym typeface="Times New Roman"/>
              </a:rPr>
            </a:br>
            <a:br>
              <a:rPr lang="en-IN" sz="2400">
                <a:latin typeface="Times New Roman"/>
                <a:ea typeface="Times New Roman"/>
                <a:cs typeface="Times New Roman"/>
                <a:sym typeface="Times New Roman"/>
              </a:rPr>
            </a:br>
            <a:endParaRPr sz="1800">
              <a:solidFill>
                <a:schemeClr val="lt2"/>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0"/>
          <p:cNvSpPr txBox="1"/>
          <p:nvPr/>
        </p:nvSpPr>
        <p:spPr>
          <a:xfrm flipH="1">
            <a:off x="1034142" y="73171"/>
            <a:ext cx="707571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1800" b="1" i="0" u="none" strike="noStrike" cap="none">
                <a:solidFill>
                  <a:schemeClr val="lt2"/>
                </a:solidFill>
                <a:latin typeface="Fira Sans Condensed Light"/>
                <a:ea typeface="Fira Sans Condensed Light"/>
                <a:cs typeface="Fira Sans Condensed Light"/>
                <a:sym typeface="Fira Sans Condensed Light"/>
              </a:rPr>
              <a:t>SYSTEM ARCHITECTURE DIAGRAM</a:t>
            </a:r>
            <a:endParaRPr/>
          </a:p>
        </p:txBody>
      </p:sp>
      <p:sp>
        <p:nvSpPr>
          <p:cNvPr id="256" name="Google Shape;256;p20"/>
          <p:cNvSpPr/>
          <p:nvPr/>
        </p:nvSpPr>
        <p:spPr>
          <a:xfrm>
            <a:off x="677080" y="755414"/>
            <a:ext cx="1556239" cy="386861"/>
          </a:xfrm>
          <a:prstGeom prst="rect">
            <a:avLst/>
          </a:prstGeom>
          <a:solidFill>
            <a:schemeClr val="lt1"/>
          </a:solidFill>
          <a:ln w="25400" cap="flat" cmpd="sng">
            <a:solidFill>
              <a:srgbClr val="A96E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Arial"/>
                <a:ea typeface="Arial"/>
                <a:cs typeface="Arial"/>
                <a:sym typeface="Arial"/>
              </a:rPr>
              <a:t>Web Scraping</a:t>
            </a:r>
            <a:endParaRPr sz="1400" b="0" i="0" u="none" strike="noStrike" cap="none">
              <a:solidFill>
                <a:srgbClr val="000000"/>
              </a:solidFill>
              <a:latin typeface="Arial"/>
              <a:ea typeface="Arial"/>
              <a:cs typeface="Arial"/>
              <a:sym typeface="Arial"/>
            </a:endParaRPr>
          </a:p>
        </p:txBody>
      </p:sp>
      <p:sp>
        <p:nvSpPr>
          <p:cNvPr id="257" name="Google Shape;257;p20"/>
          <p:cNvSpPr/>
          <p:nvPr/>
        </p:nvSpPr>
        <p:spPr>
          <a:xfrm>
            <a:off x="643208" y="2041693"/>
            <a:ext cx="1648559" cy="1514530"/>
          </a:xfrm>
          <a:prstGeom prst="rect">
            <a:avLst/>
          </a:prstGeom>
          <a:solidFill>
            <a:schemeClr val="lt1"/>
          </a:solidFill>
          <a:ln w="25400" cap="flat" cmpd="sng">
            <a:solidFill>
              <a:srgbClr val="A96E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8" name="Google Shape;258;p20"/>
          <p:cNvSpPr/>
          <p:nvPr/>
        </p:nvSpPr>
        <p:spPr>
          <a:xfrm>
            <a:off x="3747925" y="1831786"/>
            <a:ext cx="2479430" cy="523219"/>
          </a:xfrm>
          <a:prstGeom prst="rect">
            <a:avLst/>
          </a:prstGeom>
          <a:solidFill>
            <a:schemeClr val="lt1"/>
          </a:solidFill>
          <a:ln w="25400" cap="flat" cmpd="sng">
            <a:solidFill>
              <a:srgbClr val="A96E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Arial"/>
                <a:ea typeface="Arial"/>
                <a:cs typeface="Arial"/>
                <a:sym typeface="Arial"/>
              </a:rPr>
              <a:t>Implementing various M.L techniques</a:t>
            </a:r>
            <a:r>
              <a:rPr lang="en-IN" sz="1400" b="1" i="0" u="none" strike="noStrike" cap="none">
                <a:solidFill>
                  <a:schemeClr val="dk1"/>
                </a:solidFill>
                <a:latin typeface="Corben"/>
                <a:ea typeface="Corben"/>
                <a:cs typeface="Corben"/>
                <a:sym typeface="Corben"/>
              </a:rPr>
              <a:t> </a:t>
            </a:r>
            <a:r>
              <a:rPr lang="en-IN" sz="1800" b="1" i="0" u="none" strike="noStrike" cap="none">
                <a:solidFill>
                  <a:schemeClr val="dk1"/>
                </a:solidFill>
                <a:latin typeface="Arial"/>
                <a:ea typeface="Arial"/>
                <a:cs typeface="Arial"/>
                <a:sym typeface="Arial"/>
              </a:rPr>
              <a:t>**</a:t>
            </a:r>
            <a:endParaRPr sz="1400" b="1" i="0" u="none" strike="noStrike" cap="none">
              <a:solidFill>
                <a:schemeClr val="dk1"/>
              </a:solidFill>
              <a:latin typeface="Arial Black"/>
              <a:ea typeface="Arial Black"/>
              <a:cs typeface="Arial Black"/>
              <a:sym typeface="Arial Black"/>
            </a:endParaRPr>
          </a:p>
        </p:txBody>
      </p:sp>
      <p:sp>
        <p:nvSpPr>
          <p:cNvPr id="259" name="Google Shape;259;p20"/>
          <p:cNvSpPr/>
          <p:nvPr/>
        </p:nvSpPr>
        <p:spPr>
          <a:xfrm>
            <a:off x="3735733" y="2618075"/>
            <a:ext cx="2479430" cy="577799"/>
          </a:xfrm>
          <a:prstGeom prst="rect">
            <a:avLst/>
          </a:prstGeom>
          <a:solidFill>
            <a:schemeClr val="lt1"/>
          </a:solidFill>
          <a:ln w="25400" cap="flat" cmpd="sng">
            <a:solidFill>
              <a:srgbClr val="A96E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IN" sz="1300" b="0" i="0" u="none" strike="noStrike" cap="none">
                <a:solidFill>
                  <a:schemeClr val="dk1"/>
                </a:solidFill>
                <a:latin typeface="Arial"/>
                <a:ea typeface="Arial"/>
                <a:cs typeface="Arial"/>
                <a:sym typeface="Arial"/>
              </a:rPr>
              <a:t>Detecting whether the website contains offensive words or not</a:t>
            </a:r>
            <a:endParaRPr sz="13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Arial"/>
              <a:ea typeface="Arial"/>
              <a:cs typeface="Arial"/>
              <a:sym typeface="Arial"/>
            </a:endParaRPr>
          </a:p>
        </p:txBody>
      </p:sp>
      <p:sp>
        <p:nvSpPr>
          <p:cNvPr id="260" name="Google Shape;260;p20"/>
          <p:cNvSpPr/>
          <p:nvPr/>
        </p:nvSpPr>
        <p:spPr>
          <a:xfrm>
            <a:off x="638829" y="3829242"/>
            <a:ext cx="1648559" cy="386861"/>
          </a:xfrm>
          <a:prstGeom prst="rect">
            <a:avLst/>
          </a:prstGeom>
          <a:solidFill>
            <a:schemeClr val="lt1"/>
          </a:solidFill>
          <a:ln w="25400" cap="flat" cmpd="sng">
            <a:solidFill>
              <a:srgbClr val="A96E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Arial"/>
                <a:ea typeface="Arial"/>
                <a:cs typeface="Arial"/>
                <a:sym typeface="Arial"/>
              </a:rPr>
              <a:t>Feature Selection</a:t>
            </a:r>
            <a:endParaRPr sz="1400" b="0" i="0" u="none" strike="noStrike" cap="none">
              <a:solidFill>
                <a:srgbClr val="000000"/>
              </a:solidFill>
              <a:latin typeface="Arial"/>
              <a:ea typeface="Arial"/>
              <a:cs typeface="Arial"/>
              <a:sym typeface="Arial"/>
            </a:endParaRPr>
          </a:p>
        </p:txBody>
      </p:sp>
      <p:sp>
        <p:nvSpPr>
          <p:cNvPr id="261" name="Google Shape;261;p20"/>
          <p:cNvSpPr/>
          <p:nvPr/>
        </p:nvSpPr>
        <p:spPr>
          <a:xfrm>
            <a:off x="3735733" y="3769970"/>
            <a:ext cx="2479429" cy="386861"/>
          </a:xfrm>
          <a:prstGeom prst="rect">
            <a:avLst/>
          </a:prstGeom>
          <a:solidFill>
            <a:schemeClr val="lt1"/>
          </a:solidFill>
          <a:ln w="25400" cap="flat" cmpd="sng">
            <a:solidFill>
              <a:srgbClr val="A96E7D"/>
            </a:solidFill>
            <a:prstDash val="solid"/>
            <a:round/>
            <a:headEnd type="none" w="sm" len="sm"/>
            <a:tailEnd type="none" w="sm" len="sm"/>
          </a:ln>
        </p:spPr>
        <p:txBody>
          <a:bodyPr spcFirstLastPara="1" wrap="square" lIns="91425" tIns="45700" rIns="91425" bIns="45700" anchor="ctr" anchorCtr="0">
            <a:noAutofit/>
          </a:bodyPr>
          <a:lstStyle/>
          <a:p>
            <a:pPr marL="0" marR="0" lvl="0" indent="457200" algn="l"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Arial"/>
                <a:ea typeface="Arial"/>
                <a:cs typeface="Arial"/>
                <a:sym typeface="Arial"/>
              </a:rPr>
              <a:t>The offensive post / comment will be deleted.</a:t>
            </a:r>
            <a:endParaRPr sz="1400" b="0" i="0" u="none" strike="noStrike" cap="none">
              <a:solidFill>
                <a:srgbClr val="000000"/>
              </a:solidFill>
              <a:latin typeface="Arial"/>
              <a:ea typeface="Arial"/>
              <a:cs typeface="Arial"/>
              <a:sym typeface="Arial"/>
            </a:endParaRPr>
          </a:p>
        </p:txBody>
      </p:sp>
      <p:sp>
        <p:nvSpPr>
          <p:cNvPr id="262" name="Google Shape;262;p20"/>
          <p:cNvSpPr/>
          <p:nvPr/>
        </p:nvSpPr>
        <p:spPr>
          <a:xfrm>
            <a:off x="746518" y="2571750"/>
            <a:ext cx="1441938" cy="386861"/>
          </a:xfrm>
          <a:prstGeom prst="rect">
            <a:avLst/>
          </a:prstGeom>
          <a:solidFill>
            <a:schemeClr val="lt1"/>
          </a:solidFill>
          <a:ln w="25400" cap="flat" cmpd="sng">
            <a:solidFill>
              <a:srgbClr val="A96E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IN" sz="1600" b="0" i="0" u="none" strike="noStrike" cap="none">
                <a:solidFill>
                  <a:schemeClr val="dk1"/>
                </a:solidFill>
                <a:latin typeface="Arial"/>
                <a:ea typeface="Arial"/>
                <a:cs typeface="Arial"/>
                <a:sym typeface="Arial"/>
              </a:rPr>
              <a:t>Cleaning</a:t>
            </a:r>
            <a:endParaRPr sz="1400" b="0" i="0" u="none" strike="noStrike" cap="none">
              <a:solidFill>
                <a:srgbClr val="000000"/>
              </a:solidFill>
              <a:latin typeface="Arial"/>
              <a:ea typeface="Arial"/>
              <a:cs typeface="Arial"/>
              <a:sym typeface="Arial"/>
            </a:endParaRPr>
          </a:p>
        </p:txBody>
      </p:sp>
      <p:sp>
        <p:nvSpPr>
          <p:cNvPr id="263" name="Google Shape;263;p20"/>
          <p:cNvSpPr/>
          <p:nvPr/>
        </p:nvSpPr>
        <p:spPr>
          <a:xfrm>
            <a:off x="757509" y="3079711"/>
            <a:ext cx="1441938" cy="386861"/>
          </a:xfrm>
          <a:prstGeom prst="rect">
            <a:avLst/>
          </a:prstGeom>
          <a:solidFill>
            <a:schemeClr val="lt1"/>
          </a:solidFill>
          <a:ln w="25400" cap="flat" cmpd="sng">
            <a:solidFill>
              <a:srgbClr val="A96E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IN" sz="1500" b="0" i="0" u="none" strike="noStrike" cap="none">
                <a:solidFill>
                  <a:schemeClr val="dk1"/>
                </a:solidFill>
                <a:latin typeface="Arial"/>
                <a:ea typeface="Arial"/>
                <a:cs typeface="Arial"/>
                <a:sym typeface="Arial"/>
              </a:rPr>
              <a:t>Transforming</a:t>
            </a:r>
            <a:endParaRPr sz="1400" b="0" i="0" u="none" strike="noStrike" cap="none">
              <a:solidFill>
                <a:srgbClr val="000000"/>
              </a:solidFill>
              <a:latin typeface="Arial"/>
              <a:ea typeface="Arial"/>
              <a:cs typeface="Arial"/>
              <a:sym typeface="Arial"/>
            </a:endParaRPr>
          </a:p>
        </p:txBody>
      </p:sp>
      <p:sp>
        <p:nvSpPr>
          <p:cNvPr id="264" name="Google Shape;264;p20"/>
          <p:cNvSpPr txBox="1"/>
          <p:nvPr/>
        </p:nvSpPr>
        <p:spPr>
          <a:xfrm>
            <a:off x="597047" y="2033052"/>
            <a:ext cx="1648559"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IN" sz="1050" b="0" i="0" u="none" strike="noStrike" cap="none">
                <a:solidFill>
                  <a:srgbClr val="000000"/>
                </a:solidFill>
                <a:latin typeface="Arial"/>
                <a:ea typeface="Arial"/>
                <a:cs typeface="Arial"/>
                <a:sym typeface="Arial"/>
              </a:rPr>
              <a:t> </a:t>
            </a:r>
            <a:r>
              <a:rPr lang="en-IN" sz="1400" b="0" i="0" u="none" strike="noStrike" cap="none">
                <a:solidFill>
                  <a:srgbClr val="000000"/>
                </a:solidFill>
                <a:latin typeface="Arial"/>
                <a:ea typeface="Arial"/>
                <a:cs typeface="Arial"/>
                <a:sym typeface="Arial"/>
              </a:rPr>
              <a:t>Data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rgbClr val="000000"/>
                </a:solidFill>
                <a:latin typeface="Arial"/>
                <a:ea typeface="Arial"/>
                <a:cs typeface="Arial"/>
                <a:sym typeface="Arial"/>
              </a:rPr>
              <a:t> Pre-processing</a:t>
            </a:r>
            <a:endParaRPr sz="1400" b="0" i="0" u="none" strike="noStrike" cap="none">
              <a:solidFill>
                <a:srgbClr val="000000"/>
              </a:solidFill>
              <a:latin typeface="Arial"/>
              <a:ea typeface="Arial"/>
              <a:cs typeface="Arial"/>
              <a:sym typeface="Arial"/>
            </a:endParaRPr>
          </a:p>
        </p:txBody>
      </p:sp>
      <p:cxnSp>
        <p:nvCxnSpPr>
          <p:cNvPr id="265" name="Google Shape;265;p20"/>
          <p:cNvCxnSpPr/>
          <p:nvPr/>
        </p:nvCxnSpPr>
        <p:spPr>
          <a:xfrm>
            <a:off x="1421327" y="1723380"/>
            <a:ext cx="0" cy="318313"/>
          </a:xfrm>
          <a:prstGeom prst="straightConnector1">
            <a:avLst/>
          </a:prstGeom>
          <a:noFill/>
          <a:ln w="19050" cap="flat" cmpd="sng">
            <a:solidFill>
              <a:schemeClr val="lt1"/>
            </a:solidFill>
            <a:prstDash val="solid"/>
            <a:round/>
            <a:headEnd type="none" w="sm" len="sm"/>
            <a:tailEnd type="triangle" w="med" len="med"/>
          </a:ln>
        </p:spPr>
      </p:cxnSp>
      <p:cxnSp>
        <p:nvCxnSpPr>
          <p:cNvPr id="266" name="Google Shape;266;p20"/>
          <p:cNvCxnSpPr/>
          <p:nvPr/>
        </p:nvCxnSpPr>
        <p:spPr>
          <a:xfrm>
            <a:off x="1467487" y="3625448"/>
            <a:ext cx="0" cy="209413"/>
          </a:xfrm>
          <a:prstGeom prst="straightConnector1">
            <a:avLst/>
          </a:prstGeom>
          <a:noFill/>
          <a:ln w="19050" cap="flat" cmpd="sng">
            <a:solidFill>
              <a:schemeClr val="lt1"/>
            </a:solidFill>
            <a:prstDash val="solid"/>
            <a:round/>
            <a:headEnd type="none" w="sm" len="sm"/>
            <a:tailEnd type="triangle" w="med" len="med"/>
          </a:ln>
        </p:spPr>
      </p:cxnSp>
      <p:cxnSp>
        <p:nvCxnSpPr>
          <p:cNvPr id="267" name="Google Shape;267;p20"/>
          <p:cNvCxnSpPr/>
          <p:nvPr/>
        </p:nvCxnSpPr>
        <p:spPr>
          <a:xfrm>
            <a:off x="1455200" y="4216103"/>
            <a:ext cx="0" cy="201551"/>
          </a:xfrm>
          <a:prstGeom prst="straightConnector1">
            <a:avLst/>
          </a:prstGeom>
          <a:noFill/>
          <a:ln w="19050" cap="flat" cmpd="sng">
            <a:solidFill>
              <a:schemeClr val="lt1"/>
            </a:solidFill>
            <a:prstDash val="solid"/>
            <a:round/>
            <a:headEnd type="none" w="sm" len="sm"/>
            <a:tailEnd type="triangle" w="med" len="med"/>
          </a:ln>
        </p:spPr>
      </p:cxnSp>
      <p:cxnSp>
        <p:nvCxnSpPr>
          <p:cNvPr id="268" name="Google Shape;268;p20"/>
          <p:cNvCxnSpPr/>
          <p:nvPr/>
        </p:nvCxnSpPr>
        <p:spPr>
          <a:xfrm>
            <a:off x="3938953" y="5890847"/>
            <a:ext cx="290147" cy="0"/>
          </a:xfrm>
          <a:prstGeom prst="straightConnector1">
            <a:avLst/>
          </a:prstGeom>
          <a:noFill/>
          <a:ln w="19050" cap="flat" cmpd="sng">
            <a:solidFill>
              <a:schemeClr val="lt2"/>
            </a:solidFill>
            <a:prstDash val="solid"/>
            <a:round/>
            <a:headEnd type="none" w="sm" len="sm"/>
            <a:tailEnd type="none" w="sm" len="sm"/>
          </a:ln>
        </p:spPr>
      </p:cxnSp>
      <p:cxnSp>
        <p:nvCxnSpPr>
          <p:cNvPr id="269" name="Google Shape;269;p20"/>
          <p:cNvCxnSpPr/>
          <p:nvPr/>
        </p:nvCxnSpPr>
        <p:spPr>
          <a:xfrm rot="10800000">
            <a:off x="3163471" y="2081259"/>
            <a:ext cx="0" cy="2690980"/>
          </a:xfrm>
          <a:prstGeom prst="straightConnector1">
            <a:avLst/>
          </a:prstGeom>
          <a:noFill/>
          <a:ln w="19050" cap="flat" cmpd="sng">
            <a:solidFill>
              <a:schemeClr val="lt2"/>
            </a:solidFill>
            <a:prstDash val="solid"/>
            <a:round/>
            <a:headEnd type="none" w="sm" len="sm"/>
            <a:tailEnd type="none" w="sm" len="sm"/>
          </a:ln>
        </p:spPr>
      </p:cxnSp>
      <p:cxnSp>
        <p:nvCxnSpPr>
          <p:cNvPr id="270" name="Google Shape;270;p20"/>
          <p:cNvCxnSpPr/>
          <p:nvPr/>
        </p:nvCxnSpPr>
        <p:spPr>
          <a:xfrm>
            <a:off x="3151279" y="2093396"/>
            <a:ext cx="592602" cy="0"/>
          </a:xfrm>
          <a:prstGeom prst="straightConnector1">
            <a:avLst/>
          </a:prstGeom>
          <a:noFill/>
          <a:ln w="19050" cap="flat" cmpd="sng">
            <a:solidFill>
              <a:schemeClr val="lt1"/>
            </a:solidFill>
            <a:prstDash val="solid"/>
            <a:round/>
            <a:headEnd type="none" w="sm" len="sm"/>
            <a:tailEnd type="triangle" w="med" len="med"/>
          </a:ln>
        </p:spPr>
      </p:cxnSp>
      <p:cxnSp>
        <p:nvCxnSpPr>
          <p:cNvPr id="271" name="Google Shape;271;p20"/>
          <p:cNvCxnSpPr/>
          <p:nvPr/>
        </p:nvCxnSpPr>
        <p:spPr>
          <a:xfrm>
            <a:off x="4903903" y="2386995"/>
            <a:ext cx="0" cy="231080"/>
          </a:xfrm>
          <a:prstGeom prst="straightConnector1">
            <a:avLst/>
          </a:prstGeom>
          <a:noFill/>
          <a:ln w="19050" cap="flat" cmpd="sng">
            <a:solidFill>
              <a:schemeClr val="lt1"/>
            </a:solidFill>
            <a:prstDash val="solid"/>
            <a:round/>
            <a:headEnd type="none" w="sm" len="sm"/>
            <a:tailEnd type="triangle" w="med" len="med"/>
          </a:ln>
        </p:spPr>
      </p:cxnSp>
      <p:cxnSp>
        <p:nvCxnSpPr>
          <p:cNvPr id="272" name="Google Shape;272;p20"/>
          <p:cNvCxnSpPr/>
          <p:nvPr/>
        </p:nvCxnSpPr>
        <p:spPr>
          <a:xfrm flipH="1">
            <a:off x="4903903" y="3224930"/>
            <a:ext cx="8307" cy="505224"/>
          </a:xfrm>
          <a:prstGeom prst="straightConnector1">
            <a:avLst/>
          </a:prstGeom>
          <a:noFill/>
          <a:ln w="19050" cap="flat" cmpd="sng">
            <a:solidFill>
              <a:schemeClr val="lt1"/>
            </a:solidFill>
            <a:prstDash val="solid"/>
            <a:round/>
            <a:headEnd type="none" w="sm" len="sm"/>
            <a:tailEnd type="triangle" w="med" len="med"/>
          </a:ln>
        </p:spPr>
      </p:cxnSp>
      <p:sp>
        <p:nvSpPr>
          <p:cNvPr id="273" name="Google Shape;273;p20"/>
          <p:cNvSpPr/>
          <p:nvPr/>
        </p:nvSpPr>
        <p:spPr>
          <a:xfrm>
            <a:off x="273291" y="4502785"/>
            <a:ext cx="2524793" cy="538911"/>
          </a:xfrm>
          <a:prstGeom prst="rect">
            <a:avLst/>
          </a:prstGeom>
          <a:solidFill>
            <a:schemeClr val="lt1"/>
          </a:solidFill>
          <a:ln w="25400" cap="flat" cmpd="sng">
            <a:solidFill>
              <a:srgbClr val="A96E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4" name="Google Shape;274;p20"/>
          <p:cNvSpPr/>
          <p:nvPr/>
        </p:nvSpPr>
        <p:spPr>
          <a:xfrm>
            <a:off x="398125" y="4578809"/>
            <a:ext cx="1023201" cy="386861"/>
          </a:xfrm>
          <a:prstGeom prst="rect">
            <a:avLst/>
          </a:prstGeom>
          <a:solidFill>
            <a:schemeClr val="lt1"/>
          </a:solidFill>
          <a:ln w="25400" cap="flat" cmpd="sng">
            <a:solidFill>
              <a:srgbClr val="A96E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Arial"/>
                <a:ea typeface="Arial"/>
                <a:cs typeface="Arial"/>
                <a:sym typeface="Arial"/>
              </a:rPr>
              <a:t>Train Data</a:t>
            </a:r>
            <a:endParaRPr sz="1400" b="0" i="0" u="none" strike="noStrike" cap="none">
              <a:solidFill>
                <a:srgbClr val="000000"/>
              </a:solidFill>
              <a:latin typeface="Arial"/>
              <a:ea typeface="Arial"/>
              <a:cs typeface="Arial"/>
              <a:sym typeface="Arial"/>
            </a:endParaRPr>
          </a:p>
        </p:txBody>
      </p:sp>
      <p:sp>
        <p:nvSpPr>
          <p:cNvPr id="275" name="Google Shape;275;p20"/>
          <p:cNvSpPr/>
          <p:nvPr/>
        </p:nvSpPr>
        <p:spPr>
          <a:xfrm>
            <a:off x="1546159" y="4578809"/>
            <a:ext cx="1187463" cy="386861"/>
          </a:xfrm>
          <a:prstGeom prst="rect">
            <a:avLst/>
          </a:prstGeom>
          <a:solidFill>
            <a:schemeClr val="lt1"/>
          </a:solidFill>
          <a:ln w="25400" cap="flat" cmpd="sng">
            <a:solidFill>
              <a:srgbClr val="A96E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chemeClr val="dk1"/>
                </a:solidFill>
                <a:latin typeface="Arial"/>
                <a:ea typeface="Arial"/>
                <a:cs typeface="Arial"/>
                <a:sym typeface="Arial"/>
              </a:rPr>
              <a:t>Test Data</a:t>
            </a:r>
            <a:endParaRPr sz="1400" b="0" i="0" u="none" strike="noStrike" cap="none">
              <a:solidFill>
                <a:srgbClr val="000000"/>
              </a:solidFill>
              <a:latin typeface="Arial"/>
              <a:ea typeface="Arial"/>
              <a:cs typeface="Arial"/>
              <a:sym typeface="Arial"/>
            </a:endParaRPr>
          </a:p>
        </p:txBody>
      </p:sp>
      <p:cxnSp>
        <p:nvCxnSpPr>
          <p:cNvPr id="276" name="Google Shape;276;p20"/>
          <p:cNvCxnSpPr>
            <a:stCxn id="273" idx="3"/>
          </p:cNvCxnSpPr>
          <p:nvPr/>
        </p:nvCxnSpPr>
        <p:spPr>
          <a:xfrm>
            <a:off x="2798084" y="4772241"/>
            <a:ext cx="365400" cy="0"/>
          </a:xfrm>
          <a:prstGeom prst="straightConnector1">
            <a:avLst/>
          </a:prstGeom>
          <a:noFill/>
          <a:ln w="25400" cap="flat" cmpd="sng">
            <a:solidFill>
              <a:schemeClr val="lt1"/>
            </a:solidFill>
            <a:prstDash val="solid"/>
            <a:round/>
            <a:headEnd type="none" w="sm" len="sm"/>
            <a:tailEnd type="none" w="sm" len="sm"/>
          </a:ln>
          <a:effectLst>
            <a:outerShdw blurRad="40000" dist="20000" dir="5400000" rotWithShape="0">
              <a:srgbClr val="000000">
                <a:alpha val="37254"/>
              </a:srgbClr>
            </a:outerShdw>
          </a:effectLst>
        </p:spPr>
      </p:cxnSp>
      <p:sp>
        <p:nvSpPr>
          <p:cNvPr id="277" name="Google Shape;277;p20"/>
          <p:cNvSpPr/>
          <p:nvPr/>
        </p:nvSpPr>
        <p:spPr>
          <a:xfrm>
            <a:off x="673688" y="1479835"/>
            <a:ext cx="1556239" cy="386861"/>
          </a:xfrm>
          <a:prstGeom prst="rect">
            <a:avLst/>
          </a:prstGeom>
          <a:solidFill>
            <a:schemeClr val="lt1"/>
          </a:solidFill>
          <a:ln w="25400" cap="flat" cmpd="sng">
            <a:solidFill>
              <a:srgbClr val="A96E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IN" sz="1200" b="0" i="0" u="none" strike="noStrike" cap="none">
                <a:solidFill>
                  <a:schemeClr val="dk1"/>
                </a:solidFill>
                <a:latin typeface="Arial"/>
                <a:ea typeface="Arial"/>
                <a:cs typeface="Arial"/>
                <a:sym typeface="Arial"/>
              </a:rPr>
              <a:t>Compiling the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0" u="none" strike="noStrike" cap="none">
                <a:solidFill>
                  <a:schemeClr val="dk1"/>
                </a:solidFill>
                <a:latin typeface="Arial"/>
                <a:ea typeface="Arial"/>
                <a:cs typeface="Arial"/>
                <a:sym typeface="Arial"/>
              </a:rPr>
              <a:t>Dataset</a:t>
            </a:r>
            <a:endParaRPr sz="1200" b="0" i="0" u="none" strike="noStrike" cap="none">
              <a:solidFill>
                <a:schemeClr val="dk1"/>
              </a:solidFill>
              <a:latin typeface="Arial"/>
              <a:ea typeface="Arial"/>
              <a:cs typeface="Arial"/>
              <a:sym typeface="Arial"/>
            </a:endParaRPr>
          </a:p>
        </p:txBody>
      </p:sp>
      <p:cxnSp>
        <p:nvCxnSpPr>
          <p:cNvPr id="278" name="Google Shape;278;p20"/>
          <p:cNvCxnSpPr/>
          <p:nvPr/>
        </p:nvCxnSpPr>
        <p:spPr>
          <a:xfrm>
            <a:off x="1476191" y="1107684"/>
            <a:ext cx="0" cy="318313"/>
          </a:xfrm>
          <a:prstGeom prst="straightConnector1">
            <a:avLst/>
          </a:prstGeom>
          <a:noFill/>
          <a:ln w="19050" cap="flat" cmpd="sng">
            <a:solidFill>
              <a:schemeClr val="lt1"/>
            </a:solidFill>
            <a:prstDash val="solid"/>
            <a:round/>
            <a:headEnd type="none" w="sm" len="sm"/>
            <a:tailEnd type="triangle" w="med" len="med"/>
          </a:ln>
        </p:spPr>
      </p:cxnSp>
      <p:cxnSp>
        <p:nvCxnSpPr>
          <p:cNvPr id="279" name="Google Shape;279;p20"/>
          <p:cNvCxnSpPr/>
          <p:nvPr/>
        </p:nvCxnSpPr>
        <p:spPr>
          <a:xfrm>
            <a:off x="6215162" y="2724972"/>
            <a:ext cx="700983" cy="0"/>
          </a:xfrm>
          <a:prstGeom prst="straightConnector1">
            <a:avLst/>
          </a:prstGeom>
          <a:noFill/>
          <a:ln w="19050" cap="flat" cmpd="sng">
            <a:solidFill>
              <a:schemeClr val="lt1"/>
            </a:solidFill>
            <a:prstDash val="solid"/>
            <a:round/>
            <a:headEnd type="none" w="sm" len="sm"/>
            <a:tailEnd type="triangle" w="med" len="med"/>
          </a:ln>
        </p:spPr>
      </p:cxnSp>
      <p:sp>
        <p:nvSpPr>
          <p:cNvPr id="280" name="Google Shape;280;p20"/>
          <p:cNvSpPr/>
          <p:nvPr/>
        </p:nvSpPr>
        <p:spPr>
          <a:xfrm>
            <a:off x="6928338" y="1830526"/>
            <a:ext cx="2052529" cy="1059157"/>
          </a:xfrm>
          <a:prstGeom prst="rect">
            <a:avLst/>
          </a:prstGeom>
          <a:solidFill>
            <a:schemeClr val="lt1"/>
          </a:solidFill>
          <a:ln w="25400" cap="flat" cmpd="sng">
            <a:solidFill>
              <a:srgbClr val="A96E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IN" sz="1300" b="0" i="0" u="none" strike="noStrike" cap="none">
                <a:solidFill>
                  <a:schemeClr val="dk1"/>
                </a:solidFill>
                <a:latin typeface="Arial"/>
                <a:ea typeface="Arial"/>
                <a:cs typeface="Arial"/>
                <a:sym typeface="Arial"/>
              </a:rPr>
              <a:t>Detecting whether the particular image or phrase is offensive or not</a:t>
            </a:r>
            <a:endParaRPr sz="1400" b="0" i="0" u="none" strike="noStrike" cap="none">
              <a:solidFill>
                <a:srgbClr val="000000"/>
              </a:solidFill>
              <a:latin typeface="Arial"/>
              <a:ea typeface="Arial"/>
              <a:cs typeface="Arial"/>
              <a:sym typeface="Arial"/>
            </a:endParaRPr>
          </a:p>
        </p:txBody>
      </p:sp>
      <p:sp>
        <p:nvSpPr>
          <p:cNvPr id="281" name="Google Shape;281;p20"/>
          <p:cNvSpPr/>
          <p:nvPr/>
        </p:nvSpPr>
        <p:spPr>
          <a:xfrm>
            <a:off x="6928338" y="3477542"/>
            <a:ext cx="2027612" cy="358359"/>
          </a:xfrm>
          <a:prstGeom prst="rect">
            <a:avLst/>
          </a:prstGeom>
          <a:solidFill>
            <a:schemeClr val="lt1"/>
          </a:solidFill>
          <a:ln w="25400" cap="flat" cmpd="sng">
            <a:solidFill>
              <a:srgbClr val="A96E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IN" sz="1600" b="0" i="0" u="none" strike="noStrike" cap="none">
                <a:solidFill>
                  <a:schemeClr val="dk1"/>
                </a:solidFill>
                <a:latin typeface="Arial"/>
                <a:ea typeface="Arial"/>
                <a:cs typeface="Arial"/>
                <a:sym typeface="Arial"/>
              </a:rPr>
              <a:t>Generating Report</a:t>
            </a:r>
            <a:endParaRPr sz="1400" b="0" i="0" u="none" strike="noStrike" cap="none">
              <a:solidFill>
                <a:srgbClr val="000000"/>
              </a:solidFill>
              <a:latin typeface="Arial"/>
              <a:ea typeface="Arial"/>
              <a:cs typeface="Arial"/>
              <a:sym typeface="Arial"/>
            </a:endParaRPr>
          </a:p>
        </p:txBody>
      </p:sp>
      <p:sp>
        <p:nvSpPr>
          <p:cNvPr id="282" name="Google Shape;282;p20"/>
          <p:cNvSpPr/>
          <p:nvPr/>
        </p:nvSpPr>
        <p:spPr>
          <a:xfrm>
            <a:off x="6962032" y="4157477"/>
            <a:ext cx="2027612" cy="614762"/>
          </a:xfrm>
          <a:prstGeom prst="rect">
            <a:avLst/>
          </a:prstGeom>
          <a:solidFill>
            <a:schemeClr val="lt1"/>
          </a:solidFill>
          <a:ln w="25400" cap="flat" cmpd="sng">
            <a:solidFill>
              <a:srgbClr val="A96E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IN" sz="1600" b="0" i="0" u="none" strike="noStrike" cap="none">
                <a:solidFill>
                  <a:schemeClr val="dk1"/>
                </a:solidFill>
                <a:latin typeface="Arial"/>
                <a:ea typeface="Arial"/>
                <a:cs typeface="Arial"/>
                <a:sym typeface="Arial"/>
              </a:rPr>
              <a:t>Deployment on browser</a:t>
            </a:r>
            <a:endParaRPr sz="1600" b="0" i="0" u="none" strike="noStrike" cap="none">
              <a:solidFill>
                <a:schemeClr val="dk1"/>
              </a:solidFill>
              <a:latin typeface="Arial"/>
              <a:ea typeface="Arial"/>
              <a:cs typeface="Arial"/>
              <a:sym typeface="Arial"/>
            </a:endParaRPr>
          </a:p>
        </p:txBody>
      </p:sp>
      <p:cxnSp>
        <p:nvCxnSpPr>
          <p:cNvPr id="283" name="Google Shape;283;p20"/>
          <p:cNvCxnSpPr/>
          <p:nvPr/>
        </p:nvCxnSpPr>
        <p:spPr>
          <a:xfrm flipH="1">
            <a:off x="7975838" y="2916750"/>
            <a:ext cx="8307" cy="505224"/>
          </a:xfrm>
          <a:prstGeom prst="straightConnector1">
            <a:avLst/>
          </a:prstGeom>
          <a:noFill/>
          <a:ln w="19050" cap="flat" cmpd="sng">
            <a:solidFill>
              <a:schemeClr val="lt1"/>
            </a:solidFill>
            <a:prstDash val="solid"/>
            <a:round/>
            <a:headEnd type="none" w="sm" len="sm"/>
            <a:tailEnd type="triangle" w="med" len="med"/>
          </a:ln>
        </p:spPr>
      </p:cxnSp>
      <p:cxnSp>
        <p:nvCxnSpPr>
          <p:cNvPr id="284" name="Google Shape;284;p20"/>
          <p:cNvCxnSpPr/>
          <p:nvPr/>
        </p:nvCxnSpPr>
        <p:spPr>
          <a:xfrm flipH="1">
            <a:off x="7987558" y="3596691"/>
            <a:ext cx="8307" cy="505224"/>
          </a:xfrm>
          <a:prstGeom prst="straightConnector1">
            <a:avLst/>
          </a:prstGeom>
          <a:noFill/>
          <a:ln w="19050" cap="flat" cmpd="sng">
            <a:solidFill>
              <a:schemeClr val="lt1"/>
            </a:solidFill>
            <a:prstDash val="solid"/>
            <a:round/>
            <a:headEnd type="none" w="sm" len="sm"/>
            <a:tailEnd type="triangle" w="med" len="med"/>
          </a:ln>
        </p:spPr>
      </p:cxnSp>
      <p:sp>
        <p:nvSpPr>
          <p:cNvPr id="285" name="Google Shape;285;p20"/>
          <p:cNvSpPr txBox="1"/>
          <p:nvPr/>
        </p:nvSpPr>
        <p:spPr>
          <a:xfrm flipH="1">
            <a:off x="5030414" y="3333164"/>
            <a:ext cx="125723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lt1"/>
                </a:solidFill>
                <a:latin typeface="Arial"/>
                <a:ea typeface="Arial"/>
                <a:cs typeface="Arial"/>
                <a:sym typeface="Arial"/>
              </a:rPr>
              <a:t>IF YES</a:t>
            </a:r>
            <a:endParaRPr sz="1400" b="0" i="0" u="none" strike="noStrike" cap="none">
              <a:solidFill>
                <a:schemeClr val="lt1"/>
              </a:solidFill>
              <a:latin typeface="Arial"/>
              <a:ea typeface="Arial"/>
              <a:cs typeface="Arial"/>
              <a:sym typeface="Arial"/>
            </a:endParaRPr>
          </a:p>
        </p:txBody>
      </p:sp>
      <p:sp>
        <p:nvSpPr>
          <p:cNvPr id="286" name="Google Shape;286;p20"/>
          <p:cNvSpPr txBox="1"/>
          <p:nvPr/>
        </p:nvSpPr>
        <p:spPr>
          <a:xfrm flipH="1">
            <a:off x="6183191" y="2361904"/>
            <a:ext cx="125723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chemeClr val="lt1"/>
                </a:solidFill>
                <a:latin typeface="Arial"/>
                <a:ea typeface="Arial"/>
                <a:cs typeface="Arial"/>
                <a:sym typeface="Arial"/>
              </a:rPr>
              <a:t>IF NOT</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1"/>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285750" indent="-285750">
              <a:buFont typeface="Arial"/>
              <a:buChar char="•"/>
            </a:pPr>
            <a:r>
              <a:rPr lang="en-US" sz="1400" b="1" dirty="0">
                <a:solidFill>
                  <a:schemeClr val="tx2">
                    <a:lumMod val="10000"/>
                  </a:schemeClr>
                </a:solidFill>
                <a:latin typeface="Times New Roman"/>
              </a:rPr>
              <a:t>Neural Models for Offensive Language Detection</a:t>
            </a:r>
          </a:p>
          <a:p>
            <a:pPr marL="0" indent="0">
              <a:buNone/>
            </a:pPr>
            <a:r>
              <a:rPr lang="en-US" sz="1400" b="1" dirty="0">
                <a:solidFill>
                  <a:schemeClr val="tx2">
                    <a:lumMod val="10000"/>
                  </a:schemeClr>
                </a:solidFill>
                <a:latin typeface="Times New Roman"/>
              </a:rPr>
              <a:t>             </a:t>
            </a:r>
            <a:r>
              <a:rPr lang="en-US" sz="1400" b="1" dirty="0">
                <a:solidFill>
                  <a:schemeClr val="tx2">
                    <a:lumMod val="10000"/>
                  </a:schemeClr>
                </a:solidFill>
                <a:latin typeface="Times New Roman"/>
                <a:hlinkClick r:id="rId3">
                  <a:extLst>
                    <a:ext uri="{A12FA001-AC4F-418D-AE19-62706E023703}">
                      <ahyp:hlinkClr xmlns:ahyp="http://schemas.microsoft.com/office/drawing/2018/hyperlinkcolor" val="tx"/>
                    </a:ext>
                  </a:extLst>
                </a:hlinkClick>
              </a:rPr>
              <a:t>https://arxiv.org/pdf/2106.14609.pdf</a:t>
            </a:r>
            <a:endParaRPr lang="en-US" sz="1400" b="1" dirty="0">
              <a:solidFill>
                <a:schemeClr val="tx2">
                  <a:lumMod val="10000"/>
                </a:schemeClr>
              </a:solidFill>
              <a:latin typeface="Times New Roman"/>
            </a:endParaRPr>
          </a:p>
          <a:p>
            <a:pPr marL="0" indent="0">
              <a:buNone/>
            </a:pPr>
            <a:endParaRPr lang="en-US" sz="1400" b="1" dirty="0">
              <a:solidFill>
                <a:schemeClr val="tx2">
                  <a:lumMod val="10000"/>
                </a:schemeClr>
              </a:solidFill>
              <a:latin typeface="Times New Roman"/>
            </a:endParaRPr>
          </a:p>
          <a:p>
            <a:pPr marL="285750" indent="-285750">
              <a:buFont typeface="Arial"/>
              <a:buChar char="•"/>
            </a:pPr>
            <a:r>
              <a:rPr lang="en-US" sz="1400" b="1" dirty="0">
                <a:solidFill>
                  <a:schemeClr val="tx2">
                    <a:lumMod val="10000"/>
                  </a:schemeClr>
                </a:solidFill>
                <a:latin typeface="Times New Roman"/>
              </a:rPr>
              <a:t>Automated Hate Speech and Offensive Language Detection</a:t>
            </a:r>
          </a:p>
          <a:p>
            <a:pPr marL="457200" lvl="1" indent="0">
              <a:lnSpc>
                <a:spcPct val="114999"/>
              </a:lnSpc>
              <a:spcBef>
                <a:spcPts val="0"/>
              </a:spcBef>
              <a:buNone/>
            </a:pPr>
            <a:r>
              <a:rPr lang="en-US" sz="1400" b="1" dirty="0">
                <a:solidFill>
                  <a:schemeClr val="tx2">
                    <a:lumMod val="10000"/>
                  </a:schemeClr>
                </a:solidFill>
                <a:latin typeface="Times New Roman"/>
              </a:rPr>
              <a:t>  </a:t>
            </a:r>
            <a:r>
              <a:rPr lang="en-US" sz="1400" b="1" dirty="0">
                <a:solidFill>
                  <a:schemeClr val="tx2">
                    <a:lumMod val="10000"/>
                  </a:schemeClr>
                </a:solidFill>
                <a:latin typeface="Times New Roman"/>
                <a:hlinkClick r:id="rId4">
                  <a:extLst>
                    <a:ext uri="{A12FA001-AC4F-418D-AE19-62706E023703}">
                      <ahyp:hlinkClr xmlns:ahyp="http://schemas.microsoft.com/office/drawing/2018/hyperlinkcolor" val="tx"/>
                    </a:ext>
                  </a:extLst>
                </a:hlinkClick>
              </a:rPr>
              <a:t>https://www.researchgate.net/publication/314942659_Automated_Hate_Speech_Detection_and_the_Problem_of_Offensive_Language</a:t>
            </a:r>
            <a:endParaRPr lang="en-US" sz="1400" b="1" dirty="0">
              <a:solidFill>
                <a:schemeClr val="tx2">
                  <a:lumMod val="10000"/>
                </a:schemeClr>
              </a:solidFill>
              <a:latin typeface="Times New Roman"/>
            </a:endParaRPr>
          </a:p>
          <a:p>
            <a:pPr marL="285750" indent="-285750">
              <a:buFont typeface="Arial"/>
              <a:buChar char="•"/>
            </a:pPr>
            <a:endParaRPr lang="en-US" sz="1400" b="1" dirty="0">
              <a:solidFill>
                <a:schemeClr val="tx2">
                  <a:lumMod val="10000"/>
                </a:schemeClr>
              </a:solidFill>
              <a:latin typeface="Times New Roman"/>
            </a:endParaRPr>
          </a:p>
          <a:p>
            <a:pPr marL="285750" indent="-285750">
              <a:buFont typeface="Arial"/>
              <a:buChar char="•"/>
            </a:pPr>
            <a:r>
              <a:rPr lang="en-US" sz="1400" b="1" dirty="0">
                <a:solidFill>
                  <a:schemeClr val="tx2">
                    <a:lumMod val="10000"/>
                  </a:schemeClr>
                </a:solidFill>
                <a:latin typeface="Times New Roman"/>
              </a:rPr>
              <a:t>A Multichannel Deep Learning Framework for Cyberbullying Detection on Social Media</a:t>
            </a:r>
          </a:p>
          <a:p>
            <a:pPr marL="457200" lvl="1" indent="0">
              <a:lnSpc>
                <a:spcPct val="100000"/>
              </a:lnSpc>
              <a:spcBef>
                <a:spcPts val="0"/>
              </a:spcBef>
              <a:buNone/>
            </a:pPr>
            <a:r>
              <a:rPr lang="en-US" sz="1400" b="1" dirty="0">
                <a:solidFill>
                  <a:schemeClr val="tx2">
                    <a:lumMod val="10000"/>
                  </a:schemeClr>
                </a:solidFill>
                <a:latin typeface="Times New Roman"/>
                <a:hlinkClick r:id="rId5">
                  <a:extLst>
                    <a:ext uri="{A12FA001-AC4F-418D-AE19-62706E023703}">
                      <ahyp:hlinkClr xmlns:ahyp="http://schemas.microsoft.com/office/drawing/2018/hyperlinkcolor" val="tx"/>
                    </a:ext>
                  </a:extLst>
                </a:hlinkClick>
              </a:rPr>
              <a:t>https://www.researchgate.net/publication/355845224_A_Multichannel_Deep_Learning_Framework_for_Cyberbullying_Detection_on_Social_Media</a:t>
            </a:r>
            <a:endParaRPr lang="en-US" sz="1400" b="1" dirty="0">
              <a:solidFill>
                <a:schemeClr val="tx2">
                  <a:lumMod val="10000"/>
                </a:schemeClr>
              </a:solidFill>
              <a:latin typeface="Times New Roman"/>
            </a:endParaRPr>
          </a:p>
          <a:p>
            <a:pPr marL="0" indent="0">
              <a:buNone/>
            </a:pPr>
            <a:endParaRPr lang="en-US" sz="1400" b="1" dirty="0">
              <a:solidFill>
                <a:schemeClr val="tx2">
                  <a:lumMod val="10000"/>
                </a:schemeClr>
              </a:solidFill>
              <a:latin typeface="Times New Roman"/>
            </a:endParaRPr>
          </a:p>
          <a:p>
            <a:pPr marL="285750" indent="-285750">
              <a:buFont typeface="Arial"/>
              <a:buChar char="•"/>
            </a:pPr>
            <a:r>
              <a:rPr lang="en-US" sz="1400" b="1" dirty="0">
                <a:solidFill>
                  <a:schemeClr val="tx2">
                    <a:lumMod val="10000"/>
                  </a:schemeClr>
                </a:solidFill>
                <a:latin typeface="Times New Roman"/>
              </a:rPr>
              <a:t>Collaborative Detection of Cyberbullying Behavior in Twitter Data Amrita </a:t>
            </a:r>
            <a:r>
              <a:rPr lang="en-US" sz="1400" b="1" dirty="0" err="1">
                <a:solidFill>
                  <a:schemeClr val="tx2">
                    <a:lumMod val="10000"/>
                  </a:schemeClr>
                </a:solidFill>
                <a:latin typeface="Times New Roman"/>
              </a:rPr>
              <a:t>Mangaonkar</a:t>
            </a:r>
            <a:r>
              <a:rPr lang="en-US" sz="1400" b="1" dirty="0">
                <a:solidFill>
                  <a:schemeClr val="tx2">
                    <a:lumMod val="10000"/>
                  </a:schemeClr>
                </a:solidFill>
                <a:latin typeface="Times New Roman"/>
              </a:rPr>
              <a:t>, </a:t>
            </a:r>
            <a:r>
              <a:rPr lang="en-US" sz="1400" b="1" dirty="0" err="1">
                <a:solidFill>
                  <a:schemeClr val="tx2">
                    <a:lumMod val="10000"/>
                  </a:schemeClr>
                </a:solidFill>
                <a:latin typeface="Times New Roman"/>
              </a:rPr>
              <a:t>Allenoush</a:t>
            </a:r>
            <a:r>
              <a:rPr lang="en-US" sz="1400" b="1" dirty="0">
                <a:solidFill>
                  <a:schemeClr val="tx2">
                    <a:lumMod val="10000"/>
                  </a:schemeClr>
                </a:solidFill>
                <a:latin typeface="Times New Roman"/>
              </a:rPr>
              <a:t> Hayrapetian, Rajeev Raje</a:t>
            </a:r>
          </a:p>
          <a:p>
            <a:pPr marL="457200" lvl="1" indent="0">
              <a:lnSpc>
                <a:spcPct val="100000"/>
              </a:lnSpc>
              <a:spcBef>
                <a:spcPts val="0"/>
              </a:spcBef>
              <a:buNone/>
            </a:pPr>
            <a:r>
              <a:rPr lang="en-US" sz="1400" b="1" dirty="0">
                <a:solidFill>
                  <a:schemeClr val="tx2">
                    <a:lumMod val="10000"/>
                  </a:schemeClr>
                </a:solidFill>
                <a:latin typeface="Times New Roman"/>
                <a:hlinkClick r:id="rId6">
                  <a:extLst>
                    <a:ext uri="{A12FA001-AC4F-418D-AE19-62706E023703}">
                      <ahyp:hlinkClr xmlns:ahyp="http://schemas.microsoft.com/office/drawing/2018/hyperlinkcolor" val="tx"/>
                    </a:ext>
                  </a:extLst>
                </a:hlinkClick>
              </a:rPr>
              <a:t>(PDF) Collaborative detection of cyberbullying behavior in Twitter data (researchgate.net)</a:t>
            </a:r>
            <a:endParaRPr lang="en-US" sz="1400" b="1" dirty="0">
              <a:solidFill>
                <a:schemeClr val="tx2">
                  <a:lumMod val="10000"/>
                </a:schemeClr>
              </a:solidFill>
              <a:latin typeface="Times New Roman"/>
            </a:endParaRPr>
          </a:p>
          <a:p>
            <a:pPr marL="285750" indent="-285750">
              <a:buFont typeface="Arial"/>
              <a:buChar char="•"/>
            </a:pPr>
            <a:endParaRPr lang="en-US" dirty="0"/>
          </a:p>
          <a:p>
            <a:pPr marL="285750" indent="-285750">
              <a:buFont typeface="Arial"/>
              <a:buChar char="•"/>
            </a:pPr>
            <a:endParaRPr lang="en-US" dirty="0"/>
          </a:p>
        </p:txBody>
      </p:sp>
      <p:sp>
        <p:nvSpPr>
          <p:cNvPr id="292" name="Google Shape;292;p21"/>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3000"/>
              <a:buFont typeface="Arial"/>
              <a:buNone/>
            </a:pPr>
            <a:r>
              <a:rPr lang="en-IN"/>
              <a:t>REFERENCE PAPERS</a:t>
            </a:r>
            <a:br>
              <a:rPr lang="en-IN"/>
            </a:br>
            <a:endParaRPr/>
          </a:p>
          <a:p>
            <a:pPr marL="0" lvl="0" indent="0" algn="ct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8" name="Google Shape;298;p22"/>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MODULE DESCRIPTION</a:t>
            </a:r>
            <a:endParaRPr dirty="0"/>
          </a:p>
        </p:txBody>
      </p:sp>
      <p:sp>
        <p:nvSpPr>
          <p:cNvPr id="10" name="Google Shape;189;p13">
            <a:extLst>
              <a:ext uri="{FF2B5EF4-FFF2-40B4-BE49-F238E27FC236}">
                <a16:creationId xmlns:a16="http://schemas.microsoft.com/office/drawing/2014/main" id="{2D9020C8-D197-457A-AD52-DE9068BB9490}"/>
              </a:ext>
            </a:extLst>
          </p:cNvPr>
          <p:cNvSpPr txBox="1">
            <a:spLocks noGrp="1"/>
          </p:cNvSpPr>
          <p:nvPr>
            <p:ph type="body" idx="1"/>
          </p:nvPr>
        </p:nvSpPr>
        <p:spPr>
          <a:xfrm>
            <a:off x="616500" y="1082525"/>
            <a:ext cx="7704000" cy="3606000"/>
          </a:xfrm>
          <a:prstGeom prst="rect">
            <a:avLst/>
          </a:prstGeom>
          <a:solidFill>
            <a:schemeClr val="dk1">
              <a:alpha val="56470"/>
            </a:schemeClr>
          </a:solidFill>
          <a:ln>
            <a:noFill/>
          </a:ln>
        </p:spPr>
        <p:txBody>
          <a:bodyPr spcFirstLastPara="1" wrap="square" lIns="234000" tIns="234000" rIns="234000" bIns="91425" anchor="t" anchorCtr="0">
            <a:noAutofit/>
          </a:bodyPr>
          <a:lstStyle/>
          <a:p>
            <a:pPr marL="0" indent="0" rtl="0">
              <a:spcBef>
                <a:spcPts val="0"/>
              </a:spcBef>
              <a:spcAft>
                <a:spcPts val="0"/>
              </a:spcAft>
              <a:buNone/>
            </a:pPr>
            <a:r>
              <a:rPr lang="en-US" sz="1400" b="1" i="1" u="none" strike="noStrike" dirty="0">
                <a:solidFill>
                  <a:srgbClr val="FFFFFF"/>
                </a:solidFill>
                <a:effectLst/>
                <a:latin typeface="Times New Roman"/>
                <a:cs typeface="Times New Roman"/>
              </a:rPr>
              <a:t>1.</a:t>
            </a:r>
            <a:r>
              <a:rPr lang="en-US" sz="1400" b="1" i="1" u="none" strike="noStrike" dirty="0">
                <a:solidFill>
                  <a:srgbClr val="52A4E0"/>
                </a:solidFill>
                <a:effectLst/>
                <a:latin typeface="Times New Roman"/>
                <a:cs typeface="Times New Roman"/>
              </a:rPr>
              <a:t> Web Scraping -</a:t>
            </a:r>
            <a:endParaRPr lang="en-US" sz="1400" b="1" dirty="0">
              <a:effectLst/>
              <a:latin typeface="Times New Roman"/>
              <a:cs typeface="Times New Roman"/>
            </a:endParaRPr>
          </a:p>
          <a:p>
            <a:pPr marL="363220" indent="0" rtl="0">
              <a:spcBef>
                <a:spcPts val="0"/>
              </a:spcBef>
              <a:spcAft>
                <a:spcPts val="0"/>
              </a:spcAft>
              <a:buNone/>
            </a:pPr>
            <a:r>
              <a:rPr lang="en-US" b="1" i="0" u="none" strike="noStrike" dirty="0">
                <a:solidFill>
                  <a:srgbClr val="FFFFFF"/>
                </a:solidFill>
                <a:effectLst/>
                <a:latin typeface="Times New Roman"/>
                <a:cs typeface="Times New Roman"/>
              </a:rPr>
              <a:t>It extracts content and data from a website. Unlike screen scraping, which only copies pixels displayed onscreen, web scraping extracts underlying HTML codes, and with it, data stored in a database. The scraper can then replicate the entire website content elsewhere.</a:t>
            </a:r>
            <a:endParaRPr lang="en-US" b="1">
              <a:effectLst/>
              <a:latin typeface="Times New Roman"/>
              <a:cs typeface="Times New Roman"/>
            </a:endParaRPr>
          </a:p>
          <a:p>
            <a:pPr marL="0" indent="0" rtl="0" fontAlgn="base">
              <a:spcBef>
                <a:spcPts val="0"/>
              </a:spcBef>
              <a:spcAft>
                <a:spcPts val="0"/>
              </a:spcAft>
              <a:buNone/>
            </a:pPr>
            <a:br>
              <a:rPr lang="en-US" b="1" dirty="0">
                <a:effectLst/>
                <a:latin typeface="Times New Roman" panose="02020603050405020304" pitchFamily="18" charset="0"/>
                <a:cs typeface="Times New Roman" panose="02020603050405020304" pitchFamily="18" charset="0"/>
              </a:rPr>
            </a:br>
            <a:r>
              <a:rPr lang="en-US" sz="1400" b="1" dirty="0">
                <a:effectLst/>
                <a:latin typeface="Times New Roman"/>
                <a:cs typeface="Times New Roman"/>
              </a:rPr>
              <a:t>2. </a:t>
            </a:r>
            <a:r>
              <a:rPr lang="en-US" sz="1400" b="1" i="1" u="none" strike="noStrike" dirty="0">
                <a:solidFill>
                  <a:srgbClr val="52A4E0"/>
                </a:solidFill>
                <a:effectLst/>
                <a:latin typeface="Times New Roman"/>
                <a:cs typeface="Times New Roman"/>
              </a:rPr>
              <a:t>Data Collection –</a:t>
            </a:r>
            <a:endParaRPr lang="en-US" sz="1400" b="1" i="1" u="none" strike="noStrike" dirty="0">
              <a:solidFill>
                <a:srgbClr val="FFFFFF"/>
              </a:solidFill>
              <a:effectLst/>
              <a:latin typeface="Times New Roman"/>
              <a:cs typeface="Times New Roman"/>
            </a:endParaRPr>
          </a:p>
          <a:p>
            <a:pPr marL="0" indent="0">
              <a:buNone/>
            </a:pPr>
            <a:r>
              <a:rPr lang="en-US" b="1" i="1" u="none" strike="noStrike" dirty="0">
                <a:solidFill>
                  <a:srgbClr val="52A4E0"/>
                </a:solidFill>
                <a:effectLst/>
                <a:latin typeface="Times New Roman"/>
                <a:cs typeface="Times New Roman"/>
              </a:rPr>
              <a:t>      </a:t>
            </a:r>
            <a:r>
              <a:rPr lang="en-US" b="1" i="0" u="none" strike="noStrike" dirty="0">
                <a:solidFill>
                  <a:srgbClr val="52A4E0"/>
                </a:solidFill>
                <a:effectLst/>
                <a:latin typeface="Times New Roman"/>
                <a:cs typeface="Times New Roman"/>
              </a:rPr>
              <a:t>   </a:t>
            </a:r>
            <a:r>
              <a:rPr lang="en-US" b="1" i="0" u="none" strike="noStrike" dirty="0">
                <a:solidFill>
                  <a:srgbClr val="FFFFFF"/>
                </a:solidFill>
                <a:effectLst/>
                <a:latin typeface="Times New Roman"/>
                <a:cs typeface="Times New Roman"/>
              </a:rPr>
              <a:t>Data collection is the process of gathering and measuring information on variables of interest, in</a:t>
            </a:r>
            <a:r>
              <a:rPr lang="en-US" b="1" dirty="0">
                <a:solidFill>
                  <a:srgbClr val="FFFFFF"/>
                </a:solidFill>
                <a:latin typeface="Times New Roman"/>
                <a:cs typeface="Times New Roman"/>
              </a:rPr>
              <a:t> </a:t>
            </a:r>
            <a:endParaRPr lang="en-US" b="1" dirty="0">
              <a:solidFill>
                <a:srgbClr val="FFFFFF"/>
              </a:solidFill>
              <a:latin typeface="Times New Roman" panose="02020603050405020304" pitchFamily="18" charset="0"/>
              <a:cs typeface="Times New Roman" panose="02020603050405020304" pitchFamily="18" charset="0"/>
            </a:endParaRPr>
          </a:p>
          <a:p>
            <a:pPr marL="0" indent="0">
              <a:buNone/>
            </a:pPr>
            <a:r>
              <a:rPr lang="en-US" b="1" dirty="0">
                <a:solidFill>
                  <a:srgbClr val="FFFFFF"/>
                </a:solidFill>
                <a:latin typeface="Times New Roman"/>
                <a:cs typeface="Times New Roman"/>
              </a:rPr>
              <a:t>         </a:t>
            </a:r>
            <a:r>
              <a:rPr lang="en-US" b="1" i="0" u="none" strike="noStrike" dirty="0">
                <a:solidFill>
                  <a:srgbClr val="FFFFFF"/>
                </a:solidFill>
                <a:effectLst/>
                <a:latin typeface="Times New Roman"/>
                <a:cs typeface="Times New Roman"/>
              </a:rPr>
              <a:t>an</a:t>
            </a:r>
            <a:r>
              <a:rPr lang="en-US" b="1" dirty="0">
                <a:solidFill>
                  <a:srgbClr val="FFFFFF"/>
                </a:solidFill>
                <a:latin typeface="Times New Roman"/>
                <a:cs typeface="Times New Roman"/>
              </a:rPr>
              <a:t> </a:t>
            </a:r>
            <a:r>
              <a:rPr lang="en-US" b="1" i="0" u="none" strike="noStrike" dirty="0">
                <a:solidFill>
                  <a:srgbClr val="FFFFFF"/>
                </a:solidFill>
                <a:effectLst/>
                <a:latin typeface="Times New Roman"/>
                <a:cs typeface="Times New Roman"/>
              </a:rPr>
              <a:t>established systematic fashion that enables one  to answer stated research questions, test</a:t>
            </a:r>
            <a:r>
              <a:rPr lang="en-US" b="1" dirty="0">
                <a:solidFill>
                  <a:srgbClr val="FFFFFF"/>
                </a:solidFill>
                <a:latin typeface="Times New Roman"/>
                <a:cs typeface="Times New Roman"/>
              </a:rPr>
              <a:t> </a:t>
            </a:r>
            <a:endParaRPr lang="en-US" b="1" dirty="0">
              <a:solidFill>
                <a:srgbClr val="FFFFFF"/>
              </a:solidFill>
              <a:latin typeface="Times New Roman" panose="02020603050405020304" pitchFamily="18" charset="0"/>
              <a:cs typeface="Times New Roman" panose="02020603050405020304" pitchFamily="18" charset="0"/>
            </a:endParaRPr>
          </a:p>
          <a:p>
            <a:pPr marL="0" indent="0">
              <a:buNone/>
            </a:pPr>
            <a:r>
              <a:rPr lang="en-US" b="1" dirty="0">
                <a:solidFill>
                  <a:srgbClr val="FFFFFF"/>
                </a:solidFill>
                <a:latin typeface="Times New Roman"/>
                <a:cs typeface="Times New Roman"/>
              </a:rPr>
              <a:t>         </a:t>
            </a:r>
            <a:r>
              <a:rPr lang="en-US" b="1" i="0" u="none" strike="noStrike" dirty="0">
                <a:solidFill>
                  <a:srgbClr val="FFFFFF"/>
                </a:solidFill>
                <a:effectLst/>
                <a:latin typeface="Times New Roman"/>
                <a:cs typeface="Times New Roman"/>
              </a:rPr>
              <a:t>hypotheses,</a:t>
            </a:r>
            <a:r>
              <a:rPr lang="en-US" b="1" dirty="0">
                <a:solidFill>
                  <a:srgbClr val="FFFFFF"/>
                </a:solidFill>
                <a:latin typeface="Times New Roman"/>
                <a:cs typeface="Times New Roman"/>
              </a:rPr>
              <a:t> </a:t>
            </a:r>
            <a:r>
              <a:rPr lang="en-US" b="1" i="0" u="none" strike="noStrike" dirty="0">
                <a:solidFill>
                  <a:srgbClr val="FFFFFF"/>
                </a:solidFill>
                <a:effectLst/>
                <a:latin typeface="Times New Roman"/>
                <a:cs typeface="Times New Roman"/>
              </a:rPr>
              <a:t>and evaluate</a:t>
            </a:r>
            <a:r>
              <a:rPr lang="en-US" b="1" dirty="0">
                <a:latin typeface="Times New Roman"/>
                <a:cs typeface="Times New Roman"/>
              </a:rPr>
              <a:t> </a:t>
            </a:r>
            <a:r>
              <a:rPr lang="en-US" b="1" i="0" u="none" strike="noStrike" dirty="0">
                <a:solidFill>
                  <a:srgbClr val="FFFFFF"/>
                </a:solidFill>
                <a:effectLst/>
                <a:latin typeface="Times New Roman"/>
                <a:cs typeface="Times New Roman"/>
              </a:rPr>
              <a:t>outcomes.</a:t>
            </a:r>
            <a:endParaRPr lang="en-US" b="1" i="0" u="none" strike="noStrike">
              <a:solidFill>
                <a:srgbClr val="FFFFFF"/>
              </a:solidFill>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endParaRPr lang="en-US" b="1" i="0" u="none" strike="noStrike" dirty="0">
              <a:solidFill>
                <a:srgbClr val="FFFFFF"/>
              </a:solidFill>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sz="1400" b="1" dirty="0">
                <a:solidFill>
                  <a:srgbClr val="FFFFFF"/>
                </a:solidFill>
                <a:latin typeface="Times New Roman"/>
                <a:cs typeface="Times New Roman"/>
              </a:rPr>
              <a:t>3. </a:t>
            </a:r>
            <a:r>
              <a:rPr lang="en-US" sz="1400" b="1" i="1" u="none" strike="noStrike" dirty="0">
                <a:solidFill>
                  <a:srgbClr val="52A4E0"/>
                </a:solidFill>
                <a:effectLst/>
                <a:latin typeface="Times New Roman"/>
                <a:cs typeface="Times New Roman"/>
              </a:rPr>
              <a:t>Data Wrangling – </a:t>
            </a:r>
            <a:endParaRPr lang="en-US" sz="1400" b="1" dirty="0">
              <a:effectLst/>
              <a:latin typeface="Times New Roman"/>
              <a:cs typeface="Times New Roman"/>
            </a:endParaRPr>
          </a:p>
          <a:p>
            <a:pPr marL="0" indent="0">
              <a:buNone/>
            </a:pPr>
            <a:r>
              <a:rPr lang="en-US" b="1" i="1" u="none" strike="noStrike" dirty="0">
                <a:solidFill>
                  <a:srgbClr val="52A4E0"/>
                </a:solidFill>
                <a:effectLst/>
                <a:latin typeface="Times New Roman"/>
                <a:cs typeface="Times New Roman"/>
              </a:rPr>
              <a:t>         </a:t>
            </a:r>
            <a:r>
              <a:rPr lang="en-US" b="1" i="0" u="none" strike="noStrike" dirty="0">
                <a:solidFill>
                  <a:srgbClr val="EDEDED"/>
                </a:solidFill>
                <a:effectLst/>
                <a:latin typeface="Times New Roman"/>
                <a:cs typeface="Times New Roman"/>
              </a:rPr>
              <a:t>Data wrangling is the process of cleaning and unifying messy and complex data sets for easy </a:t>
            </a:r>
            <a:endParaRPr lang="en-US" b="1">
              <a:latin typeface="Times New Roman"/>
              <a:cs typeface="Times New Roman"/>
            </a:endParaRPr>
          </a:p>
          <a:p>
            <a:pPr marL="0" indent="0">
              <a:buNone/>
            </a:pPr>
            <a:r>
              <a:rPr lang="en-US" b="1" dirty="0">
                <a:solidFill>
                  <a:srgbClr val="EDEDED"/>
                </a:solidFill>
                <a:latin typeface="Times New Roman"/>
                <a:cs typeface="Times New Roman"/>
              </a:rPr>
              <a:t>         </a:t>
            </a:r>
            <a:r>
              <a:rPr lang="en-US" b="1" i="0" u="none" strike="noStrike" dirty="0">
                <a:solidFill>
                  <a:srgbClr val="EDEDED"/>
                </a:solidFill>
                <a:effectLst/>
                <a:latin typeface="Times New Roman"/>
                <a:cs typeface="Times New Roman"/>
              </a:rPr>
              <a:t>access and</a:t>
            </a:r>
            <a:r>
              <a:rPr lang="en-US" b="1" dirty="0">
                <a:solidFill>
                  <a:srgbClr val="EDEDED"/>
                </a:solidFill>
                <a:latin typeface="Times New Roman"/>
                <a:cs typeface="Times New Roman"/>
              </a:rPr>
              <a:t> </a:t>
            </a:r>
            <a:r>
              <a:rPr lang="en-US" b="1" i="0" u="none" strike="noStrike" dirty="0">
                <a:solidFill>
                  <a:srgbClr val="EDEDED"/>
                </a:solidFill>
                <a:effectLst/>
                <a:latin typeface="Times New Roman"/>
                <a:cs typeface="Times New Roman"/>
              </a:rPr>
              <a:t>analysis. It is also known as data cleaning. It </a:t>
            </a:r>
            <a:r>
              <a:rPr lang="en-US" b="1" i="0" u="none" strike="noStrike" dirty="0">
                <a:solidFill>
                  <a:srgbClr val="FFFFFF"/>
                </a:solidFill>
                <a:effectLst/>
                <a:latin typeface="Times New Roman"/>
                <a:cs typeface="Times New Roman"/>
              </a:rPr>
              <a:t>encompasses all the work done on your</a:t>
            </a:r>
            <a:r>
              <a:rPr lang="en-US" b="1" dirty="0">
                <a:solidFill>
                  <a:srgbClr val="FFFFFF"/>
                </a:solidFill>
                <a:latin typeface="Times New Roman"/>
                <a:cs typeface="Times New Roman"/>
              </a:rPr>
              <a:t> </a:t>
            </a:r>
            <a:endParaRPr lang="en-US" b="1">
              <a:latin typeface="Times New Roman"/>
              <a:cs typeface="Times New Roman"/>
            </a:endParaRPr>
          </a:p>
          <a:p>
            <a:pPr marL="0" indent="0">
              <a:buNone/>
            </a:pPr>
            <a:r>
              <a:rPr lang="en-US" b="1" dirty="0">
                <a:solidFill>
                  <a:srgbClr val="FFFFFF"/>
                </a:solidFill>
                <a:latin typeface="Times New Roman"/>
                <a:cs typeface="Times New Roman"/>
              </a:rPr>
              <a:t>         </a:t>
            </a:r>
            <a:r>
              <a:rPr lang="en-US" b="1" i="0" u="none" strike="noStrike" dirty="0">
                <a:solidFill>
                  <a:srgbClr val="FFFFFF"/>
                </a:solidFill>
                <a:effectLst/>
                <a:latin typeface="Times New Roman"/>
                <a:cs typeface="Times New Roman"/>
              </a:rPr>
              <a:t>data prior to the</a:t>
            </a:r>
            <a:r>
              <a:rPr lang="en-US" b="1" dirty="0">
                <a:solidFill>
                  <a:srgbClr val="FFFFFF"/>
                </a:solidFill>
                <a:latin typeface="Times New Roman"/>
                <a:cs typeface="Times New Roman"/>
              </a:rPr>
              <a:t> </a:t>
            </a:r>
            <a:r>
              <a:rPr lang="en-US" b="1" i="0" u="none" strike="noStrike" dirty="0">
                <a:solidFill>
                  <a:srgbClr val="FFFFFF"/>
                </a:solidFill>
                <a:effectLst/>
                <a:latin typeface="Times New Roman"/>
                <a:cs typeface="Times New Roman"/>
              </a:rPr>
              <a:t>actual Analysis.</a:t>
            </a:r>
            <a:endParaRPr lang="en-US" b="1" dirty="0">
              <a:effectLst/>
              <a:latin typeface="Times New Roman"/>
              <a:cs typeface="Times New Roman"/>
            </a:endParaRPr>
          </a:p>
          <a:p>
            <a:br>
              <a:rPr lang="en-US" dirty="0">
                <a:latin typeface="Times New Roman" panose="02020603050405020304" pitchFamily="18" charset="0"/>
                <a:cs typeface="Times New Roman" panose="02020603050405020304" pitchFamily="18" charset="0"/>
              </a:rPr>
            </a:br>
            <a:endParaRPr lang="en-US" b="0" dirty="0">
              <a:effectLst/>
              <a:latin typeface="Times New Roman" panose="02020603050405020304" pitchFamily="18" charset="0"/>
              <a:cs typeface="Times New Roman" panose="02020603050405020304" pitchFamily="18" charset="0"/>
            </a:endParaRPr>
          </a:p>
          <a:p>
            <a:pPr marL="158750" indent="0">
              <a:buNone/>
            </a:pPr>
            <a:br>
              <a:rPr lang="en-US" dirty="0">
                <a:latin typeface="Times New Roman" panose="02020603050405020304" pitchFamily="18" charset="0"/>
                <a:cs typeface="Times New Roman" panose="02020603050405020304" pitchFamily="18" charset="0"/>
              </a:rPr>
            </a:br>
            <a:endParaRPr dirty="0">
              <a:solidFill>
                <a:schemeClr val="accent4"/>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8" name="Google Shape;298;p22"/>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MODULE DESCRIPTION</a:t>
            </a:r>
            <a:endParaRPr dirty="0"/>
          </a:p>
        </p:txBody>
      </p:sp>
      <p:sp>
        <p:nvSpPr>
          <p:cNvPr id="10" name="Google Shape;189;p13">
            <a:extLst>
              <a:ext uri="{FF2B5EF4-FFF2-40B4-BE49-F238E27FC236}">
                <a16:creationId xmlns:a16="http://schemas.microsoft.com/office/drawing/2014/main" id="{2D9020C8-D197-457A-AD52-DE9068BB9490}"/>
              </a:ext>
            </a:extLst>
          </p:cNvPr>
          <p:cNvSpPr txBox="1">
            <a:spLocks noGrp="1"/>
          </p:cNvSpPr>
          <p:nvPr>
            <p:ph type="body" idx="1"/>
          </p:nvPr>
        </p:nvSpPr>
        <p:spPr>
          <a:xfrm>
            <a:off x="569436" y="1082525"/>
            <a:ext cx="8114133" cy="3767364"/>
          </a:xfrm>
          <a:prstGeom prst="rect">
            <a:avLst/>
          </a:prstGeom>
          <a:solidFill>
            <a:schemeClr val="dk1">
              <a:alpha val="56470"/>
            </a:schemeClr>
          </a:solidFill>
          <a:ln>
            <a:noFill/>
          </a:ln>
        </p:spPr>
        <p:txBody>
          <a:bodyPr spcFirstLastPara="1" wrap="square" lIns="234000" tIns="234000" rIns="234000" bIns="91425" anchor="t" anchorCtr="0">
            <a:noAutofit/>
          </a:bodyPr>
          <a:lstStyle/>
          <a:p>
            <a:pPr marL="0" indent="0" rtl="0">
              <a:spcBef>
                <a:spcPts val="0"/>
              </a:spcBef>
              <a:spcAft>
                <a:spcPts val="0"/>
              </a:spcAft>
              <a:buNone/>
            </a:pPr>
            <a:r>
              <a:rPr lang="en-US" b="1" i="1" u="none" strike="noStrike" dirty="0">
                <a:solidFill>
                  <a:srgbClr val="FFFFFF"/>
                </a:solidFill>
                <a:effectLst/>
                <a:latin typeface="Times New Roman"/>
                <a:cs typeface="Times New Roman"/>
              </a:rPr>
              <a:t>4.     </a:t>
            </a:r>
            <a:r>
              <a:rPr lang="en-US" b="1" i="1" u="none" strike="noStrike" dirty="0">
                <a:solidFill>
                  <a:srgbClr val="52A4E0"/>
                </a:solidFill>
                <a:effectLst/>
                <a:latin typeface="Times New Roman"/>
                <a:cs typeface="Times New Roman"/>
              </a:rPr>
              <a:t>Data Normalization - </a:t>
            </a:r>
            <a:endParaRPr lang="en-US" b="1">
              <a:effectLst/>
              <a:latin typeface="Times New Roman"/>
              <a:cs typeface="Times New Roman"/>
            </a:endParaRPr>
          </a:p>
          <a:p>
            <a:pPr marL="298450" indent="0">
              <a:buNone/>
            </a:pPr>
            <a:r>
              <a:rPr lang="en-US" b="1" dirty="0">
                <a:solidFill>
                  <a:srgbClr val="EDEDED"/>
                </a:solidFill>
                <a:latin typeface="Times New Roman"/>
                <a:cs typeface="Times New Roman"/>
              </a:rPr>
              <a:t>     </a:t>
            </a:r>
            <a:r>
              <a:rPr lang="en-US" b="1" i="0" u="none" strike="noStrike" dirty="0">
                <a:solidFill>
                  <a:srgbClr val="EDEDED"/>
                </a:solidFill>
                <a:effectLst/>
                <a:latin typeface="Times New Roman"/>
                <a:cs typeface="Times New Roman"/>
              </a:rPr>
              <a:t>Data normalization is a process in which data attributes within a data model are organized  </a:t>
            </a:r>
            <a:r>
              <a:rPr lang="en-US" b="1" dirty="0">
                <a:solidFill>
                  <a:srgbClr val="EDEDED"/>
                </a:solidFill>
                <a:latin typeface="Times New Roman"/>
                <a:cs typeface="Times New Roman"/>
              </a:rPr>
              <a:t>         </a:t>
            </a:r>
            <a:endParaRPr lang="en-US" b="1" dirty="0">
              <a:solidFill>
                <a:srgbClr val="EDEDED"/>
              </a:solidFill>
              <a:latin typeface="Times New Roman" panose="02020603050405020304" pitchFamily="18" charset="0"/>
              <a:cs typeface="Times New Roman" panose="02020603050405020304" pitchFamily="18" charset="0"/>
            </a:endParaRPr>
          </a:p>
          <a:p>
            <a:pPr marL="298450" indent="0">
              <a:buNone/>
            </a:pPr>
            <a:r>
              <a:rPr lang="en-US" b="1" dirty="0">
                <a:solidFill>
                  <a:srgbClr val="EDEDED"/>
                </a:solidFill>
                <a:latin typeface="Times New Roman"/>
                <a:cs typeface="Times New Roman"/>
              </a:rPr>
              <a:t>     </a:t>
            </a:r>
            <a:r>
              <a:rPr lang="en-US" b="1" i="0" u="none" strike="noStrike" dirty="0">
                <a:solidFill>
                  <a:srgbClr val="EDEDED"/>
                </a:solidFill>
                <a:effectLst/>
                <a:latin typeface="Times New Roman"/>
                <a:cs typeface="Times New Roman"/>
              </a:rPr>
              <a:t>to</a:t>
            </a:r>
            <a:r>
              <a:rPr lang="en-US" b="1" dirty="0">
                <a:solidFill>
                  <a:srgbClr val="EDEDED"/>
                </a:solidFill>
                <a:latin typeface="Times New Roman"/>
                <a:cs typeface="Times New Roman"/>
              </a:rPr>
              <a:t> </a:t>
            </a:r>
            <a:r>
              <a:rPr lang="en-US" b="1" i="0" u="none" strike="noStrike" dirty="0">
                <a:solidFill>
                  <a:srgbClr val="EDEDED"/>
                </a:solidFill>
                <a:effectLst/>
                <a:latin typeface="Times New Roman"/>
                <a:cs typeface="Times New Roman"/>
              </a:rPr>
              <a:t>increase</a:t>
            </a:r>
            <a:r>
              <a:rPr lang="en-US" b="1" dirty="0">
                <a:solidFill>
                  <a:srgbClr val="EDEDED"/>
                </a:solidFill>
                <a:latin typeface="Times New Roman"/>
                <a:cs typeface="Times New Roman"/>
              </a:rPr>
              <a:t> </a:t>
            </a:r>
            <a:r>
              <a:rPr lang="en-US" b="1" i="0" u="none" strike="noStrike" dirty="0">
                <a:solidFill>
                  <a:srgbClr val="EDEDED"/>
                </a:solidFill>
                <a:effectLst/>
                <a:latin typeface="Times New Roman"/>
                <a:cs typeface="Times New Roman"/>
              </a:rPr>
              <a:t>the cohesion of entity types. The goal of data normalization is to reduce and even</a:t>
            </a:r>
            <a:r>
              <a:rPr lang="en-US" b="1" dirty="0">
                <a:solidFill>
                  <a:srgbClr val="EDEDED"/>
                </a:solidFill>
                <a:latin typeface="Times New Roman"/>
                <a:cs typeface="Times New Roman"/>
              </a:rPr>
              <a:t> </a:t>
            </a:r>
            <a:endParaRPr lang="en-US" b="1">
              <a:solidFill>
                <a:srgbClr val="EDEDED"/>
              </a:solidFill>
              <a:latin typeface="Times New Roman" panose="02020603050405020304" pitchFamily="18" charset="0"/>
              <a:cs typeface="Times New Roman" panose="02020603050405020304" pitchFamily="18" charset="0"/>
            </a:endParaRPr>
          </a:p>
          <a:p>
            <a:pPr marL="298450" indent="0">
              <a:buNone/>
            </a:pPr>
            <a:r>
              <a:rPr lang="en-US" b="1" dirty="0">
                <a:solidFill>
                  <a:srgbClr val="EDEDED"/>
                </a:solidFill>
                <a:latin typeface="Times New Roman"/>
                <a:cs typeface="Times New Roman"/>
              </a:rPr>
              <a:t>     </a:t>
            </a:r>
            <a:r>
              <a:rPr lang="en-US" b="1" i="0" u="none" strike="noStrike" dirty="0">
                <a:solidFill>
                  <a:srgbClr val="EDEDED"/>
                </a:solidFill>
                <a:effectLst/>
                <a:latin typeface="Times New Roman"/>
                <a:cs typeface="Times New Roman"/>
              </a:rPr>
              <a:t>eliminate</a:t>
            </a:r>
            <a:r>
              <a:rPr lang="en-US" b="1" dirty="0">
                <a:solidFill>
                  <a:srgbClr val="EDEDED"/>
                </a:solidFill>
                <a:latin typeface="Times New Roman"/>
                <a:cs typeface="Times New Roman"/>
              </a:rPr>
              <a:t> </a:t>
            </a:r>
            <a:r>
              <a:rPr lang="en-US" b="1" i="0" u="none" strike="noStrike" dirty="0">
                <a:solidFill>
                  <a:srgbClr val="EDEDED"/>
                </a:solidFill>
                <a:effectLst/>
                <a:latin typeface="Times New Roman"/>
                <a:cs typeface="Times New Roman"/>
              </a:rPr>
              <a:t>data</a:t>
            </a:r>
            <a:r>
              <a:rPr lang="en-US" b="1" dirty="0">
                <a:solidFill>
                  <a:srgbClr val="EDEDED"/>
                </a:solidFill>
                <a:latin typeface="Times New Roman"/>
                <a:cs typeface="Times New Roman"/>
              </a:rPr>
              <a:t> </a:t>
            </a:r>
            <a:r>
              <a:rPr lang="en-US" b="1" i="0" u="none" strike="noStrike" dirty="0">
                <a:solidFill>
                  <a:srgbClr val="EDEDED"/>
                </a:solidFill>
                <a:effectLst/>
                <a:latin typeface="Times New Roman"/>
                <a:cs typeface="Times New Roman"/>
              </a:rPr>
              <a:t>redundancy.</a:t>
            </a:r>
            <a:endParaRPr lang="en-US" b="1" i="0" u="none" strike="noStrike" dirty="0">
              <a:solidFill>
                <a:srgbClr val="EDEDED"/>
              </a:solidFill>
              <a:effectLst/>
              <a:latin typeface="Times New Roman" panose="02020603050405020304" pitchFamily="18" charset="0"/>
              <a:cs typeface="Times New Roman" panose="02020603050405020304" pitchFamily="18" charset="0"/>
            </a:endParaRPr>
          </a:p>
          <a:p>
            <a:pPr marL="298450" indent="0" rtl="0">
              <a:spcBef>
                <a:spcPts val="0"/>
              </a:spcBef>
              <a:spcAft>
                <a:spcPts val="0"/>
              </a:spcAft>
              <a:buNone/>
            </a:pPr>
            <a:endParaRPr lang="en-US" b="1" i="0" u="none" strike="noStrike" dirty="0">
              <a:solidFill>
                <a:srgbClr val="EDEDED"/>
              </a:solidFill>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b="1" i="1" u="none" strike="noStrike" dirty="0">
                <a:solidFill>
                  <a:srgbClr val="FFFFFF"/>
                </a:solidFill>
                <a:effectLst/>
                <a:latin typeface="Times New Roman"/>
                <a:cs typeface="Times New Roman"/>
              </a:rPr>
              <a:t>5.</a:t>
            </a:r>
            <a:r>
              <a:rPr lang="en-US" b="1" i="1" u="none" strike="noStrike" dirty="0">
                <a:solidFill>
                  <a:srgbClr val="52A4E0"/>
                </a:solidFill>
                <a:effectLst/>
                <a:latin typeface="Times New Roman"/>
                <a:cs typeface="Times New Roman"/>
              </a:rPr>
              <a:t>   Feature Selection - </a:t>
            </a:r>
            <a:endParaRPr lang="en-US" b="1">
              <a:effectLst/>
              <a:latin typeface="Times New Roman"/>
              <a:cs typeface="Times New Roman"/>
            </a:endParaRPr>
          </a:p>
          <a:p>
            <a:pPr marL="101600" indent="0">
              <a:buNone/>
            </a:pPr>
            <a:r>
              <a:rPr lang="en-US" b="1" i="0" u="none" strike="noStrike" dirty="0">
                <a:solidFill>
                  <a:srgbClr val="EDEDED"/>
                </a:solidFill>
                <a:effectLst/>
                <a:latin typeface="Times New Roman"/>
                <a:cs typeface="Times New Roman"/>
              </a:rPr>
              <a:t>    </a:t>
            </a:r>
            <a:r>
              <a:rPr lang="en-US" b="1" dirty="0">
                <a:solidFill>
                  <a:srgbClr val="EDEDED"/>
                </a:solidFill>
                <a:latin typeface="Times New Roman"/>
                <a:cs typeface="Times New Roman"/>
              </a:rPr>
              <a:t>     </a:t>
            </a:r>
            <a:r>
              <a:rPr lang="en-US" b="1" i="0" u="none" strike="noStrike" dirty="0">
                <a:solidFill>
                  <a:srgbClr val="EDEDED"/>
                </a:solidFill>
                <a:effectLst/>
                <a:latin typeface="Times New Roman"/>
                <a:cs typeface="Times New Roman"/>
              </a:rPr>
              <a:t>Feature Selection is the process where you automatically or</a:t>
            </a:r>
            <a:r>
              <a:rPr lang="en-US" b="1" dirty="0">
                <a:latin typeface="Times New Roman"/>
                <a:cs typeface="Times New Roman"/>
              </a:rPr>
              <a:t> </a:t>
            </a:r>
            <a:r>
              <a:rPr lang="en-US" b="1" i="0" u="none" strike="noStrike" dirty="0">
                <a:solidFill>
                  <a:srgbClr val="EDEDED"/>
                </a:solidFill>
                <a:effectLst/>
                <a:latin typeface="Times New Roman"/>
                <a:cs typeface="Times New Roman"/>
              </a:rPr>
              <a:t>manually select those features which</a:t>
            </a:r>
            <a:r>
              <a:rPr lang="en-US" b="1" dirty="0">
                <a:solidFill>
                  <a:srgbClr val="EDEDED"/>
                </a:solidFill>
                <a:latin typeface="Times New Roman"/>
                <a:cs typeface="Times New Roman"/>
              </a:rPr>
              <a:t>  </a:t>
            </a:r>
            <a:endParaRPr lang="en-US" b="1" i="0" u="none" strike="noStrike" dirty="0">
              <a:solidFill>
                <a:srgbClr val="EDEDED"/>
              </a:solidFill>
              <a:effectLst/>
              <a:latin typeface="Times New Roman" panose="02020603050405020304" pitchFamily="18" charset="0"/>
              <a:cs typeface="Times New Roman" panose="02020603050405020304" pitchFamily="18" charset="0"/>
            </a:endParaRPr>
          </a:p>
          <a:p>
            <a:pPr marL="101600" indent="0">
              <a:buNone/>
            </a:pPr>
            <a:r>
              <a:rPr lang="en-US" b="1" dirty="0">
                <a:solidFill>
                  <a:srgbClr val="EDEDED"/>
                </a:solidFill>
                <a:latin typeface="Times New Roman"/>
                <a:cs typeface="Times New Roman"/>
              </a:rPr>
              <a:t>         </a:t>
            </a:r>
            <a:r>
              <a:rPr lang="en-US" b="1" i="0" u="none" strike="noStrike" dirty="0">
                <a:solidFill>
                  <a:srgbClr val="EDEDED"/>
                </a:solidFill>
                <a:effectLst/>
                <a:latin typeface="Times New Roman"/>
                <a:cs typeface="Times New Roman"/>
              </a:rPr>
              <a:t>contribute most to your prediction variable or output in which you are interested in.</a:t>
            </a:r>
          </a:p>
          <a:p>
            <a:pPr marL="101600" indent="0" rtl="0">
              <a:spcBef>
                <a:spcPts val="0"/>
              </a:spcBef>
              <a:spcAft>
                <a:spcPts val="0"/>
              </a:spcAft>
              <a:buNone/>
            </a:pPr>
            <a:endParaRPr lang="en-US" b="1" i="0" u="none" strike="noStrike" dirty="0">
              <a:solidFill>
                <a:srgbClr val="EDEDED"/>
              </a:solidFill>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b="1" i="1" u="none" strike="noStrike" dirty="0">
                <a:solidFill>
                  <a:srgbClr val="FFFFFF"/>
                </a:solidFill>
                <a:effectLst/>
                <a:latin typeface="Times New Roman"/>
                <a:cs typeface="Times New Roman"/>
              </a:rPr>
              <a:t>6.    </a:t>
            </a:r>
            <a:r>
              <a:rPr lang="en-US" b="1" i="1" u="none" strike="noStrike" dirty="0">
                <a:solidFill>
                  <a:srgbClr val="52A4E0"/>
                </a:solidFill>
                <a:effectLst/>
                <a:latin typeface="Times New Roman"/>
                <a:cs typeface="Times New Roman"/>
              </a:rPr>
              <a:t>Model Building - </a:t>
            </a:r>
            <a:endParaRPr lang="en-US" b="1">
              <a:effectLst/>
              <a:latin typeface="Times New Roman"/>
              <a:cs typeface="Times New Roman"/>
            </a:endParaRPr>
          </a:p>
          <a:p>
            <a:pPr marL="158750" indent="0">
              <a:buNone/>
            </a:pPr>
            <a:r>
              <a:rPr lang="en-US" b="1" i="0" u="none" strike="noStrike" dirty="0">
                <a:solidFill>
                  <a:srgbClr val="EDEDED"/>
                </a:solidFill>
                <a:effectLst/>
                <a:latin typeface="Times New Roman"/>
                <a:cs typeface="Times New Roman"/>
              </a:rPr>
              <a:t> </a:t>
            </a:r>
            <a:r>
              <a:rPr lang="en-US" b="1" dirty="0">
                <a:solidFill>
                  <a:srgbClr val="EDEDED"/>
                </a:solidFill>
                <a:latin typeface="Times New Roman"/>
                <a:cs typeface="Times New Roman"/>
              </a:rPr>
              <a:t>  </a:t>
            </a:r>
            <a:r>
              <a:rPr lang="en-US" b="1" i="0" u="none" strike="noStrike" dirty="0">
                <a:solidFill>
                  <a:srgbClr val="EDEDED"/>
                </a:solidFill>
                <a:effectLst/>
                <a:latin typeface="Times New Roman"/>
                <a:cs typeface="Times New Roman"/>
              </a:rPr>
              <a:t> </a:t>
            </a:r>
            <a:r>
              <a:rPr lang="en-US" b="1" dirty="0">
                <a:solidFill>
                  <a:srgbClr val="EDEDED"/>
                </a:solidFill>
                <a:latin typeface="Times New Roman"/>
                <a:cs typeface="Times New Roman"/>
              </a:rPr>
              <a:t>   </a:t>
            </a:r>
            <a:r>
              <a:rPr lang="en-US" b="1" i="0" u="none" strike="noStrike" dirty="0">
                <a:solidFill>
                  <a:srgbClr val="EDEDED"/>
                </a:solidFill>
                <a:effectLst/>
                <a:latin typeface="Times New Roman"/>
                <a:cs typeface="Times New Roman"/>
              </a:rPr>
              <a:t>Model building is the process of developing a probabilistic model that best describes the</a:t>
            </a:r>
            <a:r>
              <a:rPr lang="en-US" b="1" dirty="0">
                <a:solidFill>
                  <a:srgbClr val="EDEDED"/>
                </a:solidFill>
                <a:latin typeface="Times New Roman"/>
                <a:cs typeface="Times New Roman"/>
              </a:rPr>
              <a:t> </a:t>
            </a:r>
            <a:r>
              <a:rPr lang="en-US" b="1" i="0" u="none" strike="noStrike" dirty="0">
                <a:solidFill>
                  <a:srgbClr val="EDEDED"/>
                </a:solidFill>
                <a:effectLst/>
                <a:latin typeface="Times New Roman"/>
                <a:cs typeface="Times New Roman"/>
              </a:rPr>
              <a:t>relationship</a:t>
            </a:r>
            <a:r>
              <a:rPr lang="en-US" b="1" dirty="0">
                <a:solidFill>
                  <a:srgbClr val="EDEDED"/>
                </a:solidFill>
                <a:latin typeface="Times New Roman"/>
                <a:cs typeface="Times New Roman"/>
              </a:rPr>
              <a:t>  </a:t>
            </a:r>
            <a:endParaRPr lang="en-US" b="1" i="0" u="none" strike="noStrike" dirty="0">
              <a:solidFill>
                <a:srgbClr val="EDEDED"/>
              </a:solidFill>
              <a:effectLst/>
              <a:latin typeface="Times New Roman" panose="02020603050405020304" pitchFamily="18" charset="0"/>
              <a:cs typeface="Times New Roman" panose="02020603050405020304" pitchFamily="18" charset="0"/>
            </a:endParaRPr>
          </a:p>
          <a:p>
            <a:pPr marL="158750" indent="0">
              <a:buNone/>
            </a:pPr>
            <a:r>
              <a:rPr lang="en-US" b="1" dirty="0">
                <a:solidFill>
                  <a:srgbClr val="EDEDED"/>
                </a:solidFill>
                <a:latin typeface="Times New Roman"/>
                <a:cs typeface="Times New Roman"/>
              </a:rPr>
              <a:t>       </a:t>
            </a:r>
            <a:r>
              <a:rPr lang="en-US" b="1" i="0" u="none" strike="noStrike" dirty="0">
                <a:solidFill>
                  <a:srgbClr val="EDEDED"/>
                </a:solidFill>
                <a:effectLst/>
                <a:latin typeface="Times New Roman"/>
                <a:cs typeface="Times New Roman"/>
              </a:rPr>
              <a:t>between the dependent and independent variables.</a:t>
            </a:r>
          </a:p>
          <a:p>
            <a:pPr marL="158750" indent="0" rtl="0">
              <a:spcBef>
                <a:spcPts val="0"/>
              </a:spcBef>
              <a:spcAft>
                <a:spcPts val="0"/>
              </a:spcAft>
              <a:buNone/>
            </a:pPr>
            <a:endParaRPr lang="en-US" b="1" dirty="0">
              <a:effectLst/>
              <a:latin typeface="Times New Roman" panose="02020603050405020304" pitchFamily="18" charset="0"/>
              <a:cs typeface="Times New Roman" panose="02020603050405020304" pitchFamily="18" charset="0"/>
            </a:endParaRPr>
          </a:p>
          <a:p>
            <a:pPr marL="0" indent="0" rtl="0">
              <a:spcBef>
                <a:spcPts val="0"/>
              </a:spcBef>
              <a:spcAft>
                <a:spcPts val="0"/>
              </a:spcAft>
              <a:buNone/>
            </a:pPr>
            <a:r>
              <a:rPr lang="en-US" sz="1400" b="1" i="1" u="none" strike="noStrike" dirty="0">
                <a:solidFill>
                  <a:srgbClr val="FFFFFF"/>
                </a:solidFill>
                <a:effectLst/>
                <a:latin typeface="Times New Roman"/>
                <a:cs typeface="Times New Roman"/>
              </a:rPr>
              <a:t>7. </a:t>
            </a:r>
            <a:r>
              <a:rPr lang="en-US" sz="1400" b="1" i="1" u="none" strike="noStrike" dirty="0">
                <a:solidFill>
                  <a:srgbClr val="52A4E0"/>
                </a:solidFill>
                <a:effectLst/>
                <a:latin typeface="Times New Roman"/>
                <a:cs typeface="Times New Roman"/>
              </a:rPr>
              <a:t>   Deployment-</a:t>
            </a:r>
            <a:endParaRPr lang="en-US" sz="1400" b="1">
              <a:effectLst/>
              <a:latin typeface="Times New Roman"/>
              <a:cs typeface="Times New Roman"/>
            </a:endParaRPr>
          </a:p>
          <a:p>
            <a:pPr marL="0" indent="0">
              <a:buNone/>
            </a:pPr>
            <a:r>
              <a:rPr lang="en-US" b="1" i="1" u="none" strike="noStrike" dirty="0">
                <a:solidFill>
                  <a:srgbClr val="EDEDED"/>
                </a:solidFill>
                <a:effectLst/>
                <a:latin typeface="Times New Roman"/>
                <a:cs typeface="Times New Roman"/>
              </a:rPr>
              <a:t> </a:t>
            </a:r>
            <a:r>
              <a:rPr lang="en-US" b="1" i="1" dirty="0">
                <a:solidFill>
                  <a:srgbClr val="EDEDED"/>
                </a:solidFill>
                <a:latin typeface="Times New Roman"/>
                <a:cs typeface="Times New Roman"/>
              </a:rPr>
              <a:t>           </a:t>
            </a:r>
            <a:r>
              <a:rPr lang="en-US" b="1" dirty="0">
                <a:solidFill>
                  <a:srgbClr val="EDEDED"/>
                </a:solidFill>
                <a:latin typeface="Times New Roman"/>
                <a:cs typeface="Times New Roman"/>
              </a:rPr>
              <a:t>The</a:t>
            </a:r>
            <a:r>
              <a:rPr lang="en-US" b="1" i="0" u="none" strike="noStrike" dirty="0">
                <a:solidFill>
                  <a:srgbClr val="EDEDED"/>
                </a:solidFill>
                <a:effectLst/>
                <a:latin typeface="Times New Roman"/>
                <a:cs typeface="Times New Roman"/>
              </a:rPr>
              <a:t> concept of deployment in data science refers to the application of</a:t>
            </a:r>
            <a:r>
              <a:rPr lang="en-US" b="1" dirty="0">
                <a:latin typeface="Times New Roman"/>
                <a:cs typeface="Times New Roman"/>
              </a:rPr>
              <a:t> </a:t>
            </a:r>
            <a:r>
              <a:rPr lang="en-US" b="1" i="0" u="none" strike="noStrike" dirty="0">
                <a:solidFill>
                  <a:srgbClr val="EDEDED"/>
                </a:solidFill>
                <a:effectLst/>
                <a:latin typeface="Times New Roman"/>
                <a:cs typeface="Times New Roman"/>
              </a:rPr>
              <a:t>a model for </a:t>
            </a:r>
            <a:r>
              <a:rPr lang="en-US" b="1" dirty="0">
                <a:solidFill>
                  <a:srgbClr val="EDEDED"/>
                </a:solidFill>
                <a:latin typeface="Times New Roman"/>
                <a:cs typeface="Times New Roman"/>
              </a:rPr>
              <a:t>prediction</a:t>
            </a:r>
            <a:endParaRPr lang="en-US" b="1" dirty="0">
              <a:latin typeface="Times New Roman"/>
              <a:cs typeface="Times New Roman"/>
            </a:endParaRPr>
          </a:p>
          <a:p>
            <a:pPr marL="0" indent="0">
              <a:buNone/>
            </a:pPr>
            <a:r>
              <a:rPr lang="en-US" b="1" dirty="0">
                <a:solidFill>
                  <a:srgbClr val="EDEDED"/>
                </a:solidFill>
                <a:latin typeface="Times New Roman"/>
                <a:cs typeface="Times New Roman"/>
              </a:rPr>
              <a:t>            using new</a:t>
            </a:r>
            <a:r>
              <a:rPr lang="en-US" b="1" i="0" u="none" strike="noStrike" dirty="0">
                <a:solidFill>
                  <a:srgbClr val="EDEDED"/>
                </a:solidFill>
                <a:effectLst/>
                <a:latin typeface="Times New Roman"/>
                <a:cs typeface="Times New Roman"/>
              </a:rPr>
              <a:t> data.</a:t>
            </a:r>
            <a:endParaRPr lang="en-US" b="1" dirty="0">
              <a:effectLst/>
              <a:latin typeface="Times New Roman"/>
              <a:cs typeface="Times New Roman"/>
            </a:endParaRPr>
          </a:p>
          <a:p>
            <a:pPr marL="158750" indent="0">
              <a:buNone/>
            </a:pPr>
            <a:br>
              <a:rPr lang="en-US" dirty="0"/>
            </a:br>
            <a:br>
              <a:rPr lang="en-US" dirty="0"/>
            </a:br>
            <a:endParaRPr lang="en-US" b="0" dirty="0">
              <a:effectLst/>
              <a:latin typeface="Times New Roman" panose="02020603050405020304" pitchFamily="18" charset="0"/>
              <a:cs typeface="Times New Roman" panose="02020603050405020304" pitchFamily="18" charset="0"/>
            </a:endParaRPr>
          </a:p>
          <a:p>
            <a:pPr marL="158750" indent="0">
              <a:buNone/>
            </a:pPr>
            <a:br>
              <a:rPr lang="en-US" dirty="0"/>
            </a:br>
            <a:endParaRPr lang="en-US" b="0" dirty="0">
              <a:effectLst/>
            </a:endParaRPr>
          </a:p>
          <a:p>
            <a:pPr marL="158750" indent="0">
              <a:buNone/>
            </a:pPr>
            <a:br>
              <a:rPr lang="en-US" dirty="0"/>
            </a:br>
            <a:br>
              <a:rPr lang="en-US" dirty="0">
                <a:latin typeface="Times New Roman" panose="02020603050405020304" pitchFamily="18" charset="0"/>
                <a:cs typeface="Times New Roman" panose="02020603050405020304" pitchFamily="18" charset="0"/>
              </a:rPr>
            </a:br>
            <a:endParaRPr lang="en-US" b="0" dirty="0">
              <a:effectLst/>
              <a:latin typeface="Times New Roman" panose="02020603050405020304" pitchFamily="18" charset="0"/>
              <a:cs typeface="Times New Roman" panose="02020603050405020304" pitchFamily="18" charset="0"/>
            </a:endParaRPr>
          </a:p>
          <a:p>
            <a:pPr marL="158750" indent="0">
              <a:buNone/>
            </a:pPr>
            <a:br>
              <a:rPr lang="en-US" dirty="0">
                <a:latin typeface="Times New Roman" panose="02020603050405020304" pitchFamily="18" charset="0"/>
                <a:cs typeface="Times New Roman" panose="02020603050405020304" pitchFamily="18" charset="0"/>
              </a:rPr>
            </a:br>
            <a:endParaRPr dirty="0">
              <a:solidFill>
                <a:schemeClr val="accent4"/>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1632169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8" name="Google Shape;298;p22"/>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MODULE WORKFLOW</a:t>
            </a:r>
            <a:endParaRPr dirty="0"/>
          </a:p>
        </p:txBody>
      </p:sp>
      <p:sp>
        <p:nvSpPr>
          <p:cNvPr id="10" name="Google Shape;189;p13">
            <a:extLst>
              <a:ext uri="{FF2B5EF4-FFF2-40B4-BE49-F238E27FC236}">
                <a16:creationId xmlns:a16="http://schemas.microsoft.com/office/drawing/2014/main" id="{2D9020C8-D197-457A-AD52-DE9068BB9490}"/>
              </a:ext>
            </a:extLst>
          </p:cNvPr>
          <p:cNvSpPr txBox="1">
            <a:spLocks noGrp="1"/>
          </p:cNvSpPr>
          <p:nvPr>
            <p:ph type="body" idx="1"/>
          </p:nvPr>
        </p:nvSpPr>
        <p:spPr>
          <a:xfrm>
            <a:off x="616500" y="1082525"/>
            <a:ext cx="7704000" cy="3606000"/>
          </a:xfrm>
          <a:prstGeom prst="rect">
            <a:avLst/>
          </a:prstGeom>
          <a:solidFill>
            <a:schemeClr val="dk1">
              <a:alpha val="56470"/>
            </a:schemeClr>
          </a:solidFill>
          <a:ln>
            <a:noFill/>
          </a:ln>
        </p:spPr>
        <p:txBody>
          <a:bodyPr spcFirstLastPara="1" wrap="square" lIns="234000" tIns="234000" rIns="234000" bIns="91425" anchor="t" anchorCtr="0">
            <a:noAutofit/>
          </a:bodyPr>
          <a:lstStyle/>
          <a:p>
            <a:pPr marL="158750" indent="0" rtl="0" fontAlgn="base">
              <a:spcBef>
                <a:spcPts val="0"/>
              </a:spcBef>
              <a:spcAft>
                <a:spcPts val="0"/>
              </a:spcAft>
              <a:buNone/>
            </a:pPr>
            <a:r>
              <a:rPr lang="en-US" sz="1600" b="1" i="1" u="none" strike="noStrike" dirty="0">
                <a:solidFill>
                  <a:srgbClr val="52A4E0"/>
                </a:solidFill>
                <a:effectLst/>
                <a:latin typeface="Times New Roman"/>
                <a:cs typeface="Times New Roman"/>
              </a:rPr>
              <a:t>WEB SCRAPING</a:t>
            </a:r>
          </a:p>
          <a:p>
            <a:pPr marL="158750" indent="0" rtl="0" fontAlgn="base">
              <a:spcBef>
                <a:spcPts val="0"/>
              </a:spcBef>
              <a:spcAft>
                <a:spcPts val="0"/>
              </a:spcAft>
              <a:buNone/>
            </a:pPr>
            <a:endParaRPr lang="en-US" b="1" i="1" dirty="0">
              <a:solidFill>
                <a:srgbClr val="52A4E0"/>
              </a:solidFill>
              <a:latin typeface="Times New Roman" panose="02020603050405020304" pitchFamily="18" charset="0"/>
              <a:cs typeface="Times New Roman" panose="02020603050405020304" pitchFamily="18" charset="0"/>
            </a:endParaRPr>
          </a:p>
          <a:p>
            <a:pPr marL="158750" indent="0" rtl="0" fontAlgn="base">
              <a:spcBef>
                <a:spcPts val="0"/>
              </a:spcBef>
              <a:spcAft>
                <a:spcPts val="0"/>
              </a:spcAft>
              <a:buNone/>
            </a:pPr>
            <a:endParaRPr lang="en-US" b="1" i="1" u="none" strike="noStrike" dirty="0">
              <a:solidFill>
                <a:srgbClr val="FFFFFF"/>
              </a:solidFill>
              <a:effectLst/>
              <a:latin typeface="Times New Roman" panose="02020603050405020304" pitchFamily="18" charset="0"/>
              <a:cs typeface="Times New Roman" panose="02020603050405020304" pitchFamily="18" charset="0"/>
            </a:endParaRPr>
          </a:p>
          <a:p>
            <a:pPr marL="482600" rtl="0" fontAlgn="base">
              <a:spcBef>
                <a:spcPts val="0"/>
              </a:spcBef>
              <a:spcAft>
                <a:spcPts val="0"/>
              </a:spcAft>
              <a:buClr>
                <a:schemeClr val="tx2"/>
              </a:buClr>
              <a:buFont typeface="Arial" panose="020B0604020202020204" pitchFamily="34" charset="0"/>
              <a:buChar char="•"/>
            </a:pPr>
            <a:r>
              <a:rPr lang="en-US" sz="1400" b="1" i="0" u="none" strike="noStrike" dirty="0">
                <a:solidFill>
                  <a:schemeClr val="accent4"/>
                </a:solidFill>
                <a:effectLst/>
                <a:latin typeface="Times New Roman"/>
                <a:cs typeface="Times New Roman"/>
              </a:rPr>
              <a:t>Identify the target website and inspect the data source</a:t>
            </a:r>
          </a:p>
          <a:p>
            <a:pPr marL="482600" fontAlgn="base">
              <a:buClr>
                <a:schemeClr val="tx2"/>
              </a:buClr>
              <a:buFont typeface="Arial" panose="020B0604020202020204" pitchFamily="34" charset="0"/>
              <a:buChar char="•"/>
            </a:pPr>
            <a:r>
              <a:rPr lang="en-US" sz="1400" b="1" i="0" u="none" strike="noStrike" dirty="0">
                <a:solidFill>
                  <a:schemeClr val="accent4"/>
                </a:solidFill>
                <a:effectLst/>
                <a:latin typeface="Times New Roman"/>
                <a:cs typeface="Times New Roman"/>
              </a:rPr>
              <a:t>Collect URLs of the pages where you want to extract data from</a:t>
            </a:r>
            <a:r>
              <a:rPr lang="en-US" sz="1400" b="1" dirty="0">
                <a:solidFill>
                  <a:schemeClr val="accent4"/>
                </a:solidFill>
                <a:latin typeface="Times New Roman"/>
                <a:cs typeface="Times New Roman"/>
              </a:rPr>
              <a:t> (in our case, we will be using Twitter API or </a:t>
            </a:r>
            <a:r>
              <a:rPr lang="en-US" sz="1400" b="1" dirty="0" err="1">
                <a:solidFill>
                  <a:schemeClr val="accent4"/>
                </a:solidFill>
                <a:latin typeface="Times New Roman"/>
                <a:cs typeface="Times New Roman"/>
              </a:rPr>
              <a:t>Twint</a:t>
            </a:r>
            <a:r>
              <a:rPr lang="en-US" sz="1400" b="1" dirty="0">
                <a:solidFill>
                  <a:schemeClr val="accent4"/>
                </a:solidFill>
                <a:latin typeface="Times New Roman"/>
                <a:cs typeface="Times New Roman"/>
              </a:rPr>
              <a:t> module from Python library)</a:t>
            </a:r>
            <a:endParaRPr lang="en-US" sz="1400" b="1" i="0" u="none" strike="noStrike" dirty="0">
              <a:solidFill>
                <a:schemeClr val="accent4"/>
              </a:solidFill>
              <a:effectLst/>
              <a:latin typeface="Times New Roman" panose="02020603050405020304" pitchFamily="18" charset="0"/>
              <a:cs typeface="Times New Roman" panose="02020603050405020304" pitchFamily="18" charset="0"/>
            </a:endParaRPr>
          </a:p>
          <a:p>
            <a:pPr marL="482600" rtl="0" fontAlgn="base">
              <a:spcBef>
                <a:spcPts val="0"/>
              </a:spcBef>
              <a:spcAft>
                <a:spcPts val="0"/>
              </a:spcAft>
              <a:buClr>
                <a:schemeClr val="tx2"/>
              </a:buClr>
              <a:buFont typeface="Arial" panose="020B0604020202020204" pitchFamily="34" charset="0"/>
              <a:buChar char="•"/>
            </a:pPr>
            <a:r>
              <a:rPr lang="en-US" sz="1400" b="1" i="0" u="none" strike="noStrike" dirty="0">
                <a:solidFill>
                  <a:schemeClr val="accent4"/>
                </a:solidFill>
                <a:effectLst/>
                <a:latin typeface="Times New Roman"/>
                <a:cs typeface="Times New Roman"/>
              </a:rPr>
              <a:t>Make a request to these URLs to get the HTML of the page</a:t>
            </a:r>
          </a:p>
          <a:p>
            <a:pPr marL="482600" rtl="0" fontAlgn="base">
              <a:spcBef>
                <a:spcPts val="0"/>
              </a:spcBef>
              <a:spcAft>
                <a:spcPts val="0"/>
              </a:spcAft>
              <a:buClr>
                <a:schemeClr val="tx2"/>
              </a:buClr>
              <a:buFont typeface="Arial" panose="020B0604020202020204" pitchFamily="34" charset="0"/>
              <a:buChar char="•"/>
            </a:pPr>
            <a:r>
              <a:rPr lang="en-US" sz="1400" b="1" i="0" u="none" strike="noStrike" dirty="0">
                <a:solidFill>
                  <a:schemeClr val="accent4"/>
                </a:solidFill>
                <a:effectLst/>
                <a:latin typeface="Times New Roman"/>
                <a:cs typeface="Times New Roman"/>
              </a:rPr>
              <a:t>Use locators to find the data in the HTML</a:t>
            </a:r>
          </a:p>
          <a:p>
            <a:pPr marL="482600" rtl="0" fontAlgn="base">
              <a:spcBef>
                <a:spcPts val="0"/>
              </a:spcBef>
              <a:spcAft>
                <a:spcPts val="0"/>
              </a:spcAft>
              <a:buClr>
                <a:schemeClr val="tx2"/>
              </a:buClr>
              <a:buFont typeface="Arial" panose="020B0604020202020204" pitchFamily="34" charset="0"/>
              <a:buChar char="•"/>
            </a:pPr>
            <a:r>
              <a:rPr lang="en-US" sz="1400" b="1" i="0" u="none" strike="noStrike" dirty="0">
                <a:solidFill>
                  <a:schemeClr val="accent4"/>
                </a:solidFill>
                <a:effectLst/>
                <a:latin typeface="Times New Roman"/>
                <a:cs typeface="Times New Roman"/>
              </a:rPr>
              <a:t>Scrape HTML Content From a Page</a:t>
            </a:r>
          </a:p>
          <a:p>
            <a:pPr marL="482600" rtl="0" fontAlgn="base">
              <a:spcBef>
                <a:spcPts val="0"/>
              </a:spcBef>
              <a:spcAft>
                <a:spcPts val="0"/>
              </a:spcAft>
              <a:buClr>
                <a:schemeClr val="tx2"/>
              </a:buClr>
              <a:buFont typeface="Arial" panose="020B0604020202020204" pitchFamily="34" charset="0"/>
              <a:buChar char="•"/>
            </a:pPr>
            <a:r>
              <a:rPr lang="en-US" sz="1400" b="1" i="0" u="none" strike="noStrike" dirty="0">
                <a:solidFill>
                  <a:schemeClr val="accent4"/>
                </a:solidFill>
                <a:effectLst/>
                <a:latin typeface="Times New Roman"/>
                <a:cs typeface="Times New Roman"/>
              </a:rPr>
              <a:t>Parse HTML Code with Beautiful Soup</a:t>
            </a:r>
          </a:p>
          <a:p>
            <a:pPr marL="482600" fontAlgn="base">
              <a:buClr>
                <a:schemeClr val="tx2"/>
              </a:buClr>
              <a:buFont typeface="Arial" panose="020B0604020202020204" pitchFamily="34" charset="0"/>
              <a:buChar char="•"/>
            </a:pPr>
            <a:r>
              <a:rPr lang="en-US" sz="1400" b="1" i="0" u="none" strike="noStrike" dirty="0">
                <a:solidFill>
                  <a:schemeClr val="accent4"/>
                </a:solidFill>
                <a:effectLst/>
                <a:latin typeface="Times New Roman"/>
                <a:cs typeface="Times New Roman"/>
              </a:rPr>
              <a:t>Save the data in a JSON or CSV file or some other structured format</a:t>
            </a:r>
            <a:r>
              <a:rPr lang="en-US" sz="1400" b="1" dirty="0">
                <a:solidFill>
                  <a:schemeClr val="accent4"/>
                </a:solidFill>
                <a:latin typeface="Times New Roman"/>
                <a:cs typeface="Times New Roman"/>
              </a:rPr>
              <a:t> that would help to create dataset.</a:t>
            </a:r>
            <a:endParaRPr lang="en-US" sz="1400" b="1" i="0" u="none" strike="noStrike" dirty="0">
              <a:solidFill>
                <a:schemeClr val="accent4"/>
              </a:solidFill>
              <a:effectLst/>
              <a:latin typeface="Times New Roman" panose="02020603050405020304" pitchFamily="18" charset="0"/>
              <a:cs typeface="Times New Roman" panose="02020603050405020304" pitchFamily="18" charset="0"/>
            </a:endParaRPr>
          </a:p>
          <a:p>
            <a:pPr marL="158750" indent="0">
              <a:buNone/>
            </a:pP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b="0" dirty="0">
              <a:effectLst/>
              <a:latin typeface="Times New Roman" panose="02020603050405020304" pitchFamily="18" charset="0"/>
              <a:cs typeface="Times New Roman" panose="02020603050405020304" pitchFamily="18" charset="0"/>
            </a:endParaRPr>
          </a:p>
          <a:p>
            <a:pPr marL="158750" indent="0">
              <a:buNone/>
            </a:pPr>
            <a:br>
              <a:rPr lang="en-US" dirty="0">
                <a:latin typeface="Times New Roman" panose="02020603050405020304" pitchFamily="18" charset="0"/>
                <a:cs typeface="Times New Roman" panose="02020603050405020304" pitchFamily="18" charset="0"/>
              </a:rPr>
            </a:br>
            <a:endParaRPr dirty="0">
              <a:solidFill>
                <a:schemeClr val="accent4"/>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178654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8" name="Google Shape;298;p22"/>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MODULE WORKFLOW</a:t>
            </a:r>
            <a:endParaRPr dirty="0"/>
          </a:p>
        </p:txBody>
      </p:sp>
      <p:sp>
        <p:nvSpPr>
          <p:cNvPr id="10" name="Google Shape;189;p13">
            <a:extLst>
              <a:ext uri="{FF2B5EF4-FFF2-40B4-BE49-F238E27FC236}">
                <a16:creationId xmlns:a16="http://schemas.microsoft.com/office/drawing/2014/main" id="{2D9020C8-D197-457A-AD52-DE9068BB9490}"/>
              </a:ext>
            </a:extLst>
          </p:cNvPr>
          <p:cNvSpPr txBox="1">
            <a:spLocks noGrp="1"/>
          </p:cNvSpPr>
          <p:nvPr>
            <p:ph type="body" idx="1"/>
          </p:nvPr>
        </p:nvSpPr>
        <p:spPr>
          <a:xfrm>
            <a:off x="45000" y="1156484"/>
            <a:ext cx="4416195" cy="3673235"/>
          </a:xfrm>
          <a:prstGeom prst="rect">
            <a:avLst/>
          </a:prstGeom>
          <a:solidFill>
            <a:schemeClr val="dk1">
              <a:alpha val="56470"/>
            </a:schemeClr>
          </a:solidFill>
          <a:ln>
            <a:noFill/>
          </a:ln>
        </p:spPr>
        <p:txBody>
          <a:bodyPr spcFirstLastPara="1" wrap="square" lIns="234000" tIns="234000" rIns="234000" bIns="91425" anchor="t" anchorCtr="0">
            <a:noAutofit/>
          </a:bodyPr>
          <a:lstStyle/>
          <a:p>
            <a:pPr marL="444500" indent="-285750" rtl="0" fontAlgn="base">
              <a:spcBef>
                <a:spcPts val="0"/>
              </a:spcBef>
              <a:spcAft>
                <a:spcPts val="0"/>
              </a:spcAft>
              <a:buClr>
                <a:schemeClr val="accent4"/>
              </a:buClr>
              <a:buFont typeface="Arial" panose="020B0604020202020204" pitchFamily="34" charset="0"/>
              <a:buChar char="•"/>
            </a:pPr>
            <a:r>
              <a:rPr lang="en-US" sz="1600" b="1" i="1" u="none" strike="noStrike" dirty="0">
                <a:solidFill>
                  <a:srgbClr val="52A4E0"/>
                </a:solidFill>
                <a:effectLst/>
                <a:latin typeface="Times New Roman"/>
                <a:cs typeface="Times New Roman"/>
              </a:rPr>
              <a:t>DATA COLLECTION</a:t>
            </a:r>
          </a:p>
          <a:p>
            <a:pPr marL="444500" indent="-285750" rtl="0" fontAlgn="base">
              <a:spcBef>
                <a:spcPts val="0"/>
              </a:spcBef>
              <a:spcAft>
                <a:spcPts val="0"/>
              </a:spcAft>
              <a:buClr>
                <a:schemeClr val="accent4"/>
              </a:buClr>
              <a:buFont typeface="Arial" panose="020B0604020202020204" pitchFamily="34" charset="0"/>
              <a:buChar char="•"/>
            </a:pPr>
            <a:endParaRPr lang="en-US" sz="1500" b="1" i="1" dirty="0">
              <a:solidFill>
                <a:srgbClr val="52A4E0"/>
              </a:solidFill>
              <a:latin typeface="Times New Roman" panose="02020603050405020304" pitchFamily="18" charset="0"/>
              <a:cs typeface="Times New Roman" panose="02020603050405020304" pitchFamily="18" charset="0"/>
            </a:endParaRPr>
          </a:p>
          <a:p>
            <a:pPr marL="444500" indent="-285750" rtl="0" fontAlgn="base">
              <a:spcBef>
                <a:spcPts val="0"/>
              </a:spcBef>
              <a:spcAft>
                <a:spcPts val="0"/>
              </a:spcAft>
              <a:buClr>
                <a:schemeClr val="accent4"/>
              </a:buClr>
              <a:buFont typeface="Arial" panose="020B0604020202020204" pitchFamily="34" charset="0"/>
              <a:buChar char="•"/>
            </a:pPr>
            <a:endParaRPr lang="en-US" sz="1500" b="1" i="1" u="none" strike="noStrike" dirty="0">
              <a:solidFill>
                <a:srgbClr val="FFFFFF"/>
              </a:solidFill>
              <a:effectLst/>
              <a:latin typeface="Times New Roman" panose="02020603050405020304" pitchFamily="18" charset="0"/>
              <a:cs typeface="Times New Roman" panose="02020603050405020304" pitchFamily="18" charset="0"/>
            </a:endParaRPr>
          </a:p>
          <a:p>
            <a:pPr marL="469900" indent="-285750" fontAlgn="base">
              <a:spcBef>
                <a:spcPts val="200"/>
              </a:spcBef>
              <a:buClr>
                <a:schemeClr val="accent4"/>
              </a:buClr>
              <a:buFont typeface="Arial" panose="020B0604020202020204" pitchFamily="34" charset="0"/>
              <a:buChar char="•"/>
            </a:pPr>
            <a:r>
              <a:rPr lang="en-US" sz="1400" b="1" i="0" u="none" strike="noStrike" dirty="0">
                <a:solidFill>
                  <a:srgbClr val="EDEDED"/>
                </a:solidFill>
                <a:effectLst/>
                <a:latin typeface="Times New Roman"/>
                <a:cs typeface="Times New Roman"/>
              </a:rPr>
              <a:t>Accurate data collection is essential to </a:t>
            </a:r>
            <a:endParaRPr lang="en-US" sz="1400" b="1">
              <a:solidFill>
                <a:srgbClr val="FFFFFF"/>
              </a:solidFill>
              <a:latin typeface="Times New Roman"/>
              <a:cs typeface="Times New Roman"/>
            </a:endParaRPr>
          </a:p>
          <a:p>
            <a:pPr marL="184150" indent="0">
              <a:spcBef>
                <a:spcPts val="200"/>
              </a:spcBef>
              <a:buClr>
                <a:schemeClr val="accent4"/>
              </a:buClr>
              <a:buNone/>
            </a:pPr>
            <a:r>
              <a:rPr lang="en-US" sz="1400" b="1" dirty="0">
                <a:solidFill>
                  <a:srgbClr val="EDEDED"/>
                </a:solidFill>
                <a:latin typeface="Times New Roman"/>
                <a:cs typeface="Times New Roman"/>
              </a:rPr>
              <a:t>      ensure the</a:t>
            </a:r>
            <a:r>
              <a:rPr lang="en-US" sz="1400" b="1" i="0" u="none" strike="noStrike" dirty="0">
                <a:solidFill>
                  <a:srgbClr val="EDEDED"/>
                </a:solidFill>
                <a:effectLst/>
                <a:latin typeface="Times New Roman"/>
                <a:cs typeface="Times New Roman"/>
              </a:rPr>
              <a:t> integrity of the research,</a:t>
            </a:r>
            <a:r>
              <a:rPr lang="en-US" sz="1400" b="1" dirty="0">
                <a:solidFill>
                  <a:srgbClr val="EDEDED"/>
                </a:solidFill>
                <a:latin typeface="Times New Roman"/>
                <a:cs typeface="Times New Roman"/>
              </a:rPr>
              <a:t> </a:t>
            </a:r>
            <a:endParaRPr lang="en-US" sz="1400" b="1" dirty="0">
              <a:solidFill>
                <a:srgbClr val="FFFFFF"/>
              </a:solidFill>
              <a:latin typeface="Times New Roman"/>
              <a:cs typeface="Times New Roman"/>
            </a:endParaRPr>
          </a:p>
          <a:p>
            <a:pPr marL="184150" indent="0">
              <a:spcBef>
                <a:spcPts val="200"/>
              </a:spcBef>
              <a:buNone/>
            </a:pPr>
            <a:r>
              <a:rPr lang="en-US" sz="1400" b="1" dirty="0">
                <a:solidFill>
                  <a:srgbClr val="EDEDED"/>
                </a:solidFill>
                <a:latin typeface="Times New Roman"/>
                <a:cs typeface="Times New Roman"/>
              </a:rPr>
              <a:t>      regardless of</a:t>
            </a:r>
            <a:r>
              <a:rPr lang="en-US" sz="1400" b="1" i="0" u="none" strike="noStrike" dirty="0">
                <a:solidFill>
                  <a:srgbClr val="EDEDED"/>
                </a:solidFill>
                <a:effectLst/>
                <a:latin typeface="Times New Roman"/>
                <a:cs typeface="Times New Roman"/>
              </a:rPr>
              <a:t> the</a:t>
            </a:r>
            <a:r>
              <a:rPr lang="en-US" sz="1400" b="1" dirty="0">
                <a:solidFill>
                  <a:srgbClr val="EDEDED"/>
                </a:solidFill>
                <a:latin typeface="Times New Roman"/>
                <a:cs typeface="Times New Roman"/>
              </a:rPr>
              <a:t> </a:t>
            </a:r>
            <a:r>
              <a:rPr lang="en-US" sz="1400" b="1" i="0" u="none" strike="noStrike" dirty="0">
                <a:solidFill>
                  <a:srgbClr val="EDEDED"/>
                </a:solidFill>
                <a:effectLst/>
                <a:latin typeface="Times New Roman"/>
                <a:cs typeface="Times New Roman"/>
              </a:rPr>
              <a:t>field of study or </a:t>
            </a:r>
            <a:r>
              <a:rPr lang="en-US" sz="1400" b="1" dirty="0">
                <a:solidFill>
                  <a:srgbClr val="EDEDED"/>
                </a:solidFill>
                <a:latin typeface="Times New Roman"/>
                <a:cs typeface="Times New Roman"/>
              </a:rPr>
              <a:t>data</a:t>
            </a:r>
            <a:endParaRPr lang="en-US" sz="1400" b="1" dirty="0">
              <a:solidFill>
                <a:srgbClr val="FFFFFF"/>
              </a:solidFill>
              <a:latin typeface="Times New Roman"/>
              <a:cs typeface="Times New Roman"/>
            </a:endParaRPr>
          </a:p>
          <a:p>
            <a:pPr marL="184150" indent="0">
              <a:spcBef>
                <a:spcPts val="200"/>
              </a:spcBef>
              <a:buNone/>
            </a:pPr>
            <a:r>
              <a:rPr lang="en-US" sz="1400" b="1" dirty="0">
                <a:solidFill>
                  <a:srgbClr val="EDEDED"/>
                </a:solidFill>
                <a:latin typeface="Times New Roman"/>
                <a:cs typeface="Times New Roman"/>
              </a:rPr>
              <a:t>      preference</a:t>
            </a:r>
            <a:r>
              <a:rPr lang="en-US" sz="1400" b="1" i="0" u="none" strike="noStrike" dirty="0">
                <a:solidFill>
                  <a:srgbClr val="EDEDED"/>
                </a:solidFill>
                <a:effectLst/>
                <a:latin typeface="Times New Roman"/>
                <a:cs typeface="Times New Roman"/>
              </a:rPr>
              <a:t>. </a:t>
            </a:r>
            <a:endParaRPr lang="en-US" sz="1400" b="1" i="0" u="none" strike="noStrike" dirty="0">
              <a:solidFill>
                <a:srgbClr val="FFFFFF"/>
              </a:solidFill>
              <a:effectLst/>
              <a:latin typeface="Times New Roman"/>
              <a:cs typeface="Times New Roman"/>
            </a:endParaRPr>
          </a:p>
          <a:p>
            <a:pPr marL="469900" indent="-285750" fontAlgn="base">
              <a:spcBef>
                <a:spcPts val="200"/>
              </a:spcBef>
              <a:buClr>
                <a:schemeClr val="accent4"/>
              </a:buClr>
              <a:buFont typeface="Arial" panose="020B0604020202020204" pitchFamily="34" charset="0"/>
              <a:buChar char="•"/>
            </a:pPr>
            <a:r>
              <a:rPr lang="en-US" sz="1400" b="1" i="0" u="none" strike="noStrike" dirty="0">
                <a:solidFill>
                  <a:srgbClr val="EDEDED"/>
                </a:solidFill>
                <a:effectLst/>
                <a:latin typeface="Times New Roman"/>
                <a:cs typeface="Times New Roman"/>
              </a:rPr>
              <a:t>The goal for all data collection is to capture</a:t>
            </a:r>
            <a:r>
              <a:rPr lang="en-US" sz="1400" b="1" dirty="0">
                <a:solidFill>
                  <a:srgbClr val="EDEDED"/>
                </a:solidFill>
                <a:latin typeface="Times New Roman"/>
                <a:cs typeface="Times New Roman"/>
              </a:rPr>
              <a:t> </a:t>
            </a:r>
            <a:r>
              <a:rPr lang="en-US" sz="1400" b="1" i="0" u="none" strike="noStrike" dirty="0">
                <a:solidFill>
                  <a:srgbClr val="EDEDED"/>
                </a:solidFill>
                <a:effectLst/>
                <a:latin typeface="Times New Roman"/>
                <a:cs typeface="Times New Roman"/>
              </a:rPr>
              <a:t> </a:t>
            </a:r>
            <a:r>
              <a:rPr lang="en-US" sz="1400" b="1" dirty="0">
                <a:solidFill>
                  <a:srgbClr val="EDEDED"/>
                </a:solidFill>
                <a:latin typeface="Times New Roman"/>
                <a:cs typeface="Times New Roman"/>
              </a:rPr>
              <a:t> </a:t>
            </a:r>
            <a:endParaRPr lang="en-US" sz="1400" b="1" dirty="0">
              <a:solidFill>
                <a:srgbClr val="FFFFFF"/>
              </a:solidFill>
              <a:latin typeface="Times New Roman"/>
              <a:cs typeface="Times New Roman"/>
            </a:endParaRPr>
          </a:p>
          <a:p>
            <a:pPr marL="184150" indent="0">
              <a:spcBef>
                <a:spcPts val="200"/>
              </a:spcBef>
              <a:buClr>
                <a:schemeClr val="accent4"/>
              </a:buClr>
              <a:buNone/>
            </a:pPr>
            <a:r>
              <a:rPr lang="en-US" sz="1400" b="1" dirty="0">
                <a:solidFill>
                  <a:srgbClr val="EDEDED"/>
                </a:solidFill>
                <a:latin typeface="Times New Roman"/>
                <a:cs typeface="Times New Roman"/>
              </a:rPr>
              <a:t>       </a:t>
            </a:r>
            <a:r>
              <a:rPr lang="en-US" sz="1400" b="1" i="0" u="none" strike="noStrike" dirty="0">
                <a:solidFill>
                  <a:srgbClr val="EDEDED"/>
                </a:solidFill>
                <a:effectLst/>
                <a:latin typeface="Times New Roman"/>
                <a:cs typeface="Times New Roman"/>
              </a:rPr>
              <a:t>quality evidence that allows analysis to lead </a:t>
            </a:r>
            <a:endParaRPr lang="en-US" sz="1400" b="1" dirty="0">
              <a:solidFill>
                <a:srgbClr val="FFFFFF"/>
              </a:solidFill>
              <a:latin typeface="Times New Roman"/>
              <a:cs typeface="Times New Roman"/>
            </a:endParaRPr>
          </a:p>
          <a:p>
            <a:pPr marL="184150" indent="0">
              <a:spcBef>
                <a:spcPts val="200"/>
              </a:spcBef>
              <a:buNone/>
            </a:pPr>
            <a:r>
              <a:rPr lang="en-US" sz="1400" b="1" dirty="0">
                <a:solidFill>
                  <a:srgbClr val="EDEDED"/>
                </a:solidFill>
                <a:latin typeface="Times New Roman"/>
                <a:cs typeface="Times New Roman"/>
              </a:rPr>
              <a:t>       </a:t>
            </a:r>
            <a:r>
              <a:rPr lang="en-US" sz="1400" b="1" i="0" u="none" strike="noStrike" dirty="0">
                <a:solidFill>
                  <a:srgbClr val="EDEDED"/>
                </a:solidFill>
                <a:effectLst/>
                <a:latin typeface="Times New Roman"/>
                <a:cs typeface="Times New Roman"/>
              </a:rPr>
              <a:t>to the formulation of convincing and </a:t>
            </a:r>
            <a:endParaRPr lang="en-US" sz="1400" b="1">
              <a:solidFill>
                <a:srgbClr val="FFFFFF"/>
              </a:solidFill>
              <a:latin typeface="Times New Roman"/>
              <a:cs typeface="Times New Roman"/>
            </a:endParaRPr>
          </a:p>
          <a:p>
            <a:pPr marL="184150" indent="0">
              <a:spcBef>
                <a:spcPts val="200"/>
              </a:spcBef>
              <a:buNone/>
            </a:pPr>
            <a:r>
              <a:rPr lang="en-US" sz="1400" b="1" dirty="0">
                <a:solidFill>
                  <a:srgbClr val="EDEDED"/>
                </a:solidFill>
                <a:latin typeface="Times New Roman"/>
                <a:cs typeface="Times New Roman"/>
              </a:rPr>
              <a:t>       </a:t>
            </a:r>
            <a:r>
              <a:rPr lang="en-US" sz="1400" b="1" i="0" u="none" strike="noStrike" dirty="0">
                <a:solidFill>
                  <a:srgbClr val="EDEDED"/>
                </a:solidFill>
                <a:effectLst/>
                <a:latin typeface="Times New Roman"/>
                <a:cs typeface="Times New Roman"/>
              </a:rPr>
              <a:t>credible</a:t>
            </a:r>
            <a:r>
              <a:rPr lang="en-US" sz="1400" b="1" dirty="0">
                <a:solidFill>
                  <a:srgbClr val="EDEDED"/>
                </a:solidFill>
                <a:latin typeface="Times New Roman"/>
                <a:cs typeface="Times New Roman"/>
              </a:rPr>
              <a:t> </a:t>
            </a:r>
            <a:r>
              <a:rPr lang="en-US" sz="1400" b="1" i="0" u="none" strike="noStrike" dirty="0">
                <a:solidFill>
                  <a:srgbClr val="EDEDED"/>
                </a:solidFill>
                <a:effectLst/>
                <a:latin typeface="Times New Roman"/>
                <a:cs typeface="Times New Roman"/>
              </a:rPr>
              <a:t>answers to the questions that </a:t>
            </a:r>
            <a:r>
              <a:rPr lang="en-US" sz="1400" b="1" dirty="0">
                <a:solidFill>
                  <a:srgbClr val="EDEDED"/>
                </a:solidFill>
                <a:latin typeface="Times New Roman"/>
                <a:cs typeface="Times New Roman"/>
              </a:rPr>
              <a:t>have</a:t>
            </a:r>
            <a:endParaRPr lang="en-US" sz="1400" b="1" dirty="0">
              <a:solidFill>
                <a:srgbClr val="FFFFFF"/>
              </a:solidFill>
              <a:latin typeface="Times New Roman"/>
              <a:cs typeface="Times New Roman"/>
            </a:endParaRPr>
          </a:p>
          <a:p>
            <a:pPr marL="184150" indent="0">
              <a:spcBef>
                <a:spcPts val="200"/>
              </a:spcBef>
              <a:buNone/>
            </a:pPr>
            <a:r>
              <a:rPr lang="en-US" sz="1400" b="1" dirty="0">
                <a:solidFill>
                  <a:srgbClr val="EDEDED"/>
                </a:solidFill>
                <a:latin typeface="Times New Roman"/>
                <a:cs typeface="Times New Roman"/>
              </a:rPr>
              <a:t>       been </a:t>
            </a:r>
            <a:r>
              <a:rPr lang="en-US" sz="1400" b="1" i="0" u="none" strike="noStrike" dirty="0">
                <a:solidFill>
                  <a:srgbClr val="EDEDED"/>
                </a:solidFill>
                <a:effectLst/>
                <a:latin typeface="Times New Roman"/>
                <a:cs typeface="Times New Roman"/>
              </a:rPr>
              <a:t>posed.</a:t>
            </a:r>
            <a:endParaRPr lang="en-US" sz="1400" b="1" i="0" u="none" strike="noStrike" dirty="0">
              <a:solidFill>
                <a:srgbClr val="FFFFFF"/>
              </a:solidFill>
              <a:effectLst/>
              <a:latin typeface="Times New Roman"/>
              <a:cs typeface="Times New Roman"/>
            </a:endParaRPr>
          </a:p>
          <a:p>
            <a:pPr marL="469900" indent="-285750" fontAlgn="base">
              <a:spcBef>
                <a:spcPts val="200"/>
              </a:spcBef>
              <a:buClr>
                <a:schemeClr val="accent4"/>
              </a:buClr>
              <a:buFont typeface="Arial"/>
              <a:buChar char="•"/>
            </a:pPr>
            <a:r>
              <a:rPr lang="en-US" sz="1400" b="1" i="0" u="none" strike="noStrike" dirty="0">
                <a:solidFill>
                  <a:srgbClr val="EDEDED"/>
                </a:solidFill>
                <a:effectLst/>
                <a:latin typeface="Times New Roman"/>
                <a:cs typeface="Times New Roman"/>
              </a:rPr>
              <a:t>In our project we are using CSV file to </a:t>
            </a:r>
            <a:r>
              <a:rPr lang="en-US" sz="1400" b="1" dirty="0">
                <a:solidFill>
                  <a:srgbClr val="EDEDED"/>
                </a:solidFill>
                <a:latin typeface="Times New Roman"/>
                <a:cs typeface="Times New Roman"/>
              </a:rPr>
              <a:t>make our</a:t>
            </a:r>
            <a:r>
              <a:rPr lang="en-US" sz="1400" b="1" i="0" u="none" strike="noStrike" dirty="0">
                <a:solidFill>
                  <a:srgbClr val="EDEDED"/>
                </a:solidFill>
                <a:effectLst/>
                <a:latin typeface="Times New Roman"/>
                <a:cs typeface="Times New Roman"/>
              </a:rPr>
              <a:t> </a:t>
            </a:r>
            <a:r>
              <a:rPr lang="en-US" sz="1400" b="1" dirty="0">
                <a:solidFill>
                  <a:srgbClr val="EDEDED"/>
                </a:solidFill>
                <a:latin typeface="Times New Roman"/>
                <a:cs typeface="Times New Roman"/>
              </a:rPr>
              <a:t>dataset.</a:t>
            </a:r>
            <a:endParaRPr lang="en-US" dirty="0"/>
          </a:p>
          <a:p>
            <a:pPr marL="184150" indent="0" rtl="0" fontAlgn="base">
              <a:spcBef>
                <a:spcPts val="300"/>
              </a:spcBef>
              <a:spcAft>
                <a:spcPts val="0"/>
              </a:spcAft>
              <a:buClr>
                <a:schemeClr val="accent4"/>
              </a:buClr>
              <a:buNone/>
            </a:pPr>
            <a:endParaRPr lang="en-US" b="1" i="0" u="none" strike="noStrike" dirty="0">
              <a:solidFill>
                <a:srgbClr val="FFFFFF"/>
              </a:solidFill>
              <a:effectLst/>
              <a:latin typeface="Times New Roman" panose="02020603050405020304" pitchFamily="18" charset="0"/>
              <a:cs typeface="Times New Roman" panose="02020603050405020304" pitchFamily="18" charset="0"/>
            </a:endParaRPr>
          </a:p>
          <a:p>
            <a:pPr marL="285750" indent="-285750" rtl="0">
              <a:spcBef>
                <a:spcPts val="0"/>
              </a:spcBef>
              <a:spcAft>
                <a:spcPts val="0"/>
              </a:spcAft>
              <a:buClr>
                <a:schemeClr val="accent4"/>
              </a:buClr>
              <a:buFont typeface="Arial" panose="020B0604020202020204" pitchFamily="34" charset="0"/>
              <a:buChar char="•"/>
            </a:pPr>
            <a:endParaRPr lang="en-US" b="0" dirty="0">
              <a:effectLst/>
            </a:endParaRPr>
          </a:p>
          <a:p>
            <a:pPr marL="158750" indent="0">
              <a:buNone/>
            </a:pPr>
            <a:br>
              <a:rPr lang="en-US" dirty="0"/>
            </a:br>
            <a:br>
              <a:rPr lang="en-US" dirty="0">
                <a:latin typeface="Times New Roman" panose="02020603050405020304" pitchFamily="18" charset="0"/>
                <a:cs typeface="Times New Roman" panose="02020603050405020304" pitchFamily="18" charset="0"/>
              </a:rPr>
            </a:br>
            <a:endParaRPr lang="en-US" b="0" dirty="0">
              <a:effectLst/>
              <a:latin typeface="Times New Roman" panose="02020603050405020304" pitchFamily="18" charset="0"/>
              <a:cs typeface="Times New Roman" panose="02020603050405020304" pitchFamily="18" charset="0"/>
            </a:endParaRPr>
          </a:p>
          <a:p>
            <a:pPr marL="158750" indent="0">
              <a:buNone/>
            </a:pPr>
            <a:br>
              <a:rPr lang="en-US" dirty="0">
                <a:latin typeface="Times New Roman" panose="02020603050405020304" pitchFamily="18" charset="0"/>
                <a:cs typeface="Times New Roman" panose="02020603050405020304" pitchFamily="18" charset="0"/>
              </a:rPr>
            </a:br>
            <a:endParaRPr dirty="0">
              <a:solidFill>
                <a:schemeClr val="accent4"/>
              </a:solidFill>
              <a:latin typeface="Times New Roman" panose="02020603050405020304" pitchFamily="18" charset="0"/>
              <a:ea typeface="Times New Roman"/>
              <a:cs typeface="Times New Roman" panose="02020603050405020304" pitchFamily="18" charset="0"/>
              <a:sym typeface="Times New Roman"/>
            </a:endParaRPr>
          </a:p>
        </p:txBody>
      </p:sp>
      <p:pic>
        <p:nvPicPr>
          <p:cNvPr id="2" name="Picture 2">
            <a:extLst>
              <a:ext uri="{FF2B5EF4-FFF2-40B4-BE49-F238E27FC236}">
                <a16:creationId xmlns:a16="http://schemas.microsoft.com/office/drawing/2014/main" id="{A61D13AE-9C8B-7875-536F-DE4628F4521A}"/>
              </a:ext>
            </a:extLst>
          </p:cNvPr>
          <p:cNvPicPr>
            <a:picLocks noChangeAspect="1"/>
          </p:cNvPicPr>
          <p:nvPr/>
        </p:nvPicPr>
        <p:blipFill>
          <a:blip r:embed="rId3"/>
          <a:stretch>
            <a:fillRect/>
          </a:stretch>
        </p:blipFill>
        <p:spPr>
          <a:xfrm>
            <a:off x="4303060" y="1156376"/>
            <a:ext cx="4706467" cy="3603956"/>
          </a:xfrm>
          <a:prstGeom prst="rect">
            <a:avLst/>
          </a:prstGeom>
        </p:spPr>
      </p:pic>
    </p:spTree>
    <p:extLst>
      <p:ext uri="{BB962C8B-B14F-4D97-AF65-F5344CB8AC3E}">
        <p14:creationId xmlns:p14="http://schemas.microsoft.com/office/powerpoint/2010/main" val="80370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720100" y="509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sz="3000"/>
              <a:t>TEAM MEMBERS</a:t>
            </a:r>
            <a:endParaRPr sz="3000"/>
          </a:p>
        </p:txBody>
      </p:sp>
      <p:sp>
        <p:nvSpPr>
          <p:cNvPr id="158" name="Google Shape;158;p8"/>
          <p:cNvSpPr txBox="1">
            <a:spLocks noGrp="1"/>
          </p:cNvSpPr>
          <p:nvPr>
            <p:ph type="body" idx="1"/>
          </p:nvPr>
        </p:nvSpPr>
        <p:spPr>
          <a:xfrm>
            <a:off x="720000" y="1152475"/>
            <a:ext cx="7704000" cy="3606000"/>
          </a:xfrm>
          <a:prstGeom prst="rect">
            <a:avLst/>
          </a:prstGeom>
          <a:solidFill>
            <a:schemeClr val="dk1">
              <a:alpha val="56470"/>
            </a:schemeClr>
          </a:solidFill>
          <a:ln>
            <a:noFill/>
          </a:ln>
        </p:spPr>
        <p:txBody>
          <a:bodyPr spcFirstLastPara="1" wrap="square" lIns="234000" tIns="234000" rIns="234000" bIns="91425" anchor="t" anchorCtr="0">
            <a:noAutofit/>
          </a:bodyPr>
          <a:lstStyle/>
          <a:p>
            <a:pPr marL="0" lvl="0" indent="0" algn="l" rtl="0">
              <a:lnSpc>
                <a:spcPct val="100000"/>
              </a:lnSpc>
              <a:spcBef>
                <a:spcPts val="1600"/>
              </a:spcBef>
              <a:spcAft>
                <a:spcPts val="0"/>
              </a:spcAft>
              <a:buSzPts val="1100"/>
              <a:buNone/>
            </a:pPr>
            <a:r>
              <a:rPr lang="en-IN">
                <a:solidFill>
                  <a:schemeClr val="lt2"/>
                </a:solidFill>
                <a:latin typeface="Times New Roman"/>
                <a:ea typeface="Times New Roman"/>
                <a:cs typeface="Times New Roman"/>
                <a:sym typeface="Times New Roman"/>
              </a:rPr>
              <a:t>20BAI10092		OISHI BASAK</a:t>
            </a:r>
            <a:endParaRPr>
              <a:latin typeface="Times New Roman"/>
              <a:ea typeface="Times New Roman"/>
              <a:cs typeface="Times New Roman"/>
              <a:sym typeface="Times New Roman"/>
            </a:endParaRPr>
          </a:p>
          <a:p>
            <a:pPr marL="0" lvl="0" indent="0" algn="l" rtl="0">
              <a:lnSpc>
                <a:spcPct val="100000"/>
              </a:lnSpc>
              <a:spcBef>
                <a:spcPts val="3200"/>
              </a:spcBef>
              <a:spcAft>
                <a:spcPts val="0"/>
              </a:spcAft>
              <a:buSzPts val="1100"/>
              <a:buNone/>
            </a:pPr>
            <a:r>
              <a:rPr lang="en-IN">
                <a:solidFill>
                  <a:schemeClr val="lt2"/>
                </a:solidFill>
                <a:latin typeface="Times New Roman"/>
                <a:ea typeface="Times New Roman"/>
                <a:cs typeface="Times New Roman"/>
                <a:sym typeface="Times New Roman"/>
              </a:rPr>
              <a:t>20BAI10264		SAHIL ARORA</a:t>
            </a:r>
            <a:endParaRPr>
              <a:latin typeface="Times New Roman"/>
              <a:ea typeface="Times New Roman"/>
              <a:cs typeface="Times New Roman"/>
              <a:sym typeface="Times New Roman"/>
            </a:endParaRPr>
          </a:p>
          <a:p>
            <a:pPr marL="0" lvl="0" indent="0" algn="l" rtl="0">
              <a:lnSpc>
                <a:spcPct val="100000"/>
              </a:lnSpc>
              <a:spcBef>
                <a:spcPts val="3200"/>
              </a:spcBef>
              <a:spcAft>
                <a:spcPts val="0"/>
              </a:spcAft>
              <a:buSzPts val="1100"/>
              <a:buNone/>
            </a:pPr>
            <a:r>
              <a:rPr lang="en-IN">
                <a:solidFill>
                  <a:schemeClr val="lt2"/>
                </a:solidFill>
                <a:latin typeface="Times New Roman"/>
                <a:ea typeface="Times New Roman"/>
                <a:cs typeface="Times New Roman"/>
                <a:sym typeface="Times New Roman"/>
              </a:rPr>
              <a:t>20BAI10324		VATSAL AGARWAL</a:t>
            </a:r>
            <a:endParaRPr>
              <a:latin typeface="Times New Roman"/>
              <a:ea typeface="Times New Roman"/>
              <a:cs typeface="Times New Roman"/>
              <a:sym typeface="Times New Roman"/>
            </a:endParaRPr>
          </a:p>
          <a:p>
            <a:pPr marL="0" lvl="0" indent="0" algn="l" rtl="0">
              <a:lnSpc>
                <a:spcPct val="100000"/>
              </a:lnSpc>
              <a:spcBef>
                <a:spcPts val="3200"/>
              </a:spcBef>
              <a:spcAft>
                <a:spcPts val="0"/>
              </a:spcAft>
              <a:buSzPts val="1100"/>
              <a:buNone/>
            </a:pPr>
            <a:r>
              <a:rPr lang="en-IN">
                <a:solidFill>
                  <a:schemeClr val="lt2"/>
                </a:solidFill>
                <a:latin typeface="Times New Roman"/>
                <a:ea typeface="Times New Roman"/>
                <a:cs typeface="Times New Roman"/>
                <a:sym typeface="Times New Roman"/>
              </a:rPr>
              <a:t>PROJECT GUIDE </a:t>
            </a:r>
            <a:endParaRPr>
              <a:latin typeface="Times New Roman"/>
              <a:ea typeface="Times New Roman"/>
              <a:cs typeface="Times New Roman"/>
              <a:sym typeface="Times New Roman"/>
            </a:endParaRPr>
          </a:p>
          <a:p>
            <a:pPr marL="0" lvl="0" indent="0" algn="l" rtl="0">
              <a:lnSpc>
                <a:spcPct val="100000"/>
              </a:lnSpc>
              <a:spcBef>
                <a:spcPts val="3200"/>
              </a:spcBef>
              <a:spcAft>
                <a:spcPts val="1600"/>
              </a:spcAft>
              <a:buSzPts val="1100"/>
              <a:buNone/>
            </a:pPr>
            <a:r>
              <a:rPr lang="en-IN">
                <a:solidFill>
                  <a:schemeClr val="lt2"/>
                </a:solidFill>
                <a:latin typeface="Times New Roman"/>
                <a:ea typeface="Times New Roman"/>
                <a:cs typeface="Times New Roman"/>
                <a:sym typeface="Times New Roman"/>
              </a:rPr>
              <a:t>100260 		DR. LAKSHMI D ( ASSOCIATE PROFESSOR, SCSE)</a:t>
            </a:r>
            <a:endParaRPr>
              <a:solidFill>
                <a:schemeClr val="lt2"/>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8" name="Google Shape;298;p22"/>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MODULE WORKFLOW</a:t>
            </a:r>
            <a:endParaRPr dirty="0"/>
          </a:p>
        </p:txBody>
      </p:sp>
      <p:sp>
        <p:nvSpPr>
          <p:cNvPr id="10" name="Google Shape;189;p13">
            <a:extLst>
              <a:ext uri="{FF2B5EF4-FFF2-40B4-BE49-F238E27FC236}">
                <a16:creationId xmlns:a16="http://schemas.microsoft.com/office/drawing/2014/main" id="{2D9020C8-D197-457A-AD52-DE9068BB9490}"/>
              </a:ext>
            </a:extLst>
          </p:cNvPr>
          <p:cNvSpPr txBox="1">
            <a:spLocks noGrp="1"/>
          </p:cNvSpPr>
          <p:nvPr>
            <p:ph type="body" idx="1"/>
          </p:nvPr>
        </p:nvSpPr>
        <p:spPr>
          <a:xfrm>
            <a:off x="616500" y="1082525"/>
            <a:ext cx="7704000" cy="3606000"/>
          </a:xfrm>
          <a:prstGeom prst="rect">
            <a:avLst/>
          </a:prstGeom>
          <a:solidFill>
            <a:schemeClr val="dk1">
              <a:alpha val="56470"/>
            </a:schemeClr>
          </a:solidFill>
          <a:ln>
            <a:noFill/>
          </a:ln>
        </p:spPr>
        <p:txBody>
          <a:bodyPr spcFirstLastPara="1" wrap="square" lIns="234000" tIns="234000" rIns="234000" bIns="91425" anchor="t" anchorCtr="0">
            <a:noAutofit/>
          </a:bodyPr>
          <a:lstStyle/>
          <a:p>
            <a:pPr marL="158750" indent="0" rtl="0" fontAlgn="base">
              <a:spcBef>
                <a:spcPts val="0"/>
              </a:spcBef>
              <a:spcAft>
                <a:spcPts val="0"/>
              </a:spcAft>
              <a:buClr>
                <a:schemeClr val="tx2"/>
              </a:buClr>
              <a:buNone/>
            </a:pPr>
            <a:r>
              <a:rPr lang="en-US" sz="1500" b="1" i="1" u="none" strike="noStrike" dirty="0">
                <a:solidFill>
                  <a:srgbClr val="52A4E0"/>
                </a:solidFill>
                <a:effectLst/>
                <a:latin typeface="Times New Roman"/>
                <a:cs typeface="Times New Roman"/>
              </a:rPr>
              <a:t>DATA NORMALIZATION</a:t>
            </a:r>
          </a:p>
          <a:p>
            <a:pPr marL="158750" indent="0" rtl="0" fontAlgn="base">
              <a:spcBef>
                <a:spcPts val="0"/>
              </a:spcBef>
              <a:spcAft>
                <a:spcPts val="0"/>
              </a:spcAft>
              <a:buClr>
                <a:schemeClr val="tx2"/>
              </a:buClr>
              <a:buNone/>
            </a:pPr>
            <a:endParaRPr lang="en-US" sz="1500" b="1" i="1" dirty="0">
              <a:solidFill>
                <a:srgbClr val="52A4E0"/>
              </a:solidFill>
              <a:latin typeface="Times New Roman" panose="02020603050405020304" pitchFamily="18" charset="0"/>
              <a:cs typeface="Times New Roman" panose="02020603050405020304" pitchFamily="18" charset="0"/>
            </a:endParaRPr>
          </a:p>
          <a:p>
            <a:pPr marL="158750" indent="0" rtl="0" fontAlgn="base">
              <a:spcBef>
                <a:spcPts val="0"/>
              </a:spcBef>
              <a:spcAft>
                <a:spcPts val="0"/>
              </a:spcAft>
              <a:buClr>
                <a:schemeClr val="tx2"/>
              </a:buClr>
              <a:buNone/>
            </a:pPr>
            <a:endParaRPr lang="en-US" sz="1500" b="1" i="1" u="none" strike="noStrike" dirty="0">
              <a:solidFill>
                <a:srgbClr val="FFFFFF"/>
              </a:solidFill>
              <a:effectLst/>
              <a:latin typeface="Times New Roman" panose="02020603050405020304" pitchFamily="18" charset="0"/>
              <a:cs typeface="Times New Roman" panose="02020603050405020304" pitchFamily="18" charset="0"/>
            </a:endParaRPr>
          </a:p>
          <a:p>
            <a:pPr marL="355600" indent="-285750" rtl="0" fontAlgn="base">
              <a:spcBef>
                <a:spcPts val="0"/>
              </a:spcBef>
              <a:spcAft>
                <a:spcPts val="0"/>
              </a:spcAft>
              <a:buClr>
                <a:schemeClr val="tx2"/>
              </a:buClr>
              <a:buFont typeface="Arial" panose="020B0604020202020204" pitchFamily="34" charset="0"/>
              <a:buChar char="•"/>
            </a:pPr>
            <a:r>
              <a:rPr lang="en-US" sz="1500" b="1" i="0" u="none" strike="noStrike" dirty="0">
                <a:solidFill>
                  <a:srgbClr val="FFFFFF"/>
                </a:solidFill>
                <a:effectLst/>
                <a:latin typeface="Times New Roman"/>
                <a:cs typeface="Times New Roman"/>
              </a:rPr>
              <a:t>Normalization is a scaling technique in which values are shifted and rescaled so that they end up ranging between 0 and 1.</a:t>
            </a:r>
          </a:p>
          <a:p>
            <a:pPr marL="355600" indent="-285750" rtl="0" fontAlgn="base">
              <a:spcBef>
                <a:spcPts val="0"/>
              </a:spcBef>
              <a:spcAft>
                <a:spcPts val="0"/>
              </a:spcAft>
              <a:buClr>
                <a:schemeClr val="tx2"/>
              </a:buClr>
              <a:buFont typeface="Arial" panose="020B0604020202020204" pitchFamily="34" charset="0"/>
              <a:buChar char="•"/>
            </a:pPr>
            <a:r>
              <a:rPr lang="en-US" sz="1500" b="1" i="0" u="none" strike="noStrike" dirty="0">
                <a:solidFill>
                  <a:srgbClr val="FFFFFF"/>
                </a:solidFill>
                <a:effectLst/>
                <a:latin typeface="Times New Roman"/>
                <a:cs typeface="Times New Roman"/>
              </a:rPr>
              <a:t>Normalization gives equal weights/importance to each variable so that no single variable steers model performance in one direction just because they are bigger numbers.</a:t>
            </a:r>
          </a:p>
          <a:p>
            <a:pPr marL="355600" indent="-285750" rtl="0" fontAlgn="base">
              <a:spcBef>
                <a:spcPts val="0"/>
              </a:spcBef>
              <a:spcAft>
                <a:spcPts val="0"/>
              </a:spcAft>
              <a:buClr>
                <a:schemeClr val="tx2"/>
              </a:buClr>
              <a:buFont typeface="Arial" panose="020B0604020202020204" pitchFamily="34" charset="0"/>
              <a:buChar char="•"/>
            </a:pPr>
            <a:r>
              <a:rPr lang="en-US" sz="1500" b="1" i="0" u="none" strike="noStrike" dirty="0">
                <a:solidFill>
                  <a:srgbClr val="FFFFFF"/>
                </a:solidFill>
                <a:effectLst/>
                <a:latin typeface="Times New Roman"/>
                <a:cs typeface="Times New Roman"/>
              </a:rPr>
              <a:t>It is useful in algorithms that do not assume any distribution of the data like K-Nearest Neighbors and Neural Networks.</a:t>
            </a:r>
          </a:p>
          <a:p>
            <a:pPr marL="355600" indent="-285750" rtl="0" fontAlgn="base">
              <a:spcBef>
                <a:spcPts val="0"/>
              </a:spcBef>
              <a:spcAft>
                <a:spcPts val="0"/>
              </a:spcAft>
              <a:buClr>
                <a:schemeClr val="tx2"/>
              </a:buClr>
              <a:buFont typeface="Arial" panose="020B0604020202020204" pitchFamily="34" charset="0"/>
              <a:buChar char="•"/>
            </a:pPr>
            <a:r>
              <a:rPr lang="en-US" sz="1500" b="1" i="0" u="none" strike="noStrike" dirty="0">
                <a:solidFill>
                  <a:srgbClr val="FFFFFF"/>
                </a:solidFill>
                <a:effectLst/>
                <a:latin typeface="Times New Roman"/>
                <a:cs typeface="Times New Roman"/>
              </a:rPr>
              <a:t>Min-max normalization, rescaling, mean normalization, etc. are some effective techniques for data normalization.</a:t>
            </a:r>
          </a:p>
          <a:p>
            <a:pPr marL="355600" indent="-285750" rtl="0" fontAlgn="base">
              <a:spcBef>
                <a:spcPts val="0"/>
              </a:spcBef>
              <a:spcAft>
                <a:spcPts val="0"/>
              </a:spcAft>
              <a:buClr>
                <a:schemeClr val="tx2"/>
              </a:buClr>
              <a:buFont typeface="Arial" panose="020B0604020202020204" pitchFamily="34" charset="0"/>
              <a:buChar char="•"/>
            </a:pPr>
            <a:r>
              <a:rPr lang="en-US" sz="1500" b="1" i="0" u="none" strike="noStrike" dirty="0">
                <a:solidFill>
                  <a:srgbClr val="FFFFFF"/>
                </a:solidFill>
                <a:effectLst/>
                <a:latin typeface="Times New Roman"/>
                <a:cs typeface="Times New Roman"/>
              </a:rPr>
              <a:t>On identifying the critical features, we have to use feature scaling.</a:t>
            </a:r>
          </a:p>
          <a:p>
            <a:endParaRPr lang="en-US"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964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8" name="Google Shape;298;p22"/>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MODULE WORKFLOW</a:t>
            </a:r>
            <a:endParaRPr dirty="0"/>
          </a:p>
        </p:txBody>
      </p:sp>
      <p:sp>
        <p:nvSpPr>
          <p:cNvPr id="10" name="Google Shape;189;p13">
            <a:extLst>
              <a:ext uri="{FF2B5EF4-FFF2-40B4-BE49-F238E27FC236}">
                <a16:creationId xmlns:a16="http://schemas.microsoft.com/office/drawing/2014/main" id="{2D9020C8-D197-457A-AD52-DE9068BB9490}"/>
              </a:ext>
            </a:extLst>
          </p:cNvPr>
          <p:cNvSpPr txBox="1">
            <a:spLocks noGrp="1"/>
          </p:cNvSpPr>
          <p:nvPr>
            <p:ph type="body" idx="1"/>
          </p:nvPr>
        </p:nvSpPr>
        <p:spPr>
          <a:xfrm>
            <a:off x="616500" y="1082525"/>
            <a:ext cx="7704000" cy="3606000"/>
          </a:xfrm>
          <a:prstGeom prst="rect">
            <a:avLst/>
          </a:prstGeom>
          <a:solidFill>
            <a:schemeClr val="dk1">
              <a:alpha val="56470"/>
            </a:schemeClr>
          </a:solidFill>
          <a:ln>
            <a:noFill/>
          </a:ln>
        </p:spPr>
        <p:txBody>
          <a:bodyPr spcFirstLastPara="1" wrap="square" lIns="234000" tIns="234000" rIns="234000" bIns="91425" anchor="t" anchorCtr="0">
            <a:noAutofit/>
          </a:bodyPr>
          <a:lstStyle/>
          <a:p>
            <a:pPr marL="158750" indent="0" rtl="0" fontAlgn="base">
              <a:spcBef>
                <a:spcPts val="0"/>
              </a:spcBef>
              <a:spcAft>
                <a:spcPts val="0"/>
              </a:spcAft>
              <a:buNone/>
            </a:pPr>
            <a:r>
              <a:rPr lang="en-US" sz="1500" b="1" i="1" u="none" strike="noStrike" dirty="0">
                <a:solidFill>
                  <a:srgbClr val="52A4E0"/>
                </a:solidFill>
                <a:effectLst/>
                <a:latin typeface="Times New Roman"/>
                <a:cs typeface="Times New Roman"/>
              </a:rPr>
              <a:t>FEATURE SELECTION</a:t>
            </a:r>
          </a:p>
          <a:p>
            <a:pPr marL="158750" indent="0" rtl="0" fontAlgn="base">
              <a:spcBef>
                <a:spcPts val="0"/>
              </a:spcBef>
              <a:spcAft>
                <a:spcPts val="0"/>
              </a:spcAft>
              <a:buNone/>
            </a:pPr>
            <a:endParaRPr lang="en-US" sz="1500" b="1" i="1" dirty="0">
              <a:solidFill>
                <a:srgbClr val="52A4E0"/>
              </a:solidFill>
              <a:latin typeface="Times New Roman" panose="02020603050405020304" pitchFamily="18" charset="0"/>
              <a:cs typeface="Times New Roman" panose="02020603050405020304" pitchFamily="18" charset="0"/>
            </a:endParaRPr>
          </a:p>
          <a:p>
            <a:pPr marL="158750" indent="0" rtl="0" fontAlgn="base">
              <a:spcBef>
                <a:spcPts val="0"/>
              </a:spcBef>
              <a:spcAft>
                <a:spcPts val="0"/>
              </a:spcAft>
              <a:buNone/>
            </a:pPr>
            <a:endParaRPr lang="en-US" sz="1500" b="1" i="1" u="none" strike="noStrike" dirty="0">
              <a:solidFill>
                <a:srgbClr val="FFFFFF"/>
              </a:solidFill>
              <a:effectLst/>
              <a:latin typeface="Times New Roman" panose="02020603050405020304" pitchFamily="18" charset="0"/>
              <a:cs typeface="Times New Roman" panose="02020603050405020304" pitchFamily="18" charset="0"/>
            </a:endParaRPr>
          </a:p>
          <a:p>
            <a:pPr marL="368300" rtl="0" fontAlgn="base">
              <a:spcBef>
                <a:spcPts val="0"/>
              </a:spcBef>
              <a:spcAft>
                <a:spcPts val="0"/>
              </a:spcAft>
              <a:buClr>
                <a:schemeClr val="tx2"/>
              </a:buClr>
              <a:buFont typeface="Arial" panose="020B0604020202020204" pitchFamily="34" charset="0"/>
              <a:buChar char="•"/>
            </a:pPr>
            <a:r>
              <a:rPr lang="en-US" sz="1500" b="1" i="0" u="none" strike="noStrike" dirty="0">
                <a:solidFill>
                  <a:srgbClr val="FFFFFF"/>
                </a:solidFill>
                <a:effectLst/>
                <a:latin typeface="Times New Roman"/>
                <a:cs typeface="Times New Roman"/>
              </a:rPr>
              <a:t>Also known as variable selection, attribute selection or variable subset selection, is the process of selecting a subset of relevant features (variables, predictors) for use in model construction.</a:t>
            </a:r>
          </a:p>
          <a:p>
            <a:pPr marL="368300" rtl="0" fontAlgn="base">
              <a:spcBef>
                <a:spcPts val="0"/>
              </a:spcBef>
              <a:spcAft>
                <a:spcPts val="0"/>
              </a:spcAft>
              <a:buClr>
                <a:schemeClr val="tx2"/>
              </a:buClr>
              <a:buFont typeface="Arial" panose="020B0604020202020204" pitchFamily="34" charset="0"/>
              <a:buChar char="•"/>
            </a:pPr>
            <a:r>
              <a:rPr lang="en-US" sz="1500" b="1" i="0" u="none" strike="noStrike" dirty="0">
                <a:solidFill>
                  <a:srgbClr val="FFFFFF"/>
                </a:solidFill>
                <a:effectLst/>
                <a:latin typeface="Times New Roman"/>
                <a:cs typeface="Times New Roman"/>
              </a:rPr>
              <a:t>It is the process of isolating the most consistent, non-redundant, and relevant features to use in model construction. The main goal of feature selection is to improve the performance of a predictive model and reduce the computational cost of modelling.</a:t>
            </a:r>
          </a:p>
          <a:p>
            <a:pPr marL="368300" rtl="0" fontAlgn="base">
              <a:spcBef>
                <a:spcPts val="0"/>
              </a:spcBef>
              <a:spcAft>
                <a:spcPts val="0"/>
              </a:spcAft>
              <a:buClr>
                <a:schemeClr val="tx2"/>
              </a:buClr>
              <a:buFont typeface="Arial" panose="020B0604020202020204" pitchFamily="34" charset="0"/>
              <a:buChar char="•"/>
            </a:pPr>
            <a:r>
              <a:rPr lang="en-US" sz="1500" b="1" i="0" u="none" strike="noStrike" dirty="0">
                <a:solidFill>
                  <a:srgbClr val="FFFFFF"/>
                </a:solidFill>
                <a:effectLst/>
                <a:latin typeface="Times New Roman"/>
                <a:cs typeface="Times New Roman"/>
              </a:rPr>
              <a:t>It refers to techniques that assign a score to input features based on how useful they are at predicting a target variable. The role of feature importance in a predictive modelling problem. Some techniques include Correlation Coefficient, Chi-Square Method, Recursive Feature Elimination, Random Forest Importance, etc. </a:t>
            </a:r>
            <a:br>
              <a:rPr lang="en-US" dirty="0">
                <a:latin typeface="Times New Roman" panose="02020603050405020304" pitchFamily="18" charset="0"/>
                <a:cs typeface="Times New Roman" panose="02020603050405020304" pitchFamily="18" charset="0"/>
              </a:rPr>
            </a:br>
            <a:endParaRPr dirty="0">
              <a:solidFill>
                <a:schemeClr val="accent4"/>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116094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8" name="Google Shape;298;p22"/>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MODULE WORKFLOW</a:t>
            </a:r>
            <a:endParaRPr dirty="0"/>
          </a:p>
        </p:txBody>
      </p:sp>
      <p:sp>
        <p:nvSpPr>
          <p:cNvPr id="10" name="Google Shape;189;p13">
            <a:extLst>
              <a:ext uri="{FF2B5EF4-FFF2-40B4-BE49-F238E27FC236}">
                <a16:creationId xmlns:a16="http://schemas.microsoft.com/office/drawing/2014/main" id="{2D9020C8-D197-457A-AD52-DE9068BB9490}"/>
              </a:ext>
            </a:extLst>
          </p:cNvPr>
          <p:cNvSpPr txBox="1">
            <a:spLocks noGrp="1"/>
          </p:cNvSpPr>
          <p:nvPr>
            <p:ph type="body" idx="1"/>
          </p:nvPr>
        </p:nvSpPr>
        <p:spPr>
          <a:xfrm>
            <a:off x="771141" y="1082525"/>
            <a:ext cx="7603148" cy="3794258"/>
          </a:xfrm>
          <a:prstGeom prst="rect">
            <a:avLst/>
          </a:prstGeom>
          <a:solidFill>
            <a:schemeClr val="dk1">
              <a:alpha val="56470"/>
            </a:schemeClr>
          </a:solidFill>
          <a:ln>
            <a:noFill/>
          </a:ln>
        </p:spPr>
        <p:txBody>
          <a:bodyPr spcFirstLastPara="1" wrap="square" lIns="234000" tIns="234000" rIns="234000" bIns="91425" anchor="t" anchorCtr="0">
            <a:noAutofit/>
          </a:bodyPr>
          <a:lstStyle/>
          <a:p>
            <a:pPr marL="158750" indent="0" rtl="0" fontAlgn="base">
              <a:spcBef>
                <a:spcPts val="0"/>
              </a:spcBef>
              <a:spcAft>
                <a:spcPts val="0"/>
              </a:spcAft>
              <a:buClr>
                <a:schemeClr val="tx2"/>
              </a:buClr>
              <a:buNone/>
            </a:pPr>
            <a:r>
              <a:rPr lang="en-US" sz="1500" b="1" i="1" u="none" strike="noStrike" dirty="0">
                <a:solidFill>
                  <a:srgbClr val="52A4E0"/>
                </a:solidFill>
                <a:effectLst/>
                <a:latin typeface="Times New Roman"/>
                <a:cs typeface="Times New Roman"/>
              </a:rPr>
              <a:t>MODEL BUILDING</a:t>
            </a:r>
          </a:p>
          <a:p>
            <a:pPr marL="158750" indent="0" rtl="0" fontAlgn="base">
              <a:spcBef>
                <a:spcPts val="0"/>
              </a:spcBef>
              <a:spcAft>
                <a:spcPts val="0"/>
              </a:spcAft>
              <a:buClr>
                <a:schemeClr val="tx2"/>
              </a:buClr>
              <a:buNone/>
            </a:pPr>
            <a:endParaRPr lang="en-US" sz="1500" b="1" i="1" u="none" strike="noStrike" dirty="0">
              <a:solidFill>
                <a:srgbClr val="FFFFFF"/>
              </a:solidFill>
              <a:effectLst/>
              <a:latin typeface="Times New Roman" panose="02020603050405020304" pitchFamily="18" charset="0"/>
              <a:cs typeface="Times New Roman" panose="02020603050405020304" pitchFamily="18" charset="0"/>
            </a:endParaRPr>
          </a:p>
          <a:p>
            <a:pPr marL="469900" indent="-285750" rtl="0" fontAlgn="base">
              <a:spcBef>
                <a:spcPts val="0"/>
              </a:spcBef>
              <a:spcAft>
                <a:spcPts val="0"/>
              </a:spcAft>
              <a:buClr>
                <a:schemeClr val="tx2"/>
              </a:buClr>
              <a:buFont typeface="Arial" panose="020B0604020202020204" pitchFamily="34" charset="0"/>
              <a:buChar char="•"/>
            </a:pPr>
            <a:r>
              <a:rPr lang="en-US" sz="1500" b="1" i="0" u="none" strike="noStrike" dirty="0">
                <a:solidFill>
                  <a:srgbClr val="FFFFFF"/>
                </a:solidFill>
                <a:effectLst/>
                <a:latin typeface="Times New Roman"/>
                <a:cs typeface="Times New Roman"/>
              </a:rPr>
              <a:t>The model building process involves setting up ways of collecting data, understanding and paying attention to what is important in the data to answer the questions you are asking, finding a statistical, mathematical or a simulation model to gain understanding and make predictions.</a:t>
            </a:r>
          </a:p>
          <a:p>
            <a:pPr marL="469900" indent="-285750" rtl="0" fontAlgn="base">
              <a:spcBef>
                <a:spcPts val="300"/>
              </a:spcBef>
              <a:spcAft>
                <a:spcPts val="0"/>
              </a:spcAft>
              <a:buClr>
                <a:schemeClr val="tx2"/>
              </a:buClr>
              <a:buFont typeface="Arial" panose="020B0604020202020204" pitchFamily="34" charset="0"/>
              <a:buChar char="•"/>
            </a:pPr>
            <a:r>
              <a:rPr lang="en-US" sz="1500" b="1" i="0" u="none" strike="noStrike" dirty="0">
                <a:solidFill>
                  <a:srgbClr val="FFFFFF"/>
                </a:solidFill>
                <a:effectLst/>
                <a:latin typeface="Times New Roman"/>
                <a:cs typeface="Times New Roman"/>
              </a:rPr>
              <a:t>It involves asking questions, gathering and manipulating data, building models, and ultimately testing and evaluating them.</a:t>
            </a:r>
          </a:p>
          <a:p>
            <a:pPr marL="469900" indent="-285750" rtl="0" fontAlgn="base">
              <a:spcBef>
                <a:spcPts val="300"/>
              </a:spcBef>
              <a:spcAft>
                <a:spcPts val="0"/>
              </a:spcAft>
              <a:buClr>
                <a:schemeClr val="tx2"/>
              </a:buClr>
              <a:buFont typeface="Arial" panose="020B0604020202020204" pitchFamily="34" charset="0"/>
              <a:buChar char="•"/>
            </a:pPr>
            <a:endParaRPr lang="en-US" sz="1500" b="1" i="0" u="none" strike="noStrike" dirty="0">
              <a:solidFill>
                <a:srgbClr val="FFFFFF"/>
              </a:solidFill>
              <a:effectLst/>
              <a:latin typeface="Times New Roman" panose="02020603050405020304" pitchFamily="18" charset="0"/>
              <a:cs typeface="Times New Roman" panose="02020603050405020304" pitchFamily="18" charset="0"/>
            </a:endParaRPr>
          </a:p>
          <a:p>
            <a:pPr marL="158750" indent="0" fontAlgn="base">
              <a:spcBef>
                <a:spcPts val="300"/>
              </a:spcBef>
              <a:buClr>
                <a:schemeClr val="tx2"/>
              </a:buClr>
              <a:buNone/>
            </a:pPr>
            <a:endParaRPr lang="en-US" sz="1500" b="1" i="1" dirty="0">
              <a:solidFill>
                <a:srgbClr val="52A4E0"/>
              </a:solidFill>
              <a:latin typeface="Times New Roman"/>
              <a:cs typeface="Times New Roman"/>
            </a:endParaRPr>
          </a:p>
          <a:p>
            <a:pPr marL="158750" indent="0">
              <a:spcBef>
                <a:spcPts val="300"/>
              </a:spcBef>
              <a:spcAft>
                <a:spcPts val="0"/>
              </a:spcAft>
              <a:buNone/>
            </a:pPr>
            <a:r>
              <a:rPr lang="en-US" sz="1500" b="1" i="1" u="none" strike="noStrike" dirty="0">
                <a:solidFill>
                  <a:srgbClr val="52A4E0"/>
                </a:solidFill>
                <a:effectLst/>
                <a:latin typeface="Times New Roman"/>
                <a:cs typeface="Times New Roman"/>
              </a:rPr>
              <a:t>DATA VISUALIZATION</a:t>
            </a:r>
            <a:endParaRPr lang="en-US" sz="1500" b="1" i="1" u="none" strike="noStrike" dirty="0">
              <a:solidFill>
                <a:srgbClr val="FFFFFF"/>
              </a:solidFill>
              <a:effectLst/>
              <a:latin typeface="Times New Roman"/>
              <a:cs typeface="Times New Roman"/>
            </a:endParaRPr>
          </a:p>
          <a:p>
            <a:pPr marL="742950" lvl="1" indent="-285750" rtl="0" fontAlgn="base">
              <a:spcBef>
                <a:spcPts val="0"/>
              </a:spcBef>
              <a:spcAft>
                <a:spcPts val="0"/>
              </a:spcAft>
              <a:buClr>
                <a:schemeClr val="tx2"/>
              </a:buClr>
              <a:buFont typeface="Arial" panose="020B0604020202020204" pitchFamily="34" charset="0"/>
              <a:buChar char="•"/>
            </a:pPr>
            <a:r>
              <a:rPr lang="en-US" sz="1500" b="1" i="0" u="none" strike="noStrike" dirty="0">
                <a:solidFill>
                  <a:srgbClr val="FFFFFF"/>
                </a:solidFill>
                <a:effectLst/>
                <a:latin typeface="Times New Roman"/>
                <a:cs typeface="Times New Roman"/>
              </a:rPr>
              <a:t>The process of translating large data sets and metrics into charts, graphs and other visuals. We will be demonstrating the confusion matrix, the ROC curve and the accuracy metrics of the different ML algorithms used.</a:t>
            </a:r>
            <a:br>
              <a:rPr lang="en-US" sz="1600" b="0" dirty="0">
                <a:effectLst/>
                <a:latin typeface="Times New Roman" panose="02020603050405020304" pitchFamily="18" charset="0"/>
                <a:cs typeface="Times New Roman" panose="02020603050405020304" pitchFamily="18" charset="0"/>
              </a:rPr>
            </a:br>
            <a:endParaRPr lang="en-US"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1377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8" name="Google Shape;298;p22"/>
          <p:cNvSpPr txBox="1">
            <a:spLocks noGrp="1"/>
          </p:cNvSpPr>
          <p:nvPr>
            <p:ph type="title"/>
          </p:nvPr>
        </p:nvSpPr>
        <p:spPr>
          <a:xfrm>
            <a:off x="693206" y="33501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MODULE WORKFLOW</a:t>
            </a:r>
            <a:endParaRPr dirty="0"/>
          </a:p>
        </p:txBody>
      </p:sp>
      <p:sp>
        <p:nvSpPr>
          <p:cNvPr id="10" name="Google Shape;189;p13">
            <a:extLst>
              <a:ext uri="{FF2B5EF4-FFF2-40B4-BE49-F238E27FC236}">
                <a16:creationId xmlns:a16="http://schemas.microsoft.com/office/drawing/2014/main" id="{2D9020C8-D197-457A-AD52-DE9068BB9490}"/>
              </a:ext>
            </a:extLst>
          </p:cNvPr>
          <p:cNvSpPr txBox="1">
            <a:spLocks noGrp="1"/>
          </p:cNvSpPr>
          <p:nvPr>
            <p:ph type="body" idx="1"/>
          </p:nvPr>
        </p:nvSpPr>
        <p:spPr>
          <a:xfrm>
            <a:off x="663565" y="907712"/>
            <a:ext cx="7825023" cy="4069921"/>
          </a:xfrm>
          <a:prstGeom prst="rect">
            <a:avLst/>
          </a:prstGeom>
          <a:solidFill>
            <a:schemeClr val="dk1">
              <a:alpha val="56470"/>
            </a:schemeClr>
          </a:solidFill>
          <a:ln>
            <a:noFill/>
          </a:ln>
        </p:spPr>
        <p:txBody>
          <a:bodyPr spcFirstLastPara="1" wrap="square" lIns="234000" tIns="234000" rIns="234000" bIns="91425" anchor="t" anchorCtr="0">
            <a:noAutofit/>
          </a:bodyPr>
          <a:lstStyle/>
          <a:p>
            <a:pPr marL="91440" indent="0">
              <a:buNone/>
            </a:pPr>
            <a:r>
              <a:rPr lang="en-US" sz="1500" b="1" dirty="0">
                <a:latin typeface="Angsana New"/>
                <a:cs typeface="Times New Roman"/>
              </a:rPr>
              <a:t>As the size </a:t>
            </a:r>
            <a:r>
              <a:rPr lang="en-US" sz="1500" b="1" i="0" u="none" strike="noStrike" dirty="0">
                <a:effectLst/>
                <a:latin typeface="Angsana New"/>
                <a:cs typeface="Times New Roman"/>
              </a:rPr>
              <a:t>of </a:t>
            </a:r>
            <a:r>
              <a:rPr lang="en-US" sz="1500" b="1" dirty="0">
                <a:latin typeface="Angsana New"/>
                <a:cs typeface="Times New Roman"/>
              </a:rPr>
              <a:t>Twitter data is increasing</a:t>
            </a:r>
            <a:r>
              <a:rPr lang="en-US" sz="1500" b="1" i="0" u="none" strike="noStrike" dirty="0">
                <a:effectLst/>
                <a:latin typeface="Angsana New"/>
                <a:cs typeface="Times New Roman"/>
              </a:rPr>
              <a:t>, </a:t>
            </a:r>
            <a:r>
              <a:rPr lang="en-US" sz="1500" b="1" dirty="0">
                <a:latin typeface="Angsana New"/>
                <a:cs typeface="Times New Roman"/>
              </a:rPr>
              <a:t>so are undesirable behaviors of its users. One of such undesirable behavior </a:t>
            </a:r>
            <a:r>
              <a:rPr lang="en-US" sz="1500" b="1" i="0" u="none" strike="noStrike" dirty="0">
                <a:effectLst/>
                <a:latin typeface="Angsana New"/>
                <a:cs typeface="Times New Roman"/>
              </a:rPr>
              <a:t>is </a:t>
            </a:r>
            <a:r>
              <a:rPr lang="en-US" sz="1500" b="1" dirty="0">
                <a:latin typeface="Angsana New"/>
                <a:cs typeface="Times New Roman"/>
              </a:rPr>
              <a:t>cyberbullying</a:t>
            </a:r>
            <a:r>
              <a:rPr lang="en-US" sz="1500" b="1" i="0" u="none" strike="noStrike" dirty="0">
                <a:effectLst/>
                <a:latin typeface="Angsana New"/>
                <a:cs typeface="Times New Roman"/>
              </a:rPr>
              <a:t>, </a:t>
            </a:r>
            <a:r>
              <a:rPr lang="en-US" sz="1500" b="1" dirty="0">
                <a:latin typeface="Angsana New"/>
                <a:cs typeface="Times New Roman"/>
              </a:rPr>
              <a:t>which may even lead </a:t>
            </a:r>
            <a:r>
              <a:rPr lang="en-US" sz="1500" b="1" i="0" u="none" strike="noStrike" dirty="0">
                <a:effectLst/>
                <a:latin typeface="Angsana New"/>
                <a:cs typeface="Times New Roman"/>
              </a:rPr>
              <a:t>to </a:t>
            </a:r>
            <a:r>
              <a:rPr lang="en-US" sz="1500" b="1" dirty="0">
                <a:latin typeface="Angsana New"/>
                <a:cs typeface="Times New Roman"/>
              </a:rPr>
              <a:t>catastrophic consequences</a:t>
            </a:r>
            <a:r>
              <a:rPr lang="en-US" sz="1500" b="1" i="0" u="none" strike="noStrike" dirty="0">
                <a:effectLst/>
                <a:latin typeface="Angsana New"/>
                <a:cs typeface="Times New Roman"/>
              </a:rPr>
              <a:t>.</a:t>
            </a:r>
            <a:r>
              <a:rPr lang="en-US" sz="1500" b="1" dirty="0">
                <a:latin typeface="Angsana New"/>
                <a:cs typeface="Times New Roman"/>
              </a:rPr>
              <a:t> Hence</a:t>
            </a:r>
            <a:r>
              <a:rPr lang="en-US" sz="1500" b="1" i="0" u="none" strike="noStrike" dirty="0">
                <a:effectLst/>
                <a:latin typeface="Angsana New"/>
                <a:cs typeface="Times New Roman"/>
              </a:rPr>
              <a:t>, </a:t>
            </a:r>
            <a:r>
              <a:rPr lang="en-US" sz="1500" b="1" dirty="0">
                <a:latin typeface="Angsana New"/>
                <a:cs typeface="Times New Roman"/>
              </a:rPr>
              <a:t>it is critical to efficiently detect cyberbullying behavior by analyzing tweets</a:t>
            </a:r>
            <a:r>
              <a:rPr lang="en-US" sz="1500" b="1" i="0" u="none" strike="noStrike" dirty="0">
                <a:effectLst/>
                <a:latin typeface="Angsana New"/>
                <a:cs typeface="Times New Roman"/>
              </a:rPr>
              <a:t>, </a:t>
            </a:r>
            <a:r>
              <a:rPr lang="en-US" sz="1500" b="1" dirty="0">
                <a:latin typeface="Angsana New"/>
                <a:cs typeface="Times New Roman"/>
              </a:rPr>
              <a:t>if possible in real time. Prevalent approaches to identify cyberbullying are mainly stand-alone </a:t>
            </a:r>
            <a:r>
              <a:rPr lang="en-US" sz="1500" b="1" i="0" u="none" strike="noStrike" dirty="0">
                <a:effectLst/>
                <a:latin typeface="Angsana New"/>
                <a:cs typeface="Times New Roman"/>
              </a:rPr>
              <a:t>and </a:t>
            </a:r>
            <a:r>
              <a:rPr lang="en-US" sz="1500" b="1" dirty="0">
                <a:latin typeface="Angsana New"/>
                <a:cs typeface="Times New Roman"/>
              </a:rPr>
              <a:t>thus, are time-consuming</a:t>
            </a:r>
            <a:r>
              <a:rPr lang="en-US" sz="1500" b="1" i="0" u="none" strike="noStrike" dirty="0">
                <a:effectLst/>
                <a:latin typeface="Angsana New"/>
                <a:cs typeface="Times New Roman"/>
              </a:rPr>
              <a:t>.</a:t>
            </a:r>
            <a:r>
              <a:rPr lang="en-US" sz="1500" b="1" dirty="0">
                <a:latin typeface="Angsana New"/>
                <a:cs typeface="Times New Roman"/>
              </a:rPr>
              <a:t> This research improves detection task using the principles </a:t>
            </a:r>
            <a:r>
              <a:rPr lang="en-US" sz="1500" b="1" i="0" u="none" strike="noStrike" dirty="0">
                <a:effectLst/>
                <a:latin typeface="Angsana New"/>
                <a:cs typeface="Times New Roman"/>
              </a:rPr>
              <a:t>of </a:t>
            </a:r>
            <a:r>
              <a:rPr lang="en-US" sz="1500" b="1" dirty="0">
                <a:latin typeface="Angsana New"/>
                <a:cs typeface="Times New Roman"/>
              </a:rPr>
              <a:t>collaborative computing. Different collaborative paradigms are suggested </a:t>
            </a:r>
            <a:r>
              <a:rPr lang="en-US" sz="1500" b="1" i="0" u="none" strike="noStrike" dirty="0">
                <a:effectLst/>
                <a:latin typeface="Angsana New"/>
                <a:cs typeface="Times New Roman"/>
              </a:rPr>
              <a:t>and </a:t>
            </a:r>
            <a:r>
              <a:rPr lang="en-US" sz="1500" b="1" dirty="0">
                <a:latin typeface="Angsana New"/>
                <a:cs typeface="Times New Roman"/>
              </a:rPr>
              <a:t>discussed in this paper</a:t>
            </a:r>
            <a:r>
              <a:rPr lang="en-US" sz="1500" b="1" i="0" u="none" strike="noStrike" dirty="0">
                <a:effectLst/>
                <a:latin typeface="Angsana New"/>
                <a:cs typeface="Times New Roman"/>
              </a:rPr>
              <a:t>.</a:t>
            </a:r>
            <a:r>
              <a:rPr lang="en-US" sz="1500" b="1" dirty="0">
                <a:latin typeface="Angsana New"/>
                <a:cs typeface="Times New Roman"/>
              </a:rPr>
              <a:t> </a:t>
            </a:r>
          </a:p>
          <a:p>
            <a:pPr marL="91440" indent="0">
              <a:buNone/>
            </a:pPr>
            <a:endParaRPr lang="en-US" sz="1500" b="1" dirty="0">
              <a:latin typeface="Angsana New"/>
              <a:cs typeface="Times New Roman"/>
            </a:endParaRPr>
          </a:p>
          <a:p>
            <a:pPr marL="91440" indent="0">
              <a:buNone/>
            </a:pPr>
            <a:r>
              <a:rPr lang="en-US" sz="1500" b="1" dirty="0">
                <a:latin typeface="Angsana New"/>
                <a:cs typeface="Times New Roman"/>
              </a:rPr>
              <a:t>In the process of cleaning data, we keep information of some objects and words, like counts of URLs, Mentions, Retweets, and the number of all words, even though these objects and words are removed in the process. Steps of processing tweet data: </a:t>
            </a:r>
            <a:endParaRPr lang="en-US" sz="1500" dirty="0">
              <a:latin typeface="Times New Roman" panose="02020603050405020304" pitchFamily="18" charset="0"/>
              <a:cs typeface="Times New Roman" panose="02020603050405020304" pitchFamily="18" charset="0"/>
            </a:endParaRPr>
          </a:p>
          <a:p>
            <a:pPr marL="91440" indent="0">
              <a:buNone/>
            </a:pPr>
            <a:r>
              <a:rPr lang="en-US" sz="1500" b="1" dirty="0">
                <a:latin typeface="Angsana New"/>
                <a:cs typeface="Times New Roman"/>
              </a:rPr>
              <a:t>• Remove URLs and emoji using regular expressions </a:t>
            </a:r>
            <a:endParaRPr lang="en-US" sz="1500" dirty="0">
              <a:latin typeface="Times New Roman" panose="02020603050405020304" pitchFamily="18" charset="0"/>
              <a:cs typeface="Times New Roman" panose="02020603050405020304" pitchFamily="18" charset="0"/>
            </a:endParaRPr>
          </a:p>
          <a:p>
            <a:pPr marL="91440" indent="0">
              <a:buNone/>
            </a:pPr>
            <a:r>
              <a:rPr lang="en-US" sz="1500" b="1" dirty="0">
                <a:latin typeface="Angsana New"/>
                <a:cs typeface="Times New Roman"/>
              </a:rPr>
              <a:t>• Tokenize text based on space characters and convert words into lowercase </a:t>
            </a:r>
            <a:endParaRPr lang="en-US" sz="1500" dirty="0">
              <a:latin typeface="Times New Roman" panose="02020603050405020304" pitchFamily="18" charset="0"/>
              <a:cs typeface="Times New Roman" panose="02020603050405020304" pitchFamily="18" charset="0"/>
            </a:endParaRPr>
          </a:p>
          <a:p>
            <a:pPr marL="91440" indent="0">
              <a:buNone/>
            </a:pPr>
            <a:r>
              <a:rPr lang="en-US" sz="1500" b="1" dirty="0">
                <a:latin typeface="Angsana New"/>
                <a:cs typeface="Times New Roman"/>
              </a:rPr>
              <a:t>• Remove words beginning with Mention (@) </a:t>
            </a:r>
            <a:endParaRPr lang="en-US" sz="1500" dirty="0">
              <a:latin typeface="Times New Roman" panose="02020603050405020304" pitchFamily="18" charset="0"/>
              <a:cs typeface="Times New Roman" panose="02020603050405020304" pitchFamily="18" charset="0"/>
            </a:endParaRPr>
          </a:p>
          <a:p>
            <a:pPr marL="91440" indent="0">
              <a:buNone/>
            </a:pPr>
            <a:r>
              <a:rPr lang="en-US" sz="1500" b="1" dirty="0">
                <a:latin typeface="Angsana New"/>
                <a:cs typeface="Times New Roman"/>
              </a:rPr>
              <a:t>• Convert contractions to formal writing based on a dictionary we build, and then remove punctuations </a:t>
            </a:r>
            <a:endParaRPr lang="en-US" sz="1500" dirty="0">
              <a:latin typeface="Times New Roman" panose="02020603050405020304" pitchFamily="18" charset="0"/>
              <a:cs typeface="Times New Roman" panose="02020603050405020304" pitchFamily="18" charset="0"/>
            </a:endParaRPr>
          </a:p>
          <a:p>
            <a:pPr marL="91440" indent="0">
              <a:buNone/>
            </a:pPr>
            <a:r>
              <a:rPr lang="en-US" sz="1500" b="1" dirty="0">
                <a:latin typeface="Angsana New"/>
                <a:cs typeface="Times New Roman"/>
              </a:rPr>
              <a:t>• Remove words with length less than 2 and words that are not alphabetic </a:t>
            </a:r>
            <a:endParaRPr lang="en-US" sz="1500" dirty="0">
              <a:latin typeface="Times New Roman" panose="02020603050405020304" pitchFamily="18" charset="0"/>
              <a:cs typeface="Times New Roman" panose="02020603050405020304" pitchFamily="18" charset="0"/>
            </a:endParaRPr>
          </a:p>
          <a:p>
            <a:pPr marL="91440" indent="0">
              <a:buNone/>
            </a:pPr>
            <a:r>
              <a:rPr lang="en-US" sz="1500" b="1" dirty="0">
                <a:latin typeface="Angsana New"/>
                <a:cs typeface="Times New Roman"/>
              </a:rPr>
              <a:t>• Remove stop words. For the stop word list, add some common words in tweets, like ’rt’ and ’ff’, and remove negation words which may be important in bigram features. </a:t>
            </a:r>
            <a:endParaRPr lang="en-US" sz="1500" dirty="0">
              <a:latin typeface="Times New Roman" panose="02020603050405020304" pitchFamily="18" charset="0"/>
              <a:cs typeface="Times New Roman" panose="02020603050405020304" pitchFamily="18" charset="0"/>
            </a:endParaRPr>
          </a:p>
          <a:p>
            <a:pPr marL="91440" indent="0">
              <a:buNone/>
            </a:pPr>
            <a:r>
              <a:rPr lang="en-US" sz="1500" b="1" dirty="0">
                <a:latin typeface="Angsana New"/>
                <a:cs typeface="Times New Roman"/>
              </a:rPr>
              <a:t>• Stem and lemmatize words to convert inflectional forms and derivational forms of words to base forms.</a:t>
            </a:r>
            <a:br>
              <a:rPr lang="en-US" sz="1600" b="0" dirty="0">
                <a:effectLst/>
                <a:latin typeface="Angsana New"/>
                <a:cs typeface="Times New Roman" panose="02020603050405020304" pitchFamily="18" charset="0"/>
              </a:rPr>
            </a:br>
            <a:endParaRPr lang="en-US"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3980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8" name="Google Shape;298;p22"/>
          <p:cNvSpPr txBox="1">
            <a:spLocks noGrp="1"/>
          </p:cNvSpPr>
          <p:nvPr>
            <p:ph type="title"/>
          </p:nvPr>
        </p:nvSpPr>
        <p:spPr>
          <a:xfrm>
            <a:off x="720100" y="42914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IMPLEMENTATION AND CODING</a:t>
            </a:r>
            <a:endParaRPr dirty="0"/>
          </a:p>
        </p:txBody>
      </p:sp>
      <p:sp>
        <p:nvSpPr>
          <p:cNvPr id="10" name="Google Shape;189;p13">
            <a:extLst>
              <a:ext uri="{FF2B5EF4-FFF2-40B4-BE49-F238E27FC236}">
                <a16:creationId xmlns:a16="http://schemas.microsoft.com/office/drawing/2014/main" id="{2D9020C8-D197-457A-AD52-DE9068BB9490}"/>
              </a:ext>
            </a:extLst>
          </p:cNvPr>
          <p:cNvSpPr txBox="1">
            <a:spLocks noGrp="1"/>
          </p:cNvSpPr>
          <p:nvPr>
            <p:ph type="body" idx="1"/>
          </p:nvPr>
        </p:nvSpPr>
        <p:spPr>
          <a:xfrm>
            <a:off x="616500" y="974949"/>
            <a:ext cx="7744341" cy="3868217"/>
          </a:xfrm>
          <a:prstGeom prst="rect">
            <a:avLst/>
          </a:prstGeom>
          <a:solidFill>
            <a:schemeClr val="dk1">
              <a:alpha val="56470"/>
            </a:schemeClr>
          </a:solidFill>
          <a:ln>
            <a:noFill/>
          </a:ln>
        </p:spPr>
        <p:txBody>
          <a:bodyPr spcFirstLastPara="1" wrap="square" lIns="234000" tIns="234000" rIns="234000" bIns="91425" anchor="t" anchorCtr="0">
            <a:noAutofit/>
          </a:bodyPr>
          <a:lstStyle/>
          <a:p>
            <a:pPr marL="158750" indent="0" rtl="0" fontAlgn="base">
              <a:spcBef>
                <a:spcPts val="0"/>
              </a:spcBef>
              <a:spcAft>
                <a:spcPts val="0"/>
              </a:spcAft>
              <a:buClr>
                <a:schemeClr val="accent4"/>
              </a:buClr>
              <a:buNone/>
            </a:pPr>
            <a:endParaRPr lang="en-US" sz="1400" b="1" i="0" u="none" strike="noStrike" dirty="0">
              <a:solidFill>
                <a:srgbClr val="EDEDED"/>
              </a:solidFill>
              <a:effectLst/>
              <a:latin typeface="Times New Roman"/>
              <a:cs typeface="Times New Roman"/>
            </a:endParaRPr>
          </a:p>
          <a:p>
            <a:pPr fontAlgn="base">
              <a:buClr>
                <a:schemeClr val="accent4"/>
              </a:buClr>
              <a:buFont typeface="Arial" panose="020B0604020202020204" pitchFamily="34" charset="0"/>
              <a:buChar char="•"/>
            </a:pPr>
            <a:r>
              <a:rPr lang="en-US" sz="1400" b="1" i="0" u="none" strike="noStrike" dirty="0">
                <a:solidFill>
                  <a:srgbClr val="EDEDED"/>
                </a:solidFill>
                <a:effectLst/>
                <a:latin typeface="Times New Roman"/>
                <a:cs typeface="Times New Roman"/>
              </a:rPr>
              <a:t>This model scraps </a:t>
            </a:r>
            <a:r>
              <a:rPr lang="en-US" sz="1400" b="1" dirty="0">
                <a:solidFill>
                  <a:srgbClr val="EDEDED"/>
                </a:solidFill>
                <a:latin typeface="Times New Roman"/>
                <a:cs typeface="Times New Roman"/>
              </a:rPr>
              <a:t>Twitter so as</a:t>
            </a:r>
            <a:r>
              <a:rPr lang="en-US" sz="1400" b="1" i="0" u="none" strike="noStrike" dirty="0">
                <a:solidFill>
                  <a:srgbClr val="EDEDED"/>
                </a:solidFill>
                <a:effectLst/>
                <a:latin typeface="Times New Roman"/>
                <a:cs typeface="Times New Roman"/>
              </a:rPr>
              <a:t> to scan for </a:t>
            </a:r>
            <a:r>
              <a:rPr lang="en-US" sz="1400" b="1" dirty="0">
                <a:solidFill>
                  <a:srgbClr val="EDEDED"/>
                </a:solidFill>
                <a:latin typeface="Times New Roman"/>
                <a:cs typeface="Times New Roman"/>
              </a:rPr>
              <a:t>tweets</a:t>
            </a:r>
            <a:r>
              <a:rPr lang="en-US" sz="1400" b="1" i="0" u="none" strike="noStrike" dirty="0">
                <a:solidFill>
                  <a:srgbClr val="EDEDED"/>
                </a:solidFill>
                <a:effectLst/>
                <a:latin typeface="Times New Roman"/>
                <a:cs typeface="Times New Roman"/>
              </a:rPr>
              <a:t>.</a:t>
            </a:r>
            <a:endParaRPr lang="en-US" sz="1400" b="1" i="0" u="none" strike="noStrike" dirty="0">
              <a:solidFill>
                <a:srgbClr val="FFFFFF"/>
              </a:solidFill>
              <a:effectLst/>
              <a:latin typeface="Times New Roman"/>
              <a:cs typeface="Times New Roman"/>
            </a:endParaRPr>
          </a:p>
          <a:p>
            <a:pPr fontAlgn="base">
              <a:buClr>
                <a:schemeClr val="accent4"/>
              </a:buClr>
              <a:buFont typeface="Arial" panose="020B0604020202020204" pitchFamily="34" charset="0"/>
              <a:buChar char="•"/>
            </a:pPr>
            <a:r>
              <a:rPr lang="en-US" sz="1400" b="1" i="0" u="none" strike="noStrike" dirty="0">
                <a:solidFill>
                  <a:srgbClr val="EDEDED"/>
                </a:solidFill>
                <a:effectLst/>
                <a:latin typeface="Times New Roman"/>
                <a:cs typeface="Times New Roman"/>
              </a:rPr>
              <a:t>After web scraping (with the help of </a:t>
            </a:r>
            <a:r>
              <a:rPr lang="en-US" sz="1400" b="1" dirty="0" err="1">
                <a:solidFill>
                  <a:srgbClr val="EDEDED"/>
                </a:solidFill>
                <a:latin typeface="Times New Roman"/>
                <a:cs typeface="Times New Roman"/>
              </a:rPr>
              <a:t>Twint</a:t>
            </a:r>
            <a:r>
              <a:rPr lang="en-US" sz="1400" b="1" dirty="0">
                <a:solidFill>
                  <a:srgbClr val="EDEDED"/>
                </a:solidFill>
                <a:latin typeface="Times New Roman"/>
                <a:cs typeface="Times New Roman"/>
              </a:rPr>
              <a:t> and </a:t>
            </a:r>
            <a:r>
              <a:rPr lang="en-US" sz="1400" b="1" dirty="0" err="1">
                <a:solidFill>
                  <a:srgbClr val="EDEDED"/>
                </a:solidFill>
                <a:latin typeface="Times New Roman"/>
                <a:cs typeface="Times New Roman"/>
              </a:rPr>
              <a:t>Tweepy</a:t>
            </a:r>
            <a:r>
              <a:rPr lang="en-US" sz="1400" b="1" dirty="0">
                <a:solidFill>
                  <a:srgbClr val="EDEDED"/>
                </a:solidFill>
                <a:latin typeface="Times New Roman"/>
                <a:cs typeface="Times New Roman"/>
              </a:rPr>
              <a:t> modules in Python</a:t>
            </a:r>
            <a:r>
              <a:rPr lang="en-US" sz="1400" b="1" i="0" u="none" strike="noStrike" dirty="0">
                <a:solidFill>
                  <a:srgbClr val="EDEDED"/>
                </a:solidFill>
                <a:effectLst/>
                <a:latin typeface="Times New Roman"/>
                <a:cs typeface="Times New Roman"/>
              </a:rPr>
              <a:t> and Beautiful Soap and Selenium</a:t>
            </a:r>
            <a:r>
              <a:rPr lang="en-US" sz="1400" b="1" dirty="0">
                <a:solidFill>
                  <a:srgbClr val="EDEDED"/>
                </a:solidFill>
                <a:latin typeface="Times New Roman"/>
                <a:cs typeface="Times New Roman"/>
              </a:rPr>
              <a:t> and Twitter API</a:t>
            </a:r>
            <a:r>
              <a:rPr lang="en-US" sz="1400" b="1" i="0" u="none" strike="noStrike" dirty="0">
                <a:solidFill>
                  <a:srgbClr val="EDEDED"/>
                </a:solidFill>
                <a:effectLst/>
                <a:latin typeface="Times New Roman"/>
                <a:cs typeface="Times New Roman"/>
              </a:rPr>
              <a:t>) we make our .csv file</a:t>
            </a:r>
            <a:r>
              <a:rPr lang="en-US" sz="1400" b="1" dirty="0">
                <a:solidFill>
                  <a:srgbClr val="EDEDED"/>
                </a:solidFill>
                <a:latin typeface="Times New Roman"/>
                <a:cs typeface="Times New Roman"/>
              </a:rPr>
              <a:t>.</a:t>
            </a:r>
            <a:endParaRPr lang="en-US" sz="1400" b="1" i="0" u="none" strike="noStrike" dirty="0">
              <a:solidFill>
                <a:srgbClr val="FFFFFF"/>
              </a:solidFill>
              <a:effectLst/>
              <a:latin typeface="Times New Roman"/>
              <a:cs typeface="Times New Roman"/>
            </a:endParaRPr>
          </a:p>
          <a:p>
            <a:pPr fontAlgn="base">
              <a:buClr>
                <a:schemeClr val="accent4"/>
              </a:buClr>
              <a:buFont typeface="Arial" panose="020B0604020202020204" pitchFamily="34" charset="0"/>
              <a:buChar char="•"/>
            </a:pPr>
            <a:r>
              <a:rPr lang="en-US" sz="1400" b="1" i="0" u="none" strike="noStrike" dirty="0">
                <a:solidFill>
                  <a:srgbClr val="EDEDED"/>
                </a:solidFill>
                <a:effectLst/>
                <a:latin typeface="Times New Roman"/>
                <a:cs typeface="Times New Roman"/>
              </a:rPr>
              <a:t>After the .csv file is prepared, we need to preprocess the data and clean the data</a:t>
            </a:r>
            <a:r>
              <a:rPr lang="en-US" sz="1400" b="1" dirty="0">
                <a:solidFill>
                  <a:srgbClr val="EDEDED"/>
                </a:solidFill>
                <a:latin typeface="Times New Roman"/>
                <a:cs typeface="Times New Roman"/>
              </a:rPr>
              <a:t> and distinguish and convert the continuous data into categorical data.</a:t>
            </a:r>
            <a:endParaRPr lang="en-US" sz="1400" b="1" i="0" u="none" strike="noStrike" dirty="0">
              <a:solidFill>
                <a:srgbClr val="EDEDED"/>
              </a:solidFill>
              <a:effectLst/>
              <a:latin typeface="Times New Roman"/>
              <a:cs typeface="Times New Roman"/>
            </a:endParaRPr>
          </a:p>
          <a:p>
            <a:pPr rtl="0" fontAlgn="base">
              <a:spcBef>
                <a:spcPts val="0"/>
              </a:spcBef>
              <a:spcAft>
                <a:spcPts val="0"/>
              </a:spcAft>
              <a:buClr>
                <a:schemeClr val="accent4"/>
              </a:buClr>
              <a:buFont typeface="Arial" panose="020B0604020202020204" pitchFamily="34" charset="0"/>
              <a:buChar char="•"/>
            </a:pPr>
            <a:r>
              <a:rPr lang="en-US" sz="1400" b="1" i="0" u="none" strike="noStrike" dirty="0">
                <a:solidFill>
                  <a:srgbClr val="EDEDED"/>
                </a:solidFill>
                <a:effectLst/>
                <a:latin typeface="Times New Roman"/>
                <a:cs typeface="Times New Roman"/>
              </a:rPr>
              <a:t>Then we will divide our dataset in testing and training set for training and testing of our model</a:t>
            </a:r>
            <a:r>
              <a:rPr lang="en-US" sz="1400" b="1" dirty="0">
                <a:solidFill>
                  <a:srgbClr val="EDEDED"/>
                </a:solidFill>
                <a:latin typeface="Times New Roman"/>
                <a:cs typeface="Times New Roman"/>
              </a:rPr>
              <a:t>.</a:t>
            </a:r>
            <a:endParaRPr lang="en-US" sz="1400" b="1" i="0" u="none" strike="noStrike" dirty="0">
              <a:solidFill>
                <a:srgbClr val="FFFFFF"/>
              </a:solidFill>
              <a:effectLst/>
              <a:latin typeface="Times New Roman"/>
              <a:cs typeface="Times New Roman"/>
            </a:endParaRPr>
          </a:p>
          <a:p>
            <a:pPr fontAlgn="base">
              <a:buClr>
                <a:schemeClr val="accent4"/>
              </a:buClr>
              <a:buFont typeface="Arial" panose="020B0604020202020204" pitchFamily="34" charset="0"/>
              <a:buChar char="•"/>
            </a:pPr>
            <a:r>
              <a:rPr lang="en-US" sz="1400" b="1" i="0" u="none" strike="noStrike" dirty="0">
                <a:solidFill>
                  <a:srgbClr val="EDEDED"/>
                </a:solidFill>
                <a:effectLst/>
                <a:latin typeface="Times New Roman"/>
                <a:cs typeface="Times New Roman"/>
              </a:rPr>
              <a:t>Then we need to apply Machine Learning Models (such as </a:t>
            </a:r>
            <a:r>
              <a:rPr lang="en-US" sz="1400" b="1" dirty="0">
                <a:solidFill>
                  <a:srgbClr val="FFFFFF"/>
                </a:solidFill>
                <a:latin typeface="Times New Roman"/>
                <a:cs typeface="Times New Roman"/>
              </a:rPr>
              <a:t>Support Vector Machines</a:t>
            </a:r>
            <a:r>
              <a:rPr lang="en-US" sz="1400" b="1" i="0" u="none" strike="noStrike" dirty="0">
                <a:solidFill>
                  <a:srgbClr val="FFFFFF"/>
                </a:solidFill>
                <a:effectLst/>
                <a:latin typeface="Times New Roman"/>
                <a:cs typeface="Times New Roman"/>
              </a:rPr>
              <a:t>,</a:t>
            </a:r>
            <a:r>
              <a:rPr lang="en-US" sz="1400" b="1" dirty="0">
                <a:solidFill>
                  <a:srgbClr val="FFFFFF"/>
                </a:solidFill>
                <a:latin typeface="Times New Roman"/>
                <a:cs typeface="Times New Roman"/>
              </a:rPr>
              <a:t> Logistic Regression, Vectorization</a:t>
            </a:r>
            <a:r>
              <a:rPr lang="en-US" sz="1400" b="1" i="0" u="none" strike="noStrike" dirty="0">
                <a:solidFill>
                  <a:srgbClr val="FFFFFF"/>
                </a:solidFill>
                <a:effectLst/>
                <a:latin typeface="Times New Roman"/>
                <a:cs typeface="Times New Roman"/>
              </a:rPr>
              <a:t>, Decision Tree Classifiers</a:t>
            </a:r>
            <a:r>
              <a:rPr lang="en-US" sz="1400" b="1" dirty="0">
                <a:solidFill>
                  <a:srgbClr val="FFFFFF"/>
                </a:solidFill>
                <a:latin typeface="Times New Roman"/>
                <a:cs typeface="Times New Roman"/>
              </a:rPr>
              <a:t>, Neural Networks</a:t>
            </a:r>
            <a:r>
              <a:rPr lang="en-US" sz="1400" b="1" dirty="0">
                <a:solidFill>
                  <a:srgbClr val="EDEDED"/>
                </a:solidFill>
                <a:latin typeface="Times New Roman"/>
                <a:cs typeface="Times New Roman"/>
              </a:rPr>
              <a:t>)</a:t>
            </a:r>
            <a:r>
              <a:rPr lang="en-US" sz="1400" b="1" i="0" u="none" strike="noStrike" dirty="0">
                <a:solidFill>
                  <a:srgbClr val="EDEDED"/>
                </a:solidFill>
                <a:effectLst/>
                <a:latin typeface="Times New Roman"/>
                <a:cs typeface="Times New Roman"/>
              </a:rPr>
              <a:t> to detect the presence of </a:t>
            </a:r>
            <a:r>
              <a:rPr lang="en-US" sz="1400" b="1" dirty="0">
                <a:solidFill>
                  <a:srgbClr val="EDEDED"/>
                </a:solidFill>
                <a:latin typeface="Times New Roman"/>
                <a:cs typeface="Times New Roman"/>
              </a:rPr>
              <a:t>hate tweets</a:t>
            </a:r>
            <a:r>
              <a:rPr lang="en-US" sz="1400" b="1" i="0" u="none" strike="noStrike" dirty="0">
                <a:solidFill>
                  <a:srgbClr val="EDEDED"/>
                </a:solidFill>
                <a:effectLst/>
                <a:latin typeface="Times New Roman"/>
                <a:cs typeface="Times New Roman"/>
              </a:rPr>
              <a:t>.</a:t>
            </a:r>
            <a:endParaRPr lang="en-US" sz="1400" b="1" i="0" u="none" strike="noStrike" dirty="0">
              <a:solidFill>
                <a:srgbClr val="FFFFFF"/>
              </a:solidFill>
              <a:effectLst/>
              <a:latin typeface="Times New Roman"/>
              <a:cs typeface="Times New Roman"/>
            </a:endParaRPr>
          </a:p>
          <a:p>
            <a:pPr rtl="0" fontAlgn="base">
              <a:spcBef>
                <a:spcPts val="0"/>
              </a:spcBef>
              <a:spcAft>
                <a:spcPts val="0"/>
              </a:spcAft>
              <a:buClr>
                <a:schemeClr val="accent4"/>
              </a:buClr>
              <a:buFont typeface="Arial" panose="020B0604020202020204" pitchFamily="34" charset="0"/>
              <a:buChar char="•"/>
            </a:pPr>
            <a:r>
              <a:rPr lang="en-US" sz="1400" b="1" i="0" u="none" strike="noStrike" dirty="0">
                <a:solidFill>
                  <a:srgbClr val="EDEDED"/>
                </a:solidFill>
                <a:effectLst/>
                <a:latin typeface="Times New Roman"/>
                <a:cs typeface="Times New Roman"/>
              </a:rPr>
              <a:t>After the detection, we need to analyze the result</a:t>
            </a:r>
            <a:r>
              <a:rPr lang="en-US" sz="1400" b="1" dirty="0">
                <a:solidFill>
                  <a:srgbClr val="EDEDED"/>
                </a:solidFill>
                <a:latin typeface="Times New Roman"/>
                <a:cs typeface="Times New Roman"/>
              </a:rPr>
              <a:t>.</a:t>
            </a:r>
            <a:endParaRPr lang="en-US" sz="1400" b="1" i="0" u="none" strike="noStrike" dirty="0">
              <a:solidFill>
                <a:srgbClr val="FFFFFF"/>
              </a:solidFill>
              <a:effectLst/>
              <a:latin typeface="Times New Roman"/>
              <a:cs typeface="Times New Roman"/>
            </a:endParaRPr>
          </a:p>
          <a:p>
            <a:pPr fontAlgn="base">
              <a:buClr>
                <a:schemeClr val="accent4"/>
              </a:buClr>
              <a:buFont typeface="Arial" panose="020B0604020202020204" pitchFamily="34" charset="0"/>
              <a:buChar char="•"/>
            </a:pPr>
            <a:r>
              <a:rPr lang="en-US" sz="1400" b="1" i="0" u="none" strike="noStrike" dirty="0">
                <a:solidFill>
                  <a:srgbClr val="EDEDED"/>
                </a:solidFill>
                <a:effectLst/>
                <a:latin typeface="Times New Roman"/>
                <a:cs typeface="Times New Roman"/>
              </a:rPr>
              <a:t>We will make a Google extension so that it works on every website in Google. Our extension directly connects the </a:t>
            </a:r>
            <a:r>
              <a:rPr lang="en-US" sz="1400" b="1" dirty="0">
                <a:solidFill>
                  <a:srgbClr val="EDEDED"/>
                </a:solidFill>
                <a:latin typeface="Times New Roman"/>
                <a:cs typeface="Times New Roman"/>
              </a:rPr>
              <a:t>Twitter website</a:t>
            </a:r>
            <a:r>
              <a:rPr lang="en-US" sz="1400" b="1" i="0" u="none" strike="noStrike" dirty="0">
                <a:solidFill>
                  <a:srgbClr val="EDEDED"/>
                </a:solidFill>
                <a:effectLst/>
                <a:latin typeface="Times New Roman"/>
                <a:cs typeface="Times New Roman"/>
              </a:rPr>
              <a:t> to our Machine Learning model and gives the output</a:t>
            </a:r>
            <a:r>
              <a:rPr lang="en-US" sz="1400" b="1" dirty="0">
                <a:solidFill>
                  <a:srgbClr val="EDEDED"/>
                </a:solidFill>
                <a:latin typeface="Times New Roman"/>
                <a:cs typeface="Times New Roman"/>
              </a:rPr>
              <a:t>.</a:t>
            </a:r>
            <a:endParaRPr lang="en-US" sz="1400" b="1" i="0" u="none" strike="noStrike" dirty="0">
              <a:solidFill>
                <a:srgbClr val="FFFFFF"/>
              </a:solidFill>
              <a:effectLst/>
              <a:latin typeface="Times New Roman"/>
              <a:cs typeface="Times New Roman"/>
            </a:endParaRPr>
          </a:p>
          <a:p>
            <a:pPr fontAlgn="base">
              <a:buClr>
                <a:schemeClr val="accent4"/>
              </a:buClr>
              <a:buFont typeface="Arial" panose="020B0604020202020204" pitchFamily="34" charset="0"/>
              <a:buChar char="•"/>
            </a:pPr>
            <a:r>
              <a:rPr lang="en-US" sz="1400" b="1" i="0" u="none" strike="noStrike" dirty="0">
                <a:solidFill>
                  <a:srgbClr val="EDEDED"/>
                </a:solidFill>
                <a:effectLst/>
                <a:latin typeface="Times New Roman"/>
                <a:cs typeface="Times New Roman"/>
              </a:rPr>
              <a:t>If </a:t>
            </a:r>
            <a:r>
              <a:rPr lang="en-US" sz="1400" b="1" dirty="0">
                <a:solidFill>
                  <a:srgbClr val="EDEDED"/>
                </a:solidFill>
                <a:latin typeface="Times New Roman"/>
                <a:cs typeface="Times New Roman"/>
              </a:rPr>
              <a:t>a hate tweet</a:t>
            </a:r>
            <a:r>
              <a:rPr lang="en-US" sz="1400" b="1" i="0" u="none" strike="noStrike" dirty="0">
                <a:solidFill>
                  <a:srgbClr val="EDEDED"/>
                </a:solidFill>
                <a:effectLst/>
                <a:latin typeface="Times New Roman"/>
                <a:cs typeface="Times New Roman"/>
              </a:rPr>
              <a:t> is found, our model flashes a warning </a:t>
            </a:r>
            <a:r>
              <a:rPr lang="en-US" sz="1400" b="1" dirty="0">
                <a:solidFill>
                  <a:srgbClr val="EDEDED"/>
                </a:solidFill>
                <a:latin typeface="Times New Roman"/>
                <a:cs typeface="Times New Roman"/>
              </a:rPr>
              <a:t>to </a:t>
            </a:r>
            <a:r>
              <a:rPr lang="en-US" sz="1400" b="1" i="0" u="none" strike="noStrike" dirty="0">
                <a:solidFill>
                  <a:srgbClr val="EDEDED"/>
                </a:solidFill>
                <a:effectLst/>
                <a:latin typeface="Times New Roman"/>
                <a:cs typeface="Times New Roman"/>
              </a:rPr>
              <a:t>the</a:t>
            </a:r>
            <a:r>
              <a:rPr lang="en-US" sz="1400" b="1" dirty="0">
                <a:solidFill>
                  <a:srgbClr val="EDEDED"/>
                </a:solidFill>
                <a:latin typeface="Times New Roman"/>
                <a:cs typeface="Times New Roman"/>
              </a:rPr>
              <a:t> user.</a:t>
            </a:r>
            <a:endParaRPr lang="en-US" sz="1400" b="1" i="0" u="none" strike="noStrike" dirty="0">
              <a:solidFill>
                <a:srgbClr val="EDEDED"/>
              </a:solidFill>
              <a:effectLst/>
              <a:latin typeface="Times New Roman"/>
              <a:cs typeface="Times New Roman"/>
            </a:endParaRPr>
          </a:p>
          <a:p>
            <a:pPr fontAlgn="base">
              <a:buClr>
                <a:schemeClr val="accent4"/>
              </a:buClr>
              <a:buFont typeface="Arial" panose="020B0604020202020204" pitchFamily="34" charset="0"/>
              <a:buChar char="•"/>
            </a:pPr>
            <a:r>
              <a:rPr lang="en-US" sz="1400" b="1" i="0" u="none" strike="noStrike" dirty="0">
                <a:solidFill>
                  <a:srgbClr val="EDEDED"/>
                </a:solidFill>
                <a:effectLst/>
                <a:latin typeface="Times New Roman"/>
                <a:cs typeface="Times New Roman"/>
              </a:rPr>
              <a:t>If the </a:t>
            </a:r>
            <a:r>
              <a:rPr lang="en-US" sz="1400" b="1" dirty="0">
                <a:solidFill>
                  <a:srgbClr val="EDEDED"/>
                </a:solidFill>
                <a:latin typeface="Times New Roman"/>
                <a:cs typeface="Times New Roman"/>
              </a:rPr>
              <a:t>Twitter website</a:t>
            </a:r>
            <a:r>
              <a:rPr lang="en-US" sz="1400" b="1" i="0" u="none" strike="noStrike" dirty="0">
                <a:solidFill>
                  <a:srgbClr val="EDEDED"/>
                </a:solidFill>
                <a:effectLst/>
                <a:latin typeface="Times New Roman"/>
                <a:cs typeface="Times New Roman"/>
              </a:rPr>
              <a:t> has no </a:t>
            </a:r>
            <a:r>
              <a:rPr lang="en-US" sz="1400" b="1" dirty="0">
                <a:solidFill>
                  <a:srgbClr val="EDEDED"/>
                </a:solidFill>
                <a:latin typeface="Times New Roman"/>
                <a:cs typeface="Times New Roman"/>
              </a:rPr>
              <a:t>such hate tweets</a:t>
            </a:r>
            <a:r>
              <a:rPr lang="en-US" sz="1400" b="1" i="0" u="none" strike="noStrike" dirty="0">
                <a:solidFill>
                  <a:srgbClr val="EDEDED"/>
                </a:solidFill>
                <a:effectLst/>
                <a:latin typeface="Times New Roman"/>
                <a:cs typeface="Times New Roman"/>
              </a:rPr>
              <a:t>, it launches smoothly.</a:t>
            </a:r>
            <a:endParaRPr lang="en-US" sz="1400" b="1" i="0" u="none" strike="noStrike" dirty="0">
              <a:solidFill>
                <a:srgbClr val="FFFFFF"/>
              </a:solidFill>
              <a:effectLst/>
              <a:latin typeface="Times New Roman"/>
              <a:cs typeface="Times New Roman"/>
            </a:endParaRPr>
          </a:p>
          <a:p>
            <a:pPr marL="285750" indent="-285750" rtl="0">
              <a:spcBef>
                <a:spcPts val="0"/>
              </a:spcBef>
              <a:spcAft>
                <a:spcPts val="0"/>
              </a:spcAft>
              <a:buClr>
                <a:schemeClr val="accent4"/>
              </a:buClr>
              <a:buFont typeface="Arial" panose="020B0604020202020204" pitchFamily="34" charset="0"/>
              <a:buChar char="•"/>
            </a:pPr>
            <a:endParaRPr lang="en-US"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3294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8" name="Google Shape;298;p22"/>
          <p:cNvSpPr txBox="1">
            <a:spLocks noGrp="1"/>
          </p:cNvSpPr>
          <p:nvPr>
            <p:ph type="title"/>
          </p:nvPr>
        </p:nvSpPr>
        <p:spPr>
          <a:xfrm>
            <a:off x="720000" y="887777"/>
            <a:ext cx="7704000" cy="6735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7200" dirty="0">
                <a:solidFill>
                  <a:srgbClr val="FFFF00"/>
                </a:solidFill>
              </a:rPr>
              <a:t>SNAPSHOTS</a:t>
            </a:r>
            <a:r>
              <a:rPr lang="en-US" dirty="0"/>
              <a:t> </a:t>
            </a:r>
            <a:br>
              <a:rPr lang="en-US" dirty="0"/>
            </a:br>
            <a:r>
              <a:rPr lang="en-US" sz="5400" dirty="0"/>
              <a:t>OF OUR PROJECT</a:t>
            </a:r>
            <a:endParaRPr sz="5400" dirty="0"/>
          </a:p>
        </p:txBody>
      </p:sp>
      <p:sp>
        <p:nvSpPr>
          <p:cNvPr id="10" name="Google Shape;189;p13">
            <a:extLst>
              <a:ext uri="{FF2B5EF4-FFF2-40B4-BE49-F238E27FC236}">
                <a16:creationId xmlns:a16="http://schemas.microsoft.com/office/drawing/2014/main" id="{2D9020C8-D197-457A-AD52-DE9068BB9490}"/>
              </a:ext>
            </a:extLst>
          </p:cNvPr>
          <p:cNvSpPr txBox="1">
            <a:spLocks noGrp="1"/>
          </p:cNvSpPr>
          <p:nvPr>
            <p:ph type="body" idx="1"/>
          </p:nvPr>
        </p:nvSpPr>
        <p:spPr>
          <a:xfrm>
            <a:off x="720000" y="3407678"/>
            <a:ext cx="7704000" cy="1225997"/>
          </a:xfrm>
          <a:prstGeom prst="rect">
            <a:avLst/>
          </a:prstGeom>
          <a:solidFill>
            <a:schemeClr val="dk1">
              <a:alpha val="56470"/>
            </a:schemeClr>
          </a:solidFill>
          <a:ln>
            <a:noFill/>
          </a:ln>
        </p:spPr>
        <p:txBody>
          <a:bodyPr spcFirstLastPara="1" wrap="square" lIns="234000" tIns="234000" rIns="234000" bIns="91425" anchor="t" anchorCtr="0">
            <a:noAutofit/>
          </a:bodyPr>
          <a:lstStyle/>
          <a:p>
            <a:pPr marL="0" indent="0">
              <a:buNone/>
            </a:pPr>
            <a:r>
              <a:rPr lang="en-US" b="1" i="0" u="none" strike="noStrike" dirty="0">
                <a:solidFill>
                  <a:srgbClr val="EDEDED"/>
                </a:solidFill>
                <a:effectLst/>
                <a:latin typeface="Times New Roman"/>
                <a:cs typeface="Times New Roman"/>
              </a:rPr>
              <a:t>Web Scraping is done by using Beautiful Soup and Selenium</a:t>
            </a:r>
            <a:r>
              <a:rPr lang="en-US" b="1" dirty="0">
                <a:solidFill>
                  <a:srgbClr val="EDEDED"/>
                </a:solidFill>
                <a:latin typeface="Times New Roman"/>
                <a:cs typeface="Times New Roman"/>
              </a:rPr>
              <a:t> and </a:t>
            </a:r>
            <a:r>
              <a:rPr lang="en-US" b="1" dirty="0" err="1">
                <a:solidFill>
                  <a:srgbClr val="EDEDED"/>
                </a:solidFill>
                <a:latin typeface="Times New Roman"/>
                <a:cs typeface="Times New Roman"/>
              </a:rPr>
              <a:t>Twint</a:t>
            </a:r>
            <a:r>
              <a:rPr lang="en-US" b="1" dirty="0">
                <a:solidFill>
                  <a:srgbClr val="EDEDED"/>
                </a:solidFill>
                <a:latin typeface="Times New Roman"/>
                <a:cs typeface="Times New Roman"/>
              </a:rPr>
              <a:t> and </a:t>
            </a:r>
            <a:r>
              <a:rPr lang="en-US" b="1" dirty="0" err="1">
                <a:solidFill>
                  <a:srgbClr val="EDEDED"/>
                </a:solidFill>
                <a:latin typeface="Times New Roman"/>
                <a:cs typeface="Times New Roman"/>
              </a:rPr>
              <a:t>Tweepy</a:t>
            </a:r>
            <a:r>
              <a:rPr lang="en-US" b="1" dirty="0">
                <a:solidFill>
                  <a:srgbClr val="EDEDED"/>
                </a:solidFill>
                <a:latin typeface="Times New Roman"/>
                <a:cs typeface="Times New Roman"/>
              </a:rPr>
              <a:t> modules</a:t>
            </a:r>
            <a:r>
              <a:rPr lang="en-US" b="1" i="0" u="none" strike="noStrike" dirty="0">
                <a:solidFill>
                  <a:srgbClr val="EDEDED"/>
                </a:solidFill>
                <a:effectLst/>
                <a:latin typeface="Times New Roman"/>
                <a:cs typeface="Times New Roman"/>
              </a:rPr>
              <a:t> in Python and using the required python modules like </a:t>
            </a:r>
            <a:r>
              <a:rPr lang="en-US" b="1" dirty="0">
                <a:solidFill>
                  <a:srgbClr val="EDEDED"/>
                </a:solidFill>
                <a:latin typeface="Times New Roman"/>
                <a:cs typeface="Times New Roman"/>
              </a:rPr>
              <a:t>Pandas</a:t>
            </a:r>
            <a:r>
              <a:rPr lang="en-US" b="1" i="0" u="none" strike="noStrike" dirty="0">
                <a:solidFill>
                  <a:srgbClr val="EDEDED"/>
                </a:solidFill>
                <a:effectLst/>
                <a:latin typeface="Times New Roman"/>
                <a:cs typeface="Times New Roman"/>
              </a:rPr>
              <a:t> and NumPy for making data frames</a:t>
            </a:r>
            <a:r>
              <a:rPr lang="en-US" b="1" dirty="0">
                <a:solidFill>
                  <a:srgbClr val="EDEDED"/>
                </a:solidFill>
                <a:latin typeface="Times New Roman"/>
                <a:cs typeface="Times New Roman"/>
              </a:rPr>
              <a:t> </a:t>
            </a:r>
            <a:r>
              <a:rPr lang="en-US" b="1" i="0" u="none" strike="noStrike" dirty="0">
                <a:solidFill>
                  <a:srgbClr val="EDEDED"/>
                </a:solidFill>
                <a:effectLst/>
                <a:latin typeface="Times New Roman"/>
                <a:cs typeface="Times New Roman"/>
              </a:rPr>
              <a:t>from the prepared data set achieved from web scraping.</a:t>
            </a:r>
            <a:endParaRPr lang="en-US" b="0" dirty="0">
              <a:effectLst/>
              <a:latin typeface="Times New Roman"/>
              <a:cs typeface="Times New Roman"/>
            </a:endParaRPr>
          </a:p>
          <a:p>
            <a:pPr marL="158750" indent="0">
              <a:buNone/>
            </a:pPr>
            <a:br>
              <a:rPr lang="en-US" dirty="0">
                <a:latin typeface="Times New Roman" panose="02020603050405020304" pitchFamily="18" charset="0"/>
                <a:cs typeface="Times New Roman" panose="02020603050405020304" pitchFamily="18" charset="0"/>
              </a:rPr>
            </a:br>
            <a:endParaRPr lang="en-US"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1567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 name="Title 2">
            <a:extLst>
              <a:ext uri="{FF2B5EF4-FFF2-40B4-BE49-F238E27FC236}">
                <a16:creationId xmlns:a16="http://schemas.microsoft.com/office/drawing/2014/main" id="{5430AE82-70C5-CFAE-640D-D6D3928F76F5}"/>
              </a:ext>
            </a:extLst>
          </p:cNvPr>
          <p:cNvSpPr>
            <a:spLocks noGrp="1"/>
          </p:cNvSpPr>
          <p:nvPr>
            <p:ph type="title"/>
          </p:nvPr>
        </p:nvSpPr>
        <p:spPr>
          <a:xfrm>
            <a:off x="636466" y="196197"/>
            <a:ext cx="7704000" cy="572700"/>
          </a:xfrm>
        </p:spPr>
        <p:txBody>
          <a:bodyPr/>
          <a:lstStyle/>
          <a:p>
            <a:r>
              <a:rPr lang="en-US" dirty="0"/>
              <a:t>CODES</a:t>
            </a:r>
          </a:p>
        </p:txBody>
      </p:sp>
      <p:pic>
        <p:nvPicPr>
          <p:cNvPr id="6" name="Picture 6" descr="Text&#10;&#10;Description automatically generated">
            <a:extLst>
              <a:ext uri="{FF2B5EF4-FFF2-40B4-BE49-F238E27FC236}">
                <a16:creationId xmlns:a16="http://schemas.microsoft.com/office/drawing/2014/main" id="{0623913F-9E6A-35CD-ACE2-0DA4C91B2524}"/>
              </a:ext>
            </a:extLst>
          </p:cNvPr>
          <p:cNvPicPr>
            <a:picLocks noChangeAspect="1"/>
          </p:cNvPicPr>
          <p:nvPr/>
        </p:nvPicPr>
        <p:blipFill rotWithShape="1">
          <a:blip r:embed="rId3"/>
          <a:srcRect l="1683" t="80" r="8081" b="180"/>
          <a:stretch/>
        </p:blipFill>
        <p:spPr>
          <a:xfrm>
            <a:off x="461360" y="802159"/>
            <a:ext cx="4101871" cy="4148636"/>
          </a:xfrm>
          <a:prstGeom prst="rect">
            <a:avLst/>
          </a:prstGeom>
        </p:spPr>
      </p:pic>
      <p:pic>
        <p:nvPicPr>
          <p:cNvPr id="7" name="Picture 7">
            <a:extLst>
              <a:ext uri="{FF2B5EF4-FFF2-40B4-BE49-F238E27FC236}">
                <a16:creationId xmlns:a16="http://schemas.microsoft.com/office/drawing/2014/main" id="{FB270FE8-4FEE-200F-4C83-BB0AD75F2193}"/>
              </a:ext>
            </a:extLst>
          </p:cNvPr>
          <p:cNvPicPr>
            <a:picLocks noChangeAspect="1"/>
          </p:cNvPicPr>
          <p:nvPr/>
        </p:nvPicPr>
        <p:blipFill>
          <a:blip r:embed="rId4"/>
          <a:stretch>
            <a:fillRect/>
          </a:stretch>
        </p:blipFill>
        <p:spPr>
          <a:xfrm>
            <a:off x="4698847" y="956617"/>
            <a:ext cx="4053466" cy="3773890"/>
          </a:xfrm>
          <a:prstGeom prst="rect">
            <a:avLst/>
          </a:prstGeom>
        </p:spPr>
      </p:pic>
    </p:spTree>
    <p:extLst>
      <p:ext uri="{BB962C8B-B14F-4D97-AF65-F5344CB8AC3E}">
        <p14:creationId xmlns:p14="http://schemas.microsoft.com/office/powerpoint/2010/main" val="1684479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 name="Title 2">
            <a:extLst>
              <a:ext uri="{FF2B5EF4-FFF2-40B4-BE49-F238E27FC236}">
                <a16:creationId xmlns:a16="http://schemas.microsoft.com/office/drawing/2014/main" id="{A36E165C-4E80-2EF8-A14A-A12378C69D7C}"/>
              </a:ext>
            </a:extLst>
          </p:cNvPr>
          <p:cNvSpPr>
            <a:spLocks noGrp="1"/>
          </p:cNvSpPr>
          <p:nvPr>
            <p:ph type="title"/>
          </p:nvPr>
        </p:nvSpPr>
        <p:spPr>
          <a:xfrm>
            <a:off x="23148" y="196197"/>
            <a:ext cx="5773446" cy="572700"/>
          </a:xfrm>
        </p:spPr>
        <p:txBody>
          <a:bodyPr/>
          <a:lstStyle/>
          <a:p>
            <a:r>
              <a:rPr lang="en-US" dirty="0"/>
              <a:t>CODES</a:t>
            </a:r>
          </a:p>
        </p:txBody>
      </p:sp>
      <p:pic>
        <p:nvPicPr>
          <p:cNvPr id="6" name="Picture 6" descr="Graphical user interface, text, application&#10;&#10;Description automatically generated">
            <a:extLst>
              <a:ext uri="{FF2B5EF4-FFF2-40B4-BE49-F238E27FC236}">
                <a16:creationId xmlns:a16="http://schemas.microsoft.com/office/drawing/2014/main" id="{ACCED571-E2AF-B3CD-629A-7985CC613B6B}"/>
              </a:ext>
            </a:extLst>
          </p:cNvPr>
          <p:cNvPicPr>
            <a:picLocks noChangeAspect="1"/>
          </p:cNvPicPr>
          <p:nvPr/>
        </p:nvPicPr>
        <p:blipFill rotWithShape="1">
          <a:blip r:embed="rId3"/>
          <a:srcRect r="9390" b="-178"/>
          <a:stretch/>
        </p:blipFill>
        <p:spPr>
          <a:xfrm>
            <a:off x="454412" y="851021"/>
            <a:ext cx="3948535" cy="4033878"/>
          </a:xfrm>
          <a:prstGeom prst="rect">
            <a:avLst/>
          </a:prstGeom>
        </p:spPr>
      </p:pic>
      <p:pic>
        <p:nvPicPr>
          <p:cNvPr id="4" name="Picture 3">
            <a:extLst>
              <a:ext uri="{FF2B5EF4-FFF2-40B4-BE49-F238E27FC236}">
                <a16:creationId xmlns:a16="http://schemas.microsoft.com/office/drawing/2014/main" id="{E4A92DC3-1384-4240-8CC3-6DF2239C09DE}"/>
              </a:ext>
            </a:extLst>
          </p:cNvPr>
          <p:cNvPicPr>
            <a:picLocks noChangeAspect="1"/>
          </p:cNvPicPr>
          <p:nvPr/>
        </p:nvPicPr>
        <p:blipFill>
          <a:blip r:embed="rId4"/>
          <a:stretch>
            <a:fillRect/>
          </a:stretch>
        </p:blipFill>
        <p:spPr>
          <a:xfrm>
            <a:off x="4572001" y="851021"/>
            <a:ext cx="4473146" cy="4033878"/>
          </a:xfrm>
          <a:prstGeom prst="rect">
            <a:avLst/>
          </a:prstGeom>
        </p:spPr>
      </p:pic>
    </p:spTree>
    <p:extLst>
      <p:ext uri="{BB962C8B-B14F-4D97-AF65-F5344CB8AC3E}">
        <p14:creationId xmlns:p14="http://schemas.microsoft.com/office/powerpoint/2010/main" val="1632830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 name="Title 2">
            <a:extLst>
              <a:ext uri="{FF2B5EF4-FFF2-40B4-BE49-F238E27FC236}">
                <a16:creationId xmlns:a16="http://schemas.microsoft.com/office/drawing/2014/main" id="{A36E165C-4E80-2EF8-A14A-A12378C69D7C}"/>
              </a:ext>
            </a:extLst>
          </p:cNvPr>
          <p:cNvSpPr>
            <a:spLocks noGrp="1"/>
          </p:cNvSpPr>
          <p:nvPr>
            <p:ph type="title"/>
          </p:nvPr>
        </p:nvSpPr>
        <p:spPr>
          <a:xfrm>
            <a:off x="23148" y="196197"/>
            <a:ext cx="5773446" cy="572700"/>
          </a:xfrm>
        </p:spPr>
        <p:txBody>
          <a:bodyPr/>
          <a:lstStyle/>
          <a:p>
            <a:r>
              <a:rPr lang="en-US" dirty="0"/>
              <a:t>CODES</a:t>
            </a:r>
          </a:p>
        </p:txBody>
      </p:sp>
      <p:pic>
        <p:nvPicPr>
          <p:cNvPr id="5" name="Picture 4">
            <a:extLst>
              <a:ext uri="{FF2B5EF4-FFF2-40B4-BE49-F238E27FC236}">
                <a16:creationId xmlns:a16="http://schemas.microsoft.com/office/drawing/2014/main" id="{1CE6DA71-5705-415B-9E80-21A1480C6C8F}"/>
              </a:ext>
            </a:extLst>
          </p:cNvPr>
          <p:cNvPicPr>
            <a:picLocks noChangeAspect="1"/>
          </p:cNvPicPr>
          <p:nvPr/>
        </p:nvPicPr>
        <p:blipFill>
          <a:blip r:embed="rId3"/>
          <a:stretch>
            <a:fillRect/>
          </a:stretch>
        </p:blipFill>
        <p:spPr>
          <a:xfrm>
            <a:off x="98853" y="851020"/>
            <a:ext cx="4337223" cy="4033877"/>
          </a:xfrm>
          <a:prstGeom prst="rect">
            <a:avLst/>
          </a:prstGeom>
        </p:spPr>
      </p:pic>
      <p:pic>
        <p:nvPicPr>
          <p:cNvPr id="8" name="Picture 7">
            <a:extLst>
              <a:ext uri="{FF2B5EF4-FFF2-40B4-BE49-F238E27FC236}">
                <a16:creationId xmlns:a16="http://schemas.microsoft.com/office/drawing/2014/main" id="{9483E819-F481-423B-A084-792BF0465A80}"/>
              </a:ext>
            </a:extLst>
          </p:cNvPr>
          <p:cNvPicPr>
            <a:picLocks noChangeAspect="1"/>
          </p:cNvPicPr>
          <p:nvPr/>
        </p:nvPicPr>
        <p:blipFill>
          <a:blip r:embed="rId4"/>
          <a:stretch>
            <a:fillRect/>
          </a:stretch>
        </p:blipFill>
        <p:spPr>
          <a:xfrm>
            <a:off x="4633784" y="851019"/>
            <a:ext cx="4401913" cy="4033877"/>
          </a:xfrm>
          <a:prstGeom prst="rect">
            <a:avLst/>
          </a:prstGeom>
        </p:spPr>
      </p:pic>
    </p:spTree>
    <p:extLst>
      <p:ext uri="{BB962C8B-B14F-4D97-AF65-F5344CB8AC3E}">
        <p14:creationId xmlns:p14="http://schemas.microsoft.com/office/powerpoint/2010/main" val="153414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 name="Title 2">
            <a:extLst>
              <a:ext uri="{FF2B5EF4-FFF2-40B4-BE49-F238E27FC236}">
                <a16:creationId xmlns:a16="http://schemas.microsoft.com/office/drawing/2014/main" id="{A36E165C-4E80-2EF8-A14A-A12378C69D7C}"/>
              </a:ext>
            </a:extLst>
          </p:cNvPr>
          <p:cNvSpPr>
            <a:spLocks noGrp="1"/>
          </p:cNvSpPr>
          <p:nvPr>
            <p:ph type="title"/>
          </p:nvPr>
        </p:nvSpPr>
        <p:spPr>
          <a:xfrm>
            <a:off x="545862" y="224074"/>
            <a:ext cx="7704000" cy="572700"/>
          </a:xfrm>
        </p:spPr>
        <p:txBody>
          <a:bodyPr/>
          <a:lstStyle/>
          <a:p>
            <a:r>
              <a:rPr lang="en-US" dirty="0"/>
              <a:t>IMPORTED DATASET</a:t>
            </a:r>
          </a:p>
        </p:txBody>
      </p:sp>
      <p:pic>
        <p:nvPicPr>
          <p:cNvPr id="4" name="Picture 4" descr="Graphical user interface, application, table, Excel&#10;&#10;Description automatically generated">
            <a:extLst>
              <a:ext uri="{FF2B5EF4-FFF2-40B4-BE49-F238E27FC236}">
                <a16:creationId xmlns:a16="http://schemas.microsoft.com/office/drawing/2014/main" id="{E9C2195F-8CA0-E098-8097-531512C2131B}"/>
              </a:ext>
            </a:extLst>
          </p:cNvPr>
          <p:cNvPicPr>
            <a:picLocks noChangeAspect="1"/>
          </p:cNvPicPr>
          <p:nvPr/>
        </p:nvPicPr>
        <p:blipFill>
          <a:blip r:embed="rId3"/>
          <a:stretch>
            <a:fillRect/>
          </a:stretch>
        </p:blipFill>
        <p:spPr>
          <a:xfrm>
            <a:off x="1095607" y="845402"/>
            <a:ext cx="7078235" cy="3968438"/>
          </a:xfrm>
          <a:prstGeom prst="rect">
            <a:avLst/>
          </a:prstGeom>
        </p:spPr>
      </p:pic>
    </p:spTree>
    <p:extLst>
      <p:ext uri="{BB962C8B-B14F-4D97-AF65-F5344CB8AC3E}">
        <p14:creationId xmlns:p14="http://schemas.microsoft.com/office/powerpoint/2010/main" val="1970110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9"/>
          <p:cNvSpPr txBox="1">
            <a:spLocks noGrp="1"/>
          </p:cNvSpPr>
          <p:nvPr>
            <p:ph type="title"/>
          </p:nvPr>
        </p:nvSpPr>
        <p:spPr>
          <a:xfrm>
            <a:off x="720100" y="509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sz="3000"/>
              <a:t>INTRODUCTION</a:t>
            </a:r>
            <a:endParaRPr sz="3000"/>
          </a:p>
        </p:txBody>
      </p:sp>
      <p:sp>
        <p:nvSpPr>
          <p:cNvPr id="164" name="Google Shape;164;p9"/>
          <p:cNvSpPr txBox="1">
            <a:spLocks noGrp="1"/>
          </p:cNvSpPr>
          <p:nvPr>
            <p:ph type="body" idx="1"/>
          </p:nvPr>
        </p:nvSpPr>
        <p:spPr>
          <a:xfrm>
            <a:off x="720000" y="1152475"/>
            <a:ext cx="7704000" cy="3606000"/>
          </a:xfrm>
          <a:prstGeom prst="rect">
            <a:avLst/>
          </a:prstGeom>
          <a:solidFill>
            <a:schemeClr val="dk1">
              <a:alpha val="56470"/>
            </a:schemeClr>
          </a:solidFill>
          <a:ln>
            <a:noFill/>
          </a:ln>
        </p:spPr>
        <p:txBody>
          <a:bodyPr spcFirstLastPara="1" wrap="square" lIns="234000" tIns="234000" rIns="234000" bIns="91425" anchor="t" anchorCtr="0">
            <a:noAutofit/>
          </a:bodyPr>
          <a:lstStyle/>
          <a:p>
            <a:pPr marL="0" lvl="0" indent="0" algn="l" rtl="0">
              <a:lnSpc>
                <a:spcPct val="100000"/>
              </a:lnSpc>
              <a:spcBef>
                <a:spcPts val="1600"/>
              </a:spcBef>
              <a:spcAft>
                <a:spcPts val="0"/>
              </a:spcAft>
              <a:buSzPts val="1100"/>
              <a:buNone/>
            </a:pPr>
            <a:r>
              <a:rPr lang="en-IN">
                <a:solidFill>
                  <a:schemeClr val="accent4"/>
                </a:solidFill>
                <a:latin typeface="Times New Roman"/>
                <a:ea typeface="Times New Roman"/>
                <a:cs typeface="Times New Roman"/>
                <a:sym typeface="Times New Roman"/>
              </a:rPr>
              <a:t>Cyberbullying is bullying with the use of digital technologies. It can take place on social media, messaging platforms, gaming platforms and mobile phones. It is repeated behavior ,  aimed at scaring, angering or shaming those who are targeted.</a:t>
            </a:r>
            <a:endParaRPr>
              <a:latin typeface="Times New Roman"/>
              <a:ea typeface="Times New Roman"/>
              <a:cs typeface="Times New Roman"/>
              <a:sym typeface="Times New Roman"/>
            </a:endParaRPr>
          </a:p>
          <a:p>
            <a:pPr marL="0" lvl="0" indent="0" algn="l" rtl="0">
              <a:lnSpc>
                <a:spcPct val="100000"/>
              </a:lnSpc>
              <a:spcBef>
                <a:spcPts val="3200"/>
              </a:spcBef>
              <a:spcAft>
                <a:spcPts val="0"/>
              </a:spcAft>
              <a:buSzPts val="1100"/>
              <a:buNone/>
            </a:pPr>
            <a:r>
              <a:rPr lang="en-IN">
                <a:solidFill>
                  <a:schemeClr val="accent4"/>
                </a:solidFill>
                <a:latin typeface="Times New Roman"/>
                <a:ea typeface="Times New Roman"/>
                <a:cs typeface="Times New Roman"/>
                <a:sym typeface="Times New Roman"/>
              </a:rPr>
              <a:t>Face-to-face bullying and cyberbullying can often happen alongside each other. But cyberbullying leaves a digital footprint – a record that can prove useful and provide evidence to help stop the abuse.</a:t>
            </a:r>
            <a:endParaRPr>
              <a:latin typeface="Times New Roman"/>
              <a:ea typeface="Times New Roman"/>
              <a:cs typeface="Times New Roman"/>
              <a:sym typeface="Times New Roman"/>
            </a:endParaRPr>
          </a:p>
          <a:p>
            <a:pPr marL="0" lvl="0" indent="0" algn="l" rtl="0">
              <a:lnSpc>
                <a:spcPct val="100000"/>
              </a:lnSpc>
              <a:spcBef>
                <a:spcPts val="3200"/>
              </a:spcBef>
              <a:spcAft>
                <a:spcPts val="1600"/>
              </a:spcAft>
              <a:buSzPts val="1100"/>
              <a:buNone/>
            </a:pPr>
            <a:r>
              <a:rPr lang="en-IN" i="0">
                <a:solidFill>
                  <a:schemeClr val="accent4"/>
                </a:solidFill>
                <a:latin typeface="Times New Roman"/>
                <a:ea typeface="Times New Roman"/>
                <a:cs typeface="Times New Roman"/>
                <a:sym typeface="Times New Roman"/>
              </a:rPr>
              <a:t>The non-consensual distribution of intimate images involves the sharing of intimate images, often of a former partner, with third parties (either via the Internet or otherwise) without the consent of the person depicted in the image. Often the motivation is to take revenge against their former partner. Its effect is a violation of the former partner's privacy in relation to images, the distribution of which is likely to be embarrassing, humiliating, harassing, or degrading to that person.</a:t>
            </a:r>
            <a:endParaRPr>
              <a:solidFill>
                <a:schemeClr val="accent4"/>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 name="Title 2">
            <a:extLst>
              <a:ext uri="{FF2B5EF4-FFF2-40B4-BE49-F238E27FC236}">
                <a16:creationId xmlns:a16="http://schemas.microsoft.com/office/drawing/2014/main" id="{A36E165C-4E80-2EF8-A14A-A12378C69D7C}"/>
              </a:ext>
            </a:extLst>
          </p:cNvPr>
          <p:cNvSpPr>
            <a:spLocks noGrp="1"/>
          </p:cNvSpPr>
          <p:nvPr>
            <p:ph type="title"/>
          </p:nvPr>
        </p:nvSpPr>
        <p:spPr>
          <a:xfrm>
            <a:off x="545862" y="224074"/>
            <a:ext cx="7704000" cy="572700"/>
          </a:xfrm>
        </p:spPr>
        <p:txBody>
          <a:bodyPr/>
          <a:lstStyle/>
          <a:p>
            <a:r>
              <a:rPr lang="en-US" dirty="0"/>
              <a:t>PREPARED DATASET</a:t>
            </a:r>
          </a:p>
        </p:txBody>
      </p:sp>
      <p:pic>
        <p:nvPicPr>
          <p:cNvPr id="2" name="Picture 3" descr="Graphical user interface, application, table, Excel&#10;&#10;Description automatically generated">
            <a:extLst>
              <a:ext uri="{FF2B5EF4-FFF2-40B4-BE49-F238E27FC236}">
                <a16:creationId xmlns:a16="http://schemas.microsoft.com/office/drawing/2014/main" id="{31C400E3-FD7D-B6E9-70F3-FEEACE9ABC3A}"/>
              </a:ext>
            </a:extLst>
          </p:cNvPr>
          <p:cNvPicPr>
            <a:picLocks noChangeAspect="1"/>
          </p:cNvPicPr>
          <p:nvPr/>
        </p:nvPicPr>
        <p:blipFill>
          <a:blip r:embed="rId3"/>
          <a:stretch>
            <a:fillRect/>
          </a:stretch>
        </p:blipFill>
        <p:spPr>
          <a:xfrm>
            <a:off x="1172271" y="977823"/>
            <a:ext cx="6639155" cy="3738444"/>
          </a:xfrm>
          <a:prstGeom prst="rect">
            <a:avLst/>
          </a:prstGeom>
        </p:spPr>
      </p:pic>
    </p:spTree>
    <p:extLst>
      <p:ext uri="{BB962C8B-B14F-4D97-AF65-F5344CB8AC3E}">
        <p14:creationId xmlns:p14="http://schemas.microsoft.com/office/powerpoint/2010/main" val="2877437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 name="Title 2">
            <a:extLst>
              <a:ext uri="{FF2B5EF4-FFF2-40B4-BE49-F238E27FC236}">
                <a16:creationId xmlns:a16="http://schemas.microsoft.com/office/drawing/2014/main" id="{A36E165C-4E80-2EF8-A14A-A12378C69D7C}"/>
              </a:ext>
            </a:extLst>
          </p:cNvPr>
          <p:cNvSpPr>
            <a:spLocks noGrp="1"/>
          </p:cNvSpPr>
          <p:nvPr>
            <p:ph type="title"/>
          </p:nvPr>
        </p:nvSpPr>
        <p:spPr>
          <a:xfrm>
            <a:off x="545862" y="224074"/>
            <a:ext cx="7704000" cy="572700"/>
          </a:xfrm>
        </p:spPr>
        <p:txBody>
          <a:bodyPr/>
          <a:lstStyle/>
          <a:p>
            <a:r>
              <a:rPr lang="en-US" dirty="0"/>
              <a:t>OUTPUT</a:t>
            </a:r>
          </a:p>
        </p:txBody>
      </p:sp>
      <p:pic>
        <p:nvPicPr>
          <p:cNvPr id="4" name="Picture 3">
            <a:extLst>
              <a:ext uri="{FF2B5EF4-FFF2-40B4-BE49-F238E27FC236}">
                <a16:creationId xmlns:a16="http://schemas.microsoft.com/office/drawing/2014/main" id="{C8620194-87A8-43AA-B712-C5FED0FB3E57}"/>
              </a:ext>
            </a:extLst>
          </p:cNvPr>
          <p:cNvPicPr>
            <a:picLocks noChangeAspect="1"/>
          </p:cNvPicPr>
          <p:nvPr/>
        </p:nvPicPr>
        <p:blipFill>
          <a:blip r:embed="rId3"/>
          <a:stretch>
            <a:fillRect/>
          </a:stretch>
        </p:blipFill>
        <p:spPr>
          <a:xfrm>
            <a:off x="358346" y="892968"/>
            <a:ext cx="8513805" cy="3746994"/>
          </a:xfrm>
          <a:prstGeom prst="rect">
            <a:avLst/>
          </a:prstGeom>
        </p:spPr>
      </p:pic>
    </p:spTree>
    <p:extLst>
      <p:ext uri="{BB962C8B-B14F-4D97-AF65-F5344CB8AC3E}">
        <p14:creationId xmlns:p14="http://schemas.microsoft.com/office/powerpoint/2010/main" val="3591443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 name="Title 2">
            <a:extLst>
              <a:ext uri="{FF2B5EF4-FFF2-40B4-BE49-F238E27FC236}">
                <a16:creationId xmlns:a16="http://schemas.microsoft.com/office/drawing/2014/main" id="{A36E165C-4E80-2EF8-A14A-A12378C69D7C}"/>
              </a:ext>
            </a:extLst>
          </p:cNvPr>
          <p:cNvSpPr>
            <a:spLocks noGrp="1"/>
          </p:cNvSpPr>
          <p:nvPr>
            <p:ph type="title"/>
          </p:nvPr>
        </p:nvSpPr>
        <p:spPr>
          <a:xfrm>
            <a:off x="545862" y="224074"/>
            <a:ext cx="7704000" cy="572700"/>
          </a:xfrm>
        </p:spPr>
        <p:txBody>
          <a:bodyPr/>
          <a:lstStyle/>
          <a:p>
            <a:r>
              <a:rPr lang="en-US" dirty="0"/>
              <a:t>OUTPUT</a:t>
            </a:r>
          </a:p>
        </p:txBody>
      </p:sp>
      <p:pic>
        <p:nvPicPr>
          <p:cNvPr id="5" name="Picture 4">
            <a:extLst>
              <a:ext uri="{FF2B5EF4-FFF2-40B4-BE49-F238E27FC236}">
                <a16:creationId xmlns:a16="http://schemas.microsoft.com/office/drawing/2014/main" id="{42361AED-198F-4BB9-955C-C6F2FCA555C2}"/>
              </a:ext>
            </a:extLst>
          </p:cNvPr>
          <p:cNvPicPr>
            <a:picLocks noChangeAspect="1"/>
          </p:cNvPicPr>
          <p:nvPr/>
        </p:nvPicPr>
        <p:blipFill>
          <a:blip r:embed="rId3"/>
          <a:stretch>
            <a:fillRect/>
          </a:stretch>
        </p:blipFill>
        <p:spPr>
          <a:xfrm>
            <a:off x="355257" y="796774"/>
            <a:ext cx="8433486" cy="4133052"/>
          </a:xfrm>
          <a:prstGeom prst="rect">
            <a:avLst/>
          </a:prstGeom>
        </p:spPr>
      </p:pic>
    </p:spTree>
    <p:extLst>
      <p:ext uri="{BB962C8B-B14F-4D97-AF65-F5344CB8AC3E}">
        <p14:creationId xmlns:p14="http://schemas.microsoft.com/office/powerpoint/2010/main" val="2353758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8E6540-04E8-4EA0-BA3D-70B10976FDC3}"/>
              </a:ext>
            </a:extLst>
          </p:cNvPr>
          <p:cNvSpPr>
            <a:spLocks noGrp="1"/>
          </p:cNvSpPr>
          <p:nvPr>
            <p:ph type="body" idx="1"/>
          </p:nvPr>
        </p:nvSpPr>
        <p:spPr>
          <a:xfrm flipH="1">
            <a:off x="-302740" y="4232188"/>
            <a:ext cx="52735" cy="262545"/>
          </a:xfrm>
        </p:spPr>
        <p:txBody>
          <a:bodyPr/>
          <a:lstStyle/>
          <a:p>
            <a:endParaRPr lang="en-US" sz="1400" dirty="0"/>
          </a:p>
        </p:txBody>
      </p:sp>
      <p:sp>
        <p:nvSpPr>
          <p:cNvPr id="3" name="Title 2">
            <a:extLst>
              <a:ext uri="{FF2B5EF4-FFF2-40B4-BE49-F238E27FC236}">
                <a16:creationId xmlns:a16="http://schemas.microsoft.com/office/drawing/2014/main" id="{96A97328-5C7B-42A7-9E6C-CE3D060EE5FB}"/>
              </a:ext>
            </a:extLst>
          </p:cNvPr>
          <p:cNvSpPr>
            <a:spLocks noGrp="1"/>
          </p:cNvSpPr>
          <p:nvPr>
            <p:ph type="title"/>
          </p:nvPr>
        </p:nvSpPr>
        <p:spPr>
          <a:xfrm>
            <a:off x="640000" y="380079"/>
            <a:ext cx="7704000" cy="572700"/>
          </a:xfrm>
        </p:spPr>
        <p:txBody>
          <a:bodyPr/>
          <a:lstStyle/>
          <a:p>
            <a:r>
              <a:rPr lang="en-US" dirty="0"/>
              <a:t>CONCLUSION</a:t>
            </a:r>
          </a:p>
        </p:txBody>
      </p:sp>
      <p:sp>
        <p:nvSpPr>
          <p:cNvPr id="4" name="TextBox 3">
            <a:extLst>
              <a:ext uri="{FF2B5EF4-FFF2-40B4-BE49-F238E27FC236}">
                <a16:creationId xmlns:a16="http://schemas.microsoft.com/office/drawing/2014/main" id="{C1A89855-9A69-4CA0-9B14-3FA45A6B6666}"/>
              </a:ext>
            </a:extLst>
          </p:cNvPr>
          <p:cNvSpPr txBox="1"/>
          <p:nvPr/>
        </p:nvSpPr>
        <p:spPr>
          <a:xfrm>
            <a:off x="794021" y="1173182"/>
            <a:ext cx="7651265" cy="3970318"/>
          </a:xfrm>
          <a:prstGeom prst="rect">
            <a:avLst/>
          </a:prstGeom>
          <a:noFill/>
        </p:spPr>
        <p:txBody>
          <a:bodyPr wrap="square" rtlCol="0">
            <a:spAutoFit/>
          </a:bodyPr>
          <a:lstStyle/>
          <a:p>
            <a:pPr marL="158750" indent="0">
              <a:buNone/>
            </a:pPr>
            <a:r>
              <a:rPr lang="en-US" altLang="en-US" sz="1400" dirty="0">
                <a:solidFill>
                  <a:schemeClr val="tx2"/>
                </a:solidFill>
                <a:latin typeface="Times New Roman" panose="02020603050405020304" pitchFamily="18" charset="0"/>
                <a:cs typeface="Times New Roman" panose="02020603050405020304" pitchFamily="18" charset="0"/>
              </a:rPr>
              <a:t>Our model presents a cyberbullying detection technique using a combination of four machine learning architectures (i.e., SGD, Logistic Regression, Linear SVC, Decision Tree and Random Forest Classifier models). The proposed method is evaluated using real-time dataset achieved by web scraping of the Twitter API to have enough samples to train our model. The experimental results show the significance of this method in classifying short messages (e.g., tweets). The proposed method achieved good results compared to the state-of-the-art methods on the dataset, achieving an accuracy of approximately 88% when the dataset was split into 75% training and 25% testing.</a:t>
            </a:r>
          </a:p>
          <a:p>
            <a:pPr marL="158750" indent="0">
              <a:buNone/>
            </a:pPr>
            <a:endParaRPr lang="en-US" altLang="en-US" sz="1400" dirty="0">
              <a:solidFill>
                <a:schemeClr val="tx2"/>
              </a:solidFill>
              <a:latin typeface="Times New Roman" panose="02020603050405020304" pitchFamily="18" charset="0"/>
              <a:cs typeface="Times New Roman" panose="02020603050405020304" pitchFamily="18" charset="0"/>
            </a:endParaRPr>
          </a:p>
          <a:p>
            <a:pPr marL="158750" indent="0">
              <a:buNone/>
            </a:pPr>
            <a:r>
              <a:rPr lang="en-US" altLang="en-US" sz="1400" dirty="0">
                <a:solidFill>
                  <a:schemeClr val="tx2"/>
                </a:solidFill>
                <a:latin typeface="Times New Roman" panose="02020603050405020304" pitchFamily="18" charset="0"/>
                <a:cs typeface="Times New Roman" panose="02020603050405020304" pitchFamily="18" charset="0"/>
              </a:rPr>
              <a:t>In this study, we detected cyberbullying using machine learning algorithms. Then results were presented in a tabular format. The results depicted that SGD and Ensemble performed better than remaining classifiers with 95% average accuracy. The second one is Logistic Regression with 92% accuracy, then Random Forest with average 91%, Decision Tree classifier 92.4% accuracy while Linear SVC performed classification with 92.57% accuracy. However, in this study, only textual features were considered. For future, network and contextual features can be considered.</a:t>
            </a:r>
          </a:p>
          <a:p>
            <a:pPr marL="158750" indent="0">
              <a:buNone/>
            </a:pPr>
            <a:endParaRPr lang="en-US" altLang="en-US" sz="1400" dirty="0">
              <a:solidFill>
                <a:srgbClr val="000000"/>
              </a:solidFill>
              <a:latin typeface="Times New Roman" panose="02020603050405020304" pitchFamily="18" charset="0"/>
              <a:cs typeface="Times New Roman" panose="02020603050405020304" pitchFamily="18" charset="0"/>
            </a:endParaRPr>
          </a:p>
          <a:p>
            <a:pPr marL="158750" indent="0">
              <a:buNone/>
            </a:pPr>
            <a:endParaRPr lang="en-US" altLang="en-US" sz="1400" dirty="0">
              <a:solidFill>
                <a:srgbClr val="000000"/>
              </a:solidFill>
              <a:latin typeface="Times New Roman" panose="02020603050405020304" pitchFamily="18" charset="0"/>
              <a:cs typeface="Times New Roman" panose="02020603050405020304" pitchFamily="18" charset="0"/>
            </a:endParaRPr>
          </a:p>
          <a:p>
            <a:endParaRPr lang="en-US" sz="1400" dirty="0"/>
          </a:p>
          <a:p>
            <a:endParaRPr lang="en-US" dirty="0"/>
          </a:p>
        </p:txBody>
      </p:sp>
    </p:spTree>
    <p:extLst>
      <p:ext uri="{BB962C8B-B14F-4D97-AF65-F5344CB8AC3E}">
        <p14:creationId xmlns:p14="http://schemas.microsoft.com/office/powerpoint/2010/main" val="3991934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E66647-C864-4F7E-BB00-54963D730E88}"/>
              </a:ext>
            </a:extLst>
          </p:cNvPr>
          <p:cNvSpPr>
            <a:spLocks noGrp="1"/>
          </p:cNvSpPr>
          <p:nvPr>
            <p:ph type="body" idx="1"/>
          </p:nvPr>
        </p:nvSpPr>
        <p:spPr>
          <a:xfrm flipV="1">
            <a:off x="-225292" y="4871614"/>
            <a:ext cx="45719" cy="120515"/>
          </a:xfrm>
        </p:spPr>
        <p:txBody>
          <a:bodyPr/>
          <a:lstStyle/>
          <a:p>
            <a:endParaRPr lang="en-US" dirty="0"/>
          </a:p>
        </p:txBody>
      </p:sp>
      <p:sp>
        <p:nvSpPr>
          <p:cNvPr id="3" name="Title 2">
            <a:extLst>
              <a:ext uri="{FF2B5EF4-FFF2-40B4-BE49-F238E27FC236}">
                <a16:creationId xmlns:a16="http://schemas.microsoft.com/office/drawing/2014/main" id="{6550B357-877E-4104-B57D-2083D621385D}"/>
              </a:ext>
            </a:extLst>
          </p:cNvPr>
          <p:cNvSpPr>
            <a:spLocks noGrp="1"/>
          </p:cNvSpPr>
          <p:nvPr>
            <p:ph type="title"/>
          </p:nvPr>
        </p:nvSpPr>
        <p:spPr>
          <a:xfrm>
            <a:off x="202991" y="1556654"/>
            <a:ext cx="7799586" cy="1085645"/>
          </a:xfrm>
        </p:spPr>
        <p:txBody>
          <a:bodyPr/>
          <a:lstStyle/>
          <a:p>
            <a:r>
              <a:rPr lang="en-US" sz="5400" dirty="0">
                <a:latin typeface="Impact" panose="020B0806030902050204" pitchFamily="34" charset="0"/>
              </a:rPr>
              <a:t>Thank</a:t>
            </a:r>
            <a:br>
              <a:rPr lang="en-US" sz="5400" dirty="0">
                <a:latin typeface="Impact" panose="020B0806030902050204" pitchFamily="34" charset="0"/>
              </a:rPr>
            </a:br>
            <a:r>
              <a:rPr lang="en-US" sz="5400" dirty="0">
                <a:latin typeface="Impact" panose="020B0806030902050204" pitchFamily="34" charset="0"/>
              </a:rPr>
              <a:t>	     You</a:t>
            </a:r>
          </a:p>
        </p:txBody>
      </p:sp>
    </p:spTree>
    <p:extLst>
      <p:ext uri="{BB962C8B-B14F-4D97-AF65-F5344CB8AC3E}">
        <p14:creationId xmlns:p14="http://schemas.microsoft.com/office/powerpoint/2010/main" val="3749121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0"/>
          <p:cNvSpPr txBox="1">
            <a:spLocks noGrp="1"/>
          </p:cNvSpPr>
          <p:nvPr>
            <p:ph type="title"/>
          </p:nvPr>
        </p:nvSpPr>
        <p:spPr>
          <a:xfrm>
            <a:off x="720000" y="38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sz="3000"/>
              <a:t>INTRODUCTION</a:t>
            </a:r>
            <a:br>
              <a:rPr lang="en-IN" sz="3000"/>
            </a:br>
            <a:endParaRPr sz="3000"/>
          </a:p>
        </p:txBody>
      </p:sp>
      <p:sp>
        <p:nvSpPr>
          <p:cNvPr id="170" name="Google Shape;170;p10"/>
          <p:cNvSpPr txBox="1">
            <a:spLocks noGrp="1"/>
          </p:cNvSpPr>
          <p:nvPr>
            <p:ph type="body" idx="1"/>
          </p:nvPr>
        </p:nvSpPr>
        <p:spPr>
          <a:xfrm>
            <a:off x="720000" y="1152475"/>
            <a:ext cx="7704000" cy="3606000"/>
          </a:xfrm>
          <a:prstGeom prst="rect">
            <a:avLst/>
          </a:prstGeom>
          <a:solidFill>
            <a:schemeClr val="dk1">
              <a:alpha val="56470"/>
            </a:schemeClr>
          </a:solidFill>
          <a:ln>
            <a:noFill/>
          </a:ln>
        </p:spPr>
        <p:txBody>
          <a:bodyPr spcFirstLastPara="1" wrap="square" lIns="234000" tIns="234000" rIns="234000" bIns="91425" anchor="t" anchorCtr="0">
            <a:noAutofit/>
          </a:bodyPr>
          <a:lstStyle/>
          <a:p>
            <a:pPr marL="0" lvl="0" indent="0" algn="l" rtl="0">
              <a:lnSpc>
                <a:spcPct val="100000"/>
              </a:lnSpc>
              <a:spcBef>
                <a:spcPts val="1600"/>
              </a:spcBef>
              <a:spcAft>
                <a:spcPts val="0"/>
              </a:spcAft>
              <a:buSzPts val="1100"/>
              <a:buNone/>
            </a:pPr>
            <a:r>
              <a:rPr lang="en-IN" i="0">
                <a:solidFill>
                  <a:schemeClr val="accent4"/>
                </a:solidFill>
                <a:latin typeface="Times New Roman"/>
                <a:ea typeface="Times New Roman"/>
                <a:cs typeface="Times New Roman"/>
                <a:sym typeface="Times New Roman"/>
              </a:rPr>
              <a:t>India ranked 3rd  for cyber-bullying crimes, and this is not even shocking anymore as the number of users are rising day by day and most of them are fake accounts </a:t>
            </a:r>
            <a:endParaRPr>
              <a:latin typeface="Times New Roman"/>
              <a:ea typeface="Times New Roman"/>
              <a:cs typeface="Times New Roman"/>
              <a:sym typeface="Times New Roman"/>
            </a:endParaRPr>
          </a:p>
          <a:p>
            <a:pPr marL="0" lvl="0" indent="0" algn="l" rtl="0">
              <a:lnSpc>
                <a:spcPct val="100000"/>
              </a:lnSpc>
              <a:spcBef>
                <a:spcPts val="3200"/>
              </a:spcBef>
              <a:spcAft>
                <a:spcPts val="1600"/>
              </a:spcAft>
              <a:buSzPts val="1100"/>
              <a:buNone/>
            </a:pPr>
            <a:r>
              <a:rPr lang="en-IN">
                <a:solidFill>
                  <a:schemeClr val="accent4"/>
                </a:solidFill>
                <a:latin typeface="Times New Roman"/>
                <a:ea typeface="Times New Roman"/>
                <a:cs typeface="Times New Roman"/>
                <a:sym typeface="Times New Roman"/>
              </a:rPr>
              <a:t>A</a:t>
            </a:r>
            <a:r>
              <a:rPr lang="en-IN" i="0">
                <a:solidFill>
                  <a:schemeClr val="accent4"/>
                </a:solidFill>
                <a:latin typeface="Times New Roman"/>
                <a:ea typeface="Times New Roman"/>
                <a:cs typeface="Times New Roman"/>
                <a:sym typeface="Times New Roman"/>
              </a:rPr>
              <a:t>s per the nationwide survey conducted by Symantec, around 8 people out of 10 people are a victim of different-different types of cyber-bullying. Among these, around 63% of people were a victim of online abuses or harassment and 59% of people were a victim of fake gossips and rumors destroying their image.</a:t>
            </a:r>
            <a:endParaRPr>
              <a:solidFill>
                <a:schemeClr val="accent4"/>
              </a:solidFill>
              <a:latin typeface="Times New Roman"/>
              <a:ea typeface="Times New Roman"/>
              <a:cs typeface="Times New Roman"/>
              <a:sym typeface="Times New Roman"/>
            </a:endParaRPr>
          </a:p>
        </p:txBody>
      </p:sp>
      <p:pic>
        <p:nvPicPr>
          <p:cNvPr id="171" name="Google Shape;171;p10"/>
          <p:cNvPicPr preferRelativeResize="0"/>
          <p:nvPr/>
        </p:nvPicPr>
        <p:blipFill>
          <a:blip r:embed="rId3">
            <a:alphaModFix/>
          </a:blip>
          <a:stretch>
            <a:fillRect/>
          </a:stretch>
        </p:blipFill>
        <p:spPr>
          <a:xfrm>
            <a:off x="5660675" y="3068917"/>
            <a:ext cx="2763324" cy="172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1"/>
          <p:cNvSpPr txBox="1">
            <a:spLocks noGrp="1"/>
          </p:cNvSpPr>
          <p:nvPr>
            <p:ph type="title"/>
          </p:nvPr>
        </p:nvSpPr>
        <p:spPr>
          <a:xfrm>
            <a:off x="720000" y="337039"/>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sz="3000"/>
              <a:t>EXISTING WORKS</a:t>
            </a:r>
            <a:endParaRPr sz="3000"/>
          </a:p>
        </p:txBody>
      </p:sp>
      <p:pic>
        <p:nvPicPr>
          <p:cNvPr id="177" name="Google Shape;177;p11"/>
          <p:cNvPicPr preferRelativeResize="0"/>
          <p:nvPr/>
        </p:nvPicPr>
        <p:blipFill rotWithShape="1">
          <a:blip r:embed="rId3">
            <a:alphaModFix/>
          </a:blip>
          <a:srcRect t="4171"/>
          <a:stretch/>
        </p:blipFill>
        <p:spPr>
          <a:xfrm>
            <a:off x="1677825" y="1082525"/>
            <a:ext cx="5313525" cy="37239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2"/>
          <p:cNvSpPr txBox="1">
            <a:spLocks noGrp="1"/>
          </p:cNvSpPr>
          <p:nvPr>
            <p:ph type="title"/>
          </p:nvPr>
        </p:nvSpPr>
        <p:spPr>
          <a:xfrm>
            <a:off x="720100" y="509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sz="3000"/>
              <a:t>LIMITATIONS</a:t>
            </a:r>
            <a:endParaRPr sz="3000"/>
          </a:p>
        </p:txBody>
      </p:sp>
      <p:sp>
        <p:nvSpPr>
          <p:cNvPr id="183" name="Google Shape;183;p12"/>
          <p:cNvSpPr txBox="1">
            <a:spLocks noGrp="1"/>
          </p:cNvSpPr>
          <p:nvPr>
            <p:ph type="body" idx="1"/>
          </p:nvPr>
        </p:nvSpPr>
        <p:spPr>
          <a:xfrm>
            <a:off x="720000" y="1152475"/>
            <a:ext cx="7704000" cy="3606000"/>
          </a:xfrm>
          <a:prstGeom prst="rect">
            <a:avLst/>
          </a:prstGeom>
          <a:solidFill>
            <a:schemeClr val="dk1">
              <a:alpha val="56470"/>
            </a:schemeClr>
          </a:solidFill>
          <a:ln>
            <a:noFill/>
          </a:ln>
        </p:spPr>
        <p:txBody>
          <a:bodyPr spcFirstLastPara="1" wrap="square" lIns="234000" tIns="234000" rIns="234000" bIns="91425" anchor="t" anchorCtr="0">
            <a:noAutofit/>
          </a:bodyPr>
          <a:lstStyle/>
          <a:p>
            <a:pPr marL="0" lvl="0" indent="0" algn="l" rtl="0">
              <a:lnSpc>
                <a:spcPct val="100000"/>
              </a:lnSpc>
              <a:spcBef>
                <a:spcPts val="1600"/>
              </a:spcBef>
              <a:spcAft>
                <a:spcPts val="0"/>
              </a:spcAft>
              <a:buSzPts val="1100"/>
              <a:buNone/>
            </a:pPr>
            <a:r>
              <a:rPr lang="en-IN">
                <a:solidFill>
                  <a:schemeClr val="lt2"/>
                </a:solidFill>
                <a:latin typeface="Times New Roman"/>
                <a:ea typeface="Times New Roman"/>
                <a:cs typeface="Times New Roman"/>
                <a:sym typeface="Times New Roman"/>
              </a:rPr>
              <a:t>The detection of Cyber-Bullying is so difficult in today’s era. Bullying is most apparent in younger age groups through direct verbal outings , and more subtle in older groups, mainly manifested in more complex social dynamics such as exclusion, sabotage, and gossip .</a:t>
            </a:r>
            <a:endParaRPr>
              <a:solidFill>
                <a:schemeClr val="lt2"/>
              </a:solidFill>
              <a:latin typeface="Times New Roman"/>
              <a:ea typeface="Times New Roman"/>
              <a:cs typeface="Times New Roman"/>
              <a:sym typeface="Times New Roman"/>
            </a:endParaRPr>
          </a:p>
          <a:p>
            <a:pPr marL="0" lvl="0" indent="0" algn="l" rtl="0">
              <a:lnSpc>
                <a:spcPct val="100000"/>
              </a:lnSpc>
              <a:spcBef>
                <a:spcPts val="1600"/>
              </a:spcBef>
              <a:spcAft>
                <a:spcPts val="0"/>
              </a:spcAft>
              <a:buSzPts val="1100"/>
              <a:buNone/>
            </a:pPr>
            <a:r>
              <a:rPr lang="en-IN">
                <a:solidFill>
                  <a:schemeClr val="lt2"/>
                </a:solidFill>
                <a:latin typeface="Times New Roman"/>
                <a:ea typeface="Times New Roman"/>
                <a:cs typeface="Times New Roman"/>
                <a:sym typeface="Times New Roman"/>
              </a:rPr>
              <a:t>To understand the task of cyberbullying detection as a specific domain of text classification, one should consider the full scope of the register that defines it which lags in every Cyber - Bullying Detection application / Software</a:t>
            </a:r>
            <a:endParaRPr>
              <a:solidFill>
                <a:schemeClr val="lt2"/>
              </a:solidFill>
              <a:latin typeface="Times New Roman"/>
              <a:ea typeface="Times New Roman"/>
              <a:cs typeface="Times New Roman"/>
              <a:sym typeface="Times New Roman"/>
            </a:endParaRPr>
          </a:p>
          <a:p>
            <a:pPr marL="0" lvl="0" indent="0" algn="l" rtl="0">
              <a:lnSpc>
                <a:spcPct val="100000"/>
              </a:lnSpc>
              <a:spcBef>
                <a:spcPts val="1600"/>
              </a:spcBef>
              <a:spcAft>
                <a:spcPts val="0"/>
              </a:spcAft>
              <a:buSzPts val="1100"/>
              <a:buNone/>
            </a:pPr>
            <a:r>
              <a:rPr lang="en-IN">
                <a:solidFill>
                  <a:schemeClr val="lt2"/>
                </a:solidFill>
                <a:latin typeface="Times New Roman"/>
                <a:ea typeface="Times New Roman"/>
                <a:cs typeface="Times New Roman"/>
                <a:sym typeface="Times New Roman"/>
              </a:rPr>
              <a:t>While some roles clearly show from frequent interaction with either a positive or negative sentiment , others might not be observable through any form of conversation , prove too subtle, or not distinguishable from other roles.</a:t>
            </a:r>
            <a:endParaRPr>
              <a:solidFill>
                <a:schemeClr val="lt2"/>
              </a:solidFill>
              <a:latin typeface="Times New Roman"/>
              <a:ea typeface="Times New Roman"/>
              <a:cs typeface="Times New Roman"/>
              <a:sym typeface="Times New Roman"/>
            </a:endParaRPr>
          </a:p>
          <a:p>
            <a:pPr marL="0" lvl="0" indent="0" algn="l" rtl="0">
              <a:lnSpc>
                <a:spcPct val="100000"/>
              </a:lnSpc>
              <a:spcBef>
                <a:spcPts val="1600"/>
              </a:spcBef>
              <a:spcAft>
                <a:spcPts val="1600"/>
              </a:spcAft>
              <a:buSzPts val="1100"/>
              <a:buNone/>
            </a:pPr>
            <a:endParaRPr>
              <a:solidFill>
                <a:schemeClr val="lt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3"/>
          <p:cNvSpPr txBox="1">
            <a:spLocks noGrp="1"/>
          </p:cNvSpPr>
          <p:nvPr>
            <p:ph type="title"/>
          </p:nvPr>
        </p:nvSpPr>
        <p:spPr>
          <a:xfrm>
            <a:off x="720100" y="509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sz="3000"/>
              <a:t>PROPOSED WORK AND METHODOLOGY</a:t>
            </a:r>
            <a:endParaRPr sz="3000"/>
          </a:p>
        </p:txBody>
      </p:sp>
      <p:sp>
        <p:nvSpPr>
          <p:cNvPr id="189" name="Google Shape;189;p13"/>
          <p:cNvSpPr txBox="1">
            <a:spLocks noGrp="1"/>
          </p:cNvSpPr>
          <p:nvPr>
            <p:ph type="body" idx="1"/>
          </p:nvPr>
        </p:nvSpPr>
        <p:spPr>
          <a:xfrm>
            <a:off x="720000" y="1152475"/>
            <a:ext cx="7704000" cy="3606000"/>
          </a:xfrm>
          <a:prstGeom prst="rect">
            <a:avLst/>
          </a:prstGeom>
          <a:solidFill>
            <a:schemeClr val="dk1">
              <a:alpha val="56470"/>
            </a:schemeClr>
          </a:solidFill>
          <a:ln>
            <a:noFill/>
          </a:ln>
        </p:spPr>
        <p:txBody>
          <a:bodyPr spcFirstLastPara="1" wrap="square" lIns="234000" tIns="234000" rIns="234000" bIns="91425" anchor="t" anchorCtr="0">
            <a:noAutofit/>
          </a:bodyPr>
          <a:lstStyle/>
          <a:p>
            <a:pPr marL="0" lvl="0" indent="0" algn="l" rtl="0">
              <a:lnSpc>
                <a:spcPct val="100000"/>
              </a:lnSpc>
              <a:spcBef>
                <a:spcPts val="1600"/>
              </a:spcBef>
              <a:spcAft>
                <a:spcPts val="0"/>
              </a:spcAft>
              <a:buSzPts val="1100"/>
              <a:buNone/>
            </a:pPr>
            <a:r>
              <a:rPr lang="en-IN" i="0" dirty="0">
                <a:solidFill>
                  <a:schemeClr val="accent4"/>
                </a:solidFill>
                <a:latin typeface="Times New Roman"/>
                <a:ea typeface="Times New Roman"/>
                <a:cs typeface="Times New Roman"/>
                <a:sym typeface="Times New Roman"/>
              </a:rPr>
              <a:t>Cyberbullying Detection implements our coded, machine learning algorithms, in finding a negative comment from the messages it receives by a user. </a:t>
            </a:r>
            <a:endParaRPr dirty="0">
              <a:latin typeface="Times New Roman"/>
              <a:ea typeface="Times New Roman"/>
              <a:cs typeface="Times New Roman"/>
              <a:sym typeface="Times New Roman"/>
            </a:endParaRPr>
          </a:p>
          <a:p>
            <a:pPr marL="0" lvl="0" indent="0" algn="l" rtl="0">
              <a:lnSpc>
                <a:spcPct val="100000"/>
              </a:lnSpc>
              <a:spcBef>
                <a:spcPts val="3200"/>
              </a:spcBef>
              <a:spcAft>
                <a:spcPts val="0"/>
              </a:spcAft>
              <a:buSzPts val="1100"/>
              <a:buNone/>
            </a:pPr>
            <a:r>
              <a:rPr lang="en-IN" i="0" dirty="0">
                <a:solidFill>
                  <a:schemeClr val="accent4"/>
                </a:solidFill>
                <a:latin typeface="Times New Roman"/>
                <a:ea typeface="Times New Roman"/>
                <a:cs typeface="Times New Roman"/>
                <a:sym typeface="Times New Roman"/>
              </a:rPr>
              <a:t>The algorithm first gives the message a value and then based on our pre trained data, it decides if the comment is harsh enough to be transformed or not. If so, the message is run through a series of models in order to change negative components of the sentence into positive components.</a:t>
            </a:r>
            <a:endParaRPr dirty="0">
              <a:latin typeface="Times New Roman"/>
              <a:ea typeface="Times New Roman"/>
              <a:cs typeface="Times New Roman"/>
              <a:sym typeface="Times New Roman"/>
            </a:endParaRPr>
          </a:p>
          <a:p>
            <a:pPr marL="0" lvl="0" indent="0" algn="l" rtl="0">
              <a:lnSpc>
                <a:spcPct val="100000"/>
              </a:lnSpc>
              <a:spcBef>
                <a:spcPts val="3200"/>
              </a:spcBef>
              <a:spcAft>
                <a:spcPts val="1600"/>
              </a:spcAft>
              <a:buSzPts val="1100"/>
              <a:buNone/>
            </a:pPr>
            <a:r>
              <a:rPr lang="en-IN" i="0" dirty="0">
                <a:solidFill>
                  <a:schemeClr val="accent4"/>
                </a:solidFill>
                <a:latin typeface="Times New Roman"/>
                <a:ea typeface="Times New Roman"/>
                <a:cs typeface="Times New Roman"/>
                <a:sym typeface="Times New Roman"/>
              </a:rPr>
              <a:t> The transformed sentence is then checked by our initial algorithms. The users communicate through a developed web front face and they are connected to a central server.</a:t>
            </a:r>
            <a:endParaRPr dirty="0">
              <a:solidFill>
                <a:schemeClr val="accent4"/>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4"/>
          <p:cNvSpPr txBox="1">
            <a:spLocks noGrp="1"/>
          </p:cNvSpPr>
          <p:nvPr>
            <p:ph type="title"/>
          </p:nvPr>
        </p:nvSpPr>
        <p:spPr>
          <a:xfrm>
            <a:off x="720000" y="68391"/>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sz="3000"/>
              <a:t>PROPOSED WORK AND METHODOLOGY</a:t>
            </a:r>
            <a:endParaRPr sz="3000"/>
          </a:p>
        </p:txBody>
      </p:sp>
      <p:sp>
        <p:nvSpPr>
          <p:cNvPr id="195" name="Google Shape;195;p14"/>
          <p:cNvSpPr/>
          <p:nvPr/>
        </p:nvSpPr>
        <p:spPr>
          <a:xfrm>
            <a:off x="720100" y="723900"/>
            <a:ext cx="1728810" cy="1378171"/>
          </a:xfrm>
          <a:prstGeom prst="rect">
            <a:avLst/>
          </a:prstGeom>
          <a:solidFill>
            <a:srgbClr val="FFFF00"/>
          </a:solidFill>
          <a:ln w="25400" cap="flat" cmpd="sng">
            <a:solidFill>
              <a:srgbClr val="0825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6" name="Google Shape;196;p14"/>
          <p:cNvSpPr/>
          <p:nvPr/>
        </p:nvSpPr>
        <p:spPr>
          <a:xfrm>
            <a:off x="3615694" y="723900"/>
            <a:ext cx="1728810" cy="1378170"/>
          </a:xfrm>
          <a:prstGeom prst="rect">
            <a:avLst/>
          </a:prstGeom>
          <a:solidFill>
            <a:srgbClr val="FFFF00"/>
          </a:solidFill>
          <a:ln w="25400" cap="flat" cmpd="sng">
            <a:solidFill>
              <a:srgbClr val="0825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7" name="Google Shape;197;p14"/>
          <p:cNvSpPr/>
          <p:nvPr/>
        </p:nvSpPr>
        <p:spPr>
          <a:xfrm>
            <a:off x="6742513" y="723900"/>
            <a:ext cx="1728810" cy="1378170"/>
          </a:xfrm>
          <a:prstGeom prst="rect">
            <a:avLst/>
          </a:prstGeom>
          <a:solidFill>
            <a:srgbClr val="FFFF00"/>
          </a:solidFill>
          <a:ln w="25400" cap="flat" cmpd="sng">
            <a:solidFill>
              <a:srgbClr val="0825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 name="Google Shape;198;p14"/>
          <p:cNvSpPr/>
          <p:nvPr/>
        </p:nvSpPr>
        <p:spPr>
          <a:xfrm>
            <a:off x="6742513" y="2448919"/>
            <a:ext cx="1728810" cy="1093076"/>
          </a:xfrm>
          <a:prstGeom prst="rect">
            <a:avLst/>
          </a:prstGeom>
          <a:solidFill>
            <a:srgbClr val="FFFF00"/>
          </a:solidFill>
          <a:ln w="25400" cap="flat" cmpd="sng">
            <a:solidFill>
              <a:srgbClr val="0825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 name="Google Shape;199;p14"/>
          <p:cNvSpPr/>
          <p:nvPr/>
        </p:nvSpPr>
        <p:spPr>
          <a:xfrm>
            <a:off x="3631465" y="2448919"/>
            <a:ext cx="1728810" cy="1093076"/>
          </a:xfrm>
          <a:prstGeom prst="rect">
            <a:avLst/>
          </a:prstGeom>
          <a:solidFill>
            <a:srgbClr val="FFFF00"/>
          </a:solidFill>
          <a:ln w="25400" cap="flat" cmpd="sng">
            <a:solidFill>
              <a:srgbClr val="0825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0" name="Google Shape;200;p14"/>
          <p:cNvSpPr/>
          <p:nvPr/>
        </p:nvSpPr>
        <p:spPr>
          <a:xfrm>
            <a:off x="735873" y="2453526"/>
            <a:ext cx="1728810" cy="1093076"/>
          </a:xfrm>
          <a:prstGeom prst="rect">
            <a:avLst/>
          </a:prstGeom>
          <a:solidFill>
            <a:srgbClr val="FFFF00"/>
          </a:solidFill>
          <a:ln w="25400" cap="flat" cmpd="sng">
            <a:solidFill>
              <a:srgbClr val="0825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1" name="Google Shape;201;p14"/>
          <p:cNvSpPr/>
          <p:nvPr/>
        </p:nvSpPr>
        <p:spPr>
          <a:xfrm>
            <a:off x="735873" y="3920373"/>
            <a:ext cx="1728810" cy="1093076"/>
          </a:xfrm>
          <a:prstGeom prst="rect">
            <a:avLst/>
          </a:prstGeom>
          <a:solidFill>
            <a:srgbClr val="FFFF00"/>
          </a:solidFill>
          <a:ln w="25400" cap="flat" cmpd="sng">
            <a:solidFill>
              <a:srgbClr val="0825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2" name="Google Shape;202;p14"/>
          <p:cNvSpPr txBox="1"/>
          <p:nvPr/>
        </p:nvSpPr>
        <p:spPr>
          <a:xfrm flipH="1">
            <a:off x="781590" y="768057"/>
            <a:ext cx="168309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400" b="1" i="0" u="none" strike="noStrike" cap="none">
                <a:solidFill>
                  <a:schemeClr val="dk1"/>
                </a:solidFill>
                <a:latin typeface="Fira Sans Condensed Light"/>
                <a:ea typeface="Fira Sans Condensed Light"/>
                <a:cs typeface="Fira Sans Condensed Light"/>
                <a:sym typeface="Fira Sans Condensed Light"/>
              </a:rPr>
              <a:t>Data Input</a:t>
            </a:r>
            <a:endParaRPr/>
          </a:p>
          <a:p>
            <a:pPr marL="285750" marR="0" lvl="0" indent="-285750" algn="l" rtl="0">
              <a:lnSpc>
                <a:spcPct val="100000"/>
              </a:lnSpc>
              <a:spcBef>
                <a:spcPts val="0"/>
              </a:spcBef>
              <a:spcAft>
                <a:spcPts val="0"/>
              </a:spcAft>
              <a:buClr>
                <a:srgbClr val="000000"/>
              </a:buClr>
              <a:buSzPts val="1400"/>
              <a:buFont typeface="Arial"/>
              <a:buChar char="•"/>
            </a:pPr>
            <a:r>
              <a:rPr lang="en-IN" sz="1400" b="1" i="0" u="none" strike="noStrike" cap="none">
                <a:solidFill>
                  <a:schemeClr val="dk1"/>
                </a:solidFill>
                <a:latin typeface="Fira Sans Condensed Light"/>
                <a:ea typeface="Fira Sans Condensed Light"/>
                <a:cs typeface="Fira Sans Condensed Light"/>
                <a:sym typeface="Fira Sans Condensed Light"/>
              </a:rPr>
              <a:t>Tweets</a:t>
            </a:r>
            <a:endParaRPr/>
          </a:p>
        </p:txBody>
      </p:sp>
      <p:sp>
        <p:nvSpPr>
          <p:cNvPr id="203" name="Google Shape;203;p14"/>
          <p:cNvSpPr txBox="1"/>
          <p:nvPr/>
        </p:nvSpPr>
        <p:spPr>
          <a:xfrm>
            <a:off x="3631465" y="753718"/>
            <a:ext cx="1623707" cy="15388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200" b="1" i="0" u="none" strike="noStrike" cap="none">
                <a:solidFill>
                  <a:srgbClr val="000000"/>
                </a:solidFill>
                <a:latin typeface="Fira Sans Condensed Light"/>
                <a:ea typeface="Fira Sans Condensed Light"/>
                <a:cs typeface="Fira Sans Condensed Light"/>
                <a:sym typeface="Fira Sans Condensed Light"/>
              </a:rPr>
              <a:t>PRE – PROCESSING</a:t>
            </a:r>
            <a:endParaRPr/>
          </a:p>
          <a:p>
            <a:pPr marL="171450" marR="0" lvl="0" indent="-171450" algn="l" rtl="0">
              <a:lnSpc>
                <a:spcPct val="100000"/>
              </a:lnSpc>
              <a:spcBef>
                <a:spcPts val="0"/>
              </a:spcBef>
              <a:spcAft>
                <a:spcPts val="0"/>
              </a:spcAft>
              <a:buClr>
                <a:srgbClr val="000000"/>
              </a:buClr>
              <a:buSzPts val="1000"/>
              <a:buFont typeface="Arial"/>
              <a:buChar char="•"/>
            </a:pPr>
            <a:r>
              <a:rPr lang="en-IN" sz="1000" b="0" i="0" u="none" strike="noStrike" cap="none">
                <a:solidFill>
                  <a:srgbClr val="000000"/>
                </a:solidFill>
                <a:latin typeface="Fira Sans Condensed Light"/>
                <a:ea typeface="Fira Sans Condensed Light"/>
                <a:cs typeface="Fira Sans Condensed Light"/>
                <a:sym typeface="Fira Sans Condensed Light"/>
              </a:rPr>
              <a:t>Lower Case</a:t>
            </a:r>
            <a:endParaRPr/>
          </a:p>
          <a:p>
            <a:pPr marL="171450" marR="0" lvl="0" indent="-171450" algn="l" rtl="0">
              <a:lnSpc>
                <a:spcPct val="100000"/>
              </a:lnSpc>
              <a:spcBef>
                <a:spcPts val="0"/>
              </a:spcBef>
              <a:spcAft>
                <a:spcPts val="0"/>
              </a:spcAft>
              <a:buClr>
                <a:srgbClr val="000000"/>
              </a:buClr>
              <a:buSzPts val="1000"/>
              <a:buFont typeface="Arial"/>
              <a:buChar char="•"/>
            </a:pPr>
            <a:r>
              <a:rPr lang="en-IN" sz="1000" b="0" i="0" u="none" strike="noStrike" cap="none">
                <a:solidFill>
                  <a:srgbClr val="000000"/>
                </a:solidFill>
                <a:latin typeface="Fira Sans Condensed Light"/>
                <a:ea typeface="Fira Sans Condensed Light"/>
                <a:cs typeface="Fira Sans Condensed Light"/>
                <a:sym typeface="Fira Sans Condensed Light"/>
              </a:rPr>
              <a:t>Reduce repeated letters</a:t>
            </a:r>
            <a:endParaRPr/>
          </a:p>
          <a:p>
            <a:pPr marL="171450" marR="0" lvl="0" indent="-171450" algn="l" rtl="0">
              <a:lnSpc>
                <a:spcPct val="100000"/>
              </a:lnSpc>
              <a:spcBef>
                <a:spcPts val="0"/>
              </a:spcBef>
              <a:spcAft>
                <a:spcPts val="0"/>
              </a:spcAft>
              <a:buClr>
                <a:srgbClr val="000000"/>
              </a:buClr>
              <a:buSzPts val="1000"/>
              <a:buFont typeface="Arial"/>
              <a:buChar char="•"/>
            </a:pPr>
            <a:r>
              <a:rPr lang="en-IN" sz="1000" b="0" i="0" u="none" strike="noStrike" cap="none">
                <a:solidFill>
                  <a:srgbClr val="000000"/>
                </a:solidFill>
                <a:latin typeface="Fira Sans Condensed Light"/>
                <a:ea typeface="Fira Sans Condensed Light"/>
                <a:cs typeface="Fira Sans Condensed Light"/>
                <a:sym typeface="Fira Sans Condensed Light"/>
              </a:rPr>
              <a:t>Standardize URL’s and @user mentions</a:t>
            </a:r>
            <a:endParaRPr/>
          </a:p>
          <a:p>
            <a:pPr marL="171450" marR="0" lvl="0" indent="-171450" algn="l" rtl="0">
              <a:lnSpc>
                <a:spcPct val="100000"/>
              </a:lnSpc>
              <a:spcBef>
                <a:spcPts val="0"/>
              </a:spcBef>
              <a:spcAft>
                <a:spcPts val="0"/>
              </a:spcAft>
              <a:buClr>
                <a:srgbClr val="000000"/>
              </a:buClr>
              <a:buSzPts val="1000"/>
              <a:buFont typeface="Arial"/>
              <a:buChar char="•"/>
            </a:pPr>
            <a:r>
              <a:rPr lang="en-IN" sz="1000" b="0" i="0" u="none" strike="noStrike" cap="none">
                <a:solidFill>
                  <a:srgbClr val="000000"/>
                </a:solidFill>
                <a:latin typeface="Fira Sans Condensed Light"/>
                <a:ea typeface="Fira Sans Condensed Light"/>
                <a:cs typeface="Fira Sans Condensed Light"/>
                <a:sym typeface="Fira Sans Condensed Light"/>
              </a:rPr>
              <a:t>Tokenization</a:t>
            </a:r>
            <a:endParaRPr/>
          </a:p>
          <a:p>
            <a:pPr marL="171450" marR="0" lvl="0" indent="-171450" algn="l" rtl="0">
              <a:lnSpc>
                <a:spcPct val="100000"/>
              </a:lnSpc>
              <a:spcBef>
                <a:spcPts val="0"/>
              </a:spcBef>
              <a:spcAft>
                <a:spcPts val="0"/>
              </a:spcAft>
              <a:buClr>
                <a:srgbClr val="000000"/>
              </a:buClr>
              <a:buSzPts val="1000"/>
              <a:buFont typeface="Arial"/>
              <a:buChar char="•"/>
            </a:pPr>
            <a:r>
              <a:rPr lang="en-IN" sz="1000" b="0" i="0" u="none" strike="noStrike" cap="none">
                <a:solidFill>
                  <a:srgbClr val="000000"/>
                </a:solidFill>
                <a:latin typeface="Fira Sans Condensed Light"/>
                <a:ea typeface="Fira Sans Condensed Light"/>
                <a:cs typeface="Fira Sans Condensed Light"/>
                <a:sym typeface="Fira Sans Condensed Light"/>
              </a:rPr>
              <a:t>Stemming</a:t>
            </a:r>
            <a:endParaRPr/>
          </a:p>
          <a:p>
            <a:pPr marL="171450" marR="0" lvl="0" indent="-171450" algn="l" rtl="0">
              <a:lnSpc>
                <a:spcPct val="100000"/>
              </a:lnSpc>
              <a:spcBef>
                <a:spcPts val="0"/>
              </a:spcBef>
              <a:spcAft>
                <a:spcPts val="0"/>
              </a:spcAft>
              <a:buClr>
                <a:srgbClr val="000000"/>
              </a:buClr>
              <a:buSzPts val="1000"/>
              <a:buFont typeface="Arial"/>
              <a:buChar char="•"/>
            </a:pPr>
            <a:r>
              <a:rPr lang="en-IN" sz="1000" b="0" i="0" u="none" strike="noStrike" cap="none">
                <a:solidFill>
                  <a:srgbClr val="000000"/>
                </a:solidFill>
                <a:latin typeface="Fira Sans Condensed Light"/>
                <a:ea typeface="Fira Sans Condensed Light"/>
                <a:cs typeface="Fira Sans Condensed Light"/>
                <a:sym typeface="Fira Sans Condensed Light"/>
              </a:rPr>
              <a:t>Stop words removal</a:t>
            </a:r>
            <a:endParaRPr/>
          </a:p>
          <a:p>
            <a:pPr marL="171450" marR="0" lvl="0" indent="-9525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Fira Sans Condensed Light"/>
              <a:ea typeface="Fira Sans Condensed Light"/>
              <a:cs typeface="Fira Sans Condensed Light"/>
              <a:sym typeface="Fira Sans Condensed Light"/>
            </a:endParaRPr>
          </a:p>
        </p:txBody>
      </p:sp>
      <p:sp>
        <p:nvSpPr>
          <p:cNvPr id="204" name="Google Shape;204;p14"/>
          <p:cNvSpPr txBox="1"/>
          <p:nvPr/>
        </p:nvSpPr>
        <p:spPr>
          <a:xfrm>
            <a:off x="6815364" y="753718"/>
            <a:ext cx="1583107"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400" b="1" i="0" u="none" strike="noStrike" cap="none">
                <a:solidFill>
                  <a:srgbClr val="000000"/>
                </a:solidFill>
                <a:latin typeface="Fira Sans Condensed Light"/>
                <a:ea typeface="Fira Sans Condensed Light"/>
                <a:cs typeface="Fira Sans Condensed Light"/>
                <a:sym typeface="Fira Sans Condensed Light"/>
              </a:rPr>
              <a:t>Feature Extraction</a:t>
            </a:r>
            <a:endParaRPr/>
          </a:p>
          <a:p>
            <a:pPr marL="285750" marR="0" lvl="0" indent="-285750" algn="l" rtl="0">
              <a:lnSpc>
                <a:spcPct val="100000"/>
              </a:lnSpc>
              <a:spcBef>
                <a:spcPts val="0"/>
              </a:spcBef>
              <a:spcAft>
                <a:spcPts val="0"/>
              </a:spcAft>
              <a:buClr>
                <a:srgbClr val="000000"/>
              </a:buClr>
              <a:buSzPts val="1000"/>
              <a:buFont typeface="Arial"/>
              <a:buChar char="•"/>
            </a:pPr>
            <a:r>
              <a:rPr lang="en-IN" sz="1000" b="0" i="0" u="none" strike="noStrike" cap="none">
                <a:solidFill>
                  <a:srgbClr val="000000"/>
                </a:solidFill>
                <a:latin typeface="Fira Sans Condensed Light"/>
                <a:ea typeface="Fira Sans Condensed Light"/>
                <a:cs typeface="Fira Sans Condensed Light"/>
                <a:sym typeface="Fira Sans Condensed Light"/>
              </a:rPr>
              <a:t>Text Representation</a:t>
            </a:r>
            <a:endParaRPr sz="1000" b="1" i="0" u="none" strike="noStrike" cap="none">
              <a:solidFill>
                <a:srgbClr val="000000"/>
              </a:solidFill>
              <a:latin typeface="Fira Sans Condensed Light"/>
              <a:ea typeface="Fira Sans Condensed Light"/>
              <a:cs typeface="Fira Sans Condensed Light"/>
              <a:sym typeface="Fira Sans Condensed Light"/>
            </a:endParaRPr>
          </a:p>
          <a:p>
            <a:pPr marL="285750" marR="0" lvl="0" indent="-285750" algn="l" rtl="0">
              <a:lnSpc>
                <a:spcPct val="100000"/>
              </a:lnSpc>
              <a:spcBef>
                <a:spcPts val="0"/>
              </a:spcBef>
              <a:spcAft>
                <a:spcPts val="0"/>
              </a:spcAft>
              <a:buClr>
                <a:srgbClr val="000000"/>
              </a:buClr>
              <a:buSzPts val="1000"/>
              <a:buFont typeface="Arial"/>
              <a:buChar char="•"/>
            </a:pPr>
            <a:r>
              <a:rPr lang="en-IN" sz="1000" b="0" i="0" u="none" strike="noStrike" cap="none">
                <a:solidFill>
                  <a:srgbClr val="000000"/>
                </a:solidFill>
                <a:latin typeface="Fira Sans Condensed Light"/>
                <a:ea typeface="Fira Sans Condensed Light"/>
                <a:cs typeface="Fira Sans Condensed Light"/>
                <a:sym typeface="Fira Sans Condensed Light"/>
              </a:rPr>
              <a:t>POS tagging</a:t>
            </a:r>
            <a:endParaRPr/>
          </a:p>
        </p:txBody>
      </p:sp>
      <p:sp>
        <p:nvSpPr>
          <p:cNvPr id="205" name="Google Shape;205;p14"/>
          <p:cNvSpPr txBox="1"/>
          <p:nvPr/>
        </p:nvSpPr>
        <p:spPr>
          <a:xfrm>
            <a:off x="768678" y="2475842"/>
            <a:ext cx="1631654"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400" b="1" i="0" u="none" strike="noStrike" cap="none">
                <a:solidFill>
                  <a:srgbClr val="000000"/>
                </a:solidFill>
                <a:latin typeface="Fira Sans Condensed Light"/>
                <a:ea typeface="Fira Sans Condensed Light"/>
                <a:cs typeface="Fira Sans Condensed Light"/>
                <a:sym typeface="Fira Sans Condensed Light"/>
              </a:rPr>
              <a:t>Feature Generation</a:t>
            </a:r>
            <a:endParaRPr/>
          </a:p>
          <a:p>
            <a:pPr marL="0" marR="0" lvl="0" indent="0" algn="l" rtl="0">
              <a:lnSpc>
                <a:spcPct val="100000"/>
              </a:lnSpc>
              <a:spcBef>
                <a:spcPts val="0"/>
              </a:spcBef>
              <a:spcAft>
                <a:spcPts val="0"/>
              </a:spcAft>
              <a:buNone/>
            </a:pPr>
            <a:endParaRPr sz="1400" b="1" i="0" u="none" strike="noStrike" cap="none">
              <a:solidFill>
                <a:srgbClr val="000000"/>
              </a:solidFill>
              <a:latin typeface="Fira Sans Condensed Light"/>
              <a:ea typeface="Fira Sans Condensed Light"/>
              <a:cs typeface="Fira Sans Condensed Light"/>
              <a:sym typeface="Fira Sans Condensed Light"/>
            </a:endParaRPr>
          </a:p>
          <a:p>
            <a:pPr marL="0" marR="0" lvl="0" indent="0" algn="l" rtl="0">
              <a:lnSpc>
                <a:spcPct val="100000"/>
              </a:lnSpc>
              <a:spcBef>
                <a:spcPts val="0"/>
              </a:spcBef>
              <a:spcAft>
                <a:spcPts val="0"/>
              </a:spcAft>
              <a:buNone/>
            </a:pPr>
            <a:r>
              <a:rPr lang="en-IN" sz="1400" b="0" i="0" u="none" strike="noStrike" cap="none">
                <a:solidFill>
                  <a:srgbClr val="000000"/>
                </a:solidFill>
                <a:latin typeface="Fira Sans Condensed Light"/>
                <a:ea typeface="Fira Sans Condensed Light"/>
                <a:cs typeface="Fira Sans Condensed Light"/>
                <a:sym typeface="Fira Sans Condensed Light"/>
              </a:rPr>
              <a:t>Pointwise Mutual Information (PMI)</a:t>
            </a:r>
            <a:endParaRPr/>
          </a:p>
          <a:p>
            <a:pPr marL="0" marR="0" lvl="0" indent="0" algn="l" rtl="0">
              <a:lnSpc>
                <a:spcPct val="100000"/>
              </a:lnSpc>
              <a:spcBef>
                <a:spcPts val="0"/>
              </a:spcBef>
              <a:spcAft>
                <a:spcPts val="0"/>
              </a:spcAft>
              <a:buNone/>
            </a:pPr>
            <a:endParaRPr sz="1400" b="1" i="0" u="none" strike="noStrike" cap="none">
              <a:solidFill>
                <a:srgbClr val="000000"/>
              </a:solidFill>
              <a:latin typeface="Fira Sans Condensed Light"/>
              <a:ea typeface="Fira Sans Condensed Light"/>
              <a:cs typeface="Fira Sans Condensed Light"/>
              <a:sym typeface="Fira Sans Condensed Light"/>
            </a:endParaRPr>
          </a:p>
        </p:txBody>
      </p:sp>
      <p:sp>
        <p:nvSpPr>
          <p:cNvPr id="206" name="Google Shape;206;p14"/>
          <p:cNvSpPr txBox="1"/>
          <p:nvPr/>
        </p:nvSpPr>
        <p:spPr>
          <a:xfrm>
            <a:off x="3646381" y="2414287"/>
            <a:ext cx="1698123" cy="123110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100" b="1" i="0" u="none" strike="noStrike" cap="none">
                <a:solidFill>
                  <a:srgbClr val="000000"/>
                </a:solidFill>
                <a:latin typeface="Fira Sans Condensed Light"/>
                <a:ea typeface="Fira Sans Condensed Light"/>
                <a:cs typeface="Fira Sans Condensed Light"/>
                <a:sym typeface="Fira Sans Condensed Light"/>
              </a:rPr>
              <a:t>Feature Selection</a:t>
            </a:r>
            <a:endParaRPr/>
          </a:p>
          <a:p>
            <a:pPr marL="285750" marR="0" lvl="0" indent="-285750" algn="l" rtl="0">
              <a:lnSpc>
                <a:spcPct val="100000"/>
              </a:lnSpc>
              <a:spcBef>
                <a:spcPts val="0"/>
              </a:spcBef>
              <a:spcAft>
                <a:spcPts val="0"/>
              </a:spcAft>
              <a:buClr>
                <a:srgbClr val="000000"/>
              </a:buClr>
              <a:buSzPts val="1000"/>
              <a:buFont typeface="Arial"/>
              <a:buChar char="•"/>
            </a:pPr>
            <a:r>
              <a:rPr lang="en-IN" sz="1000" b="0" i="0" u="none" strike="noStrike" cap="none">
                <a:solidFill>
                  <a:srgbClr val="000000"/>
                </a:solidFill>
                <a:latin typeface="Fira Sans Condensed Light"/>
                <a:ea typeface="Fira Sans Condensed Light"/>
                <a:cs typeface="Fira Sans Condensed Light"/>
                <a:sym typeface="Fira Sans Condensed Light"/>
              </a:rPr>
              <a:t>Embedding Feature Vectors</a:t>
            </a:r>
            <a:endParaRPr/>
          </a:p>
          <a:p>
            <a:pPr marL="285750" marR="0" lvl="0" indent="-285750" algn="l" rtl="0">
              <a:lnSpc>
                <a:spcPct val="100000"/>
              </a:lnSpc>
              <a:spcBef>
                <a:spcPts val="0"/>
              </a:spcBef>
              <a:spcAft>
                <a:spcPts val="0"/>
              </a:spcAft>
              <a:buClr>
                <a:srgbClr val="000000"/>
              </a:buClr>
              <a:buSzPts val="1000"/>
              <a:buFont typeface="Arial"/>
              <a:buChar char="•"/>
            </a:pPr>
            <a:r>
              <a:rPr lang="en-IN" sz="1000" b="0" i="0" u="none" strike="noStrike" cap="none">
                <a:solidFill>
                  <a:srgbClr val="000000"/>
                </a:solidFill>
                <a:latin typeface="Fira Sans Condensed Light"/>
                <a:ea typeface="Fira Sans Condensed Light"/>
                <a:cs typeface="Fira Sans Condensed Light"/>
                <a:sym typeface="Fira Sans Condensed Light"/>
              </a:rPr>
              <a:t>Sentiment Features</a:t>
            </a:r>
            <a:endParaRPr/>
          </a:p>
          <a:p>
            <a:pPr marL="285750" marR="0" lvl="0" indent="-285750" algn="l" rtl="0">
              <a:lnSpc>
                <a:spcPct val="100000"/>
              </a:lnSpc>
              <a:spcBef>
                <a:spcPts val="0"/>
              </a:spcBef>
              <a:spcAft>
                <a:spcPts val="0"/>
              </a:spcAft>
              <a:buClr>
                <a:srgbClr val="000000"/>
              </a:buClr>
              <a:buSzPts val="1000"/>
              <a:buFont typeface="Arial"/>
              <a:buChar char="•"/>
            </a:pPr>
            <a:r>
              <a:rPr lang="en-IN" sz="1000" b="0" i="0" u="none" strike="noStrike" cap="none">
                <a:solidFill>
                  <a:srgbClr val="000000"/>
                </a:solidFill>
                <a:latin typeface="Fira Sans Condensed Light"/>
                <a:ea typeface="Fira Sans Condensed Light"/>
                <a:cs typeface="Fira Sans Condensed Light"/>
                <a:sym typeface="Fira Sans Condensed Light"/>
              </a:rPr>
              <a:t>Lexicon Features</a:t>
            </a:r>
            <a:endParaRPr/>
          </a:p>
          <a:p>
            <a:pPr marL="285750" marR="0" lvl="0" indent="-285750" algn="l" rtl="0">
              <a:lnSpc>
                <a:spcPct val="100000"/>
              </a:lnSpc>
              <a:spcBef>
                <a:spcPts val="0"/>
              </a:spcBef>
              <a:spcAft>
                <a:spcPts val="0"/>
              </a:spcAft>
              <a:buClr>
                <a:srgbClr val="000000"/>
              </a:buClr>
              <a:buSzPts val="1000"/>
              <a:buFont typeface="Arial"/>
              <a:buChar char="•"/>
            </a:pPr>
            <a:r>
              <a:rPr lang="en-IN" sz="1000" b="0" i="0" u="none" strike="noStrike" cap="none">
                <a:solidFill>
                  <a:srgbClr val="000000"/>
                </a:solidFill>
                <a:latin typeface="Fira Sans Condensed Light"/>
                <a:ea typeface="Fira Sans Condensed Light"/>
                <a:cs typeface="Fira Sans Condensed Light"/>
                <a:sym typeface="Fira Sans Condensed Light"/>
              </a:rPr>
              <a:t>PMI – Semantic Orientation</a:t>
            </a:r>
            <a:endParaRPr/>
          </a:p>
        </p:txBody>
      </p:sp>
      <p:sp>
        <p:nvSpPr>
          <p:cNvPr id="207" name="Google Shape;207;p14"/>
          <p:cNvSpPr txBox="1"/>
          <p:nvPr/>
        </p:nvSpPr>
        <p:spPr>
          <a:xfrm>
            <a:off x="6742514" y="2379904"/>
            <a:ext cx="1860466" cy="123110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400" b="1" i="0" u="none" strike="noStrike" cap="none">
                <a:solidFill>
                  <a:srgbClr val="000000"/>
                </a:solidFill>
                <a:latin typeface="Fira Sans Condensed Light"/>
                <a:ea typeface="Fira Sans Condensed Light"/>
                <a:cs typeface="Fira Sans Condensed Light"/>
                <a:sym typeface="Fira Sans Condensed Light"/>
              </a:rPr>
              <a:t>ML Algorithms</a:t>
            </a:r>
            <a:endParaRPr/>
          </a:p>
          <a:p>
            <a:pPr marL="171450" marR="0" lvl="0" indent="-171450" algn="l" rtl="0">
              <a:lnSpc>
                <a:spcPct val="100000"/>
              </a:lnSpc>
              <a:spcBef>
                <a:spcPts val="0"/>
              </a:spcBef>
              <a:spcAft>
                <a:spcPts val="0"/>
              </a:spcAft>
              <a:buClr>
                <a:srgbClr val="000000"/>
              </a:buClr>
              <a:buSzPts val="1200"/>
              <a:buFont typeface="Arial"/>
              <a:buChar char="•"/>
            </a:pPr>
            <a:r>
              <a:rPr lang="en-IN" sz="1200" b="0" i="0" u="none" strike="noStrike" cap="none">
                <a:solidFill>
                  <a:srgbClr val="000000"/>
                </a:solidFill>
                <a:latin typeface="Fira Sans Condensed Light"/>
                <a:ea typeface="Fira Sans Condensed Light"/>
                <a:cs typeface="Fira Sans Condensed Light"/>
                <a:sym typeface="Fira Sans Condensed Light"/>
              </a:rPr>
              <a:t>Naïve Bayes</a:t>
            </a:r>
            <a:endParaRPr/>
          </a:p>
          <a:p>
            <a:pPr marL="285750" marR="0" lvl="0" indent="-285750" algn="l" rtl="0">
              <a:lnSpc>
                <a:spcPct val="100000"/>
              </a:lnSpc>
              <a:spcBef>
                <a:spcPts val="0"/>
              </a:spcBef>
              <a:spcAft>
                <a:spcPts val="0"/>
              </a:spcAft>
              <a:buClr>
                <a:srgbClr val="000000"/>
              </a:buClr>
              <a:buSzPts val="1200"/>
              <a:buFont typeface="Arial"/>
              <a:buChar char="•"/>
            </a:pPr>
            <a:r>
              <a:rPr lang="en-IN" sz="1200" b="0" i="0" u="none" strike="noStrike" cap="none">
                <a:solidFill>
                  <a:srgbClr val="000000"/>
                </a:solidFill>
                <a:latin typeface="Fira Sans Condensed Light"/>
                <a:ea typeface="Fira Sans Condensed Light"/>
                <a:cs typeface="Fira Sans Condensed Light"/>
                <a:sym typeface="Fira Sans Condensed Light"/>
              </a:rPr>
              <a:t>KNN</a:t>
            </a:r>
            <a:endParaRPr/>
          </a:p>
          <a:p>
            <a:pPr marL="285750" marR="0" lvl="0" indent="-285750" algn="l" rtl="0">
              <a:lnSpc>
                <a:spcPct val="100000"/>
              </a:lnSpc>
              <a:spcBef>
                <a:spcPts val="0"/>
              </a:spcBef>
              <a:spcAft>
                <a:spcPts val="0"/>
              </a:spcAft>
              <a:buClr>
                <a:srgbClr val="000000"/>
              </a:buClr>
              <a:buSzPts val="1200"/>
              <a:buFont typeface="Arial"/>
              <a:buChar char="•"/>
            </a:pPr>
            <a:r>
              <a:rPr lang="en-IN" sz="1200" b="0" i="0" u="none" strike="noStrike" cap="none">
                <a:solidFill>
                  <a:srgbClr val="000000"/>
                </a:solidFill>
                <a:latin typeface="Fira Sans Condensed Light"/>
                <a:ea typeface="Fira Sans Condensed Light"/>
                <a:cs typeface="Fira Sans Condensed Light"/>
                <a:sym typeface="Fira Sans Condensed Light"/>
              </a:rPr>
              <a:t>J48</a:t>
            </a:r>
            <a:endParaRPr/>
          </a:p>
          <a:p>
            <a:pPr marL="285750" marR="0" lvl="0" indent="-285750" algn="l" rtl="0">
              <a:lnSpc>
                <a:spcPct val="100000"/>
              </a:lnSpc>
              <a:spcBef>
                <a:spcPts val="0"/>
              </a:spcBef>
              <a:spcAft>
                <a:spcPts val="0"/>
              </a:spcAft>
              <a:buClr>
                <a:srgbClr val="000000"/>
              </a:buClr>
              <a:buSzPts val="1200"/>
              <a:buFont typeface="Arial"/>
              <a:buChar char="•"/>
            </a:pPr>
            <a:r>
              <a:rPr lang="en-IN" sz="1200" b="0" i="0" u="none" strike="noStrike" cap="none">
                <a:solidFill>
                  <a:srgbClr val="000000"/>
                </a:solidFill>
                <a:latin typeface="Fira Sans Condensed Light"/>
                <a:ea typeface="Fira Sans Condensed Light"/>
                <a:cs typeface="Fira Sans Condensed Light"/>
                <a:sym typeface="Fira Sans Condensed Light"/>
              </a:rPr>
              <a:t>Random Forest</a:t>
            </a:r>
            <a:endParaRPr/>
          </a:p>
          <a:p>
            <a:pPr marL="285750" marR="0" lvl="0" indent="-285750" algn="l" rtl="0">
              <a:lnSpc>
                <a:spcPct val="100000"/>
              </a:lnSpc>
              <a:spcBef>
                <a:spcPts val="0"/>
              </a:spcBef>
              <a:spcAft>
                <a:spcPts val="0"/>
              </a:spcAft>
              <a:buClr>
                <a:srgbClr val="000000"/>
              </a:buClr>
              <a:buSzPts val="1200"/>
              <a:buFont typeface="Arial"/>
              <a:buChar char="•"/>
            </a:pPr>
            <a:r>
              <a:rPr lang="en-IN" sz="1200" b="0" i="0" u="none" strike="noStrike" cap="none">
                <a:solidFill>
                  <a:srgbClr val="000000"/>
                </a:solidFill>
                <a:latin typeface="Fira Sans Condensed Light"/>
                <a:ea typeface="Fira Sans Condensed Light"/>
                <a:cs typeface="Fira Sans Condensed Light"/>
                <a:sym typeface="Fira Sans Condensed Light"/>
              </a:rPr>
              <a:t>SVM</a:t>
            </a:r>
            <a:endParaRPr/>
          </a:p>
        </p:txBody>
      </p:sp>
      <p:sp>
        <p:nvSpPr>
          <p:cNvPr id="208" name="Google Shape;208;p14"/>
          <p:cNvSpPr txBox="1"/>
          <p:nvPr/>
        </p:nvSpPr>
        <p:spPr>
          <a:xfrm>
            <a:off x="720000" y="3902959"/>
            <a:ext cx="1855560" cy="113877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300" b="1" i="0" u="none" strike="noStrike" cap="none">
                <a:solidFill>
                  <a:srgbClr val="000000"/>
                </a:solidFill>
                <a:latin typeface="Fira Sans Condensed Light"/>
                <a:ea typeface="Fira Sans Condensed Light"/>
                <a:cs typeface="Fira Sans Condensed Light"/>
                <a:sym typeface="Fira Sans Condensed Light"/>
              </a:rPr>
              <a:t>Performance Evaluation</a:t>
            </a:r>
            <a:endParaRPr/>
          </a:p>
          <a:p>
            <a:pPr marL="171450" marR="0" lvl="0" indent="-171450" algn="l" rtl="0">
              <a:lnSpc>
                <a:spcPct val="100000"/>
              </a:lnSpc>
              <a:spcBef>
                <a:spcPts val="0"/>
              </a:spcBef>
              <a:spcAft>
                <a:spcPts val="0"/>
              </a:spcAft>
              <a:buClr>
                <a:srgbClr val="000000"/>
              </a:buClr>
              <a:buSzPts val="1100"/>
              <a:buFont typeface="Arial"/>
              <a:buChar char="•"/>
            </a:pPr>
            <a:r>
              <a:rPr lang="en-IN" sz="1100" b="0" i="0" u="none" strike="noStrike" cap="none">
                <a:solidFill>
                  <a:srgbClr val="000000"/>
                </a:solidFill>
                <a:latin typeface="Fira Sans Condensed Light"/>
                <a:ea typeface="Fira Sans Condensed Light"/>
                <a:cs typeface="Fira Sans Condensed Light"/>
                <a:sym typeface="Fira Sans Condensed Light"/>
              </a:rPr>
              <a:t>Kappa Statistics</a:t>
            </a:r>
            <a:endParaRPr/>
          </a:p>
          <a:p>
            <a:pPr marL="171450" marR="0" lvl="0" indent="-171450" algn="l" rtl="0">
              <a:lnSpc>
                <a:spcPct val="100000"/>
              </a:lnSpc>
              <a:spcBef>
                <a:spcPts val="0"/>
              </a:spcBef>
              <a:spcAft>
                <a:spcPts val="0"/>
              </a:spcAft>
              <a:buClr>
                <a:srgbClr val="000000"/>
              </a:buClr>
              <a:buSzPts val="1100"/>
              <a:buFont typeface="Arial"/>
              <a:buChar char="•"/>
            </a:pPr>
            <a:r>
              <a:rPr lang="en-IN" sz="1100" b="0" i="0" u="none" strike="noStrike" cap="none">
                <a:solidFill>
                  <a:srgbClr val="000000"/>
                </a:solidFill>
                <a:latin typeface="Fira Sans Condensed Light"/>
                <a:ea typeface="Fira Sans Condensed Light"/>
                <a:cs typeface="Fira Sans Condensed Light"/>
                <a:sym typeface="Fira Sans Condensed Light"/>
              </a:rPr>
              <a:t>Accuracy</a:t>
            </a:r>
            <a:endParaRPr/>
          </a:p>
          <a:p>
            <a:pPr marL="171450" marR="0" lvl="0" indent="-171450" algn="l" rtl="0">
              <a:lnSpc>
                <a:spcPct val="100000"/>
              </a:lnSpc>
              <a:spcBef>
                <a:spcPts val="0"/>
              </a:spcBef>
              <a:spcAft>
                <a:spcPts val="0"/>
              </a:spcAft>
              <a:buClr>
                <a:srgbClr val="000000"/>
              </a:buClr>
              <a:buSzPts val="1100"/>
              <a:buFont typeface="Arial"/>
              <a:buChar char="•"/>
            </a:pPr>
            <a:r>
              <a:rPr lang="en-IN" sz="1100" b="0" i="0" u="none" strike="noStrike" cap="none">
                <a:solidFill>
                  <a:srgbClr val="000000"/>
                </a:solidFill>
                <a:latin typeface="Fira Sans Condensed Light"/>
                <a:ea typeface="Fira Sans Condensed Light"/>
                <a:cs typeface="Fira Sans Condensed Light"/>
                <a:sym typeface="Fira Sans Condensed Light"/>
              </a:rPr>
              <a:t>F-Measure</a:t>
            </a:r>
            <a:endParaRPr/>
          </a:p>
          <a:p>
            <a:pPr marL="171450" marR="0" lvl="0" indent="-171450" algn="l" rtl="0">
              <a:lnSpc>
                <a:spcPct val="100000"/>
              </a:lnSpc>
              <a:spcBef>
                <a:spcPts val="0"/>
              </a:spcBef>
              <a:spcAft>
                <a:spcPts val="0"/>
              </a:spcAft>
              <a:buClr>
                <a:srgbClr val="000000"/>
              </a:buClr>
              <a:buSzPts val="1100"/>
              <a:buFont typeface="Arial"/>
              <a:buChar char="•"/>
            </a:pPr>
            <a:r>
              <a:rPr lang="en-IN" sz="1100" b="0" i="0" u="none" strike="noStrike" cap="none">
                <a:solidFill>
                  <a:srgbClr val="000000"/>
                </a:solidFill>
                <a:latin typeface="Fira Sans Condensed Light"/>
                <a:ea typeface="Fira Sans Condensed Light"/>
                <a:cs typeface="Fira Sans Condensed Light"/>
                <a:sym typeface="Fira Sans Condensed Light"/>
              </a:rPr>
              <a:t>AUC</a:t>
            </a:r>
            <a:endParaRPr/>
          </a:p>
          <a:p>
            <a:pPr marL="171450" marR="0" lvl="0" indent="-171450" algn="l" rtl="0">
              <a:lnSpc>
                <a:spcPct val="100000"/>
              </a:lnSpc>
              <a:spcBef>
                <a:spcPts val="0"/>
              </a:spcBef>
              <a:spcAft>
                <a:spcPts val="0"/>
              </a:spcAft>
              <a:buClr>
                <a:srgbClr val="000000"/>
              </a:buClr>
              <a:buSzPts val="1100"/>
              <a:buFont typeface="Arial"/>
              <a:buChar char="•"/>
            </a:pPr>
            <a:r>
              <a:rPr lang="en-IN" sz="1100" b="0" i="0" u="none" strike="noStrike" cap="none">
                <a:solidFill>
                  <a:srgbClr val="000000"/>
                </a:solidFill>
                <a:latin typeface="Fira Sans Condensed Light"/>
                <a:ea typeface="Fira Sans Condensed Light"/>
                <a:cs typeface="Fira Sans Condensed Light"/>
                <a:sym typeface="Fira Sans Condensed Light"/>
              </a:rPr>
              <a:t>Precision &amp; Recall</a:t>
            </a:r>
            <a:endParaRPr/>
          </a:p>
        </p:txBody>
      </p:sp>
      <p:cxnSp>
        <p:nvCxnSpPr>
          <p:cNvPr id="209" name="Google Shape;209;p14"/>
          <p:cNvCxnSpPr>
            <a:endCxn id="196" idx="1"/>
          </p:cNvCxnSpPr>
          <p:nvPr/>
        </p:nvCxnSpPr>
        <p:spPr>
          <a:xfrm>
            <a:off x="2464594" y="1412985"/>
            <a:ext cx="1151100" cy="0"/>
          </a:xfrm>
          <a:prstGeom prst="straightConnector1">
            <a:avLst/>
          </a:prstGeom>
          <a:noFill/>
          <a:ln w="38100" cap="flat" cmpd="sng">
            <a:solidFill>
              <a:schemeClr val="lt2"/>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210" name="Google Shape;210;p14"/>
          <p:cNvCxnSpPr/>
          <p:nvPr/>
        </p:nvCxnSpPr>
        <p:spPr>
          <a:xfrm rot="10800000" flipH="1">
            <a:off x="5397171" y="1365986"/>
            <a:ext cx="1326275" cy="3285"/>
          </a:xfrm>
          <a:prstGeom prst="straightConnector1">
            <a:avLst/>
          </a:prstGeom>
          <a:noFill/>
          <a:ln w="38100" cap="flat" cmpd="sng">
            <a:solidFill>
              <a:schemeClr val="lt2"/>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211" name="Google Shape;211;p14"/>
          <p:cNvCxnSpPr/>
          <p:nvPr/>
        </p:nvCxnSpPr>
        <p:spPr>
          <a:xfrm flipH="1">
            <a:off x="1516318" y="2240280"/>
            <a:ext cx="6090600" cy="53400"/>
          </a:xfrm>
          <a:prstGeom prst="bentConnector3">
            <a:avLst>
              <a:gd name="adj1" fmla="val 99919"/>
            </a:avLst>
          </a:prstGeom>
          <a:noFill/>
          <a:ln w="38100" cap="flat" cmpd="sng">
            <a:solidFill>
              <a:schemeClr val="lt2"/>
            </a:solidFill>
            <a:prstDash val="solid"/>
            <a:round/>
            <a:headEnd type="none" w="sm" len="sm"/>
            <a:tailEnd type="none" w="sm" len="sm"/>
          </a:ln>
          <a:effectLst>
            <a:outerShdw blurRad="40000" dist="23000" dir="5400000" rotWithShape="0">
              <a:srgbClr val="000000">
                <a:alpha val="34901"/>
              </a:srgbClr>
            </a:outerShdw>
          </a:effectLst>
        </p:spPr>
      </p:cxnSp>
      <p:cxnSp>
        <p:nvCxnSpPr>
          <p:cNvPr id="212" name="Google Shape;212;p14"/>
          <p:cNvCxnSpPr/>
          <p:nvPr/>
        </p:nvCxnSpPr>
        <p:spPr>
          <a:xfrm>
            <a:off x="1514475" y="2244070"/>
            <a:ext cx="0" cy="175871"/>
          </a:xfrm>
          <a:prstGeom prst="straightConnector1">
            <a:avLst/>
          </a:prstGeom>
          <a:noFill/>
          <a:ln w="38100" cap="flat" cmpd="sng">
            <a:solidFill>
              <a:schemeClr val="accent4"/>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213" name="Google Shape;213;p14"/>
          <p:cNvCxnSpPr>
            <a:endCxn id="197" idx="2"/>
          </p:cNvCxnSpPr>
          <p:nvPr/>
        </p:nvCxnSpPr>
        <p:spPr>
          <a:xfrm rot="10800000">
            <a:off x="7606918" y="2102070"/>
            <a:ext cx="0" cy="147600"/>
          </a:xfrm>
          <a:prstGeom prst="straightConnector1">
            <a:avLst/>
          </a:prstGeom>
          <a:noFill/>
          <a:ln w="38100" cap="flat" cmpd="sng">
            <a:solidFill>
              <a:schemeClr val="accent4"/>
            </a:solidFill>
            <a:prstDash val="solid"/>
            <a:round/>
            <a:headEnd type="none" w="sm" len="sm"/>
            <a:tailEnd type="none" w="sm" len="sm"/>
          </a:ln>
          <a:effectLst>
            <a:outerShdw blurRad="40000" dist="23000" dir="5400000" rotWithShape="0">
              <a:srgbClr val="000000">
                <a:alpha val="34901"/>
              </a:srgbClr>
            </a:outerShdw>
          </a:effectLst>
        </p:spPr>
      </p:cxnSp>
      <p:cxnSp>
        <p:nvCxnSpPr>
          <p:cNvPr id="214" name="Google Shape;214;p14"/>
          <p:cNvCxnSpPr/>
          <p:nvPr/>
        </p:nvCxnSpPr>
        <p:spPr>
          <a:xfrm>
            <a:off x="2496431" y="2981435"/>
            <a:ext cx="1151013" cy="0"/>
          </a:xfrm>
          <a:prstGeom prst="straightConnector1">
            <a:avLst/>
          </a:prstGeom>
          <a:noFill/>
          <a:ln w="38100" cap="flat" cmpd="sng">
            <a:solidFill>
              <a:schemeClr val="lt2"/>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215" name="Google Shape;215;p14"/>
          <p:cNvCxnSpPr/>
          <p:nvPr/>
        </p:nvCxnSpPr>
        <p:spPr>
          <a:xfrm rot="10800000" flipH="1">
            <a:off x="5403521" y="2978886"/>
            <a:ext cx="1326275" cy="3285"/>
          </a:xfrm>
          <a:prstGeom prst="straightConnector1">
            <a:avLst/>
          </a:prstGeom>
          <a:noFill/>
          <a:ln w="38100" cap="flat" cmpd="sng">
            <a:solidFill>
              <a:schemeClr val="lt2"/>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216" name="Google Shape;216;p14"/>
          <p:cNvCxnSpPr/>
          <p:nvPr/>
        </p:nvCxnSpPr>
        <p:spPr>
          <a:xfrm flipH="1">
            <a:off x="1516318" y="3681730"/>
            <a:ext cx="6090600" cy="53400"/>
          </a:xfrm>
          <a:prstGeom prst="bentConnector3">
            <a:avLst>
              <a:gd name="adj1" fmla="val 99919"/>
            </a:avLst>
          </a:prstGeom>
          <a:noFill/>
          <a:ln w="38100" cap="flat" cmpd="sng">
            <a:solidFill>
              <a:schemeClr val="lt2"/>
            </a:solidFill>
            <a:prstDash val="solid"/>
            <a:round/>
            <a:headEnd type="none" w="sm" len="sm"/>
            <a:tailEnd type="none" w="sm" len="sm"/>
          </a:ln>
          <a:effectLst>
            <a:outerShdw blurRad="40000" dist="23000" dir="5400000" rotWithShape="0">
              <a:srgbClr val="000000">
                <a:alpha val="34901"/>
              </a:srgbClr>
            </a:outerShdw>
          </a:effectLst>
        </p:spPr>
      </p:cxnSp>
      <p:cxnSp>
        <p:nvCxnSpPr>
          <p:cNvPr id="217" name="Google Shape;217;p14"/>
          <p:cNvCxnSpPr/>
          <p:nvPr/>
        </p:nvCxnSpPr>
        <p:spPr>
          <a:xfrm>
            <a:off x="1514475" y="3698220"/>
            <a:ext cx="0" cy="175871"/>
          </a:xfrm>
          <a:prstGeom prst="straightConnector1">
            <a:avLst/>
          </a:prstGeom>
          <a:noFill/>
          <a:ln w="38100" cap="flat" cmpd="sng">
            <a:solidFill>
              <a:schemeClr val="accent4"/>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218" name="Google Shape;218;p14"/>
          <p:cNvCxnSpPr/>
          <p:nvPr/>
        </p:nvCxnSpPr>
        <p:spPr>
          <a:xfrm rot="10800000">
            <a:off x="7606918" y="3543520"/>
            <a:ext cx="0" cy="147511"/>
          </a:xfrm>
          <a:prstGeom prst="straightConnector1">
            <a:avLst/>
          </a:prstGeom>
          <a:noFill/>
          <a:ln w="38100" cap="flat" cmpd="sng">
            <a:solidFill>
              <a:schemeClr val="accent4"/>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5"/>
          <p:cNvSpPr txBox="1">
            <a:spLocks noGrp="1"/>
          </p:cNvSpPr>
          <p:nvPr>
            <p:ph type="title"/>
          </p:nvPr>
        </p:nvSpPr>
        <p:spPr>
          <a:xfrm>
            <a:off x="720100" y="509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sz="3000"/>
              <a:t>NOVELTY OF THE PROJECT</a:t>
            </a:r>
            <a:br>
              <a:rPr lang="en-IN" sz="3000"/>
            </a:br>
            <a:endParaRPr sz="3000"/>
          </a:p>
        </p:txBody>
      </p:sp>
      <p:sp>
        <p:nvSpPr>
          <p:cNvPr id="224" name="Google Shape;224;p15"/>
          <p:cNvSpPr txBox="1">
            <a:spLocks noGrp="1"/>
          </p:cNvSpPr>
          <p:nvPr>
            <p:ph type="body" idx="1"/>
          </p:nvPr>
        </p:nvSpPr>
        <p:spPr>
          <a:xfrm>
            <a:off x="720000" y="1152475"/>
            <a:ext cx="7704000" cy="3606000"/>
          </a:xfrm>
          <a:prstGeom prst="rect">
            <a:avLst/>
          </a:prstGeom>
          <a:solidFill>
            <a:schemeClr val="dk1">
              <a:alpha val="56470"/>
            </a:schemeClr>
          </a:solidFill>
          <a:ln>
            <a:noFill/>
          </a:ln>
        </p:spPr>
        <p:txBody>
          <a:bodyPr spcFirstLastPara="1" wrap="square" lIns="234000" tIns="234000" rIns="234000" bIns="91425" anchor="t" anchorCtr="0">
            <a:noAutofit/>
          </a:bodyPr>
          <a:lstStyle/>
          <a:p>
            <a:pPr marL="158750" lvl="0" indent="0" algn="l" rtl="0">
              <a:lnSpc>
                <a:spcPct val="100000"/>
              </a:lnSpc>
              <a:spcBef>
                <a:spcPts val="0"/>
              </a:spcBef>
              <a:spcAft>
                <a:spcPts val="0"/>
              </a:spcAft>
              <a:buSzPts val="1100"/>
              <a:buNone/>
            </a:pPr>
            <a:r>
              <a:rPr lang="en-IN" dirty="0">
                <a:solidFill>
                  <a:schemeClr val="lt2"/>
                </a:solidFill>
                <a:latin typeface="Times New Roman"/>
                <a:ea typeface="Times New Roman"/>
                <a:cs typeface="Times New Roman"/>
                <a:sym typeface="Times New Roman"/>
              </a:rPr>
              <a:t>O</a:t>
            </a:r>
            <a:r>
              <a:rPr lang="en-IN" i="0" dirty="0">
                <a:solidFill>
                  <a:schemeClr val="lt2"/>
                </a:solidFill>
                <a:latin typeface="Times New Roman"/>
                <a:ea typeface="Times New Roman"/>
                <a:cs typeface="Times New Roman"/>
                <a:sym typeface="Times New Roman"/>
              </a:rPr>
              <a:t>ur proposed framework provides a feasible solution to detect cyberbullying </a:t>
            </a:r>
            <a:r>
              <a:rPr lang="en-IN" i="0" dirty="0" err="1">
                <a:solidFill>
                  <a:schemeClr val="lt2"/>
                </a:solidFill>
                <a:latin typeface="Times New Roman"/>
                <a:ea typeface="Times New Roman"/>
                <a:cs typeface="Times New Roman"/>
                <a:sym typeface="Times New Roman"/>
              </a:rPr>
              <a:t>behavior</a:t>
            </a:r>
            <a:r>
              <a:rPr lang="en-IN" i="0" dirty="0">
                <a:solidFill>
                  <a:schemeClr val="lt2"/>
                </a:solidFill>
                <a:latin typeface="Times New Roman"/>
                <a:ea typeface="Times New Roman"/>
                <a:cs typeface="Times New Roman"/>
                <a:sym typeface="Times New Roman"/>
              </a:rPr>
              <a:t> and its severity in online social networks.</a:t>
            </a:r>
            <a:endParaRPr dirty="0">
              <a:latin typeface="Times New Roman"/>
              <a:ea typeface="Times New Roman"/>
              <a:cs typeface="Times New Roman"/>
              <a:sym typeface="Times New Roman"/>
            </a:endParaRPr>
          </a:p>
          <a:p>
            <a:pPr marL="457200" lvl="0" indent="-228600" algn="l" rtl="0">
              <a:lnSpc>
                <a:spcPct val="100000"/>
              </a:lnSpc>
              <a:spcBef>
                <a:spcPts val="0"/>
              </a:spcBef>
              <a:spcAft>
                <a:spcPts val="0"/>
              </a:spcAft>
              <a:buClr>
                <a:srgbClr val="434343"/>
              </a:buClr>
              <a:buSzPts val="1100"/>
              <a:buNone/>
            </a:pPr>
            <a:endParaRPr i="0" dirty="0">
              <a:solidFill>
                <a:schemeClr val="lt2"/>
              </a:solidFill>
              <a:latin typeface="Times New Roman"/>
              <a:ea typeface="Times New Roman"/>
              <a:cs typeface="Times New Roman"/>
              <a:sym typeface="Times New Roman"/>
            </a:endParaRPr>
          </a:p>
          <a:p>
            <a:pPr marL="158750" lvl="0" indent="0" algn="l" rtl="0">
              <a:lnSpc>
                <a:spcPct val="100000"/>
              </a:lnSpc>
              <a:spcBef>
                <a:spcPts val="0"/>
              </a:spcBef>
              <a:spcAft>
                <a:spcPts val="0"/>
              </a:spcAft>
              <a:buSzPts val="1100"/>
              <a:buNone/>
            </a:pPr>
            <a:r>
              <a:rPr lang="en-IN" dirty="0">
                <a:solidFill>
                  <a:schemeClr val="lt2"/>
                </a:solidFill>
                <a:latin typeface="Times New Roman"/>
                <a:ea typeface="Times New Roman"/>
                <a:cs typeface="Times New Roman"/>
                <a:sym typeface="Times New Roman"/>
              </a:rPr>
              <a:t>W</a:t>
            </a:r>
            <a:r>
              <a:rPr lang="en-IN" i="0" dirty="0">
                <a:solidFill>
                  <a:schemeClr val="lt2"/>
                </a:solidFill>
                <a:latin typeface="Times New Roman"/>
                <a:ea typeface="Times New Roman"/>
                <a:cs typeface="Times New Roman"/>
                <a:sym typeface="Times New Roman"/>
              </a:rPr>
              <a:t>e have proposed a cyberbullying detection framework to generate features from Twitter content by leveraging a pointwise mutual information technique.</a:t>
            </a:r>
            <a:endParaRPr dirty="0">
              <a:latin typeface="Times New Roman"/>
              <a:ea typeface="Times New Roman"/>
              <a:cs typeface="Times New Roman"/>
              <a:sym typeface="Times New Roman"/>
            </a:endParaRPr>
          </a:p>
          <a:p>
            <a:pPr marL="158750" lvl="0" indent="0" algn="l" rtl="0">
              <a:lnSpc>
                <a:spcPct val="100000"/>
              </a:lnSpc>
              <a:spcBef>
                <a:spcPts val="0"/>
              </a:spcBef>
              <a:spcAft>
                <a:spcPts val="0"/>
              </a:spcAft>
              <a:buSzPts val="1100"/>
              <a:buNone/>
            </a:pPr>
            <a:endParaRPr i="0" dirty="0">
              <a:solidFill>
                <a:schemeClr val="lt2"/>
              </a:solidFill>
              <a:latin typeface="Times New Roman"/>
              <a:ea typeface="Times New Roman"/>
              <a:cs typeface="Times New Roman"/>
              <a:sym typeface="Times New Roman"/>
            </a:endParaRPr>
          </a:p>
          <a:p>
            <a:pPr marL="158750" lvl="0" indent="0" algn="l" rtl="0">
              <a:lnSpc>
                <a:spcPct val="100000"/>
              </a:lnSpc>
              <a:spcBef>
                <a:spcPts val="0"/>
              </a:spcBef>
              <a:spcAft>
                <a:spcPts val="0"/>
              </a:spcAft>
              <a:buSzPts val="1100"/>
              <a:buNone/>
            </a:pPr>
            <a:r>
              <a:rPr lang="en-IN" i="0" dirty="0">
                <a:solidFill>
                  <a:schemeClr val="lt2"/>
                </a:solidFill>
                <a:latin typeface="Times New Roman"/>
                <a:ea typeface="Times New Roman"/>
                <a:cs typeface="Times New Roman"/>
                <a:sym typeface="Times New Roman"/>
              </a:rPr>
              <a:t>Based on these features, we developed a supervised machine learning solution for cyberbullying detection and multi-class categorization of its severity in Twitter.</a:t>
            </a:r>
            <a:endParaRPr dirty="0">
              <a:latin typeface="Times New Roman"/>
              <a:ea typeface="Times New Roman"/>
              <a:cs typeface="Times New Roman"/>
              <a:sym typeface="Times New Roman"/>
            </a:endParaRPr>
          </a:p>
        </p:txBody>
      </p:sp>
      <p:pic>
        <p:nvPicPr>
          <p:cNvPr id="225" name="Google Shape;225;p15"/>
          <p:cNvPicPr preferRelativeResize="0"/>
          <p:nvPr/>
        </p:nvPicPr>
        <p:blipFill>
          <a:blip r:embed="rId3">
            <a:alphaModFix/>
          </a:blip>
          <a:stretch>
            <a:fillRect/>
          </a:stretch>
        </p:blipFill>
        <p:spPr>
          <a:xfrm>
            <a:off x="5484375" y="3041175"/>
            <a:ext cx="2063175" cy="1572224"/>
          </a:xfrm>
          <a:prstGeom prst="rect">
            <a:avLst/>
          </a:prstGeom>
          <a:noFill/>
          <a:ln>
            <a:noFill/>
          </a:ln>
        </p:spPr>
      </p:pic>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2561</Words>
  <Application>Microsoft Office PowerPoint</Application>
  <PresentationFormat>On-screen Show (16:9)</PresentationFormat>
  <Paragraphs>249</Paragraphs>
  <Slides>34</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Fira Sans Condensed Light</vt:lpstr>
      <vt:lpstr>Advent Pro Light</vt:lpstr>
      <vt:lpstr>Arial Black</vt:lpstr>
      <vt:lpstr>Times New Roman</vt:lpstr>
      <vt:lpstr>Corben</vt:lpstr>
      <vt:lpstr>Angsana New</vt:lpstr>
      <vt:lpstr>Arial</vt:lpstr>
      <vt:lpstr>Rajdhani</vt:lpstr>
      <vt:lpstr>Anton</vt:lpstr>
      <vt:lpstr>Impact</vt:lpstr>
      <vt:lpstr>Ai Tech Agency by Slidesgo</vt:lpstr>
      <vt:lpstr>CYBER BULLYING  DETECTION  SYSTEM</vt:lpstr>
      <vt:lpstr>TEAM MEMBERS</vt:lpstr>
      <vt:lpstr>INTRODUCTION</vt:lpstr>
      <vt:lpstr>INTRODUCTION </vt:lpstr>
      <vt:lpstr>EXISTING WORKS</vt:lpstr>
      <vt:lpstr>LIMITATIONS</vt:lpstr>
      <vt:lpstr>PROPOSED WORK AND METHODOLOGY</vt:lpstr>
      <vt:lpstr>PROPOSED WORK AND METHODOLOGY</vt:lpstr>
      <vt:lpstr>NOVELTY OF THE PROJECT </vt:lpstr>
      <vt:lpstr>REAL TIME USAGE</vt:lpstr>
      <vt:lpstr>HARDWARE AND SOFTWARE REQUIREMENTS </vt:lpstr>
      <vt:lpstr>HARDWARE AND SOFTWARE REQUIREMENTS </vt:lpstr>
      <vt:lpstr>HARDWARE AND SOFTWARE REQUIREMENTS </vt:lpstr>
      <vt:lpstr>PowerPoint Presentation</vt:lpstr>
      <vt:lpstr>REFERENCE PAPERS  </vt:lpstr>
      <vt:lpstr>MODULE DESCRIPTION</vt:lpstr>
      <vt:lpstr>MODULE DESCRIPTION</vt:lpstr>
      <vt:lpstr>MODULE WORKFLOW</vt:lpstr>
      <vt:lpstr>MODULE WORKFLOW</vt:lpstr>
      <vt:lpstr>MODULE WORKFLOW</vt:lpstr>
      <vt:lpstr>MODULE WORKFLOW</vt:lpstr>
      <vt:lpstr>MODULE WORKFLOW</vt:lpstr>
      <vt:lpstr>MODULE WORKFLOW</vt:lpstr>
      <vt:lpstr>IMPLEMENTATION AND CODING</vt:lpstr>
      <vt:lpstr>SNAPSHOTS  OF OUR PROJECT</vt:lpstr>
      <vt:lpstr>CODES</vt:lpstr>
      <vt:lpstr>CODES</vt:lpstr>
      <vt:lpstr>CODES</vt:lpstr>
      <vt:lpstr>IMPORTED DATASET</vt:lpstr>
      <vt:lpstr>PREPARED DATASET</vt:lpstr>
      <vt:lpstr>OUTPUT</vt:lpstr>
      <vt:lpstr>OUTPUT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BULLYING  DETECTION  SYSTEM</dc:title>
  <dc:creator>sahil arora</dc:creator>
  <cp:lastModifiedBy>20BAI10324</cp:lastModifiedBy>
  <cp:revision>342</cp:revision>
  <dcterms:modified xsi:type="dcterms:W3CDTF">2022-04-22T09:36:41Z</dcterms:modified>
</cp:coreProperties>
</file>