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Roboto"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92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44410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solidFill>
                  <a:schemeClr val="dk2"/>
                </a:solidFill>
              </a:rPr>
              <a:t>‹Nº›</a:t>
            </a:fld>
            <a:endParaRPr lang="x-none">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solidFill>
                  <a:schemeClr val="dk2"/>
                </a:solidFill>
              </a:rPr>
              <a:t>‹Nº›</a:t>
            </a:fld>
            <a:endParaRPr lang="x-none">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solidFill>
                  <a:schemeClr val="dk2"/>
                </a:solidFill>
              </a:rPr>
              <a:t>‹Nº›</a:t>
            </a:fld>
            <a:endParaRPr lang="x-none">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solidFill>
                  <a:schemeClr val="dk2"/>
                </a:solidFill>
              </a:rPr>
              <a:t>‹Nº›</a:t>
            </a:fld>
            <a:endParaRPr lang="x-none">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x-none">
                <a:solidFill>
                  <a:schemeClr val="dk2"/>
                </a:solidFill>
              </a:rPr>
              <a:t>‹Nº›</a:t>
            </a:fld>
            <a:endParaRPr lang="x-none">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x-none" sz="1000">
                <a:solidFill>
                  <a:schemeClr val="lt1"/>
                </a:solidFill>
                <a:latin typeface="Roboto"/>
                <a:ea typeface="Roboto"/>
                <a:cs typeface="Roboto"/>
                <a:sym typeface="Roboto"/>
              </a:rPr>
              <a:t>‹Nº›</a:t>
            </a:fld>
            <a:endParaRPr lang="x-none"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jpg"/></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570899"/>
            <a:ext cx="8222100" cy="595200"/>
          </a:xfrm>
          <a:prstGeom prst="rect">
            <a:avLst/>
          </a:prstGeom>
        </p:spPr>
        <p:txBody>
          <a:bodyPr lIns="91425" tIns="91425" rIns="91425" bIns="91425" anchor="b" anchorCtr="0">
            <a:noAutofit/>
          </a:bodyPr>
          <a:lstStyle/>
          <a:p>
            <a:pPr lvl="0" algn="ctr">
              <a:spcBef>
                <a:spcPts val="0"/>
              </a:spcBef>
              <a:buNone/>
            </a:pPr>
            <a:endParaRPr sz="1800">
              <a:solidFill>
                <a:srgbClr val="FFFFFF"/>
              </a:solidFill>
            </a:endParaRPr>
          </a:p>
          <a:p>
            <a:pPr lvl="0" algn="ctr">
              <a:spcBef>
                <a:spcPts val="0"/>
              </a:spcBef>
              <a:buNone/>
            </a:pPr>
            <a:r>
              <a:rPr lang="x-none" sz="1800">
                <a:solidFill>
                  <a:srgbClr val="FFFFFF"/>
                </a:solidFill>
              </a:rPr>
              <a:t>TT 2016-A086</a:t>
            </a:r>
          </a:p>
        </p:txBody>
      </p:sp>
      <p:sp>
        <p:nvSpPr>
          <p:cNvPr id="86" name="Shape 86"/>
          <p:cNvSpPr txBox="1">
            <a:spLocks noGrp="1"/>
          </p:cNvSpPr>
          <p:nvPr>
            <p:ph type="subTitle" idx="1"/>
          </p:nvPr>
        </p:nvSpPr>
        <p:spPr>
          <a:xfrm>
            <a:off x="598088" y="1725312"/>
            <a:ext cx="8222100" cy="432900"/>
          </a:xfrm>
          <a:prstGeom prst="rect">
            <a:avLst/>
          </a:prstGeom>
        </p:spPr>
        <p:txBody>
          <a:bodyPr lIns="91425" tIns="91425" rIns="91425" bIns="91425" anchor="t" anchorCtr="0">
            <a:noAutofit/>
          </a:bodyPr>
          <a:lstStyle/>
          <a:p>
            <a:pPr lvl="0" algn="ctr">
              <a:spcBef>
                <a:spcPts val="0"/>
              </a:spcBef>
              <a:buNone/>
            </a:pPr>
            <a:r>
              <a:rPr lang="x-none" sz="1800">
                <a:solidFill>
                  <a:srgbClr val="FFFFFF"/>
                </a:solidFill>
              </a:rPr>
              <a:t>“Sistema Web de Contenido Adaptativo basado en Cómputo Afectivo”</a:t>
            </a:r>
          </a:p>
        </p:txBody>
      </p:sp>
      <p:pic>
        <p:nvPicPr>
          <p:cNvPr id="87" name="Shape 87" descr="http://invernalia.homelinux.net/~jstitch/websites/javis_mexico/Images/ESCOM.gif"/>
          <p:cNvPicPr preferRelativeResize="0"/>
          <p:nvPr/>
        </p:nvPicPr>
        <p:blipFill>
          <a:blip r:embed="rId3">
            <a:alphaModFix/>
          </a:blip>
          <a:stretch>
            <a:fillRect/>
          </a:stretch>
        </p:blipFill>
        <p:spPr>
          <a:xfrm>
            <a:off x="2438400" y="304800"/>
            <a:ext cx="1428750" cy="1095375"/>
          </a:xfrm>
          <a:prstGeom prst="rect">
            <a:avLst/>
          </a:prstGeom>
          <a:noFill/>
          <a:ln>
            <a:noFill/>
          </a:ln>
        </p:spPr>
      </p:pic>
      <p:pic>
        <p:nvPicPr>
          <p:cNvPr id="88" name="Shape 88" descr="Ipn-png.png"/>
          <p:cNvPicPr preferRelativeResize="0"/>
          <p:nvPr/>
        </p:nvPicPr>
        <p:blipFill>
          <a:blip r:embed="rId4">
            <a:alphaModFix/>
          </a:blip>
          <a:stretch>
            <a:fillRect/>
          </a:stretch>
        </p:blipFill>
        <p:spPr>
          <a:xfrm>
            <a:off x="5746724" y="0"/>
            <a:ext cx="1187475" cy="1603499"/>
          </a:xfrm>
          <a:prstGeom prst="rect">
            <a:avLst/>
          </a:prstGeom>
          <a:noFill/>
          <a:ln>
            <a:noFill/>
          </a:ln>
        </p:spPr>
      </p:pic>
      <p:sp>
        <p:nvSpPr>
          <p:cNvPr id="89" name="Shape 89"/>
          <p:cNvSpPr txBox="1">
            <a:spLocks noGrp="1"/>
          </p:cNvSpPr>
          <p:nvPr>
            <p:ph type="subTitle" idx="1"/>
          </p:nvPr>
        </p:nvSpPr>
        <p:spPr>
          <a:xfrm>
            <a:off x="521888" y="2639712"/>
            <a:ext cx="8222100" cy="432900"/>
          </a:xfrm>
          <a:prstGeom prst="rect">
            <a:avLst/>
          </a:prstGeom>
        </p:spPr>
        <p:txBody>
          <a:bodyPr lIns="91425" tIns="91425" rIns="91425" bIns="91425" anchor="t" anchorCtr="0">
            <a:noAutofit/>
          </a:bodyPr>
          <a:lstStyle/>
          <a:p>
            <a:pPr lvl="0" algn="ctr" rtl="0">
              <a:spcBef>
                <a:spcPts val="0"/>
              </a:spcBef>
              <a:buNone/>
            </a:pPr>
            <a:r>
              <a:rPr lang="x-none" sz="1800">
                <a:solidFill>
                  <a:srgbClr val="FFFFFF"/>
                </a:solidFill>
              </a:rPr>
              <a:t>Domínguez Álvarez Marco Tonio</a:t>
            </a:r>
          </a:p>
          <a:p>
            <a:pPr lvl="0" algn="ctr" rtl="0">
              <a:spcBef>
                <a:spcPts val="0"/>
              </a:spcBef>
              <a:buNone/>
            </a:pPr>
            <a:r>
              <a:rPr lang="x-none" sz="1800">
                <a:solidFill>
                  <a:srgbClr val="FFFFFF"/>
                </a:solidFill>
              </a:rPr>
              <a:t>Guzmán Corona Eli Misael</a:t>
            </a:r>
          </a:p>
        </p:txBody>
      </p:sp>
      <p:sp>
        <p:nvSpPr>
          <p:cNvPr id="90" name="Shape 90"/>
          <p:cNvSpPr txBox="1">
            <a:spLocks noGrp="1"/>
          </p:cNvSpPr>
          <p:nvPr>
            <p:ph type="subTitle" idx="1"/>
          </p:nvPr>
        </p:nvSpPr>
        <p:spPr>
          <a:xfrm>
            <a:off x="826688" y="4011312"/>
            <a:ext cx="8222100" cy="432900"/>
          </a:xfrm>
          <a:prstGeom prst="rect">
            <a:avLst/>
          </a:prstGeom>
        </p:spPr>
        <p:txBody>
          <a:bodyPr lIns="91425" tIns="91425" rIns="91425" bIns="91425" anchor="t" anchorCtr="0">
            <a:noAutofit/>
          </a:bodyPr>
          <a:lstStyle/>
          <a:p>
            <a:pPr marL="457200" lvl="0" indent="457200" algn="r" rtl="0">
              <a:spcBef>
                <a:spcPts val="0"/>
              </a:spcBef>
              <a:buNone/>
            </a:pPr>
            <a:r>
              <a:rPr lang="x-none" sz="1800" b="1">
                <a:solidFill>
                  <a:srgbClr val="FFFFFF"/>
                </a:solidFill>
                <a:latin typeface="Times New Roman"/>
                <a:ea typeface="Times New Roman"/>
                <a:cs typeface="Times New Roman"/>
                <a:sym typeface="Times New Roman"/>
              </a:rPr>
              <a:t>Directores:</a:t>
            </a:r>
          </a:p>
          <a:p>
            <a:pPr lvl="0" algn="r" rtl="0">
              <a:spcBef>
                <a:spcPts val="0"/>
              </a:spcBef>
              <a:buNone/>
            </a:pPr>
            <a:endParaRPr sz="1800" b="1">
              <a:solidFill>
                <a:srgbClr val="FFFFFF"/>
              </a:solidFill>
              <a:latin typeface="Times New Roman"/>
              <a:ea typeface="Times New Roman"/>
              <a:cs typeface="Times New Roman"/>
              <a:sym typeface="Times New Roman"/>
            </a:endParaRPr>
          </a:p>
          <a:p>
            <a:pPr marL="914400" lvl="0" indent="0" algn="r" rtl="0">
              <a:spcBef>
                <a:spcPts val="0"/>
              </a:spcBef>
              <a:buNone/>
            </a:pPr>
            <a:r>
              <a:rPr lang="x-none" sz="1800">
                <a:solidFill>
                  <a:srgbClr val="FFFFFF"/>
                </a:solidFill>
                <a:latin typeface="Times New Roman"/>
                <a:ea typeface="Times New Roman"/>
                <a:cs typeface="Times New Roman"/>
                <a:sym typeface="Times New Roman"/>
              </a:rPr>
              <a:t>Ortega Pacheco David		Jiménez Galán Yasmin Ivette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Igualdad y equidad de género</a:t>
            </a:r>
          </a:p>
        </p:txBody>
      </p:sp>
      <p:sp>
        <p:nvSpPr>
          <p:cNvPr id="170" name="Shape 170"/>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x-none"/>
              <a:t>El concepto de igualdad de género parte de idea de que todas y todos somos iguales en derechos y oportunidades.  la equidad de género se encaminará principalmente a brindar oportunidades justas a mujeres y hombres, pero a diferencia de la igualdad, serán atendiendo principalmente a la idea de que mujeres y hombres son distintos.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Contexto en México</a:t>
            </a:r>
          </a:p>
        </p:txBody>
      </p:sp>
      <p:sp>
        <p:nvSpPr>
          <p:cNvPr id="176" name="Shape 176"/>
          <p:cNvSpPr txBox="1">
            <a:spLocks noGrp="1"/>
          </p:cNvSpPr>
          <p:nvPr>
            <p:ph type="body" idx="1"/>
          </p:nvPr>
        </p:nvSpPr>
        <p:spPr>
          <a:prstGeom prst="rect">
            <a:avLst/>
          </a:prstGeom>
        </p:spPr>
        <p:txBody>
          <a:bodyPr lIns="91425" tIns="91425" rIns="91425" bIns="91425" anchor="t" anchorCtr="0">
            <a:noAutofit/>
          </a:bodyPr>
          <a:lstStyle/>
          <a:p>
            <a:pPr marL="457200" lvl="0" indent="-317500" algn="just">
              <a:lnSpc>
                <a:spcPct val="100000"/>
              </a:lnSpc>
              <a:spcBef>
                <a:spcPts val="0"/>
              </a:spcBef>
              <a:spcAft>
                <a:spcPts val="0"/>
              </a:spcAft>
              <a:buSzPct val="100000"/>
              <a:buChar char="●"/>
            </a:pPr>
            <a:r>
              <a:rPr lang="x-none" sz="1400"/>
              <a:t>50% de estudiantes de primaria y secundaria piensan que las mujeres no deben tener relaciones sexuales antes del matrimonio y tienen la idea de que es responsabilidad de las mujeres evitar el embarazo.</a:t>
            </a:r>
          </a:p>
          <a:p>
            <a:pPr marL="457200" lvl="0" indent="-317500" algn="just">
              <a:lnSpc>
                <a:spcPct val="100000"/>
              </a:lnSpc>
              <a:spcBef>
                <a:spcPts val="0"/>
              </a:spcBef>
              <a:spcAft>
                <a:spcPts val="0"/>
              </a:spcAft>
              <a:buSzPct val="100000"/>
              <a:buChar char="●"/>
            </a:pPr>
            <a:r>
              <a:rPr lang="x-none" sz="1400"/>
              <a:t>Más de la mitad de estudiantes (53%) reporta saber de alguna compañera que ha tenido que abandonar la escuela por estar embarazada en los dos últimos años.</a:t>
            </a:r>
          </a:p>
          <a:p>
            <a:pPr marL="457200" lvl="0" indent="-317500" algn="just">
              <a:lnSpc>
                <a:spcPct val="100000"/>
              </a:lnSpc>
              <a:spcBef>
                <a:spcPts val="0"/>
              </a:spcBef>
              <a:spcAft>
                <a:spcPts val="0"/>
              </a:spcAft>
              <a:buSzPct val="100000"/>
              <a:buChar char="●"/>
            </a:pPr>
            <a:r>
              <a:rPr lang="x-none" sz="1400"/>
              <a:t>40.7% de estudiantes de primaria y 35.2% de secundaria piensan que si les faltan el respeto a una mujer es porque ella lo provoca.</a:t>
            </a:r>
          </a:p>
          <a:p>
            <a:pPr marL="457200" lvl="0" indent="-317500" algn="just">
              <a:lnSpc>
                <a:spcPct val="100000"/>
              </a:lnSpc>
              <a:spcBef>
                <a:spcPts val="0"/>
              </a:spcBef>
              <a:spcAft>
                <a:spcPts val="0"/>
              </a:spcAft>
              <a:buSzPct val="100000"/>
              <a:buChar char="●"/>
            </a:pPr>
            <a:r>
              <a:rPr lang="x-none" sz="1400"/>
              <a:t>Más del 75% en promedio de estudiantes de primaria y secundaria piensan que las mujeres deben aprender a ayudar en casa cuidando hermanitos/as y/o haciendo cosas de limpieza.</a:t>
            </a:r>
          </a:p>
          <a:p>
            <a:pPr marL="457200" lvl="0" indent="-317500" algn="just">
              <a:lnSpc>
                <a:spcPct val="100000"/>
              </a:lnSpc>
              <a:spcBef>
                <a:spcPts val="0"/>
              </a:spcBef>
              <a:spcAft>
                <a:spcPts val="0"/>
              </a:spcAft>
              <a:buSzPct val="100000"/>
              <a:buChar char="●"/>
            </a:pPr>
            <a:r>
              <a:rPr lang="x-none" sz="1400"/>
              <a:t>El 85.7% de estudiantes en primaria y el 79.3% de secundaria piensan que los niños sí deben terminar sus estudios y prepararse para mantener su futuro hogar.</a:t>
            </a:r>
          </a:p>
          <a:p>
            <a:pPr marL="457200" lvl="0" indent="-317500" algn="just" rtl="0">
              <a:lnSpc>
                <a:spcPct val="100000"/>
              </a:lnSpc>
              <a:spcBef>
                <a:spcPts val="0"/>
              </a:spcBef>
              <a:spcAft>
                <a:spcPts val="0"/>
              </a:spcAft>
              <a:buSzPct val="100000"/>
              <a:buChar char="●"/>
            </a:pPr>
            <a:r>
              <a:rPr lang="x-none" sz="1400"/>
              <a:t>Más del 70% de primaria y secundaria piensan que el hombre es el que debe tener la mayor responsabilidad para llevar el dinero al hogar; así como jugar fútbol y juegos fuertes.</a:t>
            </a:r>
          </a:p>
          <a:p>
            <a:pPr lvl="0" algn="just" rtl="0">
              <a:lnSpc>
                <a:spcPct val="100000"/>
              </a:lnSpc>
              <a:spcBef>
                <a:spcPts val="0"/>
              </a:spcBef>
              <a:spcAft>
                <a:spcPts val="0"/>
              </a:spcAft>
              <a:buNone/>
            </a:pPr>
            <a:endParaRPr sz="1400"/>
          </a:p>
          <a:p>
            <a:pPr lvl="0" algn="just">
              <a:lnSpc>
                <a:spcPct val="100000"/>
              </a:lnSpc>
              <a:spcBef>
                <a:spcPts val="0"/>
              </a:spcBef>
              <a:spcAft>
                <a:spcPts val="0"/>
              </a:spcAft>
              <a:buNone/>
            </a:pPr>
            <a:r>
              <a:rPr lang="x-none" sz="1400"/>
              <a:t>Fuente: Informe Nacional sobre violencia de género en la educación básica en México, UNICEF México-SEP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Beneficios de la equidad de género</a:t>
            </a:r>
          </a:p>
        </p:txBody>
      </p:sp>
      <p:sp>
        <p:nvSpPr>
          <p:cNvPr id="182" name="Shape 182"/>
          <p:cNvSpPr txBox="1">
            <a:spLocks noGrp="1"/>
          </p:cNvSpPr>
          <p:nvPr>
            <p:ph type="body" idx="1"/>
          </p:nvPr>
        </p:nvSpPr>
        <p:spPr>
          <a:prstGeom prst="rect">
            <a:avLst/>
          </a:prstGeom>
        </p:spPr>
        <p:txBody>
          <a:bodyPr lIns="91425" tIns="91425" rIns="91425" bIns="91425" anchor="t" anchorCtr="0">
            <a:noAutofit/>
          </a:bodyPr>
          <a:lstStyle/>
          <a:p>
            <a:pPr lvl="0" algn="just" rtl="0">
              <a:lnSpc>
                <a:spcPct val="100000"/>
              </a:lnSpc>
              <a:spcBef>
                <a:spcPts val="0"/>
              </a:spcBef>
              <a:spcAft>
                <a:spcPts val="0"/>
              </a:spcAft>
              <a:buNone/>
            </a:pPr>
            <a:r>
              <a:rPr lang="x-none">
                <a:solidFill>
                  <a:srgbClr val="666666"/>
                </a:solidFill>
              </a:rPr>
              <a:t>Herramienta de análisis que nos permite identificar desigualdades en trato y oportunidades y proponer cambios en la organización y estructura de las instituciones.</a:t>
            </a:r>
          </a:p>
          <a:p>
            <a:pPr lvl="0" algn="just" rtl="0">
              <a:lnSpc>
                <a:spcPct val="100000"/>
              </a:lnSpc>
              <a:spcBef>
                <a:spcPts val="0"/>
              </a:spcBef>
              <a:spcAft>
                <a:spcPts val="0"/>
              </a:spcAft>
              <a:buNone/>
            </a:pPr>
            <a:endParaRPr>
              <a:solidFill>
                <a:srgbClr val="666666"/>
              </a:solidFill>
            </a:endParaRPr>
          </a:p>
          <a:p>
            <a:pPr lvl="0" algn="just">
              <a:lnSpc>
                <a:spcPct val="100000"/>
              </a:lnSpc>
              <a:spcBef>
                <a:spcPts val="0"/>
              </a:spcBef>
              <a:spcAft>
                <a:spcPts val="0"/>
              </a:spcAft>
              <a:buNone/>
            </a:pPr>
            <a:r>
              <a:rPr lang="x-none">
                <a:solidFill>
                  <a:srgbClr val="666666"/>
                </a:solidFill>
              </a:rPr>
              <a:t>La equidad de género conlleva una tolerancia hacia las actividades realizadas por cada género (masculino o femenino), elimina la exclusión de ciertas actividades destinadas para un género en especial, y busca que el hombre y la mujer tengan las mismas oportunidades.</a:t>
            </a:r>
          </a:p>
          <a:p>
            <a:pPr lv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769500" y="1900100"/>
            <a:ext cx="8520600" cy="607800"/>
          </a:xfrm>
          <a:prstGeom prst="rect">
            <a:avLst/>
          </a:prstGeom>
        </p:spPr>
        <p:txBody>
          <a:bodyPr lIns="91425" tIns="91425" rIns="91425" bIns="91425" anchor="t" anchorCtr="0">
            <a:noAutofit/>
          </a:bodyPr>
          <a:lstStyle/>
          <a:p>
            <a:pPr lvl="0" rtl="0">
              <a:spcBef>
                <a:spcPts val="0"/>
              </a:spcBef>
              <a:buNone/>
            </a:pPr>
            <a:r>
              <a:rPr lang="x-none"/>
              <a:t>TÉCNOLOGIAS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JAVA </a:t>
            </a:r>
          </a:p>
        </p:txBody>
      </p:sp>
      <p:sp>
        <p:nvSpPr>
          <p:cNvPr id="193" name="Shape 193"/>
          <p:cNvSpPr txBox="1">
            <a:spLocks noGrp="1"/>
          </p:cNvSpPr>
          <p:nvPr>
            <p:ph type="body" idx="1"/>
          </p:nvPr>
        </p:nvSpPr>
        <p:spPr>
          <a:xfrm>
            <a:off x="5071700" y="1229875"/>
            <a:ext cx="2791500" cy="2387700"/>
          </a:xfrm>
          <a:prstGeom prst="rect">
            <a:avLst/>
          </a:prstGeom>
        </p:spPr>
        <p:txBody>
          <a:bodyPr lIns="91425" tIns="91425" rIns="91425" bIns="91425" anchor="t" anchorCtr="0">
            <a:noAutofit/>
          </a:bodyPr>
          <a:lstStyle/>
          <a:p>
            <a:pPr lvl="0" rtl="0">
              <a:spcBef>
                <a:spcPts val="0"/>
              </a:spcBef>
              <a:buNone/>
            </a:pPr>
            <a:r>
              <a:rPr lang="x-none"/>
              <a:t>VENTAJAS</a:t>
            </a:r>
          </a:p>
          <a:p>
            <a:pPr marL="457200" lvl="0" indent="-317500" rtl="0">
              <a:spcBef>
                <a:spcPts val="0"/>
              </a:spcBef>
              <a:buSzPct val="100000"/>
            </a:pPr>
            <a:r>
              <a:rPr lang="x-none" sz="1400">
                <a:solidFill>
                  <a:srgbClr val="191919"/>
                </a:solidFill>
                <a:highlight>
                  <a:srgbClr val="FFFFFF"/>
                </a:highlight>
              </a:rPr>
              <a:t>Es Orientado a Objetos </a:t>
            </a:r>
          </a:p>
          <a:p>
            <a:pPr marL="457200" lvl="0" indent="-317500" rtl="0">
              <a:spcBef>
                <a:spcPts val="0"/>
              </a:spcBef>
              <a:buClr>
                <a:srgbClr val="191919"/>
              </a:buClr>
              <a:buSzPct val="100000"/>
            </a:pPr>
            <a:r>
              <a:rPr lang="x-none" sz="1400">
                <a:solidFill>
                  <a:srgbClr val="191919"/>
                </a:solidFill>
                <a:highlight>
                  <a:srgbClr val="FFFFFF"/>
                </a:highlight>
              </a:rPr>
              <a:t>Es Multiplataforma</a:t>
            </a:r>
          </a:p>
          <a:p>
            <a:pPr marL="457200" lvl="0" indent="-317500" rtl="0">
              <a:spcBef>
                <a:spcPts val="0"/>
              </a:spcBef>
              <a:buClr>
                <a:srgbClr val="191919"/>
              </a:buClr>
              <a:buSzPct val="100000"/>
            </a:pPr>
            <a:r>
              <a:rPr lang="x-none" sz="1400">
                <a:solidFill>
                  <a:srgbClr val="191919"/>
                </a:solidFill>
                <a:highlight>
                  <a:srgbClr val="FFFFFF"/>
                </a:highlight>
              </a:rPr>
              <a:t>Es Gratis! </a:t>
            </a:r>
          </a:p>
          <a:p>
            <a:pPr marL="457200" lvl="0" indent="-317500" rtl="0">
              <a:spcBef>
                <a:spcPts val="0"/>
              </a:spcBef>
              <a:buClr>
                <a:srgbClr val="191919"/>
              </a:buClr>
              <a:buSzPct val="100000"/>
            </a:pPr>
            <a:r>
              <a:rPr lang="x-none" sz="1400">
                <a:solidFill>
                  <a:srgbClr val="191919"/>
                </a:solidFill>
                <a:highlight>
                  <a:srgbClr val="FFFFFF"/>
                </a:highlight>
              </a:rPr>
              <a:t>Es Abierto</a:t>
            </a:r>
          </a:p>
          <a:p>
            <a:pPr lvl="0">
              <a:spcBef>
                <a:spcPts val="0"/>
              </a:spcBef>
              <a:buNone/>
            </a:pPr>
            <a:endParaRPr sz="1050">
              <a:solidFill>
                <a:srgbClr val="191919"/>
              </a:solidFill>
              <a:highlight>
                <a:srgbClr val="FFFFFF"/>
              </a:highlight>
              <a:latin typeface="Arial"/>
              <a:ea typeface="Arial"/>
              <a:cs typeface="Arial"/>
              <a:sym typeface="Arial"/>
            </a:endParaRPr>
          </a:p>
        </p:txBody>
      </p:sp>
      <p:pic>
        <p:nvPicPr>
          <p:cNvPr id="194" name="Shape 194"/>
          <p:cNvPicPr preferRelativeResize="0"/>
          <p:nvPr/>
        </p:nvPicPr>
        <p:blipFill>
          <a:blip r:embed="rId3">
            <a:alphaModFix/>
          </a:blip>
          <a:stretch>
            <a:fillRect/>
          </a:stretch>
        </p:blipFill>
        <p:spPr>
          <a:xfrm>
            <a:off x="451850" y="1113075"/>
            <a:ext cx="3395075" cy="3395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Java Server Faces (JSF)</a:t>
            </a:r>
          </a:p>
        </p:txBody>
      </p:sp>
      <p:sp>
        <p:nvSpPr>
          <p:cNvPr id="200" name="Shape 200"/>
          <p:cNvSpPr txBox="1">
            <a:spLocks noGrp="1"/>
          </p:cNvSpPr>
          <p:nvPr>
            <p:ph type="body" idx="1"/>
          </p:nvPr>
        </p:nvSpPr>
        <p:spPr>
          <a:xfrm>
            <a:off x="4999875" y="1229875"/>
            <a:ext cx="3832500" cy="3339000"/>
          </a:xfrm>
          <a:prstGeom prst="rect">
            <a:avLst/>
          </a:prstGeom>
        </p:spPr>
        <p:txBody>
          <a:bodyPr lIns="91425" tIns="91425" rIns="91425" bIns="91425" anchor="t" anchorCtr="0">
            <a:noAutofit/>
          </a:bodyPr>
          <a:lstStyle/>
          <a:p>
            <a:pPr lvl="0">
              <a:spcBef>
                <a:spcPts val="0"/>
              </a:spcBef>
              <a:buNone/>
            </a:pPr>
            <a:r>
              <a:rPr lang="x-none"/>
              <a:t>VENTAJAS</a:t>
            </a:r>
          </a:p>
          <a:p>
            <a:pPr marL="457200" lvl="0" indent="-304800" rtl="0">
              <a:spcBef>
                <a:spcPts val="0"/>
              </a:spcBef>
              <a:buSzPct val="100000"/>
            </a:pPr>
            <a:r>
              <a:rPr lang="x-none" sz="1200">
                <a:solidFill>
                  <a:srgbClr val="5E5E5E"/>
                </a:solidFill>
                <a:highlight>
                  <a:srgbClr val="FFFFFF"/>
                </a:highlight>
              </a:rPr>
              <a:t>El código JSF con el que creamos las vistas (etiquetas jsp) es muy parecido al HTML estándar.</a:t>
            </a:r>
          </a:p>
          <a:p>
            <a:pPr marL="457200" lvl="0" indent="-304800" rtl="0">
              <a:spcBef>
                <a:spcPts val="0"/>
              </a:spcBef>
              <a:buClr>
                <a:srgbClr val="5E5E5E"/>
              </a:buClr>
              <a:buSzPct val="100000"/>
            </a:pPr>
            <a:r>
              <a:rPr lang="x-none" sz="1200">
                <a:solidFill>
                  <a:srgbClr val="5E5E5E"/>
                </a:solidFill>
                <a:highlight>
                  <a:srgbClr val="FFFFFF"/>
                </a:highlight>
              </a:rPr>
              <a:t>JSF resuelve validaciones, conversiones, mensajes de error e internacionalización </a:t>
            </a:r>
          </a:p>
          <a:p>
            <a:pPr marL="457200" lvl="0" indent="-304800">
              <a:spcBef>
                <a:spcPts val="0"/>
              </a:spcBef>
              <a:buClr>
                <a:srgbClr val="5E5E5E"/>
              </a:buClr>
              <a:buSzPct val="100000"/>
            </a:pPr>
            <a:r>
              <a:rPr lang="x-none" sz="1200">
                <a:solidFill>
                  <a:srgbClr val="5E5E5E"/>
                </a:solidFill>
                <a:highlight>
                  <a:srgbClr val="FFFFFF"/>
                </a:highlight>
              </a:rPr>
              <a:t>JSF dispone de varias implementaciones diferentes, incluyendo un conjunto de etiquetas y APIs estándar que forman el núcleo del framework</a:t>
            </a:r>
          </a:p>
        </p:txBody>
      </p:sp>
      <p:pic>
        <p:nvPicPr>
          <p:cNvPr id="201" name="Shape 201"/>
          <p:cNvPicPr preferRelativeResize="0"/>
          <p:nvPr/>
        </p:nvPicPr>
        <p:blipFill>
          <a:blip r:embed="rId3">
            <a:alphaModFix/>
          </a:blip>
          <a:stretch>
            <a:fillRect/>
          </a:stretch>
        </p:blipFill>
        <p:spPr>
          <a:xfrm>
            <a:off x="382350" y="1509131"/>
            <a:ext cx="4575825" cy="2287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MySQL</a:t>
            </a:r>
          </a:p>
        </p:txBody>
      </p:sp>
      <p:sp>
        <p:nvSpPr>
          <p:cNvPr id="207" name="Shape 207"/>
          <p:cNvSpPr txBox="1">
            <a:spLocks noGrp="1"/>
          </p:cNvSpPr>
          <p:nvPr>
            <p:ph type="body" idx="1"/>
          </p:nvPr>
        </p:nvSpPr>
        <p:spPr>
          <a:xfrm>
            <a:off x="4667750" y="1229875"/>
            <a:ext cx="4164600" cy="3339000"/>
          </a:xfrm>
          <a:prstGeom prst="rect">
            <a:avLst/>
          </a:prstGeom>
        </p:spPr>
        <p:txBody>
          <a:bodyPr lIns="91425" tIns="91425" rIns="91425" bIns="91425" anchor="t" anchorCtr="0">
            <a:noAutofit/>
          </a:bodyPr>
          <a:lstStyle/>
          <a:p>
            <a:pPr lvl="0">
              <a:spcBef>
                <a:spcPts val="0"/>
              </a:spcBef>
              <a:buNone/>
            </a:pPr>
            <a:r>
              <a:rPr lang="x-none"/>
              <a:t>VENTAJAS</a:t>
            </a:r>
          </a:p>
          <a:p>
            <a:pPr marL="457200" lvl="0" indent="-317500" rtl="0">
              <a:spcBef>
                <a:spcPts val="0"/>
              </a:spcBef>
              <a:spcAft>
                <a:spcPts val="1900"/>
              </a:spcAft>
              <a:buClr>
                <a:srgbClr val="373737"/>
              </a:buClr>
              <a:buSzPct val="100000"/>
            </a:pPr>
            <a:r>
              <a:rPr lang="x-none" sz="1400">
                <a:solidFill>
                  <a:srgbClr val="373737"/>
                </a:solidFill>
                <a:highlight>
                  <a:srgbClr val="FFFFFF"/>
                </a:highlight>
              </a:rPr>
              <a:t>MySQL software es libre.</a:t>
            </a:r>
          </a:p>
          <a:p>
            <a:pPr marL="457200" lvl="0" indent="-317500" rtl="0">
              <a:spcBef>
                <a:spcPts val="0"/>
              </a:spcBef>
              <a:spcAft>
                <a:spcPts val="1900"/>
              </a:spcAft>
              <a:buClr>
                <a:srgbClr val="373737"/>
              </a:buClr>
              <a:buSzPct val="100000"/>
            </a:pPr>
            <a:r>
              <a:rPr lang="x-none" sz="1400">
                <a:solidFill>
                  <a:srgbClr val="373737"/>
                </a:solidFill>
                <a:highlight>
                  <a:srgbClr val="FFFFFF"/>
                </a:highlight>
              </a:rPr>
              <a:t>Bajo  costo en requerimientos para la elaboración de bases de datos</a:t>
            </a:r>
          </a:p>
          <a:p>
            <a:pPr marL="457200" lvl="0" indent="-317500" rtl="0">
              <a:spcBef>
                <a:spcPts val="0"/>
              </a:spcBef>
              <a:buSzPct val="100000"/>
            </a:pPr>
            <a:r>
              <a:rPr lang="x-none" sz="1400"/>
              <a:t>Es multiplataforma</a:t>
            </a:r>
          </a:p>
          <a:p>
            <a:pPr marL="457200" lvl="0" indent="-317500">
              <a:spcBef>
                <a:spcPts val="0"/>
              </a:spcBef>
              <a:buSzPct val="100000"/>
            </a:pPr>
            <a:r>
              <a:rPr lang="x-none" sz="1400">
                <a:solidFill>
                  <a:srgbClr val="373737"/>
                </a:solidFill>
                <a:highlight>
                  <a:srgbClr val="FFFFFF"/>
                </a:highlight>
              </a:rPr>
              <a:t>Facilidad  de configuración e instalación.</a:t>
            </a:r>
          </a:p>
        </p:txBody>
      </p:sp>
      <p:pic>
        <p:nvPicPr>
          <p:cNvPr id="208" name="Shape 208"/>
          <p:cNvPicPr preferRelativeResize="0"/>
          <p:nvPr/>
        </p:nvPicPr>
        <p:blipFill>
          <a:blip r:embed="rId3">
            <a:alphaModFix/>
          </a:blip>
          <a:stretch>
            <a:fillRect/>
          </a:stretch>
        </p:blipFill>
        <p:spPr>
          <a:xfrm>
            <a:off x="456000" y="1626352"/>
            <a:ext cx="3664174" cy="189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Análisis Afectivo</a:t>
            </a:r>
          </a:p>
        </p:txBody>
      </p:sp>
      <p:sp>
        <p:nvSpPr>
          <p:cNvPr id="214" name="Shape 214"/>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x-none"/>
              <a:t>Para la parte de análisis afectivo se utilizaron dos herramientas de Microsoft las cuales nos ayudarán a procesar rostros y emociones en imágenes tomadas por una cámara.</a:t>
            </a:r>
          </a:p>
          <a:p>
            <a:pPr lvl="0">
              <a:spcBef>
                <a:spcPts val="0"/>
              </a:spcBef>
              <a:buNone/>
            </a:pPr>
            <a:r>
              <a:rPr lang="x-none"/>
              <a:t>	</a:t>
            </a:r>
          </a:p>
          <a:p>
            <a:pPr lvl="0">
              <a:spcBef>
                <a:spcPts val="0"/>
              </a:spcBef>
              <a:buNone/>
            </a:pPr>
            <a:endParaRPr/>
          </a:p>
        </p:txBody>
      </p:sp>
      <p:sp>
        <p:nvSpPr>
          <p:cNvPr id="215" name="Shape 215"/>
          <p:cNvSpPr/>
          <p:nvPr/>
        </p:nvSpPr>
        <p:spPr>
          <a:xfrm>
            <a:off x="1967200" y="2247522"/>
            <a:ext cx="1535374" cy="410724"/>
          </a:xfrm>
          <a:prstGeom prst="rect">
            <a:avLst/>
          </a:prstGeom>
        </p:spPr>
        <p:txBody>
          <a:bodyPr>
            <a:prstTxWarp prst="textPlain">
              <a:avLst/>
            </a:prstTxWarp>
          </a:bodyPr>
          <a:lstStyle/>
          <a:p>
            <a:pPr lvl="0" algn="ctr"/>
            <a:r>
              <a:rPr b="0" i="0">
                <a:ln w="9525" cap="flat" cmpd="sng">
                  <a:solidFill>
                    <a:schemeClr val="dk2"/>
                  </a:solidFill>
                  <a:prstDash val="solid"/>
                  <a:round/>
                  <a:headEnd type="none" w="med" len="med"/>
                  <a:tailEnd type="none" w="med" len="med"/>
                </a:ln>
                <a:solidFill>
                  <a:schemeClr val="lt2"/>
                </a:solidFill>
                <a:latin typeface="Arial"/>
              </a:rPr>
              <a:t>Face API</a:t>
            </a:r>
          </a:p>
        </p:txBody>
      </p:sp>
      <p:pic>
        <p:nvPicPr>
          <p:cNvPr id="216" name="Shape 216" descr="Resultado de imagen para face api microsoft logo"/>
          <p:cNvPicPr preferRelativeResize="0"/>
          <p:nvPr/>
        </p:nvPicPr>
        <p:blipFill>
          <a:blip r:embed="rId3">
            <a:alphaModFix/>
          </a:blip>
          <a:stretch>
            <a:fillRect/>
          </a:stretch>
        </p:blipFill>
        <p:spPr>
          <a:xfrm>
            <a:off x="1573725" y="2867531"/>
            <a:ext cx="2511200" cy="1442243"/>
          </a:xfrm>
          <a:prstGeom prst="rect">
            <a:avLst/>
          </a:prstGeom>
          <a:noFill/>
          <a:ln>
            <a:noFill/>
          </a:ln>
        </p:spPr>
      </p:pic>
      <p:pic>
        <p:nvPicPr>
          <p:cNvPr id="217" name="Shape 217" descr="Resultado de imagen para emotion api microsoft"/>
          <p:cNvPicPr preferRelativeResize="0"/>
          <p:nvPr/>
        </p:nvPicPr>
        <p:blipFill>
          <a:blip r:embed="rId4">
            <a:alphaModFix/>
          </a:blip>
          <a:stretch>
            <a:fillRect/>
          </a:stretch>
        </p:blipFill>
        <p:spPr>
          <a:xfrm>
            <a:off x="4485375" y="2867525"/>
            <a:ext cx="2418274" cy="1442250"/>
          </a:xfrm>
          <a:prstGeom prst="rect">
            <a:avLst/>
          </a:prstGeom>
          <a:noFill/>
          <a:ln>
            <a:noFill/>
          </a:ln>
        </p:spPr>
      </p:pic>
      <p:sp>
        <p:nvSpPr>
          <p:cNvPr id="218" name="Shape 218"/>
          <p:cNvSpPr/>
          <p:nvPr/>
        </p:nvSpPr>
        <p:spPr>
          <a:xfrm>
            <a:off x="4485375" y="2247522"/>
            <a:ext cx="2287953" cy="410724"/>
          </a:xfrm>
          <a:prstGeom prst="rect">
            <a:avLst/>
          </a:prstGeom>
        </p:spPr>
        <p:txBody>
          <a:bodyPr>
            <a:prstTxWarp prst="textPlain">
              <a:avLst/>
            </a:prstTxWarp>
          </a:bodyPr>
          <a:lstStyle/>
          <a:p>
            <a:pPr lvl="0" algn="ctr"/>
            <a:r>
              <a:rPr b="0" i="0">
                <a:ln w="9525" cap="flat" cmpd="sng">
                  <a:solidFill>
                    <a:schemeClr val="dk2"/>
                  </a:solidFill>
                  <a:prstDash val="solid"/>
                  <a:round/>
                  <a:headEnd type="none" w="med" len="med"/>
                  <a:tailEnd type="none" w="med" len="med"/>
                </a:ln>
                <a:solidFill>
                  <a:schemeClr val="lt2"/>
                </a:solidFill>
                <a:latin typeface="Arial"/>
              </a:rPr>
              <a:t>Emotion API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Face API (Detección de Rostro)</a:t>
            </a:r>
          </a:p>
        </p:txBody>
      </p:sp>
      <p:sp>
        <p:nvSpPr>
          <p:cNvPr id="224" name="Shape 224"/>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spcAft>
                <a:spcPts val="0"/>
              </a:spcAft>
              <a:buNone/>
            </a:pPr>
            <a:r>
              <a:rPr lang="x-none">
                <a:solidFill>
                  <a:srgbClr val="000000"/>
                </a:solidFill>
              </a:rPr>
              <a:t>Detecta una o más caras humanas en una imagen y recupera los rectángulos para saber dónde están en la imagen las caras, junto con los atributos de la cara que contienen predicciones basadas en el aprendizaje automático de las características faciales.</a:t>
            </a:r>
          </a:p>
          <a:p>
            <a:pPr lvl="0" rtl="0">
              <a:spcBef>
                <a:spcPts val="0"/>
              </a:spcBef>
              <a:spcAft>
                <a:spcPts val="0"/>
              </a:spcAft>
              <a:buNone/>
            </a:pPr>
            <a:endParaRPr>
              <a:solidFill>
                <a:srgbClr val="000000"/>
              </a:solidFill>
            </a:endParaRPr>
          </a:p>
          <a:p>
            <a:pPr lvl="0">
              <a:spcBef>
                <a:spcPts val="0"/>
              </a:spcBef>
              <a:spcAft>
                <a:spcPts val="0"/>
              </a:spcAft>
              <a:buNone/>
            </a:pPr>
            <a:endParaRPr>
              <a:solidFill>
                <a:srgbClr val="000000"/>
              </a:solidFill>
            </a:endParaRPr>
          </a:p>
        </p:txBody>
      </p:sp>
      <p:pic>
        <p:nvPicPr>
          <p:cNvPr id="225" name="Shape 225" descr="Resultado de imagen para face api microsoft"/>
          <p:cNvPicPr preferRelativeResize="0"/>
          <p:nvPr/>
        </p:nvPicPr>
        <p:blipFill>
          <a:blip r:embed="rId3">
            <a:alphaModFix/>
          </a:blip>
          <a:stretch>
            <a:fillRect/>
          </a:stretch>
        </p:blipFill>
        <p:spPr>
          <a:xfrm>
            <a:off x="2446975" y="2929574"/>
            <a:ext cx="3574399" cy="1639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Emotion API (Detección de Emociones)</a:t>
            </a:r>
          </a:p>
        </p:txBody>
      </p:sp>
      <p:sp>
        <p:nvSpPr>
          <p:cNvPr id="231" name="Shape 231"/>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spcAft>
                <a:spcPts val="0"/>
              </a:spcAft>
              <a:buNone/>
            </a:pPr>
            <a:r>
              <a:rPr lang="x-none">
                <a:solidFill>
                  <a:srgbClr val="000000"/>
                </a:solidFill>
              </a:rPr>
              <a:t>Toma una expresión facial generado por la Face API como entrada y devuelve un conjunto de emociones para cada cara de la imagen, así como el cuadro delimitador para el rostro, utilizando la Face API.</a:t>
            </a:r>
          </a:p>
          <a:p>
            <a:pPr lvl="0">
              <a:spcBef>
                <a:spcPts val="0"/>
              </a:spcBef>
              <a:spcAft>
                <a:spcPts val="0"/>
              </a:spcAft>
              <a:buNone/>
            </a:pPr>
            <a:r>
              <a:rPr lang="x-none">
                <a:solidFill>
                  <a:srgbClr val="000000"/>
                </a:solidFill>
              </a:rPr>
              <a:t>Las emociones detectadas son la ira, el desprecio, el disgusto, el miedo, la felicidad, la neutralidad, la tristeza y la sorpresa.</a:t>
            </a:r>
          </a:p>
        </p:txBody>
      </p:sp>
      <p:pic>
        <p:nvPicPr>
          <p:cNvPr id="232" name="Shape 232" descr="Resultado de imagen para emotion api"/>
          <p:cNvPicPr preferRelativeResize="0"/>
          <p:nvPr/>
        </p:nvPicPr>
        <p:blipFill>
          <a:blip r:embed="rId3">
            <a:alphaModFix/>
          </a:blip>
          <a:stretch>
            <a:fillRect/>
          </a:stretch>
        </p:blipFill>
        <p:spPr>
          <a:xfrm>
            <a:off x="5488950" y="2628550"/>
            <a:ext cx="3655050" cy="2270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Cómputo afectivo</a:t>
            </a:r>
          </a:p>
        </p:txBody>
      </p:sp>
      <p:sp>
        <p:nvSpPr>
          <p:cNvPr id="96" name="Shape 96"/>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x-none"/>
              <a:t>Línea de estudio que engloba informática, psicología, estudios conductuales y ciencia cognitiva. </a:t>
            </a:r>
          </a:p>
          <a:p>
            <a:pPr lvl="0" algn="just">
              <a:lnSpc>
                <a:spcPct val="120000"/>
              </a:lnSpc>
              <a:spcBef>
                <a:spcPts val="0"/>
              </a:spcBef>
              <a:spcAft>
                <a:spcPts val="0"/>
              </a:spcAft>
              <a:buNone/>
            </a:pPr>
            <a:r>
              <a:rPr lang="x-none"/>
              <a:t>El cómputo afectivo es el cómputo que se relaciona con, surge de, o deliberadamente influye en las emociones u otros fenómenos afectivos (Picard, MIT Press, 1997).</a:t>
            </a:r>
          </a:p>
          <a:p>
            <a:pPr lvl="0">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¿Cómo funcionan en conjunto?</a:t>
            </a:r>
          </a:p>
        </p:txBody>
      </p:sp>
      <p:pic>
        <p:nvPicPr>
          <p:cNvPr id="238" name="Shape 238" descr="Resultado de imagen para imagen de rostro de niño"/>
          <p:cNvPicPr preferRelativeResize="0"/>
          <p:nvPr/>
        </p:nvPicPr>
        <p:blipFill>
          <a:blip r:embed="rId3">
            <a:alphaModFix/>
          </a:blip>
          <a:stretch>
            <a:fillRect/>
          </a:stretch>
        </p:blipFill>
        <p:spPr>
          <a:xfrm>
            <a:off x="470200" y="1094575"/>
            <a:ext cx="1468731" cy="1275149"/>
          </a:xfrm>
          <a:prstGeom prst="rect">
            <a:avLst/>
          </a:prstGeom>
          <a:noFill/>
          <a:ln>
            <a:noFill/>
          </a:ln>
        </p:spPr>
      </p:pic>
      <p:cxnSp>
        <p:nvCxnSpPr>
          <p:cNvPr id="239" name="Shape 239"/>
          <p:cNvCxnSpPr>
            <a:stCxn id="238" idx="3"/>
          </p:cNvCxnSpPr>
          <p:nvPr/>
        </p:nvCxnSpPr>
        <p:spPr>
          <a:xfrm>
            <a:off x="1938931" y="1732149"/>
            <a:ext cx="1179900" cy="4800"/>
          </a:xfrm>
          <a:prstGeom prst="straightConnector1">
            <a:avLst/>
          </a:prstGeom>
          <a:noFill/>
          <a:ln w="38100" cap="flat" cmpd="sng">
            <a:solidFill>
              <a:schemeClr val="dk2"/>
            </a:solidFill>
            <a:prstDash val="solid"/>
            <a:round/>
            <a:headEnd type="none" w="lg" len="lg"/>
            <a:tailEnd type="triangle" w="lg" len="lg"/>
          </a:ln>
        </p:spPr>
      </p:cxnSp>
      <p:pic>
        <p:nvPicPr>
          <p:cNvPr id="240" name="Shape 240" descr="Resultado de imagen para face api"/>
          <p:cNvPicPr preferRelativeResize="0"/>
          <p:nvPr/>
        </p:nvPicPr>
        <p:blipFill>
          <a:blip r:embed="rId4">
            <a:alphaModFix/>
          </a:blip>
          <a:stretch>
            <a:fillRect/>
          </a:stretch>
        </p:blipFill>
        <p:spPr>
          <a:xfrm>
            <a:off x="3118825" y="1200150"/>
            <a:ext cx="1303700" cy="1275149"/>
          </a:xfrm>
          <a:prstGeom prst="rect">
            <a:avLst/>
          </a:prstGeom>
          <a:noFill/>
          <a:ln>
            <a:noFill/>
          </a:ln>
        </p:spPr>
      </p:pic>
      <p:sp>
        <p:nvSpPr>
          <p:cNvPr id="241" name="Shape 241"/>
          <p:cNvSpPr txBox="1"/>
          <p:nvPr/>
        </p:nvSpPr>
        <p:spPr>
          <a:xfrm>
            <a:off x="3147525" y="2485375"/>
            <a:ext cx="1275000" cy="364800"/>
          </a:xfrm>
          <a:prstGeom prst="rect">
            <a:avLst/>
          </a:prstGeom>
          <a:noFill/>
          <a:ln>
            <a:noFill/>
          </a:ln>
        </p:spPr>
        <p:txBody>
          <a:bodyPr lIns="91425" tIns="91425" rIns="91425" bIns="91425" anchor="t" anchorCtr="0">
            <a:noAutofit/>
          </a:bodyPr>
          <a:lstStyle/>
          <a:p>
            <a:pPr lvl="0" algn="ctr">
              <a:spcBef>
                <a:spcPts val="0"/>
              </a:spcBef>
              <a:buNone/>
            </a:pPr>
            <a:r>
              <a:rPr lang="x-none"/>
              <a:t>Face API</a:t>
            </a:r>
          </a:p>
        </p:txBody>
      </p:sp>
      <p:cxnSp>
        <p:nvCxnSpPr>
          <p:cNvPr id="242" name="Shape 242"/>
          <p:cNvCxnSpPr/>
          <p:nvPr/>
        </p:nvCxnSpPr>
        <p:spPr>
          <a:xfrm>
            <a:off x="4422531" y="1732149"/>
            <a:ext cx="1179900" cy="4800"/>
          </a:xfrm>
          <a:prstGeom prst="straightConnector1">
            <a:avLst/>
          </a:prstGeom>
          <a:noFill/>
          <a:ln w="38100" cap="flat" cmpd="sng">
            <a:solidFill>
              <a:schemeClr val="dk2"/>
            </a:solidFill>
            <a:prstDash val="solid"/>
            <a:round/>
            <a:headEnd type="none" w="lg" len="lg"/>
            <a:tailEnd type="triangle" w="lg" len="lg"/>
          </a:ln>
        </p:spPr>
      </p:cxnSp>
      <p:pic>
        <p:nvPicPr>
          <p:cNvPr id="243" name="Shape 243" descr="Resultado de imagen para JSON FILE"/>
          <p:cNvPicPr preferRelativeResize="0"/>
          <p:nvPr/>
        </p:nvPicPr>
        <p:blipFill>
          <a:blip r:embed="rId5">
            <a:alphaModFix/>
          </a:blip>
          <a:stretch>
            <a:fillRect/>
          </a:stretch>
        </p:blipFill>
        <p:spPr>
          <a:xfrm>
            <a:off x="5602425" y="1200150"/>
            <a:ext cx="1468725" cy="1468725"/>
          </a:xfrm>
          <a:prstGeom prst="rect">
            <a:avLst/>
          </a:prstGeom>
          <a:noFill/>
          <a:ln>
            <a:noFill/>
          </a:ln>
        </p:spPr>
      </p:pic>
      <p:pic>
        <p:nvPicPr>
          <p:cNvPr id="244" name="Shape 244" descr="Resultado de imagen para EMOTION API"/>
          <p:cNvPicPr preferRelativeResize="0"/>
          <p:nvPr/>
        </p:nvPicPr>
        <p:blipFill>
          <a:blip r:embed="rId6">
            <a:alphaModFix/>
          </a:blip>
          <a:stretch>
            <a:fillRect/>
          </a:stretch>
        </p:blipFill>
        <p:spPr>
          <a:xfrm>
            <a:off x="4524250" y="3075249"/>
            <a:ext cx="1377350" cy="1377350"/>
          </a:xfrm>
          <a:prstGeom prst="rect">
            <a:avLst/>
          </a:prstGeom>
          <a:noFill/>
          <a:ln>
            <a:noFill/>
          </a:ln>
        </p:spPr>
      </p:pic>
      <p:sp>
        <p:nvSpPr>
          <p:cNvPr id="245" name="Shape 245"/>
          <p:cNvSpPr txBox="1"/>
          <p:nvPr/>
        </p:nvSpPr>
        <p:spPr>
          <a:xfrm>
            <a:off x="4524250" y="4509000"/>
            <a:ext cx="1377300" cy="364800"/>
          </a:xfrm>
          <a:prstGeom prst="rect">
            <a:avLst/>
          </a:prstGeom>
          <a:noFill/>
          <a:ln>
            <a:noFill/>
          </a:ln>
        </p:spPr>
        <p:txBody>
          <a:bodyPr lIns="91425" tIns="91425" rIns="91425" bIns="91425" anchor="t" anchorCtr="0">
            <a:noAutofit/>
          </a:bodyPr>
          <a:lstStyle/>
          <a:p>
            <a:pPr lvl="0" algn="ctr" rtl="0">
              <a:spcBef>
                <a:spcPts val="0"/>
              </a:spcBef>
              <a:buNone/>
            </a:pPr>
            <a:r>
              <a:rPr lang="x-none"/>
              <a:t>Emotion API</a:t>
            </a:r>
          </a:p>
        </p:txBody>
      </p:sp>
      <p:cxnSp>
        <p:nvCxnSpPr>
          <p:cNvPr id="246" name="Shape 246"/>
          <p:cNvCxnSpPr>
            <a:stCxn id="243" idx="3"/>
            <a:endCxn id="244" idx="3"/>
          </p:cNvCxnSpPr>
          <p:nvPr/>
        </p:nvCxnSpPr>
        <p:spPr>
          <a:xfrm flipH="1">
            <a:off x="5901450" y="1934512"/>
            <a:ext cx="1169700" cy="1829399"/>
          </a:xfrm>
          <a:prstGeom prst="bentConnector3">
            <a:avLst>
              <a:gd name="adj1" fmla="val -20358"/>
            </a:avLst>
          </a:prstGeom>
          <a:noFill/>
          <a:ln w="38100" cap="flat" cmpd="sng">
            <a:solidFill>
              <a:schemeClr val="dk2"/>
            </a:solidFill>
            <a:prstDash val="solid"/>
            <a:round/>
            <a:headEnd type="none" w="lg" len="lg"/>
            <a:tailEnd type="triangle" w="lg" len="lg"/>
          </a:ln>
        </p:spPr>
      </p:cxnSp>
      <p:pic>
        <p:nvPicPr>
          <p:cNvPr id="247" name="Shape 247" descr="Resultado de imagen para JSON FILE"/>
          <p:cNvPicPr preferRelativeResize="0"/>
          <p:nvPr/>
        </p:nvPicPr>
        <p:blipFill>
          <a:blip r:embed="rId5">
            <a:alphaModFix/>
          </a:blip>
          <a:stretch>
            <a:fillRect/>
          </a:stretch>
        </p:blipFill>
        <p:spPr>
          <a:xfrm>
            <a:off x="880000" y="3029562"/>
            <a:ext cx="1468725" cy="1468725"/>
          </a:xfrm>
          <a:prstGeom prst="rect">
            <a:avLst/>
          </a:prstGeom>
          <a:noFill/>
          <a:ln>
            <a:noFill/>
          </a:ln>
        </p:spPr>
      </p:pic>
      <p:cxnSp>
        <p:nvCxnSpPr>
          <p:cNvPr id="248" name="Shape 248"/>
          <p:cNvCxnSpPr>
            <a:stCxn id="244" idx="1"/>
            <a:endCxn id="247" idx="3"/>
          </p:cNvCxnSpPr>
          <p:nvPr/>
        </p:nvCxnSpPr>
        <p:spPr>
          <a:xfrm rot="10800000">
            <a:off x="2348650" y="3763925"/>
            <a:ext cx="2175600" cy="0"/>
          </a:xfrm>
          <a:prstGeom prst="straightConnector1">
            <a:avLst/>
          </a:prstGeom>
          <a:noFill/>
          <a:ln w="38100" cap="flat" cmpd="sng">
            <a:solidFill>
              <a:schemeClr val="dk2"/>
            </a:solidFill>
            <a:prstDash val="solid"/>
            <a:round/>
            <a:headEnd type="none" w="lg" len="lg"/>
            <a:tailEnd type="triangle" w="lg" len="lg"/>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Solución propuesta</a:t>
            </a:r>
          </a:p>
        </p:txBody>
      </p:sp>
      <p:pic>
        <p:nvPicPr>
          <p:cNvPr id="254" name="Shape 254" descr="solucion.JPG"/>
          <p:cNvPicPr preferRelativeResize="0"/>
          <p:nvPr/>
        </p:nvPicPr>
        <p:blipFill>
          <a:blip r:embed="rId3">
            <a:alphaModFix/>
          </a:blip>
          <a:stretch>
            <a:fillRect/>
          </a:stretch>
        </p:blipFill>
        <p:spPr>
          <a:xfrm>
            <a:off x="1347174" y="1017798"/>
            <a:ext cx="5033649" cy="37589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542025" y="1878200"/>
            <a:ext cx="8520600" cy="607800"/>
          </a:xfrm>
          <a:prstGeom prst="rect">
            <a:avLst/>
          </a:prstGeom>
        </p:spPr>
        <p:txBody>
          <a:bodyPr lIns="91425" tIns="91425" rIns="91425" bIns="91425" anchor="t" anchorCtr="0">
            <a:noAutofit/>
          </a:bodyPr>
          <a:lstStyle/>
          <a:p>
            <a:pPr lvl="0">
              <a:spcBef>
                <a:spcPts val="0"/>
              </a:spcBef>
              <a:buNone/>
            </a:pPr>
            <a:r>
              <a:rPr lang="x-none"/>
              <a:t>Funcionalidad del Sistema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Actores del Sistema</a:t>
            </a:r>
          </a:p>
        </p:txBody>
      </p:sp>
      <p:pic>
        <p:nvPicPr>
          <p:cNvPr id="265" name="Shape 265" descr="Resultado de imagen para usuario"/>
          <p:cNvPicPr preferRelativeResize="0"/>
          <p:nvPr/>
        </p:nvPicPr>
        <p:blipFill>
          <a:blip r:embed="rId3">
            <a:alphaModFix/>
          </a:blip>
          <a:stretch>
            <a:fillRect/>
          </a:stretch>
        </p:blipFill>
        <p:spPr>
          <a:xfrm>
            <a:off x="650825" y="1457450"/>
            <a:ext cx="2013925" cy="2013925"/>
          </a:xfrm>
          <a:prstGeom prst="rect">
            <a:avLst/>
          </a:prstGeom>
          <a:noFill/>
          <a:ln>
            <a:noFill/>
          </a:ln>
        </p:spPr>
      </p:pic>
      <p:pic>
        <p:nvPicPr>
          <p:cNvPr id="266" name="Shape 266" descr="Resultado de imagen para usuario"/>
          <p:cNvPicPr preferRelativeResize="0"/>
          <p:nvPr/>
        </p:nvPicPr>
        <p:blipFill>
          <a:blip r:embed="rId3">
            <a:alphaModFix/>
          </a:blip>
          <a:stretch>
            <a:fillRect/>
          </a:stretch>
        </p:blipFill>
        <p:spPr>
          <a:xfrm>
            <a:off x="3605250" y="1409475"/>
            <a:ext cx="2013925" cy="2013925"/>
          </a:xfrm>
          <a:prstGeom prst="rect">
            <a:avLst/>
          </a:prstGeom>
          <a:noFill/>
          <a:ln>
            <a:noFill/>
          </a:ln>
        </p:spPr>
      </p:pic>
      <p:pic>
        <p:nvPicPr>
          <p:cNvPr id="267" name="Shape 267" descr="Resultado de imagen para usuario"/>
          <p:cNvPicPr preferRelativeResize="0"/>
          <p:nvPr/>
        </p:nvPicPr>
        <p:blipFill>
          <a:blip r:embed="rId3">
            <a:alphaModFix/>
          </a:blip>
          <a:stretch>
            <a:fillRect/>
          </a:stretch>
        </p:blipFill>
        <p:spPr>
          <a:xfrm>
            <a:off x="6559675" y="1441225"/>
            <a:ext cx="2013925" cy="2013925"/>
          </a:xfrm>
          <a:prstGeom prst="rect">
            <a:avLst/>
          </a:prstGeom>
          <a:noFill/>
          <a:ln>
            <a:noFill/>
          </a:ln>
        </p:spPr>
      </p:pic>
      <p:sp>
        <p:nvSpPr>
          <p:cNvPr id="268" name="Shape 268"/>
          <p:cNvSpPr txBox="1"/>
          <p:nvPr/>
        </p:nvSpPr>
        <p:spPr>
          <a:xfrm>
            <a:off x="493337" y="3579325"/>
            <a:ext cx="2232900" cy="607800"/>
          </a:xfrm>
          <a:prstGeom prst="rect">
            <a:avLst/>
          </a:prstGeom>
          <a:noFill/>
          <a:ln>
            <a:noFill/>
          </a:ln>
        </p:spPr>
        <p:txBody>
          <a:bodyPr lIns="91425" tIns="91425" rIns="91425" bIns="91425" anchor="t" anchorCtr="0">
            <a:noAutofit/>
          </a:bodyPr>
          <a:lstStyle/>
          <a:p>
            <a:pPr lvl="0" algn="ctr">
              <a:spcBef>
                <a:spcPts val="0"/>
              </a:spcBef>
              <a:buNone/>
            </a:pPr>
            <a:r>
              <a:rPr lang="x-none" b="1"/>
              <a:t>USUARIO</a:t>
            </a:r>
          </a:p>
        </p:txBody>
      </p:sp>
      <p:sp>
        <p:nvSpPr>
          <p:cNvPr id="269" name="Shape 269"/>
          <p:cNvSpPr txBox="1"/>
          <p:nvPr/>
        </p:nvSpPr>
        <p:spPr>
          <a:xfrm>
            <a:off x="3455537" y="3531350"/>
            <a:ext cx="2232900" cy="607800"/>
          </a:xfrm>
          <a:prstGeom prst="rect">
            <a:avLst/>
          </a:prstGeom>
          <a:noFill/>
          <a:ln>
            <a:noFill/>
          </a:ln>
        </p:spPr>
        <p:txBody>
          <a:bodyPr lIns="91425" tIns="91425" rIns="91425" bIns="91425" anchor="t" anchorCtr="0">
            <a:noAutofit/>
          </a:bodyPr>
          <a:lstStyle/>
          <a:p>
            <a:pPr lvl="0" algn="ctr" rtl="0">
              <a:spcBef>
                <a:spcPts val="0"/>
              </a:spcBef>
              <a:buNone/>
            </a:pPr>
            <a:r>
              <a:rPr lang="x-none" b="1"/>
              <a:t>ANALISTA</a:t>
            </a:r>
          </a:p>
        </p:txBody>
      </p:sp>
      <p:sp>
        <p:nvSpPr>
          <p:cNvPr id="270" name="Shape 270"/>
          <p:cNvSpPr txBox="1"/>
          <p:nvPr/>
        </p:nvSpPr>
        <p:spPr>
          <a:xfrm>
            <a:off x="6450175" y="3531350"/>
            <a:ext cx="2232900" cy="607800"/>
          </a:xfrm>
          <a:prstGeom prst="rect">
            <a:avLst/>
          </a:prstGeom>
          <a:noFill/>
          <a:ln>
            <a:noFill/>
          </a:ln>
        </p:spPr>
        <p:txBody>
          <a:bodyPr lIns="91425" tIns="91425" rIns="91425" bIns="91425" anchor="t" anchorCtr="0">
            <a:noAutofit/>
          </a:bodyPr>
          <a:lstStyle/>
          <a:p>
            <a:pPr lvl="0" algn="ctr" rtl="0">
              <a:spcBef>
                <a:spcPts val="0"/>
              </a:spcBef>
              <a:buNone/>
            </a:pPr>
            <a:r>
              <a:rPr lang="x-none" b="1"/>
              <a:t>ADMINISTRADOR</a:t>
            </a:r>
          </a:p>
          <a:p>
            <a:pPr lvl="0" algn="ctr" rtl="0">
              <a:spcBef>
                <a:spcPts val="0"/>
              </a:spcBef>
              <a:buNone/>
            </a:pP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Control de Acceso</a:t>
            </a:r>
          </a:p>
        </p:txBody>
      </p:sp>
      <p:sp>
        <p:nvSpPr>
          <p:cNvPr id="276" name="Shape 276"/>
          <p:cNvSpPr txBox="1">
            <a:spLocks noGrp="1"/>
          </p:cNvSpPr>
          <p:nvPr>
            <p:ph type="body" idx="1"/>
          </p:nvPr>
        </p:nvSpPr>
        <p:spPr>
          <a:xfrm>
            <a:off x="4961175" y="1229875"/>
            <a:ext cx="3870900" cy="3339000"/>
          </a:xfrm>
          <a:prstGeom prst="rect">
            <a:avLst/>
          </a:prstGeom>
        </p:spPr>
        <p:txBody>
          <a:bodyPr lIns="91425" tIns="91425" rIns="91425" bIns="91425" anchor="t" anchorCtr="0">
            <a:noAutofit/>
          </a:bodyPr>
          <a:lstStyle/>
          <a:p>
            <a:pPr lvl="0">
              <a:spcBef>
                <a:spcPts val="0"/>
              </a:spcBef>
              <a:buNone/>
            </a:pPr>
            <a:r>
              <a:rPr lang="x-none"/>
              <a:t>Ingresamos nuestro </a:t>
            </a:r>
            <a:r>
              <a:rPr lang="x-none" b="1"/>
              <a:t>nombre de usuario y contraseña</a:t>
            </a:r>
            <a:r>
              <a:rPr lang="x-none"/>
              <a:t>.</a:t>
            </a:r>
          </a:p>
          <a:p>
            <a:pPr lvl="0">
              <a:spcBef>
                <a:spcPts val="0"/>
              </a:spcBef>
              <a:buNone/>
            </a:pPr>
            <a:r>
              <a:rPr lang="x-none"/>
              <a:t>A continuación presionamos el botón </a:t>
            </a:r>
            <a:r>
              <a:rPr lang="x-none" b="1"/>
              <a:t>Iniciar Sesión</a:t>
            </a:r>
            <a:r>
              <a:rPr lang="x-none"/>
              <a:t>.</a:t>
            </a:r>
          </a:p>
        </p:txBody>
      </p:sp>
      <p:pic>
        <p:nvPicPr>
          <p:cNvPr id="277" name="Shape 277"/>
          <p:cNvPicPr preferRelativeResize="0"/>
          <p:nvPr/>
        </p:nvPicPr>
        <p:blipFill>
          <a:blip r:embed="rId3">
            <a:alphaModFix/>
          </a:blip>
          <a:stretch>
            <a:fillRect/>
          </a:stretch>
        </p:blipFill>
        <p:spPr>
          <a:xfrm>
            <a:off x="311700" y="1266175"/>
            <a:ext cx="4227249" cy="31750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Recuperar Contraseña</a:t>
            </a:r>
          </a:p>
        </p:txBody>
      </p:sp>
      <p:sp>
        <p:nvSpPr>
          <p:cNvPr id="283" name="Shape 283"/>
          <p:cNvSpPr txBox="1">
            <a:spLocks noGrp="1"/>
          </p:cNvSpPr>
          <p:nvPr>
            <p:ph type="body" idx="1"/>
          </p:nvPr>
        </p:nvSpPr>
        <p:spPr>
          <a:xfrm>
            <a:off x="5089175" y="1229875"/>
            <a:ext cx="3743100" cy="3339000"/>
          </a:xfrm>
          <a:prstGeom prst="rect">
            <a:avLst/>
          </a:prstGeom>
        </p:spPr>
        <p:txBody>
          <a:bodyPr lIns="91425" tIns="91425" rIns="91425" bIns="91425" anchor="t" anchorCtr="0">
            <a:noAutofit/>
          </a:bodyPr>
          <a:lstStyle/>
          <a:p>
            <a:pPr lvl="0">
              <a:spcBef>
                <a:spcPts val="0"/>
              </a:spcBef>
              <a:buNone/>
            </a:pPr>
            <a:r>
              <a:rPr lang="x-none"/>
              <a:t>Para poder recuperar nuestra contraseña se pedirá ingresar nuestro </a:t>
            </a:r>
            <a:r>
              <a:rPr lang="x-none" b="1"/>
              <a:t>CURP</a:t>
            </a:r>
            <a:r>
              <a:rPr lang="x-none"/>
              <a:t>.</a:t>
            </a:r>
          </a:p>
          <a:p>
            <a:pPr lvl="0">
              <a:spcBef>
                <a:spcPts val="0"/>
              </a:spcBef>
              <a:buNone/>
            </a:pPr>
            <a:r>
              <a:rPr lang="x-none"/>
              <a:t>Se enviará un correo electrónico a la dirección de correo registrada en el sistema con la contraseña relacionada a ese </a:t>
            </a:r>
            <a:r>
              <a:rPr lang="x-none" b="1"/>
              <a:t>CURP</a:t>
            </a:r>
            <a:r>
              <a:rPr lang="x-none"/>
              <a:t>.</a:t>
            </a:r>
          </a:p>
        </p:txBody>
      </p:sp>
      <p:pic>
        <p:nvPicPr>
          <p:cNvPr id="284" name="Shape 284"/>
          <p:cNvPicPr preferRelativeResize="0"/>
          <p:nvPr/>
        </p:nvPicPr>
        <p:blipFill>
          <a:blip r:embed="rId3">
            <a:alphaModFix/>
          </a:blip>
          <a:stretch>
            <a:fillRect/>
          </a:stretch>
        </p:blipFill>
        <p:spPr>
          <a:xfrm>
            <a:off x="576775" y="1280000"/>
            <a:ext cx="4123024" cy="3047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Shape 289" descr="Resultado de imagen para usuario"/>
          <p:cNvPicPr preferRelativeResize="0"/>
          <p:nvPr/>
        </p:nvPicPr>
        <p:blipFill>
          <a:blip r:embed="rId3">
            <a:alphaModFix/>
          </a:blip>
          <a:stretch>
            <a:fillRect/>
          </a:stretch>
        </p:blipFill>
        <p:spPr>
          <a:xfrm>
            <a:off x="583650" y="1101800"/>
            <a:ext cx="2842149" cy="2842149"/>
          </a:xfrm>
          <a:prstGeom prst="rect">
            <a:avLst/>
          </a:prstGeom>
          <a:noFill/>
          <a:ln>
            <a:noFill/>
          </a:ln>
        </p:spPr>
      </p:pic>
      <p:sp>
        <p:nvSpPr>
          <p:cNvPr id="290" name="Shape 290"/>
          <p:cNvSpPr txBox="1"/>
          <p:nvPr/>
        </p:nvSpPr>
        <p:spPr>
          <a:xfrm>
            <a:off x="3598523" y="1883125"/>
            <a:ext cx="4452600" cy="607800"/>
          </a:xfrm>
          <a:prstGeom prst="rect">
            <a:avLst/>
          </a:prstGeom>
          <a:noFill/>
          <a:ln>
            <a:noFill/>
          </a:ln>
        </p:spPr>
        <p:txBody>
          <a:bodyPr lIns="91425" tIns="91425" rIns="91425" bIns="91425" anchor="t" anchorCtr="0">
            <a:noAutofit/>
          </a:bodyPr>
          <a:lstStyle/>
          <a:p>
            <a:pPr lvl="0" algn="ctr" rtl="0">
              <a:spcBef>
                <a:spcPts val="0"/>
              </a:spcBef>
              <a:buNone/>
            </a:pPr>
            <a:r>
              <a:rPr lang="x-none" sz="6000" b="1"/>
              <a:t>USUARIO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Seleccionar lección</a:t>
            </a:r>
          </a:p>
          <a:p>
            <a:pPr lvl="0">
              <a:spcBef>
                <a:spcPts val="0"/>
              </a:spcBef>
              <a:buNone/>
            </a:pPr>
            <a:endParaRPr/>
          </a:p>
        </p:txBody>
      </p:sp>
      <p:sp>
        <p:nvSpPr>
          <p:cNvPr id="296" name="Shape 296"/>
          <p:cNvSpPr txBox="1">
            <a:spLocks noGrp="1"/>
          </p:cNvSpPr>
          <p:nvPr>
            <p:ph type="body" idx="1"/>
          </p:nvPr>
        </p:nvSpPr>
        <p:spPr>
          <a:xfrm>
            <a:off x="5351400" y="1148375"/>
            <a:ext cx="3480900" cy="3339000"/>
          </a:xfrm>
          <a:prstGeom prst="rect">
            <a:avLst/>
          </a:prstGeom>
        </p:spPr>
        <p:txBody>
          <a:bodyPr lIns="91425" tIns="91425" rIns="91425" bIns="91425" anchor="t" anchorCtr="0">
            <a:noAutofit/>
          </a:bodyPr>
          <a:lstStyle/>
          <a:p>
            <a:pPr lvl="0">
              <a:spcBef>
                <a:spcPts val="0"/>
              </a:spcBef>
              <a:buNone/>
            </a:pPr>
            <a:r>
              <a:rPr lang="x-none"/>
              <a:t>Mediante una tabla se mostrarán las lecciones disponibles que puede tomar el usuario, para poder iniciar una lección únicamente se presionará el botón Tomar Lección.</a:t>
            </a:r>
          </a:p>
        </p:txBody>
      </p:sp>
      <p:pic>
        <p:nvPicPr>
          <p:cNvPr id="297" name="Shape 297"/>
          <p:cNvPicPr preferRelativeResize="0"/>
          <p:nvPr/>
        </p:nvPicPr>
        <p:blipFill>
          <a:blip r:embed="rId3">
            <a:alphaModFix/>
          </a:blip>
          <a:stretch>
            <a:fillRect/>
          </a:stretch>
        </p:blipFill>
        <p:spPr>
          <a:xfrm>
            <a:off x="311700" y="1229887"/>
            <a:ext cx="4872074" cy="2970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Tomar Lección</a:t>
            </a:r>
          </a:p>
        </p:txBody>
      </p:sp>
      <p:sp>
        <p:nvSpPr>
          <p:cNvPr id="303" name="Shape 303"/>
          <p:cNvSpPr txBox="1">
            <a:spLocks noGrp="1"/>
          </p:cNvSpPr>
          <p:nvPr>
            <p:ph type="body" idx="1"/>
          </p:nvPr>
        </p:nvSpPr>
        <p:spPr>
          <a:xfrm>
            <a:off x="5025900" y="1017787"/>
            <a:ext cx="3806400" cy="3339000"/>
          </a:xfrm>
          <a:prstGeom prst="rect">
            <a:avLst/>
          </a:prstGeom>
        </p:spPr>
        <p:txBody>
          <a:bodyPr lIns="91425" tIns="91425" rIns="91425" bIns="91425" anchor="t" anchorCtr="0">
            <a:noAutofit/>
          </a:bodyPr>
          <a:lstStyle/>
          <a:p>
            <a:pPr lvl="0">
              <a:spcBef>
                <a:spcPts val="0"/>
              </a:spcBef>
              <a:buNone/>
            </a:pPr>
            <a:r>
              <a:rPr lang="x-none"/>
              <a:t>Automáticamente el sistema redireccionará al usuario a la siguiente pantalla donde se comenzará a mostrar los videos con contenido de desigualdad de género y de le indicará por medio de un mensaje al usuario la posición en la que se debe colocar para poder capturar su rostro.</a:t>
            </a:r>
          </a:p>
        </p:txBody>
      </p:sp>
      <p:pic>
        <p:nvPicPr>
          <p:cNvPr id="304" name="Shape 304"/>
          <p:cNvPicPr preferRelativeResize="0"/>
          <p:nvPr/>
        </p:nvPicPr>
        <p:blipFill>
          <a:blip r:embed="rId3">
            <a:alphaModFix/>
          </a:blip>
          <a:stretch>
            <a:fillRect/>
          </a:stretch>
        </p:blipFill>
        <p:spPr>
          <a:xfrm>
            <a:off x="311699" y="1122024"/>
            <a:ext cx="4549849" cy="32347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Fin de lección</a:t>
            </a:r>
          </a:p>
        </p:txBody>
      </p:sp>
      <p:sp>
        <p:nvSpPr>
          <p:cNvPr id="310" name="Shape 310"/>
          <p:cNvSpPr txBox="1">
            <a:spLocks noGrp="1"/>
          </p:cNvSpPr>
          <p:nvPr>
            <p:ph type="body" idx="1"/>
          </p:nvPr>
        </p:nvSpPr>
        <p:spPr>
          <a:xfrm>
            <a:off x="4926175" y="1229875"/>
            <a:ext cx="3906000" cy="3339000"/>
          </a:xfrm>
          <a:prstGeom prst="rect">
            <a:avLst/>
          </a:prstGeom>
        </p:spPr>
        <p:txBody>
          <a:bodyPr lIns="91425" tIns="91425" rIns="91425" bIns="91425" anchor="t" anchorCtr="0">
            <a:noAutofit/>
          </a:bodyPr>
          <a:lstStyle/>
          <a:p>
            <a:pPr lvl="0">
              <a:spcBef>
                <a:spcPts val="0"/>
              </a:spcBef>
              <a:buNone/>
            </a:pPr>
            <a:r>
              <a:rPr lang="x-none"/>
              <a:t>Por último se le indicará al usuario mediante un mensaje que la prueba ha finalizado y cerrará su sesión automáticamente.</a:t>
            </a:r>
          </a:p>
        </p:txBody>
      </p:sp>
      <p:pic>
        <p:nvPicPr>
          <p:cNvPr id="311" name="Shape 311"/>
          <p:cNvPicPr preferRelativeResize="0"/>
          <p:nvPr/>
        </p:nvPicPr>
        <p:blipFill>
          <a:blip r:embed="rId3">
            <a:alphaModFix/>
          </a:blip>
          <a:stretch>
            <a:fillRect/>
          </a:stretch>
        </p:blipFill>
        <p:spPr>
          <a:xfrm>
            <a:off x="490699" y="1173375"/>
            <a:ext cx="4227200" cy="315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Antecedentes</a:t>
            </a:r>
          </a:p>
        </p:txBody>
      </p:sp>
      <p:pic>
        <p:nvPicPr>
          <p:cNvPr id="102" name="Shape 102" descr="55de78763e0c7d6678453f1d_1440647066451_720.jpg"/>
          <p:cNvPicPr preferRelativeResize="0"/>
          <p:nvPr/>
        </p:nvPicPr>
        <p:blipFill rotWithShape="1">
          <a:blip r:embed="rId3">
            <a:alphaModFix/>
          </a:blip>
          <a:srcRect l="-2639" t="17006" r="2639" b="2922"/>
          <a:stretch/>
        </p:blipFill>
        <p:spPr>
          <a:xfrm>
            <a:off x="3585800" y="1216024"/>
            <a:ext cx="4922650" cy="2514550"/>
          </a:xfrm>
          <a:prstGeom prst="rect">
            <a:avLst/>
          </a:prstGeom>
          <a:noFill/>
          <a:ln>
            <a:noFill/>
          </a:ln>
        </p:spPr>
      </p:pic>
      <p:sp>
        <p:nvSpPr>
          <p:cNvPr id="103" name="Shape 103"/>
          <p:cNvSpPr/>
          <p:nvPr/>
        </p:nvSpPr>
        <p:spPr>
          <a:xfrm>
            <a:off x="2936450" y="2885500"/>
            <a:ext cx="259800" cy="2166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2631650" y="2885500"/>
            <a:ext cx="259800" cy="2166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05" name="Shape 105"/>
          <p:cNvSpPr/>
          <p:nvPr/>
        </p:nvSpPr>
        <p:spPr>
          <a:xfrm>
            <a:off x="2326850" y="2885500"/>
            <a:ext cx="259800" cy="2166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pic>
        <p:nvPicPr>
          <p:cNvPr id="106" name="Shape 106" descr="220px-RomanAbacusRecon.jpg"/>
          <p:cNvPicPr preferRelativeResize="0"/>
          <p:nvPr/>
        </p:nvPicPr>
        <p:blipFill>
          <a:blip r:embed="rId4">
            <a:alphaModFix/>
          </a:blip>
          <a:stretch>
            <a:fillRect/>
          </a:stretch>
        </p:blipFill>
        <p:spPr>
          <a:xfrm>
            <a:off x="86575" y="2160350"/>
            <a:ext cx="2095500" cy="1666875"/>
          </a:xfrm>
          <a:prstGeom prst="rect">
            <a:avLst/>
          </a:prstGeom>
          <a:noFill/>
          <a:ln>
            <a:noFill/>
          </a:ln>
        </p:spPr>
      </p:pic>
      <p:sp>
        <p:nvSpPr>
          <p:cNvPr id="107" name="Shape 107"/>
          <p:cNvSpPr/>
          <p:nvPr/>
        </p:nvSpPr>
        <p:spPr>
          <a:xfrm>
            <a:off x="3559900" y="1077475"/>
            <a:ext cx="727200" cy="735900"/>
          </a:xfrm>
          <a:prstGeom prst="rect">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272425" y="1751150"/>
            <a:ext cx="1317900" cy="460500"/>
          </a:xfrm>
          <a:prstGeom prst="rect">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09" name="Shape 109" descr="026-card.jpg"/>
          <p:cNvPicPr preferRelativeResize="0"/>
          <p:nvPr/>
        </p:nvPicPr>
        <p:blipFill>
          <a:blip r:embed="rId5">
            <a:alphaModFix/>
          </a:blip>
          <a:stretch>
            <a:fillRect/>
          </a:stretch>
        </p:blipFill>
        <p:spPr>
          <a:xfrm>
            <a:off x="4808899" y="373274"/>
            <a:ext cx="1072373" cy="584450"/>
          </a:xfrm>
          <a:prstGeom prst="rect">
            <a:avLst/>
          </a:prstGeom>
          <a:noFill/>
          <a:ln>
            <a:noFill/>
          </a:ln>
        </p:spPr>
      </p:pic>
      <p:pic>
        <p:nvPicPr>
          <p:cNvPr id="110" name="Shape 110" descr="200px-Wheel_mouse.JPG"/>
          <p:cNvPicPr preferRelativeResize="0"/>
          <p:nvPr/>
        </p:nvPicPr>
        <p:blipFill>
          <a:blip r:embed="rId6">
            <a:alphaModFix/>
          </a:blip>
          <a:stretch>
            <a:fillRect/>
          </a:stretch>
        </p:blipFill>
        <p:spPr>
          <a:xfrm>
            <a:off x="7910266" y="298022"/>
            <a:ext cx="865758" cy="735899"/>
          </a:xfrm>
          <a:prstGeom prst="rect">
            <a:avLst/>
          </a:prstGeom>
          <a:noFill/>
          <a:ln>
            <a:noFill/>
          </a:ln>
        </p:spPr>
      </p:pic>
      <p:pic>
        <p:nvPicPr>
          <p:cNvPr id="111" name="Shape 111" descr="pc105.png"/>
          <p:cNvPicPr preferRelativeResize="0"/>
          <p:nvPr/>
        </p:nvPicPr>
        <p:blipFill>
          <a:blip r:embed="rId7">
            <a:alphaModFix/>
          </a:blip>
          <a:stretch>
            <a:fillRect/>
          </a:stretch>
        </p:blipFill>
        <p:spPr>
          <a:xfrm>
            <a:off x="6064225" y="440037"/>
            <a:ext cx="1693648" cy="547725"/>
          </a:xfrm>
          <a:prstGeom prst="rect">
            <a:avLst/>
          </a:prstGeom>
          <a:noFill/>
          <a:ln>
            <a:noFill/>
          </a:ln>
        </p:spPr>
      </p:pic>
      <p:pic>
        <p:nvPicPr>
          <p:cNvPr id="112" name="Shape 112" descr="webcam.jpg"/>
          <p:cNvPicPr preferRelativeResize="0"/>
          <p:nvPr/>
        </p:nvPicPr>
        <p:blipFill>
          <a:blip r:embed="rId8">
            <a:alphaModFix/>
          </a:blip>
          <a:stretch>
            <a:fillRect/>
          </a:stretch>
        </p:blipFill>
        <p:spPr>
          <a:xfrm>
            <a:off x="8204550" y="3967750"/>
            <a:ext cx="865749" cy="865749"/>
          </a:xfrm>
          <a:prstGeom prst="rect">
            <a:avLst/>
          </a:prstGeom>
          <a:noFill/>
          <a:ln>
            <a:noFill/>
          </a:ln>
        </p:spPr>
      </p:pic>
      <p:cxnSp>
        <p:nvCxnSpPr>
          <p:cNvPr id="113" name="Shape 113"/>
          <p:cNvCxnSpPr/>
          <p:nvPr/>
        </p:nvCxnSpPr>
        <p:spPr>
          <a:xfrm flipH="1">
            <a:off x="5343586" y="957725"/>
            <a:ext cx="1500" cy="741600"/>
          </a:xfrm>
          <a:prstGeom prst="straightConnector1">
            <a:avLst/>
          </a:prstGeom>
          <a:noFill/>
          <a:ln w="9525" cap="flat" cmpd="sng">
            <a:solidFill>
              <a:schemeClr val="dk2"/>
            </a:solidFill>
            <a:prstDash val="solid"/>
            <a:round/>
            <a:headEnd type="none" w="lg" len="lg"/>
            <a:tailEnd type="triangle" w="lg" len="lg"/>
          </a:ln>
        </p:spPr>
      </p:cxnSp>
      <p:cxnSp>
        <p:nvCxnSpPr>
          <p:cNvPr id="114" name="Shape 114"/>
          <p:cNvCxnSpPr/>
          <p:nvPr/>
        </p:nvCxnSpPr>
        <p:spPr>
          <a:xfrm flipH="1">
            <a:off x="7324786" y="957725"/>
            <a:ext cx="1500" cy="741600"/>
          </a:xfrm>
          <a:prstGeom prst="straightConnector1">
            <a:avLst/>
          </a:prstGeom>
          <a:noFill/>
          <a:ln w="9525" cap="flat" cmpd="sng">
            <a:solidFill>
              <a:schemeClr val="dk2"/>
            </a:solidFill>
            <a:prstDash val="solid"/>
            <a:round/>
            <a:headEnd type="none" w="lg" len="lg"/>
            <a:tailEnd type="triangle" w="lg" len="lg"/>
          </a:ln>
        </p:spPr>
      </p:cxnSp>
      <p:cxnSp>
        <p:nvCxnSpPr>
          <p:cNvPr id="115" name="Shape 115"/>
          <p:cNvCxnSpPr>
            <a:stCxn id="110" idx="1"/>
          </p:cNvCxnSpPr>
          <p:nvPr/>
        </p:nvCxnSpPr>
        <p:spPr>
          <a:xfrm flipH="1">
            <a:off x="7477066" y="665972"/>
            <a:ext cx="433200" cy="1185599"/>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Diagnóstico</a:t>
            </a:r>
          </a:p>
        </p:txBody>
      </p:sp>
      <p:sp>
        <p:nvSpPr>
          <p:cNvPr id="317" name="Shape 317"/>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x-none"/>
              <a:t>Al finalizar la lección el sistema guardará en la base de datos un diagnóstico para que el Analista pueda verificarlo, tendrá el siguiente formato:</a:t>
            </a:r>
          </a:p>
          <a:p>
            <a:pPr marL="914400" lvl="0" indent="-228600" rtl="0">
              <a:spcBef>
                <a:spcPts val="0"/>
              </a:spcBef>
            </a:pPr>
            <a:r>
              <a:rPr lang="x-none"/>
              <a:t>Se analizaron XX rostros de los cuales se obtuvieron:</a:t>
            </a:r>
          </a:p>
          <a:p>
            <a:pPr marL="1371600" lvl="1" indent="-228600" rtl="0">
              <a:spcBef>
                <a:spcPts val="0"/>
              </a:spcBef>
            </a:pPr>
            <a:r>
              <a:rPr lang="x-none"/>
              <a:t>XX rostros con felicidad.</a:t>
            </a:r>
          </a:p>
          <a:p>
            <a:pPr marL="1371600" lvl="1" indent="-228600" rtl="0">
              <a:spcBef>
                <a:spcPts val="0"/>
              </a:spcBef>
            </a:pPr>
            <a:r>
              <a:rPr lang="x-none"/>
              <a:t>XX rostros con ira. </a:t>
            </a:r>
          </a:p>
          <a:p>
            <a:pPr marL="1371600" lvl="1" indent="-228600" rtl="0">
              <a:spcBef>
                <a:spcPts val="0"/>
              </a:spcBef>
            </a:pPr>
            <a:r>
              <a:rPr lang="x-none"/>
              <a:t>XX rostros con disgusto.</a:t>
            </a:r>
          </a:p>
          <a:p>
            <a:pPr marL="1371600" lvl="1" indent="-228600" rtl="0">
              <a:spcBef>
                <a:spcPts val="0"/>
              </a:spcBef>
            </a:pPr>
            <a:r>
              <a:rPr lang="x-none"/>
              <a:t>XX rostros con miedo.</a:t>
            </a:r>
          </a:p>
          <a:p>
            <a:pPr marL="1371600" lvl="1" indent="-228600" rtl="0">
              <a:spcBef>
                <a:spcPts val="0"/>
              </a:spcBef>
            </a:pPr>
            <a:r>
              <a:rPr lang="x-none"/>
              <a:t>XX rostros con tristeza.</a:t>
            </a:r>
          </a:p>
          <a:p>
            <a:pPr marL="1371600" lvl="1" indent="-228600" rtl="0">
              <a:spcBef>
                <a:spcPts val="0"/>
              </a:spcBef>
            </a:pPr>
            <a:r>
              <a:rPr lang="x-none"/>
              <a:t>XX rostros con sorpresa.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Shape 322" descr="Resultado de imagen para usuario"/>
          <p:cNvPicPr preferRelativeResize="0"/>
          <p:nvPr/>
        </p:nvPicPr>
        <p:blipFill>
          <a:blip r:embed="rId3">
            <a:alphaModFix/>
          </a:blip>
          <a:stretch>
            <a:fillRect/>
          </a:stretch>
        </p:blipFill>
        <p:spPr>
          <a:xfrm>
            <a:off x="583650" y="1101800"/>
            <a:ext cx="2842149" cy="2842149"/>
          </a:xfrm>
          <a:prstGeom prst="rect">
            <a:avLst/>
          </a:prstGeom>
          <a:noFill/>
          <a:ln>
            <a:noFill/>
          </a:ln>
        </p:spPr>
      </p:pic>
      <p:sp>
        <p:nvSpPr>
          <p:cNvPr id="323" name="Shape 323"/>
          <p:cNvSpPr txBox="1"/>
          <p:nvPr/>
        </p:nvSpPr>
        <p:spPr>
          <a:xfrm>
            <a:off x="3598523" y="1883125"/>
            <a:ext cx="4452600" cy="607800"/>
          </a:xfrm>
          <a:prstGeom prst="rect">
            <a:avLst/>
          </a:prstGeom>
          <a:noFill/>
          <a:ln>
            <a:noFill/>
          </a:ln>
        </p:spPr>
        <p:txBody>
          <a:bodyPr lIns="91425" tIns="91425" rIns="91425" bIns="91425" anchor="t" anchorCtr="0">
            <a:noAutofit/>
          </a:bodyPr>
          <a:lstStyle/>
          <a:p>
            <a:pPr lvl="0" algn="ctr" rtl="0">
              <a:spcBef>
                <a:spcPts val="0"/>
              </a:spcBef>
              <a:buNone/>
            </a:pPr>
            <a:r>
              <a:rPr lang="x-none" sz="6000" b="1"/>
              <a:t>ANALISTA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Bitácora de lecciones</a:t>
            </a:r>
          </a:p>
        </p:txBody>
      </p:sp>
      <p:sp>
        <p:nvSpPr>
          <p:cNvPr id="329" name="Shape 329"/>
          <p:cNvSpPr txBox="1">
            <a:spLocks noGrp="1"/>
          </p:cNvSpPr>
          <p:nvPr>
            <p:ph type="body" idx="1"/>
          </p:nvPr>
        </p:nvSpPr>
        <p:spPr>
          <a:xfrm>
            <a:off x="5161600" y="1229875"/>
            <a:ext cx="3670800" cy="3339000"/>
          </a:xfrm>
          <a:prstGeom prst="rect">
            <a:avLst/>
          </a:prstGeom>
        </p:spPr>
        <p:txBody>
          <a:bodyPr lIns="91425" tIns="91425" rIns="91425" bIns="91425" anchor="t" anchorCtr="0">
            <a:noAutofit/>
          </a:bodyPr>
          <a:lstStyle/>
          <a:p>
            <a:pPr lvl="0">
              <a:spcBef>
                <a:spcPts val="0"/>
              </a:spcBef>
              <a:buNone/>
            </a:pPr>
            <a:r>
              <a:rPr lang="x-none"/>
              <a:t>En esta pantalla se mostrará en forma de tabla los usuarios que han tomado lecciones, indicando su CURP , NOMBRE , FECHA DE LA PRUEBA.</a:t>
            </a:r>
          </a:p>
          <a:p>
            <a:pPr lvl="0">
              <a:spcBef>
                <a:spcPts val="0"/>
              </a:spcBef>
              <a:buNone/>
            </a:pPr>
            <a:r>
              <a:rPr lang="x-none"/>
              <a:t>Para mayor información sobre la prueba se tendrá que presionar el botón </a:t>
            </a:r>
            <a:r>
              <a:rPr lang="x-none" b="1"/>
              <a:t>Ver detalle</a:t>
            </a:r>
            <a:r>
              <a:rPr lang="x-none"/>
              <a:t>.</a:t>
            </a:r>
          </a:p>
        </p:txBody>
      </p:sp>
      <p:pic>
        <p:nvPicPr>
          <p:cNvPr id="330" name="Shape 330"/>
          <p:cNvPicPr preferRelativeResize="0"/>
          <p:nvPr/>
        </p:nvPicPr>
        <p:blipFill>
          <a:blip r:embed="rId3">
            <a:alphaModFix/>
          </a:blip>
          <a:stretch>
            <a:fillRect/>
          </a:stretch>
        </p:blipFill>
        <p:spPr>
          <a:xfrm>
            <a:off x="404075" y="1229875"/>
            <a:ext cx="4422475" cy="3041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Panel de búsqueda</a:t>
            </a:r>
          </a:p>
        </p:txBody>
      </p:sp>
      <p:sp>
        <p:nvSpPr>
          <p:cNvPr id="336" name="Shape 336"/>
          <p:cNvSpPr txBox="1">
            <a:spLocks noGrp="1"/>
          </p:cNvSpPr>
          <p:nvPr>
            <p:ph type="body" idx="1"/>
          </p:nvPr>
        </p:nvSpPr>
        <p:spPr>
          <a:xfrm>
            <a:off x="661050" y="2121600"/>
            <a:ext cx="8125800" cy="2377500"/>
          </a:xfrm>
          <a:prstGeom prst="rect">
            <a:avLst/>
          </a:prstGeom>
        </p:spPr>
        <p:txBody>
          <a:bodyPr lIns="91425" tIns="91425" rIns="91425" bIns="91425" anchor="t" anchorCtr="0">
            <a:noAutofit/>
          </a:bodyPr>
          <a:lstStyle/>
          <a:p>
            <a:pPr lvl="0">
              <a:spcBef>
                <a:spcPts val="0"/>
              </a:spcBef>
              <a:buNone/>
            </a:pPr>
            <a:r>
              <a:rPr lang="x-none"/>
              <a:t>Podremos realizar búsquedas de los registros de las lecciones por:</a:t>
            </a:r>
          </a:p>
          <a:p>
            <a:pPr marL="1828800" lvl="0" indent="-228600" rtl="0">
              <a:spcBef>
                <a:spcPts val="0"/>
              </a:spcBef>
            </a:pPr>
            <a:r>
              <a:rPr lang="x-none"/>
              <a:t>CURP</a:t>
            </a:r>
          </a:p>
          <a:p>
            <a:pPr marL="1828800" lvl="0" indent="-228600" rtl="0">
              <a:spcBef>
                <a:spcPts val="0"/>
              </a:spcBef>
            </a:pPr>
            <a:r>
              <a:rPr lang="x-none"/>
              <a:t>NOMBRE</a:t>
            </a:r>
          </a:p>
          <a:p>
            <a:pPr marL="1828800" lvl="0" indent="-228600" rtl="0">
              <a:spcBef>
                <a:spcPts val="0"/>
              </a:spcBef>
            </a:pPr>
            <a:r>
              <a:rPr lang="x-none"/>
              <a:t>SEXO</a:t>
            </a:r>
          </a:p>
          <a:p>
            <a:pPr marL="1828800" lvl="0" indent="-228600" rtl="0">
              <a:spcBef>
                <a:spcPts val="0"/>
              </a:spcBef>
            </a:pPr>
            <a:r>
              <a:rPr lang="x-none"/>
              <a:t>FECHA </a:t>
            </a:r>
          </a:p>
          <a:p>
            <a:pPr lvl="0" rtl="0">
              <a:spcBef>
                <a:spcPts val="0"/>
              </a:spcBef>
              <a:buNone/>
            </a:pPr>
            <a:r>
              <a:rPr lang="x-none"/>
              <a:t>Presionando el botón buscar se actualizará la tabla de registros con las coincidencias.</a:t>
            </a:r>
          </a:p>
        </p:txBody>
      </p:sp>
      <p:pic>
        <p:nvPicPr>
          <p:cNvPr id="337" name="Shape 337"/>
          <p:cNvPicPr preferRelativeResize="0"/>
          <p:nvPr/>
        </p:nvPicPr>
        <p:blipFill rotWithShape="1">
          <a:blip r:embed="rId3">
            <a:alphaModFix/>
          </a:blip>
          <a:srcRect l="3500" t="26429" r="3640" b="48206"/>
          <a:stretch/>
        </p:blipFill>
        <p:spPr>
          <a:xfrm>
            <a:off x="1394550" y="1087625"/>
            <a:ext cx="5931325" cy="1033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Detalle de lección</a:t>
            </a:r>
          </a:p>
        </p:txBody>
      </p:sp>
      <p:sp>
        <p:nvSpPr>
          <p:cNvPr id="343" name="Shape 343"/>
          <p:cNvSpPr txBox="1">
            <a:spLocks noGrp="1"/>
          </p:cNvSpPr>
          <p:nvPr>
            <p:ph type="body" idx="1"/>
          </p:nvPr>
        </p:nvSpPr>
        <p:spPr>
          <a:xfrm>
            <a:off x="4763175" y="1229875"/>
            <a:ext cx="4069200" cy="3339000"/>
          </a:xfrm>
          <a:prstGeom prst="rect">
            <a:avLst/>
          </a:prstGeom>
        </p:spPr>
        <p:txBody>
          <a:bodyPr lIns="91425" tIns="91425" rIns="91425" bIns="91425" anchor="t" anchorCtr="0">
            <a:noAutofit/>
          </a:bodyPr>
          <a:lstStyle/>
          <a:p>
            <a:pPr lvl="0">
              <a:spcBef>
                <a:spcPts val="0"/>
              </a:spcBef>
              <a:buNone/>
            </a:pPr>
            <a:r>
              <a:rPr lang="x-none"/>
              <a:t>Aquí podremos ver la información a detalle de la lección tomada por algún usuario, mostrando el diagnóstico emitido por el sistema para que el analista pueda evaluarlo.</a:t>
            </a:r>
          </a:p>
        </p:txBody>
      </p:sp>
      <p:pic>
        <p:nvPicPr>
          <p:cNvPr id="344" name="Shape 344"/>
          <p:cNvPicPr preferRelativeResize="0"/>
          <p:nvPr/>
        </p:nvPicPr>
        <p:blipFill>
          <a:blip r:embed="rId3">
            <a:alphaModFix/>
          </a:blip>
          <a:stretch>
            <a:fillRect/>
          </a:stretch>
        </p:blipFill>
        <p:spPr>
          <a:xfrm>
            <a:off x="1041975" y="1179881"/>
            <a:ext cx="3199800" cy="333341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992300" y="110150"/>
            <a:ext cx="6829800" cy="3000000"/>
          </a:xfrm>
          <a:prstGeom prst="rect">
            <a:avLst/>
          </a:prstGeom>
          <a:noFill/>
          <a:ln>
            <a:noFill/>
          </a:ln>
        </p:spPr>
        <p:txBody>
          <a:bodyPr lIns="91425" tIns="91425" rIns="91425" bIns="91425" anchor="ctr" anchorCtr="0">
            <a:noAutofit/>
          </a:bodyPr>
          <a:lstStyle/>
          <a:p>
            <a:pPr lvl="0" algn="ctr" rtl="0">
              <a:spcBef>
                <a:spcPts val="0"/>
              </a:spcBef>
              <a:buNone/>
            </a:pPr>
            <a:r>
              <a:rPr lang="x-none" sz="6000" b="1"/>
              <a:t>ADMINISTRADOR</a:t>
            </a:r>
          </a:p>
        </p:txBody>
      </p:sp>
      <p:pic>
        <p:nvPicPr>
          <p:cNvPr id="350" name="Shape 350" descr="Resultado de imagen para usuario"/>
          <p:cNvPicPr preferRelativeResize="0"/>
          <p:nvPr/>
        </p:nvPicPr>
        <p:blipFill>
          <a:blip r:embed="rId3">
            <a:alphaModFix/>
          </a:blip>
          <a:stretch>
            <a:fillRect/>
          </a:stretch>
        </p:blipFill>
        <p:spPr>
          <a:xfrm>
            <a:off x="117600" y="1932225"/>
            <a:ext cx="2842149" cy="28421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Gestión de usuarios</a:t>
            </a:r>
          </a:p>
        </p:txBody>
      </p:sp>
      <p:pic>
        <p:nvPicPr>
          <p:cNvPr id="356" name="Shape 356" descr="GestionUsuarios.JPG"/>
          <p:cNvPicPr preferRelativeResize="0"/>
          <p:nvPr/>
        </p:nvPicPr>
        <p:blipFill>
          <a:blip r:embed="rId3">
            <a:alphaModFix/>
          </a:blip>
          <a:stretch>
            <a:fillRect/>
          </a:stretch>
        </p:blipFill>
        <p:spPr>
          <a:xfrm>
            <a:off x="1562100" y="1017800"/>
            <a:ext cx="5144892" cy="3744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Registrar usuario</a:t>
            </a:r>
          </a:p>
        </p:txBody>
      </p:sp>
      <p:pic>
        <p:nvPicPr>
          <p:cNvPr id="362" name="Shape 362" descr="regUsuario.JPG"/>
          <p:cNvPicPr preferRelativeResize="0"/>
          <p:nvPr/>
        </p:nvPicPr>
        <p:blipFill>
          <a:blip r:embed="rId3">
            <a:alphaModFix/>
          </a:blip>
          <a:stretch>
            <a:fillRect/>
          </a:stretch>
        </p:blipFill>
        <p:spPr>
          <a:xfrm>
            <a:off x="3085400" y="1062950"/>
            <a:ext cx="3401125" cy="3451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Modificar usuario</a:t>
            </a:r>
          </a:p>
        </p:txBody>
      </p:sp>
      <p:pic>
        <p:nvPicPr>
          <p:cNvPr id="368" name="Shape 368" descr="modificarU.JPG"/>
          <p:cNvPicPr preferRelativeResize="0"/>
          <p:nvPr/>
        </p:nvPicPr>
        <p:blipFill>
          <a:blip r:embed="rId3">
            <a:alphaModFix/>
          </a:blip>
          <a:stretch>
            <a:fillRect/>
          </a:stretch>
        </p:blipFill>
        <p:spPr>
          <a:xfrm>
            <a:off x="3058257" y="1017798"/>
            <a:ext cx="3485417" cy="3578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Detalle de usuario</a:t>
            </a:r>
          </a:p>
        </p:txBody>
      </p:sp>
      <p:pic>
        <p:nvPicPr>
          <p:cNvPr id="374" name="Shape 374" descr="detalle.JPG"/>
          <p:cNvPicPr preferRelativeResize="0"/>
          <p:nvPr/>
        </p:nvPicPr>
        <p:blipFill>
          <a:blip r:embed="rId3">
            <a:alphaModFix/>
          </a:blip>
          <a:stretch>
            <a:fillRect/>
          </a:stretch>
        </p:blipFill>
        <p:spPr>
          <a:xfrm>
            <a:off x="2737949" y="1017799"/>
            <a:ext cx="3941475" cy="3808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Emociones</a:t>
            </a:r>
          </a:p>
        </p:txBody>
      </p:sp>
      <p:sp>
        <p:nvSpPr>
          <p:cNvPr id="121" name="Shape 121"/>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x-none"/>
              <a:t>Picard las define no como simples estado sino como mecanismos de una mezcla compleja de señales internas que participan tanto el cuerpo como la mente y que nos ayudan a funcionar de manera razonable, en equilibrio y de forma saludable.</a:t>
            </a:r>
          </a:p>
          <a:p>
            <a:pPr lvl="0" algn="just">
              <a:spcBef>
                <a:spcPts val="0"/>
              </a:spcBef>
              <a:buNone/>
            </a:pPr>
            <a:r>
              <a:rPr lang="x-none"/>
              <a:t>	Se manifiestan a través de señales visibles como la expresión facial e invisibles como el pulso cardiaco o cambios hormonales en el organismo.</a:t>
            </a:r>
          </a:p>
          <a:p>
            <a:pPr lvl="0">
              <a:spcBef>
                <a:spcPts val="0"/>
              </a:spcBef>
              <a:buNone/>
            </a:pPr>
            <a:endParaRPr/>
          </a:p>
        </p:txBody>
      </p:sp>
      <p:pic>
        <p:nvPicPr>
          <p:cNvPr id="122" name="Shape 122" descr="o-BODY-EMOTIONS-facebook.jpg"/>
          <p:cNvPicPr preferRelativeResize="0"/>
          <p:nvPr/>
        </p:nvPicPr>
        <p:blipFill>
          <a:blip r:embed="rId3">
            <a:alphaModFix/>
          </a:blip>
          <a:stretch>
            <a:fillRect/>
          </a:stretch>
        </p:blipFill>
        <p:spPr>
          <a:xfrm>
            <a:off x="5467950" y="3287300"/>
            <a:ext cx="3043950" cy="1521975"/>
          </a:xfrm>
          <a:prstGeom prst="rect">
            <a:avLst/>
          </a:prstGeom>
          <a:noFill/>
          <a:ln>
            <a:noFill/>
          </a:ln>
        </p:spPr>
      </p:pic>
      <p:pic>
        <p:nvPicPr>
          <p:cNvPr id="123" name="Shape 123" descr="1920.jpg"/>
          <p:cNvPicPr preferRelativeResize="0"/>
          <p:nvPr/>
        </p:nvPicPr>
        <p:blipFill>
          <a:blip r:embed="rId4">
            <a:alphaModFix/>
          </a:blip>
          <a:stretch>
            <a:fillRect/>
          </a:stretch>
        </p:blipFill>
        <p:spPr>
          <a:xfrm>
            <a:off x="304800" y="3294201"/>
            <a:ext cx="2937172" cy="1434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949050" y="1415350"/>
            <a:ext cx="7318200" cy="1439100"/>
          </a:xfrm>
          <a:prstGeom prst="rect">
            <a:avLst/>
          </a:prstGeom>
        </p:spPr>
        <p:txBody>
          <a:bodyPr lIns="91425" tIns="91425" rIns="91425" bIns="91425" anchor="t" anchorCtr="0">
            <a:noAutofit/>
          </a:bodyPr>
          <a:lstStyle/>
          <a:p>
            <a:pPr lvl="0" algn="ctr">
              <a:spcBef>
                <a:spcPts val="0"/>
              </a:spcBef>
              <a:buNone/>
            </a:pPr>
            <a:r>
              <a:rPr lang="x-none" sz="4800"/>
              <a:t>GRACIAS POR SU ATENCIÓN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Problemáticas del cómputo afectivo</a:t>
            </a:r>
          </a:p>
        </p:txBody>
      </p:sp>
      <p:sp>
        <p:nvSpPr>
          <p:cNvPr id="130" name="Shape 130"/>
          <p:cNvSpPr txBox="1">
            <a:spLocks noGrp="1"/>
          </p:cNvSpPr>
          <p:nvPr>
            <p:ph type="body" idx="1"/>
          </p:nvPr>
        </p:nvSpPr>
        <p:spPr>
          <a:xfrm>
            <a:off x="4883700" y="1229875"/>
            <a:ext cx="4044900" cy="3339000"/>
          </a:xfrm>
          <a:prstGeom prst="rect">
            <a:avLst/>
          </a:prstGeom>
        </p:spPr>
        <p:txBody>
          <a:bodyPr lIns="91425" tIns="91425" rIns="91425" bIns="91425" anchor="t" anchorCtr="0">
            <a:noAutofit/>
          </a:bodyPr>
          <a:lstStyle/>
          <a:p>
            <a:pPr lvl="0" algn="just" rtl="0">
              <a:lnSpc>
                <a:spcPct val="100000"/>
              </a:lnSpc>
              <a:spcBef>
                <a:spcPts val="0"/>
              </a:spcBef>
              <a:spcAft>
                <a:spcPts val="0"/>
              </a:spcAft>
              <a:buNone/>
            </a:pPr>
            <a:r>
              <a:rPr lang="x-none"/>
              <a:t>Simular procesos emocionales en base a modelos predefinidos</a:t>
            </a:r>
          </a:p>
        </p:txBody>
      </p:sp>
      <p:sp>
        <p:nvSpPr>
          <p:cNvPr id="129" name="Shape 129"/>
          <p:cNvSpPr txBox="1">
            <a:spLocks noGrp="1"/>
          </p:cNvSpPr>
          <p:nvPr>
            <p:ph type="body" idx="4294967295"/>
          </p:nvPr>
        </p:nvSpPr>
        <p:spPr>
          <a:xfrm>
            <a:off x="0" y="1230313"/>
            <a:ext cx="4044950" cy="3338512"/>
          </a:xfrm>
          <a:prstGeom prst="rect">
            <a:avLst/>
          </a:prstGeom>
        </p:spPr>
        <p:txBody>
          <a:bodyPr lIns="91425" tIns="91425" rIns="91425" bIns="91425" anchor="t" anchorCtr="0">
            <a:noAutofit/>
          </a:bodyPr>
          <a:lstStyle/>
          <a:p>
            <a:pPr lvl="0" algn="just">
              <a:lnSpc>
                <a:spcPct val="100000"/>
              </a:lnSpc>
              <a:spcBef>
                <a:spcPts val="0"/>
              </a:spcBef>
              <a:spcAft>
                <a:spcPts val="0"/>
              </a:spcAft>
              <a:buNone/>
            </a:pPr>
            <a:r>
              <a:rPr lang="x-none"/>
              <a:t>Reconocimiento de emociones humanas con computadoras.</a:t>
            </a:r>
          </a:p>
          <a:p>
            <a:pPr lvl="0" algn="just">
              <a:lnSpc>
                <a:spcPct val="100000"/>
              </a:lnSpc>
              <a:spcBef>
                <a:spcPts val="0"/>
              </a:spcBef>
              <a:spcAft>
                <a:spcPts val="0"/>
              </a:spcAft>
              <a:buNone/>
            </a:pPr>
            <a:endParaRPr/>
          </a:p>
        </p:txBody>
      </p:sp>
      <p:pic>
        <p:nvPicPr>
          <p:cNvPr id="131" name="Shape 131" descr="facial-recognition-google-glass-300x211.png"/>
          <p:cNvPicPr preferRelativeResize="0"/>
          <p:nvPr/>
        </p:nvPicPr>
        <p:blipFill>
          <a:blip r:embed="rId3">
            <a:alphaModFix/>
          </a:blip>
          <a:stretch>
            <a:fillRect/>
          </a:stretch>
        </p:blipFill>
        <p:spPr>
          <a:xfrm>
            <a:off x="667275" y="2067800"/>
            <a:ext cx="3333750" cy="2352675"/>
          </a:xfrm>
          <a:prstGeom prst="rect">
            <a:avLst/>
          </a:prstGeom>
          <a:noFill/>
          <a:ln>
            <a:noFill/>
          </a:ln>
        </p:spPr>
      </p:pic>
      <p:pic>
        <p:nvPicPr>
          <p:cNvPr id="132" name="Shape 132" descr="pocket_avatar.jpg__800x600_q85_crop.jpg"/>
          <p:cNvPicPr preferRelativeResize="0"/>
          <p:nvPr/>
        </p:nvPicPr>
        <p:blipFill>
          <a:blip r:embed="rId4">
            <a:alphaModFix/>
          </a:blip>
          <a:stretch>
            <a:fillRect/>
          </a:stretch>
        </p:blipFill>
        <p:spPr>
          <a:xfrm>
            <a:off x="5847574" y="2067800"/>
            <a:ext cx="2491124" cy="186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Reconocimiento de emociones</a:t>
            </a:r>
          </a:p>
        </p:txBody>
      </p:sp>
      <p:sp>
        <p:nvSpPr>
          <p:cNvPr id="139" name="Shape 139"/>
          <p:cNvSpPr txBox="1">
            <a:spLocks noGrp="1"/>
          </p:cNvSpPr>
          <p:nvPr>
            <p:ph type="body" idx="1"/>
          </p:nvPr>
        </p:nvSpPr>
        <p:spPr>
          <a:xfrm>
            <a:off x="4731300" y="1229875"/>
            <a:ext cx="4174800" cy="3339000"/>
          </a:xfrm>
          <a:prstGeom prst="rect">
            <a:avLst/>
          </a:prstGeom>
        </p:spPr>
        <p:txBody>
          <a:bodyPr lIns="91425" tIns="91425" rIns="91425" bIns="91425" anchor="t" anchorCtr="0">
            <a:noAutofit/>
          </a:bodyPr>
          <a:lstStyle/>
          <a:p>
            <a:pPr lvl="0" rtl="0">
              <a:spcBef>
                <a:spcPts val="0"/>
              </a:spcBef>
              <a:buNone/>
            </a:pPr>
            <a:r>
              <a:rPr lang="x-none"/>
              <a:t>Dispositivos de contacto</a:t>
            </a:r>
          </a:p>
          <a:p>
            <a:pPr lvl="0" rtl="0">
              <a:spcBef>
                <a:spcPts val="0"/>
              </a:spcBef>
              <a:buNone/>
            </a:pPr>
            <a:r>
              <a:rPr lang="x-none"/>
              <a:t>(Sensores de respiración, electrocardiograma, sensor de respuesta galvánica)</a:t>
            </a:r>
          </a:p>
        </p:txBody>
      </p:sp>
      <p:sp>
        <p:nvSpPr>
          <p:cNvPr id="138" name="Shape 138"/>
          <p:cNvSpPr txBox="1">
            <a:spLocks noGrp="1"/>
          </p:cNvSpPr>
          <p:nvPr>
            <p:ph type="body" idx="4294967295"/>
          </p:nvPr>
        </p:nvSpPr>
        <p:spPr>
          <a:xfrm>
            <a:off x="0" y="1230313"/>
            <a:ext cx="4175125" cy="3338512"/>
          </a:xfrm>
          <a:prstGeom prst="rect">
            <a:avLst/>
          </a:prstGeom>
        </p:spPr>
        <p:txBody>
          <a:bodyPr lIns="91425" tIns="91425" rIns="91425" bIns="91425" anchor="t" anchorCtr="0">
            <a:noAutofit/>
          </a:bodyPr>
          <a:lstStyle/>
          <a:p>
            <a:pPr lvl="0">
              <a:spcBef>
                <a:spcPts val="0"/>
              </a:spcBef>
              <a:buNone/>
            </a:pPr>
            <a:r>
              <a:rPr lang="x-none"/>
              <a:t>Sin contacto de dispositivos</a:t>
            </a:r>
          </a:p>
          <a:p>
            <a:pPr lvl="0">
              <a:spcBef>
                <a:spcPts val="0"/>
              </a:spcBef>
              <a:buNone/>
            </a:pPr>
            <a:r>
              <a:rPr lang="x-none"/>
              <a:t>(Cámara, micrófono)</a:t>
            </a:r>
          </a:p>
        </p:txBody>
      </p:sp>
      <p:pic>
        <p:nvPicPr>
          <p:cNvPr id="140" name="Shape 140" descr="webcam.jpg"/>
          <p:cNvPicPr preferRelativeResize="0"/>
          <p:nvPr/>
        </p:nvPicPr>
        <p:blipFill>
          <a:blip r:embed="rId3">
            <a:alphaModFix/>
          </a:blip>
          <a:stretch>
            <a:fillRect/>
          </a:stretch>
        </p:blipFill>
        <p:spPr>
          <a:xfrm>
            <a:off x="601875" y="2490275"/>
            <a:ext cx="1910274" cy="1910274"/>
          </a:xfrm>
          <a:prstGeom prst="rect">
            <a:avLst/>
          </a:prstGeom>
          <a:noFill/>
          <a:ln>
            <a:noFill/>
          </a:ln>
        </p:spPr>
      </p:pic>
      <p:pic>
        <p:nvPicPr>
          <p:cNvPr id="141" name="Shape 141" descr="qsensor.jpg"/>
          <p:cNvPicPr preferRelativeResize="0"/>
          <p:nvPr/>
        </p:nvPicPr>
        <p:blipFill>
          <a:blip r:embed="rId4">
            <a:alphaModFix/>
          </a:blip>
          <a:stretch>
            <a:fillRect/>
          </a:stretch>
        </p:blipFill>
        <p:spPr>
          <a:xfrm>
            <a:off x="5430252" y="2799202"/>
            <a:ext cx="2050775" cy="1421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Aplicaciones</a:t>
            </a:r>
          </a:p>
        </p:txBody>
      </p:sp>
      <p:sp>
        <p:nvSpPr>
          <p:cNvPr id="147" name="Shape 147"/>
          <p:cNvSpPr txBox="1">
            <a:spLocks noGrp="1"/>
          </p:cNvSpPr>
          <p:nvPr>
            <p:ph type="body" idx="1"/>
          </p:nvPr>
        </p:nvSpPr>
        <p:spPr>
          <a:prstGeom prst="rect">
            <a:avLst/>
          </a:prstGeom>
        </p:spPr>
        <p:txBody>
          <a:bodyPr lIns="91425" tIns="91425" rIns="91425" bIns="91425" anchor="t" anchorCtr="0">
            <a:noAutofit/>
          </a:bodyPr>
          <a:lstStyle/>
          <a:p>
            <a:pPr marL="457200" lvl="0" indent="-228600">
              <a:spcBef>
                <a:spcPts val="0"/>
              </a:spcBef>
            </a:pPr>
            <a:r>
              <a:rPr lang="x-none"/>
              <a:t>Ambientes de aprendizaje en línea</a:t>
            </a:r>
          </a:p>
          <a:p>
            <a:pPr marL="457200" lvl="0" indent="-228600">
              <a:spcBef>
                <a:spcPts val="0"/>
              </a:spcBef>
            </a:pPr>
            <a:r>
              <a:rPr lang="x-none"/>
              <a:t>Reducción de estrés y frustración en la interacción humano computador</a:t>
            </a:r>
          </a:p>
          <a:p>
            <a:pPr marL="457200" lvl="0" indent="-228600">
              <a:spcBef>
                <a:spcPts val="0"/>
              </a:spcBef>
            </a:pPr>
            <a:r>
              <a:rPr lang="x-none"/>
              <a:t>Automóviles “afectivos”</a:t>
            </a:r>
          </a:p>
          <a:p>
            <a:pPr marL="457200" lvl="0" indent="-228600">
              <a:spcBef>
                <a:spcPts val="0"/>
              </a:spcBef>
            </a:pPr>
            <a:r>
              <a:rPr lang="x-none"/>
              <a:t>Sistemas robóticos</a:t>
            </a:r>
          </a:p>
          <a:p>
            <a:pPr marL="457200" lvl="0" indent="-228600" rtl="0">
              <a:spcBef>
                <a:spcPts val="0"/>
              </a:spcBef>
            </a:pPr>
            <a:r>
              <a:rPr lang="x-none"/>
              <a:t>Mercadotecnia</a:t>
            </a:r>
          </a:p>
          <a:p>
            <a:pPr marL="457200" lvl="0" indent="-228600">
              <a:spcBef>
                <a:spcPts val="0"/>
              </a:spcBef>
            </a:pPr>
            <a:r>
              <a:rPr lang="x-none"/>
              <a:t>etc.</a:t>
            </a:r>
          </a:p>
          <a:p>
            <a:pPr lvl="0">
              <a:spcBef>
                <a:spcPts val="0"/>
              </a:spcBef>
              <a:buNone/>
            </a:pPr>
            <a:endParaRPr/>
          </a:p>
        </p:txBody>
      </p:sp>
      <p:pic>
        <p:nvPicPr>
          <p:cNvPr id="148" name="Shape 148" descr="zoomer-robot-dog-pose-300x300.jpg"/>
          <p:cNvPicPr preferRelativeResize="0"/>
          <p:nvPr/>
        </p:nvPicPr>
        <p:blipFill>
          <a:blip r:embed="rId3">
            <a:alphaModFix/>
          </a:blip>
          <a:stretch>
            <a:fillRect/>
          </a:stretch>
        </p:blipFill>
        <p:spPr>
          <a:xfrm>
            <a:off x="858250" y="3291475"/>
            <a:ext cx="1384449" cy="1384449"/>
          </a:xfrm>
          <a:prstGeom prst="rect">
            <a:avLst/>
          </a:prstGeom>
          <a:noFill/>
          <a:ln>
            <a:noFill/>
          </a:ln>
        </p:spPr>
      </p:pic>
      <p:pic>
        <p:nvPicPr>
          <p:cNvPr id="149" name="Shape 149" descr="E-LEARNING-COMPANIES.jpg"/>
          <p:cNvPicPr preferRelativeResize="0"/>
          <p:nvPr/>
        </p:nvPicPr>
        <p:blipFill>
          <a:blip r:embed="rId4">
            <a:alphaModFix/>
          </a:blip>
          <a:stretch>
            <a:fillRect/>
          </a:stretch>
        </p:blipFill>
        <p:spPr>
          <a:xfrm>
            <a:off x="4802625" y="2201450"/>
            <a:ext cx="1998225" cy="199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Equidad de género</a:t>
            </a:r>
          </a:p>
        </p:txBody>
      </p:sp>
      <p:sp>
        <p:nvSpPr>
          <p:cNvPr id="155" name="Shape 155"/>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x-none"/>
              <a:t>Diferencia entre género y sexo</a:t>
            </a:r>
          </a:p>
          <a:p>
            <a:pPr lvl="0">
              <a:spcBef>
                <a:spcPts val="0"/>
              </a:spcBef>
              <a:buNone/>
            </a:pPr>
            <a:endParaRPr/>
          </a:p>
        </p:txBody>
      </p:sp>
      <p:pic>
        <p:nvPicPr>
          <p:cNvPr id="156" name="Shape 156" descr="slide_11.jpg"/>
          <p:cNvPicPr preferRelativeResize="0"/>
          <p:nvPr/>
        </p:nvPicPr>
        <p:blipFill rotWithShape="1">
          <a:blip r:embed="rId3">
            <a:alphaModFix/>
          </a:blip>
          <a:srcRect l="22112" t="21244" r="26248" b="9054"/>
          <a:stretch/>
        </p:blipFill>
        <p:spPr>
          <a:xfrm>
            <a:off x="433599" y="1777124"/>
            <a:ext cx="2805900" cy="2840175"/>
          </a:xfrm>
          <a:prstGeom prst="rect">
            <a:avLst/>
          </a:prstGeom>
          <a:noFill/>
          <a:ln>
            <a:noFill/>
          </a:ln>
        </p:spPr>
      </p:pic>
      <p:pic>
        <p:nvPicPr>
          <p:cNvPr id="157" name="Shape 157" descr="sex-education-gender-stereotypes.jpg"/>
          <p:cNvPicPr preferRelativeResize="0"/>
          <p:nvPr/>
        </p:nvPicPr>
        <p:blipFill>
          <a:blip r:embed="rId4">
            <a:alphaModFix/>
          </a:blip>
          <a:stretch>
            <a:fillRect/>
          </a:stretch>
        </p:blipFill>
        <p:spPr>
          <a:xfrm>
            <a:off x="4018400" y="1952050"/>
            <a:ext cx="4897000" cy="244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x-none"/>
              <a:t>Definición</a:t>
            </a:r>
          </a:p>
        </p:txBody>
      </p:sp>
      <p:sp>
        <p:nvSpPr>
          <p:cNvPr id="163" name="Shape 163"/>
          <p:cNvSpPr txBox="1">
            <a:spLocks noGrp="1"/>
          </p:cNvSpPr>
          <p:nvPr>
            <p:ph type="body" idx="1"/>
          </p:nvPr>
        </p:nvSpPr>
        <p:spPr>
          <a:prstGeom prst="rect">
            <a:avLst/>
          </a:prstGeom>
        </p:spPr>
        <p:txBody>
          <a:bodyPr lIns="91425" tIns="91425" rIns="91425" bIns="91425" anchor="t" anchorCtr="0">
            <a:noAutofit/>
          </a:bodyPr>
          <a:lstStyle/>
          <a:p>
            <a:pPr marL="457200" lvl="0" indent="0">
              <a:lnSpc>
                <a:spcPct val="100000"/>
              </a:lnSpc>
              <a:spcBef>
                <a:spcPts val="0"/>
              </a:spcBef>
              <a:spcAft>
                <a:spcPts val="0"/>
              </a:spcAft>
              <a:buNone/>
            </a:pPr>
            <a:r>
              <a:rPr lang="x-none" i="1"/>
              <a:t>La equidad de género consiste en estandarizar las oportunidades existentes para repartirlas de manera justa entre ambos sexos. Los hombres y las mujeres deben contar con las mismas oportunidades de desarrollo. </a:t>
            </a:r>
          </a:p>
        </p:txBody>
      </p:sp>
      <p:pic>
        <p:nvPicPr>
          <p:cNvPr id="164" name="Shape 164" descr="equidad-ok.jpg"/>
          <p:cNvPicPr preferRelativeResize="0"/>
          <p:nvPr/>
        </p:nvPicPr>
        <p:blipFill rotWithShape="1">
          <a:blip r:embed="rId3">
            <a:alphaModFix/>
          </a:blip>
          <a:srcRect l="21317" t="25244" r="24230" b="14662"/>
          <a:stretch/>
        </p:blipFill>
        <p:spPr>
          <a:xfrm>
            <a:off x="1361275" y="2296674"/>
            <a:ext cx="3809225" cy="2199424"/>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1204</Words>
  <Application>Microsoft Office PowerPoint</Application>
  <PresentationFormat>Presentación en pantalla (16:9)</PresentationFormat>
  <Paragraphs>127</Paragraphs>
  <Slides>40</Slides>
  <Notes>40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40</vt:i4>
      </vt:variant>
    </vt:vector>
  </HeadingPairs>
  <TitlesOfParts>
    <vt:vector size="44" baseType="lpstr">
      <vt:lpstr>Arial</vt:lpstr>
      <vt:lpstr>Times New Roman</vt:lpstr>
      <vt:lpstr>Roboto</vt:lpstr>
      <vt:lpstr>geometric</vt:lpstr>
      <vt:lpstr> TT 2016-A086</vt:lpstr>
      <vt:lpstr>Cómputo afectivo</vt:lpstr>
      <vt:lpstr>Antecedentes</vt:lpstr>
      <vt:lpstr>Emociones</vt:lpstr>
      <vt:lpstr>Problemáticas del cómputo afectivo</vt:lpstr>
      <vt:lpstr>Reconocimiento de emociones</vt:lpstr>
      <vt:lpstr>Aplicaciones</vt:lpstr>
      <vt:lpstr>Equidad de género</vt:lpstr>
      <vt:lpstr>Definición</vt:lpstr>
      <vt:lpstr>Igualdad y equidad de género</vt:lpstr>
      <vt:lpstr>Contexto en México</vt:lpstr>
      <vt:lpstr>Beneficios de la equidad de género</vt:lpstr>
      <vt:lpstr>TÉCNOLOGIAS</vt:lpstr>
      <vt:lpstr>JAVA </vt:lpstr>
      <vt:lpstr>Java Server Faces (JSF)</vt:lpstr>
      <vt:lpstr>MySQL</vt:lpstr>
      <vt:lpstr>Análisis Afectivo</vt:lpstr>
      <vt:lpstr>Face API (Detección de Rostro)</vt:lpstr>
      <vt:lpstr>Emotion API (Detección de Emociones)</vt:lpstr>
      <vt:lpstr>¿Cómo funcionan en conjunto?</vt:lpstr>
      <vt:lpstr>Solución propuesta</vt:lpstr>
      <vt:lpstr>Funcionalidad del Sistema</vt:lpstr>
      <vt:lpstr>Actores del Sistema</vt:lpstr>
      <vt:lpstr>Control de Acceso</vt:lpstr>
      <vt:lpstr>Recuperar Contraseña</vt:lpstr>
      <vt:lpstr>Presentación de PowerPoint</vt:lpstr>
      <vt:lpstr>Seleccionar lección </vt:lpstr>
      <vt:lpstr>Tomar Lección</vt:lpstr>
      <vt:lpstr>Fin de lección</vt:lpstr>
      <vt:lpstr>Diagnóstico</vt:lpstr>
      <vt:lpstr>Presentación de PowerPoint</vt:lpstr>
      <vt:lpstr>Bitácora de lecciones</vt:lpstr>
      <vt:lpstr>Panel de búsqueda</vt:lpstr>
      <vt:lpstr>Detalle de lección</vt:lpstr>
      <vt:lpstr>Presentación de PowerPoint</vt:lpstr>
      <vt:lpstr>Gestión de usuarios</vt:lpstr>
      <vt:lpstr>Registrar usuario</vt:lpstr>
      <vt:lpstr>Modificar usuario</vt:lpstr>
      <vt:lpstr>Detalle de usuario</vt:lpstr>
      <vt:lpstr>GRACIAS POR SU ATENCIÓN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TT 2016-A086</dc:title>
  <cp:lastModifiedBy>Hitss</cp:lastModifiedBy>
  <cp:revision>1</cp:revision>
  <dcterms:modified xsi:type="dcterms:W3CDTF">2016-12-05T06:13:59Z</dcterms:modified>
</cp:coreProperties>
</file>