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Lato Bold" charset="1" panose="020F0502020204030203"/>
      <p:regular r:id="rId18"/>
    </p:embeddedFont>
    <p:embeddedFont>
      <p:font typeface="League Spartan" charset="1" panose="00000800000000000000"/>
      <p:regular r:id="rId19"/>
    </p:embeddedFont>
    <p:embeddedFont>
      <p:font typeface="Poppins Bold" charset="1" panose="00000800000000000000"/>
      <p:regular r:id="rId20"/>
    </p:embeddedFont>
    <p:embeddedFont>
      <p:font typeface="Poppins" charset="1" panose="00000500000000000000"/>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Alice Bold"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 Id="rId3" Target="../media/image2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8.jpeg" Type="http://schemas.openxmlformats.org/officeDocument/2006/relationships/image"/><Relationship Id="rId4" Target="../media/image9.png" Type="http://schemas.openxmlformats.org/officeDocument/2006/relationships/image"/><Relationship Id="rId5" Target="../media/image10.jpeg" Type="http://schemas.openxmlformats.org/officeDocument/2006/relationships/image"/><Relationship Id="rId6"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jpeg" Type="http://schemas.openxmlformats.org/officeDocument/2006/relationships/image"/><Relationship Id="rId6" Target="../media/image18.png" Type="http://schemas.openxmlformats.org/officeDocument/2006/relationships/image"/><Relationship Id="rId7" Target="../media/image19.jpeg" Type="http://schemas.openxmlformats.org/officeDocument/2006/relationships/image"/><Relationship Id="rId8"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648322" y="3305095"/>
            <a:ext cx="8764915" cy="854076"/>
          </a:xfrm>
          <a:prstGeom prst="rect">
            <a:avLst/>
          </a:prstGeom>
        </p:spPr>
        <p:txBody>
          <a:bodyPr anchor="t" rtlCol="false" tIns="0" lIns="0" bIns="0" rIns="0">
            <a:spAutoFit/>
          </a:bodyPr>
          <a:lstStyle/>
          <a:p>
            <a:pPr algn="l">
              <a:lnSpc>
                <a:spcPts val="6999"/>
              </a:lnSpc>
              <a:spcBef>
                <a:spcPct val="0"/>
              </a:spcBef>
            </a:pPr>
            <a:r>
              <a:rPr lang="en-US" sz="4999">
                <a:solidFill>
                  <a:srgbClr val="000000"/>
                </a:solidFill>
                <a:latin typeface="Lato Bold"/>
              </a:rPr>
              <a:t>AUTOMATION TESTING  ON </a:t>
            </a:r>
          </a:p>
        </p:txBody>
      </p:sp>
      <p:sp>
        <p:nvSpPr>
          <p:cNvPr name="TextBox 7" id="7"/>
          <p:cNvSpPr txBox="true"/>
          <p:nvPr/>
        </p:nvSpPr>
        <p:spPr>
          <a:xfrm rot="0">
            <a:off x="3648322" y="4219156"/>
            <a:ext cx="12009861" cy="1269365"/>
          </a:xfrm>
          <a:prstGeom prst="rect">
            <a:avLst/>
          </a:prstGeom>
        </p:spPr>
        <p:txBody>
          <a:bodyPr anchor="t" rtlCol="false" tIns="0" lIns="0" bIns="0" rIns="0">
            <a:spAutoFit/>
          </a:bodyPr>
          <a:lstStyle/>
          <a:p>
            <a:pPr algn="l">
              <a:lnSpc>
                <a:spcPts val="10359"/>
              </a:lnSpc>
              <a:spcBef>
                <a:spcPct val="0"/>
              </a:spcBef>
            </a:pPr>
            <a:r>
              <a:rPr lang="en-US" sz="7399">
                <a:solidFill>
                  <a:srgbClr val="593C8F"/>
                </a:solidFill>
                <a:latin typeface="League Spartan"/>
              </a:rPr>
              <a:t>BROWSER STACK DEMO</a:t>
            </a:r>
          </a:p>
        </p:txBody>
      </p:sp>
      <p:sp>
        <p:nvSpPr>
          <p:cNvPr name="AutoShape 8" id="8"/>
          <p:cNvSpPr/>
          <p:nvPr/>
        </p:nvSpPr>
        <p:spPr>
          <a:xfrm flipV="true">
            <a:off x="3648322" y="5611372"/>
            <a:ext cx="9687995" cy="20505"/>
          </a:xfrm>
          <a:prstGeom prst="line">
            <a:avLst/>
          </a:prstGeom>
          <a:ln cap="flat" w="38100">
            <a:solidFill>
              <a:srgbClr val="000000"/>
            </a:solidFill>
            <a:prstDash val="solid"/>
            <a:headEnd type="none" len="sm" w="sm"/>
            <a:tailEnd type="none" len="sm" w="sm"/>
          </a:ln>
        </p:spPr>
      </p:sp>
      <p:sp>
        <p:nvSpPr>
          <p:cNvPr name="Freeform 9" id="9"/>
          <p:cNvSpPr/>
          <p:nvPr/>
        </p:nvSpPr>
        <p:spPr>
          <a:xfrm flipH="false" flipV="false" rot="5400000">
            <a:off x="14150508" y="6473239"/>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3998599" y="336176"/>
            <a:ext cx="3891008" cy="3064169"/>
          </a:xfrm>
          <a:custGeom>
            <a:avLst/>
            <a:gdLst/>
            <a:ahLst/>
            <a:cxnLst/>
            <a:rect r="r" b="b" t="t" l="l"/>
            <a:pathLst>
              <a:path h="3064169" w="3891008">
                <a:moveTo>
                  <a:pt x="0" y="0"/>
                </a:moveTo>
                <a:lnTo>
                  <a:pt x="3891008" y="0"/>
                </a:lnTo>
                <a:lnTo>
                  <a:pt x="3891008" y="3064169"/>
                </a:lnTo>
                <a:lnTo>
                  <a:pt x="0" y="3064169"/>
                </a:lnTo>
                <a:lnTo>
                  <a:pt x="0" y="0"/>
                </a:lnTo>
                <a:close/>
              </a:path>
            </a:pathLst>
          </a:custGeom>
          <a:blipFill>
            <a:blip r:embed="rId5"/>
            <a:stretch>
              <a:fillRect l="0" t="0" r="0" b="0"/>
            </a:stretch>
          </a:blipFill>
        </p:spPr>
      </p:sp>
      <p:sp>
        <p:nvSpPr>
          <p:cNvPr name="TextBox 11" id="11"/>
          <p:cNvSpPr txBox="true"/>
          <p:nvPr/>
        </p:nvSpPr>
        <p:spPr>
          <a:xfrm rot="0">
            <a:off x="3648322" y="5953268"/>
            <a:ext cx="6583633" cy="3817620"/>
          </a:xfrm>
          <a:prstGeom prst="rect">
            <a:avLst/>
          </a:prstGeom>
        </p:spPr>
        <p:txBody>
          <a:bodyPr anchor="t" rtlCol="false" tIns="0" lIns="0" bIns="0" rIns="0">
            <a:spAutoFit/>
          </a:bodyPr>
          <a:lstStyle/>
          <a:p>
            <a:pPr algn="l">
              <a:lnSpc>
                <a:spcPts val="3779"/>
              </a:lnSpc>
            </a:pPr>
            <a:r>
              <a:rPr lang="en-US" sz="2699">
                <a:solidFill>
                  <a:srgbClr val="000000"/>
                </a:solidFill>
                <a:latin typeface="Poppins Bold"/>
              </a:rPr>
              <a:t>TEAM MEMBERS:</a:t>
            </a:r>
          </a:p>
          <a:p>
            <a:pPr algn="l">
              <a:lnSpc>
                <a:spcPts val="3779"/>
              </a:lnSpc>
            </a:pPr>
            <a:r>
              <a:rPr lang="en-US" sz="2699">
                <a:solidFill>
                  <a:srgbClr val="000000"/>
                </a:solidFill>
                <a:latin typeface="Poppins"/>
              </a:rPr>
              <a:t>AKHILAVALLI MUPPIRALA</a:t>
            </a:r>
          </a:p>
          <a:p>
            <a:pPr algn="l">
              <a:lnSpc>
                <a:spcPts val="3779"/>
              </a:lnSpc>
            </a:pPr>
            <a:r>
              <a:rPr lang="en-US" sz="2699">
                <a:solidFill>
                  <a:srgbClr val="000000"/>
                </a:solidFill>
                <a:latin typeface="Poppins"/>
              </a:rPr>
              <a:t>AMULYA JYOTHI THANGELLAMUDI</a:t>
            </a:r>
          </a:p>
          <a:p>
            <a:pPr algn="l">
              <a:lnSpc>
                <a:spcPts val="3779"/>
              </a:lnSpc>
            </a:pPr>
            <a:r>
              <a:rPr lang="en-US" sz="2699">
                <a:solidFill>
                  <a:srgbClr val="000000"/>
                </a:solidFill>
                <a:latin typeface="Poppins"/>
              </a:rPr>
              <a:t>TUSHAR THITE</a:t>
            </a:r>
          </a:p>
          <a:p>
            <a:pPr algn="l">
              <a:lnSpc>
                <a:spcPts val="3779"/>
              </a:lnSpc>
            </a:pPr>
            <a:r>
              <a:rPr lang="en-US" sz="2699">
                <a:solidFill>
                  <a:srgbClr val="000000"/>
                </a:solidFill>
                <a:latin typeface="Poppins"/>
              </a:rPr>
              <a:t>MEENA KUMARI SINGAVARAPU</a:t>
            </a:r>
          </a:p>
          <a:p>
            <a:pPr algn="l">
              <a:lnSpc>
                <a:spcPts val="3779"/>
              </a:lnSpc>
            </a:pPr>
            <a:r>
              <a:rPr lang="en-US" sz="2699">
                <a:solidFill>
                  <a:srgbClr val="000000"/>
                </a:solidFill>
                <a:latin typeface="Poppins"/>
              </a:rPr>
              <a:t>SIVAIAH JAKKAMPUDI</a:t>
            </a:r>
          </a:p>
          <a:p>
            <a:pPr algn="l">
              <a:lnSpc>
                <a:spcPts val="3779"/>
              </a:lnSpc>
            </a:pPr>
            <a:r>
              <a:rPr lang="en-US" sz="2699">
                <a:solidFill>
                  <a:srgbClr val="000000"/>
                </a:solidFill>
                <a:latin typeface="Poppins"/>
              </a:rPr>
              <a:t>UTSAV SHRIVASTAV</a:t>
            </a:r>
          </a:p>
          <a:p>
            <a:pPr algn="l">
              <a:lnSpc>
                <a:spcPts val="3779"/>
              </a:lnSpc>
              <a:spcBef>
                <a:spcPct val="0"/>
              </a:spcBef>
            </a:pPr>
          </a:p>
        </p:txBody>
      </p:sp>
      <p:sp>
        <p:nvSpPr>
          <p:cNvPr name="TextBox 12" id="12"/>
          <p:cNvSpPr txBox="true"/>
          <p:nvPr/>
        </p:nvSpPr>
        <p:spPr>
          <a:xfrm rot="0">
            <a:off x="11305974" y="5774752"/>
            <a:ext cx="6583633" cy="483870"/>
          </a:xfrm>
          <a:prstGeom prst="rect">
            <a:avLst/>
          </a:prstGeom>
        </p:spPr>
        <p:txBody>
          <a:bodyPr anchor="t" rtlCol="false" tIns="0" lIns="0" bIns="0" rIns="0">
            <a:spAutoFit/>
          </a:bodyPr>
          <a:lstStyle/>
          <a:p>
            <a:pPr algn="l">
              <a:lnSpc>
                <a:spcPts val="3779"/>
              </a:lnSpc>
              <a:spcBef>
                <a:spcPct val="0"/>
              </a:spcBef>
            </a:pPr>
            <a:r>
              <a:rPr lang="en-US" sz="2699">
                <a:solidFill>
                  <a:srgbClr val="000000"/>
                </a:solidFill>
                <a:latin typeface="Poppins Bold"/>
              </a:rPr>
              <a:t>GUIDE: </a:t>
            </a:r>
            <a:r>
              <a:rPr lang="en-US" sz="2699">
                <a:solidFill>
                  <a:srgbClr val="000000"/>
                </a:solidFill>
                <a:latin typeface="Poppins"/>
              </a:rPr>
              <a:t>MR. ANAND BHAKTHAVATSALA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20" y="1494821"/>
            <a:ext cx="6544963"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rPr>
              <a:t>EXTENT REPORTS</a:t>
            </a:r>
          </a:p>
        </p:txBody>
      </p:sp>
      <p:sp>
        <p:nvSpPr>
          <p:cNvPr name="AutoShape 4" id="4"/>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AutoShape 5" id="5"/>
          <p:cNvSpPr/>
          <p:nvPr/>
        </p:nvSpPr>
        <p:spPr>
          <a:xfrm>
            <a:off x="1029792" y="2252109"/>
            <a:ext cx="2618740"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7573683" y="0"/>
            <a:ext cx="10714317" cy="10287000"/>
            <a:chOff x="0" y="0"/>
            <a:chExt cx="2821878" cy="2709333"/>
          </a:xfrm>
        </p:grpSpPr>
        <p:sp>
          <p:nvSpPr>
            <p:cNvPr name="Freeform 7" id="7"/>
            <p:cNvSpPr/>
            <p:nvPr/>
          </p:nvSpPr>
          <p:spPr>
            <a:xfrm flipH="false" flipV="false" rot="0">
              <a:off x="0" y="0"/>
              <a:ext cx="2821878" cy="2709333"/>
            </a:xfrm>
            <a:custGeom>
              <a:avLst/>
              <a:gdLst/>
              <a:ahLst/>
              <a:cxnLst/>
              <a:rect r="r" b="b" t="t" l="l"/>
              <a:pathLst>
                <a:path h="2709333" w="2821878">
                  <a:moveTo>
                    <a:pt x="0" y="0"/>
                  </a:moveTo>
                  <a:lnTo>
                    <a:pt x="2821878" y="0"/>
                  </a:lnTo>
                  <a:lnTo>
                    <a:pt x="2821878" y="2709333"/>
                  </a:lnTo>
                  <a:lnTo>
                    <a:pt x="0" y="2709333"/>
                  </a:lnTo>
                  <a:close/>
                </a:path>
              </a:pathLst>
            </a:custGeom>
            <a:solidFill>
              <a:srgbClr val="593C8F"/>
            </a:solidFill>
          </p:spPr>
        </p:sp>
        <p:sp>
          <p:nvSpPr>
            <p:cNvPr name="TextBox 8" id="8"/>
            <p:cNvSpPr txBox="true"/>
            <p:nvPr/>
          </p:nvSpPr>
          <p:spPr>
            <a:xfrm>
              <a:off x="0" y="-47625"/>
              <a:ext cx="2821878"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8363305" y="1028700"/>
            <a:ext cx="8895995" cy="3928548"/>
            <a:chOff x="0" y="0"/>
            <a:chExt cx="23984587" cy="10591800"/>
          </a:xfrm>
        </p:grpSpPr>
        <p:sp>
          <p:nvSpPr>
            <p:cNvPr name="Freeform 10" id="10"/>
            <p:cNvSpPr/>
            <p:nvPr/>
          </p:nvSpPr>
          <p:spPr>
            <a:xfrm flipH="false" flipV="false" rot="0">
              <a:off x="0" y="0"/>
              <a:ext cx="23984587" cy="10591800"/>
            </a:xfrm>
            <a:custGeom>
              <a:avLst/>
              <a:gdLst/>
              <a:ahLst/>
              <a:cxnLst/>
              <a:rect r="r" b="b" t="t" l="l"/>
              <a:pathLst>
                <a:path h="10591800" w="23984587">
                  <a:moveTo>
                    <a:pt x="23984587" y="254000"/>
                  </a:moveTo>
                  <a:lnTo>
                    <a:pt x="23984587" y="10337800"/>
                  </a:lnTo>
                  <a:cubicBezTo>
                    <a:pt x="23984587" y="10478135"/>
                    <a:pt x="23804804" y="10591800"/>
                    <a:pt x="23582835" y="10591800"/>
                  </a:cubicBezTo>
                  <a:lnTo>
                    <a:pt x="401752" y="10591800"/>
                  </a:lnTo>
                  <a:cubicBezTo>
                    <a:pt x="179784" y="10591800"/>
                    <a:pt x="0" y="10478135"/>
                    <a:pt x="0" y="10337800"/>
                  </a:cubicBezTo>
                  <a:lnTo>
                    <a:pt x="0" y="254000"/>
                  </a:lnTo>
                  <a:cubicBezTo>
                    <a:pt x="0" y="113665"/>
                    <a:pt x="179784" y="0"/>
                    <a:pt x="401752" y="0"/>
                  </a:cubicBezTo>
                  <a:lnTo>
                    <a:pt x="23582835" y="0"/>
                  </a:lnTo>
                  <a:cubicBezTo>
                    <a:pt x="23804804" y="0"/>
                    <a:pt x="23984587" y="113665"/>
                    <a:pt x="23984587" y="254000"/>
                  </a:cubicBezTo>
                  <a:close/>
                </a:path>
              </a:pathLst>
            </a:custGeom>
            <a:blipFill>
              <a:blip r:embed="rId3"/>
              <a:stretch>
                <a:fillRect l="-3528" t="0" r="-3528" b="0"/>
              </a:stretch>
            </a:blipFill>
          </p:spPr>
        </p:sp>
      </p:grpSp>
      <p:grpSp>
        <p:nvGrpSpPr>
          <p:cNvPr name="Group 11" id="11"/>
          <p:cNvGrpSpPr/>
          <p:nvPr/>
        </p:nvGrpSpPr>
        <p:grpSpPr>
          <a:xfrm rot="0">
            <a:off x="8363305" y="5823589"/>
            <a:ext cx="8895995" cy="3928548"/>
            <a:chOff x="0" y="0"/>
            <a:chExt cx="23984587" cy="10591800"/>
          </a:xfrm>
        </p:grpSpPr>
        <p:sp>
          <p:nvSpPr>
            <p:cNvPr name="Freeform 12" id="12"/>
            <p:cNvSpPr/>
            <p:nvPr/>
          </p:nvSpPr>
          <p:spPr>
            <a:xfrm flipH="false" flipV="false" rot="0">
              <a:off x="0" y="0"/>
              <a:ext cx="23984587" cy="10591800"/>
            </a:xfrm>
            <a:custGeom>
              <a:avLst/>
              <a:gdLst/>
              <a:ahLst/>
              <a:cxnLst/>
              <a:rect r="r" b="b" t="t" l="l"/>
              <a:pathLst>
                <a:path h="10591800" w="23984587">
                  <a:moveTo>
                    <a:pt x="23984587" y="254000"/>
                  </a:moveTo>
                  <a:lnTo>
                    <a:pt x="23984587" y="10337800"/>
                  </a:lnTo>
                  <a:cubicBezTo>
                    <a:pt x="23984587" y="10478135"/>
                    <a:pt x="23804804" y="10591800"/>
                    <a:pt x="23582835" y="10591800"/>
                  </a:cubicBezTo>
                  <a:lnTo>
                    <a:pt x="401752" y="10591800"/>
                  </a:lnTo>
                  <a:cubicBezTo>
                    <a:pt x="179784" y="10591800"/>
                    <a:pt x="0" y="10478135"/>
                    <a:pt x="0" y="10337800"/>
                  </a:cubicBezTo>
                  <a:lnTo>
                    <a:pt x="0" y="254000"/>
                  </a:lnTo>
                  <a:cubicBezTo>
                    <a:pt x="0" y="113665"/>
                    <a:pt x="179784" y="0"/>
                    <a:pt x="401752" y="0"/>
                  </a:cubicBezTo>
                  <a:lnTo>
                    <a:pt x="23582835" y="0"/>
                  </a:lnTo>
                  <a:cubicBezTo>
                    <a:pt x="23804804" y="0"/>
                    <a:pt x="23984587" y="113665"/>
                    <a:pt x="23984587" y="254000"/>
                  </a:cubicBezTo>
                  <a:close/>
                </a:path>
              </a:pathLst>
            </a:custGeom>
            <a:blipFill>
              <a:blip r:embed="rId4"/>
              <a:stretch>
                <a:fillRect l="-5964" t="0" r="-5964" b="0"/>
              </a:stretch>
            </a:blipFill>
          </p:spPr>
        </p:sp>
      </p:grpSp>
      <p:sp>
        <p:nvSpPr>
          <p:cNvPr name="TextBox 13" id="13"/>
          <p:cNvSpPr txBox="true"/>
          <p:nvPr/>
        </p:nvSpPr>
        <p:spPr>
          <a:xfrm rot="0">
            <a:off x="1028720" y="952500"/>
            <a:ext cx="3255770" cy="628046"/>
          </a:xfrm>
          <a:prstGeom prst="rect">
            <a:avLst/>
          </a:prstGeom>
        </p:spPr>
        <p:txBody>
          <a:bodyPr anchor="t" rtlCol="false" tIns="0" lIns="0" bIns="0" rIns="0">
            <a:spAutoFit/>
          </a:bodyPr>
          <a:lstStyle/>
          <a:p>
            <a:pPr algn="l">
              <a:lnSpc>
                <a:spcPts val="5080"/>
              </a:lnSpc>
              <a:spcBef>
                <a:spcPct val="0"/>
              </a:spcBef>
            </a:pPr>
            <a:r>
              <a:rPr lang="en-US" sz="3629">
                <a:solidFill>
                  <a:srgbClr val="000000"/>
                </a:solidFill>
                <a:latin typeface="Lato Bold"/>
              </a:rPr>
              <a:t>OUR </a:t>
            </a:r>
          </a:p>
        </p:txBody>
      </p:sp>
      <p:sp>
        <p:nvSpPr>
          <p:cNvPr name="TextBox 14" id="14"/>
          <p:cNvSpPr txBox="true"/>
          <p:nvPr/>
        </p:nvSpPr>
        <p:spPr>
          <a:xfrm rot="0">
            <a:off x="600905" y="2548698"/>
            <a:ext cx="6095253" cy="7203440"/>
          </a:xfrm>
          <a:prstGeom prst="rect">
            <a:avLst/>
          </a:prstGeom>
        </p:spPr>
        <p:txBody>
          <a:bodyPr anchor="t" rtlCol="false" tIns="0" lIns="0" bIns="0" rIns="0">
            <a:spAutoFit/>
          </a:bodyPr>
          <a:lstStyle/>
          <a:p>
            <a:pPr algn="l" marL="626111" indent="-313055" lvl="1">
              <a:lnSpc>
                <a:spcPts val="4060"/>
              </a:lnSpc>
              <a:buFont typeface="Arial"/>
              <a:buChar char="•"/>
            </a:pPr>
            <a:r>
              <a:rPr lang="en-US" sz="2900">
                <a:solidFill>
                  <a:srgbClr val="000000"/>
                </a:solidFill>
                <a:latin typeface="Poppins"/>
              </a:rPr>
              <a:t>Open-source reporting library useful for test automation. </a:t>
            </a:r>
          </a:p>
          <a:p>
            <a:pPr algn="l" marL="626111" indent="-313055" lvl="1">
              <a:lnSpc>
                <a:spcPts val="4060"/>
              </a:lnSpc>
              <a:buFont typeface="Arial"/>
              <a:buChar char="•"/>
            </a:pPr>
            <a:r>
              <a:rPr lang="en-US" sz="2900">
                <a:solidFill>
                  <a:srgbClr val="000000"/>
                </a:solidFill>
                <a:latin typeface="Poppins"/>
              </a:rPr>
              <a:t>Easily integrated with major testing frameworks like JUnit,  TestNG, etc. </a:t>
            </a:r>
          </a:p>
          <a:p>
            <a:pPr algn="l" marL="626111" indent="-313055" lvl="1">
              <a:lnSpc>
                <a:spcPts val="4060"/>
              </a:lnSpc>
              <a:spcBef>
                <a:spcPct val="0"/>
              </a:spcBef>
              <a:buFont typeface="Arial"/>
              <a:buChar char="•"/>
            </a:pPr>
            <a:r>
              <a:rPr lang="en-US" sz="2900">
                <a:solidFill>
                  <a:srgbClr val="000000"/>
                </a:solidFill>
                <a:latin typeface="Poppins"/>
              </a:rPr>
              <a:t>Extent Reports offer several advantages when compared to the built-in reports that are generated through JUnit and TestNG such as pie chart representation, test stepwise report generation, adding screenshots etc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1028700" y="2167093"/>
            <a:ext cx="2618740" cy="0"/>
          </a:xfrm>
          <a:prstGeom prst="line">
            <a:avLst/>
          </a:prstGeom>
          <a:ln cap="flat" w="38100">
            <a:solidFill>
              <a:srgbClr val="000000"/>
            </a:solidFill>
            <a:prstDash val="solid"/>
            <a:headEnd type="none" len="sm" w="sm"/>
            <a:tailEnd type="none" len="sm" w="sm"/>
          </a:ln>
        </p:spPr>
      </p:sp>
      <p:grpSp>
        <p:nvGrpSpPr>
          <p:cNvPr name="Group 4" id="4"/>
          <p:cNvGrpSpPr/>
          <p:nvPr/>
        </p:nvGrpSpPr>
        <p:grpSpPr>
          <a:xfrm rot="0">
            <a:off x="8261350" y="-488469"/>
            <a:ext cx="3086100" cy="11485970"/>
            <a:chOff x="0" y="0"/>
            <a:chExt cx="812800" cy="3025112"/>
          </a:xfrm>
        </p:grpSpPr>
        <p:sp>
          <p:nvSpPr>
            <p:cNvPr name="Freeform 5" id="5"/>
            <p:cNvSpPr/>
            <p:nvPr/>
          </p:nvSpPr>
          <p:spPr>
            <a:xfrm flipH="false" flipV="false" rot="0">
              <a:off x="0" y="0"/>
              <a:ext cx="812800" cy="3025111"/>
            </a:xfrm>
            <a:custGeom>
              <a:avLst/>
              <a:gdLst/>
              <a:ahLst/>
              <a:cxnLst/>
              <a:rect r="r" b="b" t="t" l="l"/>
              <a:pathLst>
                <a:path h="3025111" w="812800">
                  <a:moveTo>
                    <a:pt x="0" y="0"/>
                  </a:moveTo>
                  <a:lnTo>
                    <a:pt x="812800" y="0"/>
                  </a:lnTo>
                  <a:lnTo>
                    <a:pt x="812800" y="3025111"/>
                  </a:lnTo>
                  <a:lnTo>
                    <a:pt x="0" y="3025111"/>
                  </a:lnTo>
                  <a:close/>
                </a:path>
              </a:pathLst>
            </a:custGeom>
            <a:solidFill>
              <a:srgbClr val="593C8F"/>
            </a:solidFill>
          </p:spPr>
        </p:sp>
        <p:sp>
          <p:nvSpPr>
            <p:cNvPr name="TextBox 6" id="6"/>
            <p:cNvSpPr txBox="true"/>
            <p:nvPr/>
          </p:nvSpPr>
          <p:spPr>
            <a:xfrm>
              <a:off x="0" y="-47625"/>
              <a:ext cx="812800" cy="307273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8693470" y="2827417"/>
            <a:ext cx="8885556" cy="4442778"/>
          </a:xfrm>
          <a:custGeom>
            <a:avLst/>
            <a:gdLst/>
            <a:ahLst/>
            <a:cxnLst/>
            <a:rect r="r" b="b" t="t" l="l"/>
            <a:pathLst>
              <a:path h="4442778" w="8885556">
                <a:moveTo>
                  <a:pt x="0" y="0"/>
                </a:moveTo>
                <a:lnTo>
                  <a:pt x="8885555" y="0"/>
                </a:lnTo>
                <a:lnTo>
                  <a:pt x="8885555" y="4442778"/>
                </a:lnTo>
                <a:lnTo>
                  <a:pt x="0" y="4442778"/>
                </a:lnTo>
                <a:lnTo>
                  <a:pt x="0" y="0"/>
                </a:lnTo>
                <a:close/>
              </a:path>
            </a:pathLst>
          </a:custGeom>
          <a:blipFill>
            <a:blip r:embed="rId3"/>
            <a:stretch>
              <a:fillRect l="0" t="0" r="0" b="0"/>
            </a:stretch>
          </a:blipFill>
        </p:spPr>
      </p:sp>
      <p:sp>
        <p:nvSpPr>
          <p:cNvPr name="TextBox 8" id="8"/>
          <p:cNvSpPr txBox="true"/>
          <p:nvPr/>
        </p:nvSpPr>
        <p:spPr>
          <a:xfrm rot="0">
            <a:off x="1028700" y="1409806"/>
            <a:ext cx="4957463"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rPr>
              <a:t>CONCLUSION</a:t>
            </a:r>
          </a:p>
        </p:txBody>
      </p:sp>
      <p:sp>
        <p:nvSpPr>
          <p:cNvPr name="TextBox 9" id="9"/>
          <p:cNvSpPr txBox="true"/>
          <p:nvPr/>
        </p:nvSpPr>
        <p:spPr>
          <a:xfrm rot="0">
            <a:off x="602542" y="3051175"/>
            <a:ext cx="6373632" cy="373062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000000"/>
                </a:solidFill>
                <a:latin typeface="Poppins Bold"/>
              </a:rPr>
              <a:t>Quality Assurance</a:t>
            </a:r>
          </a:p>
          <a:p>
            <a:pPr algn="l" marL="755651" indent="-377825" lvl="1">
              <a:lnSpc>
                <a:spcPts val="4900"/>
              </a:lnSpc>
              <a:buFont typeface="Arial"/>
              <a:buChar char="•"/>
            </a:pPr>
            <a:r>
              <a:rPr lang="en-US" sz="3500">
                <a:solidFill>
                  <a:srgbClr val="000000"/>
                </a:solidFill>
                <a:latin typeface="Poppins Bold"/>
              </a:rPr>
              <a:t>Efficiency Improvement</a:t>
            </a:r>
          </a:p>
          <a:p>
            <a:pPr algn="l" marL="755651" indent="-377825" lvl="1">
              <a:lnSpc>
                <a:spcPts val="4900"/>
              </a:lnSpc>
              <a:buFont typeface="Arial"/>
              <a:buChar char="•"/>
            </a:pPr>
            <a:r>
              <a:rPr lang="en-US" sz="3500">
                <a:solidFill>
                  <a:srgbClr val="000000"/>
                </a:solidFill>
                <a:latin typeface="Poppins Bold"/>
              </a:rPr>
              <a:t>Customer Satisfaction</a:t>
            </a:r>
          </a:p>
          <a:p>
            <a:pPr algn="l" marL="755651" indent="-377825" lvl="1">
              <a:lnSpc>
                <a:spcPts val="4900"/>
              </a:lnSpc>
              <a:buFont typeface="Arial"/>
              <a:buChar char="•"/>
            </a:pPr>
            <a:r>
              <a:rPr lang="en-US" sz="3500">
                <a:solidFill>
                  <a:srgbClr val="000000"/>
                </a:solidFill>
                <a:latin typeface="Poppins Bold"/>
              </a:rPr>
              <a:t>Consistency in Testing</a:t>
            </a:r>
          </a:p>
          <a:p>
            <a:pPr algn="l" marL="755651" indent="-377825" lvl="1">
              <a:lnSpc>
                <a:spcPts val="4900"/>
              </a:lnSpc>
              <a:spcBef>
                <a:spcPct val="0"/>
              </a:spcBef>
              <a:buFont typeface="Arial"/>
              <a:buChar char="•"/>
            </a:pPr>
            <a:r>
              <a:rPr lang="en-US" sz="3500">
                <a:solidFill>
                  <a:srgbClr val="000000"/>
                </a:solidFill>
                <a:latin typeface="Poppins Bold"/>
              </a:rPr>
              <a:t>Long-Term Cost Savings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4454880" y="4194175"/>
            <a:ext cx="9543719" cy="1708151"/>
          </a:xfrm>
          <a:prstGeom prst="rect">
            <a:avLst/>
          </a:prstGeom>
        </p:spPr>
        <p:txBody>
          <a:bodyPr anchor="t" rtlCol="false" tIns="0" lIns="0" bIns="0" rIns="0">
            <a:spAutoFit/>
          </a:bodyPr>
          <a:lstStyle/>
          <a:p>
            <a:pPr algn="ctr">
              <a:lnSpc>
                <a:spcPts val="13999"/>
              </a:lnSpc>
              <a:spcBef>
                <a:spcPct val="0"/>
              </a:spcBef>
            </a:pPr>
            <a:r>
              <a:rPr lang="en-US" sz="9999">
                <a:solidFill>
                  <a:srgbClr val="593C8F"/>
                </a:solidFill>
                <a:latin typeface="League Spartan"/>
              </a:rPr>
              <a:t>THANK YOU</a:t>
            </a:r>
          </a:p>
        </p:txBody>
      </p:sp>
      <p:sp>
        <p:nvSpPr>
          <p:cNvPr name="Freeform 4" id="4"/>
          <p:cNvSpPr/>
          <p:nvPr/>
        </p:nvSpPr>
        <p:spPr>
          <a:xfrm flipH="false" flipV="false" rot="0">
            <a:off x="13998599" y="336176"/>
            <a:ext cx="3891008" cy="3064169"/>
          </a:xfrm>
          <a:custGeom>
            <a:avLst/>
            <a:gdLst/>
            <a:ahLst/>
            <a:cxnLst/>
            <a:rect r="r" b="b" t="t" l="l"/>
            <a:pathLst>
              <a:path h="3064169" w="3891008">
                <a:moveTo>
                  <a:pt x="0" y="0"/>
                </a:moveTo>
                <a:lnTo>
                  <a:pt x="3891008" y="0"/>
                </a:lnTo>
                <a:lnTo>
                  <a:pt x="3891008" y="3064169"/>
                </a:lnTo>
                <a:lnTo>
                  <a:pt x="0" y="3064169"/>
                </a:lnTo>
                <a:lnTo>
                  <a:pt x="0" y="0"/>
                </a:lnTo>
                <a:close/>
              </a:path>
            </a:pathLst>
          </a:custGeom>
          <a:blipFill>
            <a:blip r:embed="rId3"/>
            <a:stretch>
              <a:fillRect l="0" t="0" r="0" b="0"/>
            </a:stretch>
          </a:blipFill>
        </p:spPr>
      </p:sp>
      <p:sp>
        <p:nvSpPr>
          <p:cNvPr name="Freeform 5" id="5"/>
          <p:cNvSpPr/>
          <p:nvPr/>
        </p:nvSpPr>
        <p:spPr>
          <a:xfrm flipH="false" flipV="false" rot="5400000">
            <a:off x="14150508" y="6473239"/>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4">
              <a:alphaModFix amt="37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14418" y="158201"/>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4">
              <a:alphaModFix amt="37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00" y="1649806"/>
            <a:ext cx="5980087" cy="596900"/>
          </a:xfrm>
          <a:prstGeom prst="rect">
            <a:avLst/>
          </a:prstGeom>
        </p:spPr>
        <p:txBody>
          <a:bodyPr anchor="t" rtlCol="false" tIns="0" lIns="0" bIns="0" rIns="0">
            <a:spAutoFit/>
          </a:bodyPr>
          <a:lstStyle/>
          <a:p>
            <a:pPr algn="l">
              <a:lnSpc>
                <a:spcPts val="4900"/>
              </a:lnSpc>
              <a:spcBef>
                <a:spcPct val="0"/>
              </a:spcBef>
            </a:pPr>
            <a:r>
              <a:rPr lang="en-US" sz="3500">
                <a:solidFill>
                  <a:srgbClr val="593C8F"/>
                </a:solidFill>
                <a:latin typeface="League Spartan"/>
              </a:rPr>
              <a:t>INTRODUCTION</a:t>
            </a:r>
          </a:p>
        </p:txBody>
      </p:sp>
      <p:sp>
        <p:nvSpPr>
          <p:cNvPr name="AutoShape 4" id="4"/>
          <p:cNvSpPr/>
          <p:nvPr/>
        </p:nvSpPr>
        <p:spPr>
          <a:xfrm>
            <a:off x="1027719" y="2227656"/>
            <a:ext cx="3878081" cy="1905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1027649" y="2439727"/>
            <a:ext cx="16231651" cy="1563370"/>
          </a:xfrm>
          <a:prstGeom prst="rect">
            <a:avLst/>
          </a:prstGeom>
        </p:spPr>
        <p:txBody>
          <a:bodyPr anchor="t" rtlCol="false" tIns="0" lIns="0" bIns="0" rIns="0">
            <a:spAutoFit/>
          </a:bodyPr>
          <a:lstStyle/>
          <a:p>
            <a:pPr algn="l">
              <a:lnSpc>
                <a:spcPts val="3079"/>
              </a:lnSpc>
              <a:spcBef>
                <a:spcPct val="0"/>
              </a:spcBef>
            </a:pPr>
            <a:r>
              <a:rPr lang="en-US" sz="2199">
                <a:solidFill>
                  <a:srgbClr val="040606"/>
                </a:solidFill>
                <a:latin typeface="Poppins"/>
              </a:rPr>
              <a:t>BrowserStackDemo is a web-based application designed to demonstrate the functionalities and capabilities of an  Electronic Shopping platform. This application serves as a testing ground for various testing tools and strategies, enabling users to interact with a simulated shopping environment. It features a range of products, a shopping cart, and a checkout process, allowing users to experience a complete e-commerce workflow. .</a:t>
            </a:r>
          </a:p>
        </p:txBody>
      </p:sp>
      <p:sp>
        <p:nvSpPr>
          <p:cNvPr name="AutoShape 6" id="6"/>
          <p:cNvSpPr/>
          <p:nvPr/>
        </p:nvSpPr>
        <p:spPr>
          <a:xfrm>
            <a:off x="1028789" y="5809153"/>
            <a:ext cx="2990044" cy="13970"/>
          </a:xfrm>
          <a:prstGeom prst="line">
            <a:avLst/>
          </a:prstGeom>
          <a:ln cap="flat" w="38100">
            <a:solidFill>
              <a:srgbClr val="000000"/>
            </a:solidFill>
            <a:prstDash val="solid"/>
            <a:headEnd type="none" len="sm" w="sm"/>
            <a:tailEnd type="none" len="sm" w="sm"/>
          </a:ln>
        </p:spPr>
      </p:sp>
      <p:grpSp>
        <p:nvGrpSpPr>
          <p:cNvPr name="Group 7" id="7"/>
          <p:cNvGrpSpPr/>
          <p:nvPr/>
        </p:nvGrpSpPr>
        <p:grpSpPr>
          <a:xfrm rot="0">
            <a:off x="1028700" y="5143500"/>
            <a:ext cx="16232932" cy="2204720"/>
            <a:chOff x="0" y="0"/>
            <a:chExt cx="21643909" cy="2939627"/>
          </a:xfrm>
        </p:grpSpPr>
        <p:sp>
          <p:nvSpPr>
            <p:cNvPr name="TextBox 8" id="8"/>
            <p:cNvSpPr txBox="true"/>
            <p:nvPr/>
          </p:nvSpPr>
          <p:spPr>
            <a:xfrm rot="0">
              <a:off x="1708" y="1205018"/>
              <a:ext cx="21642202" cy="1734609"/>
            </a:xfrm>
            <a:prstGeom prst="rect">
              <a:avLst/>
            </a:prstGeom>
          </p:spPr>
          <p:txBody>
            <a:bodyPr anchor="t" rtlCol="false" tIns="0" lIns="0" bIns="0" rIns="0">
              <a:spAutoFit/>
            </a:bodyPr>
            <a:lstStyle/>
            <a:p>
              <a:pPr algn="l">
                <a:lnSpc>
                  <a:spcPts val="3499"/>
                </a:lnSpc>
                <a:spcBef>
                  <a:spcPct val="0"/>
                </a:spcBef>
              </a:pPr>
              <a:r>
                <a:rPr lang="en-US" sz="2499">
                  <a:solidFill>
                    <a:srgbClr val="040606"/>
                  </a:solidFill>
                  <a:latin typeface="Poppins"/>
                </a:rPr>
                <a:t>The central aim of this capstone project is to construct a durable and streamlined test automation framework for evaluating the E-commerce store. The framework integrates Selenium, TestNG, Cucumber, Apache POI, a hybrid methodology - Rest Assured and Extent reports for reporting.</a:t>
              </a:r>
            </a:p>
          </p:txBody>
        </p:sp>
        <p:sp>
          <p:nvSpPr>
            <p:cNvPr name="TextBox 9" id="9"/>
            <p:cNvSpPr txBox="true"/>
            <p:nvPr/>
          </p:nvSpPr>
          <p:spPr>
            <a:xfrm rot="0">
              <a:off x="0" y="-66675"/>
              <a:ext cx="7973450" cy="773642"/>
            </a:xfrm>
            <a:prstGeom prst="rect">
              <a:avLst/>
            </a:prstGeom>
          </p:spPr>
          <p:txBody>
            <a:bodyPr anchor="t" rtlCol="false" tIns="0" lIns="0" bIns="0" rIns="0">
              <a:spAutoFit/>
            </a:bodyPr>
            <a:lstStyle/>
            <a:p>
              <a:pPr algn="l">
                <a:lnSpc>
                  <a:spcPts val="4900"/>
                </a:lnSpc>
                <a:spcBef>
                  <a:spcPct val="0"/>
                </a:spcBef>
              </a:pPr>
              <a:r>
                <a:rPr lang="en-US" sz="3500">
                  <a:solidFill>
                    <a:srgbClr val="593C8F"/>
                  </a:solidFill>
                  <a:latin typeface="League Spartan"/>
                </a:rPr>
                <a:t>OBJECTIVE</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1028700" y="680121"/>
            <a:ext cx="5980158" cy="568325"/>
            <a:chOff x="0" y="0"/>
            <a:chExt cx="7973543" cy="757766"/>
          </a:xfrm>
        </p:grpSpPr>
        <p:sp>
          <p:nvSpPr>
            <p:cNvPr name="TextBox 4" id="4"/>
            <p:cNvSpPr txBox="true"/>
            <p:nvPr/>
          </p:nvSpPr>
          <p:spPr>
            <a:xfrm rot="0">
              <a:off x="94" y="-66675"/>
              <a:ext cx="7973450" cy="773642"/>
            </a:xfrm>
            <a:prstGeom prst="rect">
              <a:avLst/>
            </a:prstGeom>
          </p:spPr>
          <p:txBody>
            <a:bodyPr anchor="t" rtlCol="false" tIns="0" lIns="0" bIns="0" rIns="0">
              <a:spAutoFit/>
            </a:bodyPr>
            <a:lstStyle/>
            <a:p>
              <a:pPr algn="l">
                <a:lnSpc>
                  <a:spcPts val="4900"/>
                </a:lnSpc>
                <a:spcBef>
                  <a:spcPct val="0"/>
                </a:spcBef>
              </a:pPr>
              <a:r>
                <a:rPr lang="en-US" sz="3500">
                  <a:solidFill>
                    <a:srgbClr val="593C8F"/>
                  </a:solidFill>
                  <a:latin typeface="League Spartan"/>
                </a:rPr>
                <a:t>PROBLEM STATEMENT</a:t>
              </a:r>
            </a:p>
          </p:txBody>
        </p:sp>
        <p:sp>
          <p:nvSpPr>
            <p:cNvPr name="AutoShape 5" id="5"/>
            <p:cNvSpPr/>
            <p:nvPr/>
          </p:nvSpPr>
          <p:spPr>
            <a:xfrm flipV="true">
              <a:off x="94" y="706967"/>
              <a:ext cx="6890671" cy="25400"/>
            </a:xfrm>
            <a:prstGeom prst="line">
              <a:avLst/>
            </a:prstGeom>
            <a:ln cap="flat" w="50800">
              <a:solidFill>
                <a:srgbClr val="000000"/>
              </a:solidFill>
              <a:prstDash val="solid"/>
              <a:headEnd type="none" len="sm" w="sm"/>
              <a:tailEnd type="none" len="sm" w="sm"/>
            </a:ln>
          </p:spPr>
        </p:sp>
      </p:grpSp>
      <p:sp>
        <p:nvSpPr>
          <p:cNvPr name="Freeform 6" id="6"/>
          <p:cNvSpPr/>
          <p:nvPr/>
        </p:nvSpPr>
        <p:spPr>
          <a:xfrm flipH="false" flipV="false" rot="0">
            <a:off x="2961030" y="3961837"/>
            <a:ext cx="12365940" cy="5940976"/>
          </a:xfrm>
          <a:custGeom>
            <a:avLst/>
            <a:gdLst/>
            <a:ahLst/>
            <a:cxnLst/>
            <a:rect r="r" b="b" t="t" l="l"/>
            <a:pathLst>
              <a:path h="5940976" w="12365940">
                <a:moveTo>
                  <a:pt x="0" y="0"/>
                </a:moveTo>
                <a:lnTo>
                  <a:pt x="12365940" y="0"/>
                </a:lnTo>
                <a:lnTo>
                  <a:pt x="12365940" y="5940976"/>
                </a:lnTo>
                <a:lnTo>
                  <a:pt x="0" y="5940976"/>
                </a:lnTo>
                <a:lnTo>
                  <a:pt x="0" y="0"/>
                </a:lnTo>
                <a:close/>
              </a:path>
            </a:pathLst>
          </a:custGeom>
          <a:blipFill>
            <a:blip r:embed="rId3"/>
            <a:stretch>
              <a:fillRect l="0" t="-13097" r="-1331" b="-5543"/>
            </a:stretch>
          </a:blipFill>
        </p:spPr>
      </p:sp>
      <p:sp>
        <p:nvSpPr>
          <p:cNvPr name="TextBox 7" id="7"/>
          <p:cNvSpPr txBox="true"/>
          <p:nvPr/>
        </p:nvSpPr>
        <p:spPr>
          <a:xfrm rot="0">
            <a:off x="1028770" y="1575788"/>
            <a:ext cx="16231651" cy="2193925"/>
          </a:xfrm>
          <a:prstGeom prst="rect">
            <a:avLst/>
          </a:prstGeom>
        </p:spPr>
        <p:txBody>
          <a:bodyPr anchor="t" rtlCol="false" tIns="0" lIns="0" bIns="0" rIns="0">
            <a:spAutoFit/>
          </a:bodyPr>
          <a:lstStyle/>
          <a:p>
            <a:pPr algn="l">
              <a:lnSpc>
                <a:spcPts val="3499"/>
              </a:lnSpc>
              <a:spcBef>
                <a:spcPct val="0"/>
              </a:spcBef>
            </a:pPr>
            <a:r>
              <a:rPr lang="en-US" sz="2499">
                <a:solidFill>
                  <a:srgbClr val="040606"/>
                </a:solidFill>
                <a:latin typeface="Poppins"/>
              </a:rPr>
              <a:t>BrowserStack Demo is an electronic shopping portal, where users log in to browse by vendors or sort products by price. Users can add items to their cart or favorites, edit orders, and remove items in the cart. They can proceed to payment by clicking the Check Out button, entering shipping credentials, and submitting the order later user download the receipt. And user can check his ordersproduct in orders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499600" cy="10287000"/>
            <a:chOff x="0" y="0"/>
            <a:chExt cx="2501952" cy="2709333"/>
          </a:xfrm>
        </p:grpSpPr>
        <p:sp>
          <p:nvSpPr>
            <p:cNvPr name="Freeform 3" id="3"/>
            <p:cNvSpPr/>
            <p:nvPr/>
          </p:nvSpPr>
          <p:spPr>
            <a:xfrm flipH="false" flipV="false" rot="0">
              <a:off x="0" y="0"/>
              <a:ext cx="2501952" cy="2709333"/>
            </a:xfrm>
            <a:custGeom>
              <a:avLst/>
              <a:gdLst/>
              <a:ahLst/>
              <a:cxnLst/>
              <a:rect r="r" b="b" t="t" l="l"/>
              <a:pathLst>
                <a:path h="2709333" w="2501952">
                  <a:moveTo>
                    <a:pt x="0" y="0"/>
                  </a:moveTo>
                  <a:lnTo>
                    <a:pt x="2501952" y="0"/>
                  </a:lnTo>
                  <a:lnTo>
                    <a:pt x="2501952" y="2709333"/>
                  </a:lnTo>
                  <a:lnTo>
                    <a:pt x="0" y="2709333"/>
                  </a:lnTo>
                  <a:close/>
                </a:path>
              </a:pathLst>
            </a:custGeom>
            <a:solidFill>
              <a:srgbClr val="593C8F"/>
            </a:solidFill>
          </p:spPr>
        </p:sp>
        <p:sp>
          <p:nvSpPr>
            <p:cNvPr name="TextBox 4" id="4"/>
            <p:cNvSpPr txBox="true"/>
            <p:nvPr/>
          </p:nvSpPr>
          <p:spPr>
            <a:xfrm>
              <a:off x="0" y="-47625"/>
              <a:ext cx="2501952" cy="275695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900345" y="1596154"/>
            <a:ext cx="6948582" cy="636905"/>
          </a:xfrm>
          <a:prstGeom prst="rect">
            <a:avLst/>
          </a:prstGeom>
        </p:spPr>
        <p:txBody>
          <a:bodyPr anchor="t" rtlCol="false" tIns="0" lIns="0" bIns="0" rIns="0">
            <a:spAutoFit/>
          </a:bodyPr>
          <a:lstStyle/>
          <a:p>
            <a:pPr algn="l">
              <a:lnSpc>
                <a:spcPts val="5320"/>
              </a:lnSpc>
              <a:spcBef>
                <a:spcPct val="0"/>
              </a:spcBef>
            </a:pPr>
            <a:r>
              <a:rPr lang="en-US" sz="3800">
                <a:solidFill>
                  <a:srgbClr val="FFFFFF"/>
                </a:solidFill>
                <a:latin typeface="League Spartan"/>
              </a:rPr>
              <a:t>BROWSER STACK DEMO</a:t>
            </a:r>
          </a:p>
        </p:txBody>
      </p:sp>
      <p:sp>
        <p:nvSpPr>
          <p:cNvPr name="AutoShape 6" id="6"/>
          <p:cNvSpPr/>
          <p:nvPr/>
        </p:nvSpPr>
        <p:spPr>
          <a:xfrm flipV="true">
            <a:off x="1029792" y="2233059"/>
            <a:ext cx="5761990" cy="19050"/>
          </a:xfrm>
          <a:prstGeom prst="line">
            <a:avLst/>
          </a:prstGeom>
          <a:ln cap="flat" w="38100">
            <a:solidFill>
              <a:srgbClr val="FFFFFF"/>
            </a:solidFill>
            <a:prstDash val="solid"/>
            <a:headEnd type="none" len="sm" w="sm"/>
            <a:tailEnd type="none" len="sm" w="sm"/>
          </a:ln>
        </p:spPr>
      </p:sp>
      <p:grpSp>
        <p:nvGrpSpPr>
          <p:cNvPr name="Group 7" id="7"/>
          <p:cNvGrpSpPr>
            <a:grpSpLocks noChangeAspect="true"/>
          </p:cNvGrpSpPr>
          <p:nvPr/>
        </p:nvGrpSpPr>
        <p:grpSpPr>
          <a:xfrm rot="0">
            <a:off x="8583333" y="1209088"/>
            <a:ext cx="7618923" cy="7868824"/>
            <a:chOff x="0" y="0"/>
            <a:chExt cx="6350000" cy="6558280"/>
          </a:xfrm>
        </p:grpSpPr>
        <p:sp>
          <p:nvSpPr>
            <p:cNvPr name="Freeform 8" id="8"/>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7771" t="0" r="-7771" b="0"/>
              </a:stretch>
            </a:blipFill>
          </p:spPr>
        </p:sp>
        <p:sp>
          <p:nvSpPr>
            <p:cNvPr name="Freeform 9" id="9"/>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D2D2"/>
            </a:solidFill>
          </p:spPr>
        </p:sp>
      </p:grpSp>
      <p:sp>
        <p:nvSpPr>
          <p:cNvPr name="TextBox 10" id="10"/>
          <p:cNvSpPr txBox="true"/>
          <p:nvPr/>
        </p:nvSpPr>
        <p:spPr>
          <a:xfrm rot="0">
            <a:off x="760251" y="3253064"/>
            <a:ext cx="7228769" cy="17557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FFFFFF"/>
                </a:solidFill>
                <a:latin typeface="Poppins"/>
              </a:rPr>
              <a:t>Simulated Electronics Gadget Store Experience </a:t>
            </a:r>
          </a:p>
          <a:p>
            <a:pPr algn="l" marL="539749" indent="-269875" lvl="1">
              <a:lnSpc>
                <a:spcPts val="3499"/>
              </a:lnSpc>
              <a:buFont typeface="Arial"/>
              <a:buChar char="•"/>
            </a:pPr>
            <a:r>
              <a:rPr lang="en-US" sz="2499">
                <a:solidFill>
                  <a:srgbClr val="FFFFFF"/>
                </a:solidFill>
                <a:latin typeface="Poppins"/>
              </a:rPr>
              <a:t>Explore and interact with Electronic Items</a:t>
            </a:r>
          </a:p>
          <a:p>
            <a:pPr algn="l" marL="539749" indent="-269875" lvl="1">
              <a:lnSpc>
                <a:spcPts val="3499"/>
              </a:lnSpc>
              <a:buFont typeface="Arial"/>
              <a:buChar char="•"/>
            </a:pPr>
            <a:r>
              <a:rPr lang="en-US" sz="2499">
                <a:solidFill>
                  <a:srgbClr val="FFFFFF"/>
                </a:solidFill>
                <a:latin typeface="Poppins"/>
              </a:rPr>
              <a:t>Virtual Purchases</a:t>
            </a:r>
          </a:p>
        </p:txBody>
      </p:sp>
      <p:sp>
        <p:nvSpPr>
          <p:cNvPr name="TextBox 11" id="11"/>
          <p:cNvSpPr txBox="true"/>
          <p:nvPr/>
        </p:nvSpPr>
        <p:spPr>
          <a:xfrm rot="0">
            <a:off x="1324448" y="2319057"/>
            <a:ext cx="5102325" cy="349250"/>
          </a:xfrm>
          <a:prstGeom prst="rect">
            <a:avLst/>
          </a:prstGeom>
        </p:spPr>
        <p:txBody>
          <a:bodyPr anchor="t" rtlCol="false" tIns="0" lIns="0" bIns="0" rIns="0">
            <a:spAutoFit/>
          </a:bodyPr>
          <a:lstStyle/>
          <a:p>
            <a:pPr algn="ctr">
              <a:lnSpc>
                <a:spcPts val="2800"/>
              </a:lnSpc>
            </a:pPr>
            <a:r>
              <a:rPr lang="en-US" sz="2000">
                <a:solidFill>
                  <a:srgbClr val="FFFFFF"/>
                </a:solidFill>
                <a:latin typeface="Canva Sans"/>
              </a:rPr>
              <a:t>(Virtual Electronic Gadgets Purchase Site)</a:t>
            </a:r>
          </a:p>
        </p:txBody>
      </p:sp>
      <p:sp>
        <p:nvSpPr>
          <p:cNvPr name="TextBox 12" id="12"/>
          <p:cNvSpPr txBox="true"/>
          <p:nvPr/>
        </p:nvSpPr>
        <p:spPr>
          <a:xfrm rot="0">
            <a:off x="1180531" y="5612647"/>
            <a:ext cx="6948582" cy="422275"/>
          </a:xfrm>
          <a:prstGeom prst="rect">
            <a:avLst/>
          </a:prstGeom>
        </p:spPr>
        <p:txBody>
          <a:bodyPr anchor="t" rtlCol="false" tIns="0" lIns="0" bIns="0" rIns="0">
            <a:spAutoFit/>
          </a:bodyPr>
          <a:lstStyle/>
          <a:p>
            <a:pPr algn="l">
              <a:lnSpc>
                <a:spcPts val="3499"/>
              </a:lnSpc>
              <a:spcBef>
                <a:spcPct val="0"/>
              </a:spcBef>
            </a:pPr>
            <a:r>
              <a:rPr lang="en-US" sz="2499">
                <a:solidFill>
                  <a:srgbClr val="FFFFFF"/>
                </a:solidFill>
                <a:latin typeface="League Spartan"/>
              </a:rPr>
              <a:t>SIGNIFICANCE</a:t>
            </a:r>
          </a:p>
        </p:txBody>
      </p:sp>
      <p:sp>
        <p:nvSpPr>
          <p:cNvPr name="TextBox 13" id="13"/>
          <p:cNvSpPr txBox="true"/>
          <p:nvPr/>
        </p:nvSpPr>
        <p:spPr>
          <a:xfrm rot="0">
            <a:off x="760251" y="6615947"/>
            <a:ext cx="7228769" cy="219392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FFFFFF"/>
                </a:solidFill>
                <a:latin typeface="Poppins"/>
              </a:rPr>
              <a:t>Practical and Controlled Testing Environment </a:t>
            </a:r>
          </a:p>
          <a:p>
            <a:pPr algn="l" marL="539749" indent="-269875" lvl="1">
              <a:lnSpc>
                <a:spcPts val="3499"/>
              </a:lnSpc>
              <a:buFont typeface="Arial"/>
              <a:buChar char="•"/>
            </a:pPr>
            <a:r>
              <a:rPr lang="en-US" sz="2499">
                <a:solidFill>
                  <a:srgbClr val="FFFFFF"/>
                </a:solidFill>
                <a:latin typeface="Poppins"/>
              </a:rPr>
              <a:t>Demonstrate Automation Efficiency and Accuracy</a:t>
            </a:r>
          </a:p>
          <a:p>
            <a:pPr algn="l" marL="539749" indent="-269875" lvl="1">
              <a:lnSpc>
                <a:spcPts val="3499"/>
              </a:lnSpc>
              <a:buFont typeface="Arial"/>
              <a:buChar char="•"/>
            </a:pPr>
            <a:r>
              <a:rPr lang="en-US" sz="2499">
                <a:solidFill>
                  <a:srgbClr val="FFFFFF"/>
                </a:solidFill>
                <a:latin typeface="Poppins"/>
              </a:rPr>
              <a:t>Real - World Challenges and Solutions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532976" y="2673775"/>
            <a:ext cx="3450360" cy="1112519"/>
          </a:xfrm>
          <a:custGeom>
            <a:avLst/>
            <a:gdLst/>
            <a:ahLst/>
            <a:cxnLst/>
            <a:rect r="r" b="b" t="t" l="l"/>
            <a:pathLst>
              <a:path h="1112519" w="3450360">
                <a:moveTo>
                  <a:pt x="0" y="0"/>
                </a:moveTo>
                <a:lnTo>
                  <a:pt x="3450360" y="0"/>
                </a:lnTo>
                <a:lnTo>
                  <a:pt x="3450360" y="1112519"/>
                </a:lnTo>
                <a:lnTo>
                  <a:pt x="0" y="1112519"/>
                </a:lnTo>
                <a:lnTo>
                  <a:pt x="0" y="0"/>
                </a:lnTo>
                <a:close/>
              </a:path>
            </a:pathLst>
          </a:custGeom>
          <a:blipFill>
            <a:blip r:embed="rId3"/>
            <a:stretch>
              <a:fillRect l="-25817" t="-105189" r="-22780" b="-102049"/>
            </a:stretch>
          </a:blipFill>
        </p:spPr>
      </p:sp>
      <p:sp>
        <p:nvSpPr>
          <p:cNvPr name="Freeform 7" id="7"/>
          <p:cNvSpPr/>
          <p:nvPr/>
        </p:nvSpPr>
        <p:spPr>
          <a:xfrm flipH="false" flipV="false" rot="0">
            <a:off x="8160343" y="2677295"/>
            <a:ext cx="983657" cy="983657"/>
          </a:xfrm>
          <a:custGeom>
            <a:avLst/>
            <a:gdLst/>
            <a:ahLst/>
            <a:cxnLst/>
            <a:rect r="r" b="b" t="t" l="l"/>
            <a:pathLst>
              <a:path h="983657" w="983657">
                <a:moveTo>
                  <a:pt x="0" y="0"/>
                </a:moveTo>
                <a:lnTo>
                  <a:pt x="983657" y="0"/>
                </a:lnTo>
                <a:lnTo>
                  <a:pt x="983657" y="983656"/>
                </a:lnTo>
                <a:lnTo>
                  <a:pt x="0" y="983656"/>
                </a:lnTo>
                <a:lnTo>
                  <a:pt x="0" y="0"/>
                </a:lnTo>
                <a:close/>
              </a:path>
            </a:pathLst>
          </a:custGeom>
          <a:blipFill>
            <a:blip r:embed="rId4"/>
            <a:stretch>
              <a:fillRect l="0" t="0" r="0" b="0"/>
            </a:stretch>
          </a:blipFill>
        </p:spPr>
      </p:sp>
      <p:sp>
        <p:nvSpPr>
          <p:cNvPr name="Freeform 8" id="8"/>
          <p:cNvSpPr/>
          <p:nvPr/>
        </p:nvSpPr>
        <p:spPr>
          <a:xfrm flipH="false" flipV="false" rot="0">
            <a:off x="3532976" y="6046559"/>
            <a:ext cx="3849015" cy="1281818"/>
          </a:xfrm>
          <a:custGeom>
            <a:avLst/>
            <a:gdLst/>
            <a:ahLst/>
            <a:cxnLst/>
            <a:rect r="r" b="b" t="t" l="l"/>
            <a:pathLst>
              <a:path h="1281818" w="3849015">
                <a:moveTo>
                  <a:pt x="0" y="0"/>
                </a:moveTo>
                <a:lnTo>
                  <a:pt x="3849014" y="0"/>
                </a:lnTo>
                <a:lnTo>
                  <a:pt x="3849014" y="1281818"/>
                </a:lnTo>
                <a:lnTo>
                  <a:pt x="0" y="1281818"/>
                </a:lnTo>
                <a:lnTo>
                  <a:pt x="0" y="0"/>
                </a:lnTo>
                <a:close/>
              </a:path>
            </a:pathLst>
          </a:custGeom>
          <a:blipFill>
            <a:blip r:embed="rId5"/>
            <a:stretch>
              <a:fillRect l="0" t="0" r="0" b="0"/>
            </a:stretch>
          </a:blipFill>
        </p:spPr>
      </p:sp>
      <p:sp>
        <p:nvSpPr>
          <p:cNvPr name="Freeform 9" id="9"/>
          <p:cNvSpPr/>
          <p:nvPr/>
        </p:nvSpPr>
        <p:spPr>
          <a:xfrm flipH="false" flipV="false" rot="0">
            <a:off x="9639057" y="5937492"/>
            <a:ext cx="3293919" cy="1499952"/>
          </a:xfrm>
          <a:custGeom>
            <a:avLst/>
            <a:gdLst/>
            <a:ahLst/>
            <a:cxnLst/>
            <a:rect r="r" b="b" t="t" l="l"/>
            <a:pathLst>
              <a:path h="1499952" w="3293919">
                <a:moveTo>
                  <a:pt x="0" y="0"/>
                </a:moveTo>
                <a:lnTo>
                  <a:pt x="3293919" y="0"/>
                </a:lnTo>
                <a:lnTo>
                  <a:pt x="3293919" y="1499952"/>
                </a:lnTo>
                <a:lnTo>
                  <a:pt x="0" y="1499952"/>
                </a:lnTo>
                <a:lnTo>
                  <a:pt x="0" y="0"/>
                </a:lnTo>
                <a:close/>
              </a:path>
            </a:pathLst>
          </a:custGeom>
          <a:blipFill>
            <a:blip r:embed="rId6"/>
            <a:stretch>
              <a:fillRect l="0" t="-980" r="0" b="-8820"/>
            </a:stretch>
          </a:blipFill>
        </p:spPr>
      </p:sp>
      <p:sp>
        <p:nvSpPr>
          <p:cNvPr name="TextBox 10" id="10"/>
          <p:cNvSpPr txBox="true"/>
          <p:nvPr/>
        </p:nvSpPr>
        <p:spPr>
          <a:xfrm rot="0">
            <a:off x="3797856" y="1108511"/>
            <a:ext cx="5841201" cy="863600"/>
          </a:xfrm>
          <a:prstGeom prst="rect">
            <a:avLst/>
          </a:prstGeom>
        </p:spPr>
        <p:txBody>
          <a:bodyPr anchor="t" rtlCol="false" tIns="0" lIns="0" bIns="0" rIns="0">
            <a:spAutoFit/>
          </a:bodyPr>
          <a:lstStyle/>
          <a:p>
            <a:pPr algn="l">
              <a:lnSpc>
                <a:spcPts val="7000"/>
              </a:lnSpc>
              <a:spcBef>
                <a:spcPct val="0"/>
              </a:spcBef>
            </a:pPr>
            <a:r>
              <a:rPr lang="en-US" sz="5000">
                <a:solidFill>
                  <a:srgbClr val="593C8F"/>
                </a:solidFill>
                <a:latin typeface="League Spartan"/>
              </a:rPr>
              <a:t>TEST SCENARIOS</a:t>
            </a:r>
          </a:p>
        </p:txBody>
      </p:sp>
      <p:sp>
        <p:nvSpPr>
          <p:cNvPr name="TextBox 11" id="11"/>
          <p:cNvSpPr txBox="true"/>
          <p:nvPr/>
        </p:nvSpPr>
        <p:spPr>
          <a:xfrm rot="0">
            <a:off x="3797856" y="3905339"/>
            <a:ext cx="2920600" cy="1436370"/>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Poppins Bold"/>
              </a:rPr>
              <a:t>SIGN IN</a:t>
            </a:r>
          </a:p>
          <a:p>
            <a:pPr algn="l" marL="582930" indent="-291465" lvl="1">
              <a:lnSpc>
                <a:spcPts val="3779"/>
              </a:lnSpc>
              <a:buFont typeface="Arial"/>
              <a:buChar char="•"/>
            </a:pPr>
            <a:r>
              <a:rPr lang="en-US" sz="2700">
                <a:solidFill>
                  <a:srgbClr val="000000"/>
                </a:solidFill>
                <a:latin typeface="Poppins Bold"/>
              </a:rPr>
              <a:t>LOGIN</a:t>
            </a:r>
          </a:p>
          <a:p>
            <a:pPr algn="l" marL="582930" indent="-291465" lvl="1">
              <a:lnSpc>
                <a:spcPts val="3779"/>
              </a:lnSpc>
              <a:buFont typeface="Arial"/>
              <a:buChar char="•"/>
            </a:pPr>
            <a:r>
              <a:rPr lang="en-US" sz="2700">
                <a:solidFill>
                  <a:srgbClr val="000000"/>
                </a:solidFill>
                <a:latin typeface="Poppins Bold"/>
              </a:rPr>
              <a:t>LOGOUT</a:t>
            </a:r>
          </a:p>
        </p:txBody>
      </p:sp>
      <p:sp>
        <p:nvSpPr>
          <p:cNvPr name="TextBox 12" id="12"/>
          <p:cNvSpPr txBox="true"/>
          <p:nvPr/>
        </p:nvSpPr>
        <p:spPr>
          <a:xfrm rot="0">
            <a:off x="9421509" y="2829080"/>
            <a:ext cx="4264521" cy="613411"/>
          </a:xfrm>
          <a:prstGeom prst="rect">
            <a:avLst/>
          </a:prstGeom>
        </p:spPr>
        <p:txBody>
          <a:bodyPr anchor="t" rtlCol="false" tIns="0" lIns="0" bIns="0" rIns="0">
            <a:spAutoFit/>
          </a:bodyPr>
          <a:lstStyle/>
          <a:p>
            <a:pPr algn="ctr">
              <a:lnSpc>
                <a:spcPts val="5039"/>
              </a:lnSpc>
            </a:pPr>
            <a:r>
              <a:rPr lang="en-US" sz="3599">
                <a:solidFill>
                  <a:srgbClr val="593C8F"/>
                </a:solidFill>
                <a:latin typeface="Canva Sans Bold"/>
              </a:rPr>
              <a:t>PRODUCT DETAILS</a:t>
            </a:r>
          </a:p>
        </p:txBody>
      </p:sp>
      <p:sp>
        <p:nvSpPr>
          <p:cNvPr name="TextBox 13" id="13"/>
          <p:cNvSpPr txBox="true"/>
          <p:nvPr/>
        </p:nvSpPr>
        <p:spPr>
          <a:xfrm rot="0">
            <a:off x="9421509" y="3719619"/>
            <a:ext cx="4686877" cy="17557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Poppins Bold"/>
              </a:rPr>
              <a:t>SELECT MOBILES</a:t>
            </a:r>
          </a:p>
          <a:p>
            <a:pPr algn="l" marL="539749" indent="-269875" lvl="1">
              <a:lnSpc>
                <a:spcPts val="3499"/>
              </a:lnSpc>
              <a:buFont typeface="Arial"/>
              <a:buChar char="•"/>
            </a:pPr>
            <a:r>
              <a:rPr lang="en-US" sz="2499">
                <a:solidFill>
                  <a:srgbClr val="000000"/>
                </a:solidFill>
                <a:latin typeface="Poppins Bold"/>
              </a:rPr>
              <a:t>SELECT BY ORDER</a:t>
            </a:r>
          </a:p>
          <a:p>
            <a:pPr algn="l" marL="539749" indent="-269875" lvl="1">
              <a:lnSpc>
                <a:spcPts val="3499"/>
              </a:lnSpc>
              <a:buFont typeface="Arial"/>
              <a:buChar char="•"/>
            </a:pPr>
            <a:r>
              <a:rPr lang="en-US" sz="2499">
                <a:solidFill>
                  <a:srgbClr val="000000"/>
                </a:solidFill>
                <a:latin typeface="Poppins Bold"/>
              </a:rPr>
              <a:t>SELECT BY VENDORS</a:t>
            </a:r>
          </a:p>
          <a:p>
            <a:pPr algn="l" marL="539749" indent="-269875" lvl="1">
              <a:lnSpc>
                <a:spcPts val="3499"/>
              </a:lnSpc>
              <a:buFont typeface="Arial"/>
              <a:buChar char="•"/>
            </a:pPr>
            <a:r>
              <a:rPr lang="en-US" sz="2499">
                <a:solidFill>
                  <a:srgbClr val="000000"/>
                </a:solidFill>
                <a:latin typeface="Poppins Bold"/>
              </a:rPr>
              <a:t>SELECT FAVORITE BUTTON</a:t>
            </a:r>
          </a:p>
        </p:txBody>
      </p:sp>
      <p:sp>
        <p:nvSpPr>
          <p:cNvPr name="TextBox 14" id="14"/>
          <p:cNvSpPr txBox="true"/>
          <p:nvPr/>
        </p:nvSpPr>
        <p:spPr>
          <a:xfrm rot="0">
            <a:off x="3965294" y="7777096"/>
            <a:ext cx="4686877" cy="17557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Poppins Bold"/>
              </a:rPr>
              <a:t>ADD TO CART</a:t>
            </a:r>
          </a:p>
          <a:p>
            <a:pPr algn="l" marL="539749" indent="-269875" lvl="1">
              <a:lnSpc>
                <a:spcPts val="3499"/>
              </a:lnSpc>
              <a:buFont typeface="Arial"/>
              <a:buChar char="•"/>
            </a:pPr>
            <a:r>
              <a:rPr lang="en-US" sz="2499">
                <a:solidFill>
                  <a:srgbClr val="000000"/>
                </a:solidFill>
                <a:latin typeface="Poppins Bold"/>
              </a:rPr>
              <a:t>UPDATE CART</a:t>
            </a:r>
          </a:p>
          <a:p>
            <a:pPr algn="l" marL="539749" indent="-269875" lvl="1">
              <a:lnSpc>
                <a:spcPts val="3499"/>
              </a:lnSpc>
              <a:buFont typeface="Arial"/>
              <a:buChar char="•"/>
            </a:pPr>
            <a:r>
              <a:rPr lang="en-US" sz="2499">
                <a:solidFill>
                  <a:srgbClr val="000000"/>
                </a:solidFill>
                <a:latin typeface="Poppins Bold"/>
              </a:rPr>
              <a:t>CHECKOUT</a:t>
            </a:r>
          </a:p>
          <a:p>
            <a:pPr algn="l" marL="539749" indent="-269875" lvl="1">
              <a:lnSpc>
                <a:spcPts val="3499"/>
              </a:lnSpc>
              <a:buFont typeface="Arial"/>
              <a:buChar char="•"/>
            </a:pPr>
            <a:r>
              <a:rPr lang="en-US" sz="2499">
                <a:solidFill>
                  <a:srgbClr val="000000"/>
                </a:solidFill>
                <a:latin typeface="Poppins Bold"/>
              </a:rPr>
              <a:t>SHIPPING DETAILS </a:t>
            </a:r>
          </a:p>
        </p:txBody>
      </p:sp>
      <p:sp>
        <p:nvSpPr>
          <p:cNvPr name="TextBox 15" id="15"/>
          <p:cNvSpPr txBox="true"/>
          <p:nvPr/>
        </p:nvSpPr>
        <p:spPr>
          <a:xfrm rot="0">
            <a:off x="9528472" y="7837494"/>
            <a:ext cx="4686877" cy="8794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Poppins Bold"/>
              </a:rPr>
              <a:t>DOWNLOAD RECEIPT</a:t>
            </a:r>
          </a:p>
          <a:p>
            <a:pPr algn="l" marL="539749" indent="-269875" lvl="1">
              <a:lnSpc>
                <a:spcPts val="3499"/>
              </a:lnSpc>
              <a:buFont typeface="Arial"/>
              <a:buChar char="•"/>
            </a:pPr>
            <a:r>
              <a:rPr lang="en-US" sz="2499">
                <a:solidFill>
                  <a:srgbClr val="000000"/>
                </a:solidFill>
                <a:latin typeface="Poppins Bold"/>
              </a:rPr>
              <a:t>MY ORDERS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8884563" y="-7211080"/>
            <a:ext cx="518873" cy="18288000"/>
            <a:chOff x="0" y="0"/>
            <a:chExt cx="136658" cy="4816593"/>
          </a:xfrm>
        </p:grpSpPr>
        <p:sp>
          <p:nvSpPr>
            <p:cNvPr name="Freeform 3" id="3"/>
            <p:cNvSpPr/>
            <p:nvPr/>
          </p:nvSpPr>
          <p:spPr>
            <a:xfrm flipH="false" flipV="false" rot="0">
              <a:off x="0" y="0"/>
              <a:ext cx="136658" cy="4816592"/>
            </a:xfrm>
            <a:custGeom>
              <a:avLst/>
              <a:gdLst/>
              <a:ahLst/>
              <a:cxnLst/>
              <a:rect r="r" b="b" t="t" l="l"/>
              <a:pathLst>
                <a:path h="4816592" w="136658">
                  <a:moveTo>
                    <a:pt x="0" y="0"/>
                  </a:moveTo>
                  <a:lnTo>
                    <a:pt x="136658" y="0"/>
                  </a:lnTo>
                  <a:lnTo>
                    <a:pt x="136658" y="4816592"/>
                  </a:lnTo>
                  <a:lnTo>
                    <a:pt x="0" y="4816592"/>
                  </a:lnTo>
                  <a:close/>
                </a:path>
              </a:pathLst>
            </a:custGeom>
            <a:solidFill>
              <a:srgbClr val="593C8F"/>
            </a:solidFill>
          </p:spPr>
        </p:sp>
        <p:sp>
          <p:nvSpPr>
            <p:cNvPr name="TextBox 4" id="4"/>
            <p:cNvSpPr txBox="true"/>
            <p:nvPr/>
          </p:nvSpPr>
          <p:spPr>
            <a:xfrm>
              <a:off x="0" y="-47625"/>
              <a:ext cx="136658" cy="486421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52016" y="2551760"/>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52016" y="4526781"/>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52016" y="6501802"/>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52016" y="8476823"/>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877217" y="2551760"/>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156789" y="2551760"/>
            <a:ext cx="2988507" cy="1233438"/>
          </a:xfrm>
          <a:custGeom>
            <a:avLst/>
            <a:gdLst/>
            <a:ahLst/>
            <a:cxnLst/>
            <a:rect r="r" b="b" t="t" l="l"/>
            <a:pathLst>
              <a:path h="1233438" w="2988507">
                <a:moveTo>
                  <a:pt x="0" y="0"/>
                </a:moveTo>
                <a:lnTo>
                  <a:pt x="2988507" y="0"/>
                </a:lnTo>
                <a:lnTo>
                  <a:pt x="2988507"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877217" y="4526781"/>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314380" y="4526781"/>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3408857" y="4526781"/>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4877217" y="6760344"/>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877217" y="8641581"/>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9314380" y="6760344"/>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3436361" y="6760344"/>
            <a:ext cx="2988507" cy="1233438"/>
          </a:xfrm>
          <a:custGeom>
            <a:avLst/>
            <a:gdLst/>
            <a:ahLst/>
            <a:cxnLst/>
            <a:rect r="r" b="b" t="t" l="l"/>
            <a:pathLst>
              <a:path h="1233438" w="2988507">
                <a:moveTo>
                  <a:pt x="0" y="0"/>
                </a:moveTo>
                <a:lnTo>
                  <a:pt x="2988507" y="0"/>
                </a:lnTo>
                <a:lnTo>
                  <a:pt x="2988507"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9314380" y="8641581"/>
            <a:ext cx="2988507" cy="1233438"/>
          </a:xfrm>
          <a:custGeom>
            <a:avLst/>
            <a:gdLst/>
            <a:ahLst/>
            <a:cxnLst/>
            <a:rect r="r" b="b" t="t" l="l"/>
            <a:pathLst>
              <a:path h="1233438" w="2988507">
                <a:moveTo>
                  <a:pt x="0" y="0"/>
                </a:moveTo>
                <a:lnTo>
                  <a:pt x="2988506" y="0"/>
                </a:lnTo>
                <a:lnTo>
                  <a:pt x="2988506"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3436361" y="8641581"/>
            <a:ext cx="2988507" cy="1233438"/>
          </a:xfrm>
          <a:custGeom>
            <a:avLst/>
            <a:gdLst/>
            <a:ahLst/>
            <a:cxnLst/>
            <a:rect r="r" b="b" t="t" l="l"/>
            <a:pathLst>
              <a:path h="1233438" w="2988507">
                <a:moveTo>
                  <a:pt x="0" y="0"/>
                </a:moveTo>
                <a:lnTo>
                  <a:pt x="2988507" y="0"/>
                </a:lnTo>
                <a:lnTo>
                  <a:pt x="2988507" y="1233438"/>
                </a:lnTo>
                <a:lnTo>
                  <a:pt x="0" y="1233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5519696" y="4441056"/>
            <a:ext cx="1729284" cy="1235075"/>
          </a:xfrm>
          <a:prstGeom prst="rect">
            <a:avLst/>
          </a:prstGeom>
        </p:spPr>
        <p:txBody>
          <a:bodyPr anchor="t" rtlCol="false" tIns="0" lIns="0" bIns="0" rIns="0">
            <a:spAutoFit/>
          </a:bodyPr>
          <a:lstStyle/>
          <a:p>
            <a:pPr algn="ctr">
              <a:lnSpc>
                <a:spcPts val="4900"/>
              </a:lnSpc>
            </a:pPr>
            <a:r>
              <a:rPr lang="en-US" sz="3500">
                <a:solidFill>
                  <a:srgbClr val="FFFFFF"/>
                </a:solidFill>
                <a:latin typeface="Alice Bold"/>
              </a:rPr>
              <a:t>ADD TO </a:t>
            </a:r>
          </a:p>
          <a:p>
            <a:pPr algn="ctr">
              <a:lnSpc>
                <a:spcPts val="4900"/>
              </a:lnSpc>
            </a:pPr>
            <a:r>
              <a:rPr lang="en-US" sz="3500">
                <a:solidFill>
                  <a:srgbClr val="FFFFFF"/>
                </a:solidFill>
                <a:latin typeface="Alice Bold"/>
              </a:rPr>
              <a:t>CART</a:t>
            </a:r>
          </a:p>
        </p:txBody>
      </p:sp>
      <p:sp>
        <p:nvSpPr>
          <p:cNvPr name="TextBox 21" id="21"/>
          <p:cNvSpPr txBox="true"/>
          <p:nvPr/>
        </p:nvSpPr>
        <p:spPr>
          <a:xfrm rot="0">
            <a:off x="9733916" y="4542924"/>
            <a:ext cx="2182614" cy="1217295"/>
          </a:xfrm>
          <a:prstGeom prst="rect">
            <a:avLst/>
          </a:prstGeom>
        </p:spPr>
        <p:txBody>
          <a:bodyPr anchor="t" rtlCol="false" tIns="0" lIns="0" bIns="0" rIns="0">
            <a:spAutoFit/>
          </a:bodyPr>
          <a:lstStyle/>
          <a:p>
            <a:pPr algn="ctr">
              <a:lnSpc>
                <a:spcPts val="4900"/>
              </a:lnSpc>
            </a:pPr>
            <a:r>
              <a:rPr lang="en-US" sz="3500">
                <a:solidFill>
                  <a:srgbClr val="FFFFFF"/>
                </a:solidFill>
                <a:latin typeface="Alice Bold"/>
              </a:rPr>
              <a:t>SHIPPING </a:t>
            </a:r>
          </a:p>
          <a:p>
            <a:pPr algn="ctr">
              <a:lnSpc>
                <a:spcPts val="4760"/>
              </a:lnSpc>
            </a:pPr>
            <a:r>
              <a:rPr lang="en-US" sz="3400">
                <a:solidFill>
                  <a:srgbClr val="FFFFFF"/>
                </a:solidFill>
                <a:latin typeface="Alice Bold"/>
              </a:rPr>
              <a:t>DETAILS</a:t>
            </a:r>
          </a:p>
        </p:txBody>
      </p:sp>
      <p:grpSp>
        <p:nvGrpSpPr>
          <p:cNvPr name="Group 22" id="22"/>
          <p:cNvGrpSpPr/>
          <p:nvPr/>
        </p:nvGrpSpPr>
        <p:grpSpPr>
          <a:xfrm rot="5400000">
            <a:off x="1727145" y="3753711"/>
            <a:ext cx="1071515" cy="678362"/>
            <a:chOff x="0" y="0"/>
            <a:chExt cx="856121" cy="541999"/>
          </a:xfrm>
        </p:grpSpPr>
        <p:sp>
          <p:nvSpPr>
            <p:cNvPr name="Freeform 23" id="23"/>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24" id="24"/>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6371470" y="382905"/>
            <a:ext cx="5545060" cy="1167766"/>
          </a:xfrm>
          <a:prstGeom prst="rect">
            <a:avLst/>
          </a:prstGeom>
        </p:spPr>
        <p:txBody>
          <a:bodyPr anchor="t" rtlCol="false" tIns="0" lIns="0" bIns="0" rIns="0">
            <a:spAutoFit/>
          </a:bodyPr>
          <a:lstStyle/>
          <a:p>
            <a:pPr algn="l">
              <a:lnSpc>
                <a:spcPts val="9659"/>
              </a:lnSpc>
              <a:spcBef>
                <a:spcPct val="0"/>
              </a:spcBef>
            </a:pPr>
            <a:r>
              <a:rPr lang="en-US" sz="6899">
                <a:solidFill>
                  <a:srgbClr val="593C8F"/>
                </a:solidFill>
                <a:latin typeface="League Spartan"/>
              </a:rPr>
              <a:t>TEST FLOW</a:t>
            </a:r>
          </a:p>
        </p:txBody>
      </p:sp>
      <p:sp>
        <p:nvSpPr>
          <p:cNvPr name="TextBox 26" id="26"/>
          <p:cNvSpPr txBox="true"/>
          <p:nvPr/>
        </p:nvSpPr>
        <p:spPr>
          <a:xfrm rot="0">
            <a:off x="9139238" y="5653971"/>
            <a:ext cx="9525" cy="332740"/>
          </a:xfrm>
          <a:prstGeom prst="rect">
            <a:avLst/>
          </a:prstGeom>
        </p:spPr>
        <p:txBody>
          <a:bodyPr anchor="t" rtlCol="false" tIns="0" lIns="0" bIns="0" rIns="0">
            <a:spAutoFit/>
          </a:bodyPr>
          <a:lstStyle/>
          <a:p>
            <a:pPr algn="ctr">
              <a:lnSpc>
                <a:spcPts val="2659"/>
              </a:lnSpc>
              <a:spcBef>
                <a:spcPct val="0"/>
              </a:spcBef>
            </a:pPr>
          </a:p>
        </p:txBody>
      </p:sp>
      <p:sp>
        <p:nvSpPr>
          <p:cNvPr name="TextBox 27" id="27"/>
          <p:cNvSpPr txBox="true"/>
          <p:nvPr/>
        </p:nvSpPr>
        <p:spPr>
          <a:xfrm rot="0">
            <a:off x="1216591" y="2735091"/>
            <a:ext cx="2092623" cy="771525"/>
          </a:xfrm>
          <a:prstGeom prst="rect">
            <a:avLst/>
          </a:prstGeom>
        </p:spPr>
        <p:txBody>
          <a:bodyPr anchor="t" rtlCol="false" tIns="0" lIns="0" bIns="0" rIns="0">
            <a:spAutoFit/>
          </a:bodyPr>
          <a:lstStyle/>
          <a:p>
            <a:pPr algn="ctr">
              <a:lnSpc>
                <a:spcPts val="6299"/>
              </a:lnSpc>
            </a:pPr>
            <a:r>
              <a:rPr lang="en-US" sz="4499">
                <a:solidFill>
                  <a:srgbClr val="FFFFFF"/>
                </a:solidFill>
                <a:latin typeface="Alice Bold"/>
              </a:rPr>
              <a:t>SIGN IN</a:t>
            </a:r>
          </a:p>
        </p:txBody>
      </p:sp>
      <p:sp>
        <p:nvSpPr>
          <p:cNvPr name="TextBox 28" id="28"/>
          <p:cNvSpPr txBox="true"/>
          <p:nvPr/>
        </p:nvSpPr>
        <p:spPr>
          <a:xfrm rot="0">
            <a:off x="1360791" y="4710112"/>
            <a:ext cx="1770956" cy="771525"/>
          </a:xfrm>
          <a:prstGeom prst="rect">
            <a:avLst/>
          </a:prstGeom>
        </p:spPr>
        <p:txBody>
          <a:bodyPr anchor="t" rtlCol="false" tIns="0" lIns="0" bIns="0" rIns="0">
            <a:spAutoFit/>
          </a:bodyPr>
          <a:lstStyle/>
          <a:p>
            <a:pPr algn="ctr">
              <a:lnSpc>
                <a:spcPts val="6299"/>
              </a:lnSpc>
            </a:pPr>
            <a:r>
              <a:rPr lang="en-US" sz="4499">
                <a:solidFill>
                  <a:srgbClr val="FFFFFF"/>
                </a:solidFill>
                <a:latin typeface="Alice Bold"/>
              </a:rPr>
              <a:t>LOGIN</a:t>
            </a:r>
          </a:p>
        </p:txBody>
      </p:sp>
      <p:sp>
        <p:nvSpPr>
          <p:cNvPr name="TextBox 29" id="29"/>
          <p:cNvSpPr txBox="true"/>
          <p:nvPr/>
        </p:nvSpPr>
        <p:spPr>
          <a:xfrm rot="0">
            <a:off x="1071073" y="6685133"/>
            <a:ext cx="2350393" cy="771525"/>
          </a:xfrm>
          <a:prstGeom prst="rect">
            <a:avLst/>
          </a:prstGeom>
        </p:spPr>
        <p:txBody>
          <a:bodyPr anchor="t" rtlCol="false" tIns="0" lIns="0" bIns="0" rIns="0">
            <a:spAutoFit/>
          </a:bodyPr>
          <a:lstStyle/>
          <a:p>
            <a:pPr algn="ctr">
              <a:lnSpc>
                <a:spcPts val="6299"/>
              </a:lnSpc>
            </a:pPr>
            <a:r>
              <a:rPr lang="en-US" sz="4499">
                <a:solidFill>
                  <a:srgbClr val="FFFFFF"/>
                </a:solidFill>
                <a:latin typeface="Alice Bold"/>
              </a:rPr>
              <a:t>VENDOR</a:t>
            </a:r>
          </a:p>
        </p:txBody>
      </p:sp>
      <p:sp>
        <p:nvSpPr>
          <p:cNvPr name="TextBox 30" id="30"/>
          <p:cNvSpPr txBox="true"/>
          <p:nvPr/>
        </p:nvSpPr>
        <p:spPr>
          <a:xfrm rot="0">
            <a:off x="814139" y="8660154"/>
            <a:ext cx="2779514" cy="771525"/>
          </a:xfrm>
          <a:prstGeom prst="rect">
            <a:avLst/>
          </a:prstGeom>
        </p:spPr>
        <p:txBody>
          <a:bodyPr anchor="t" rtlCol="false" tIns="0" lIns="0" bIns="0" rIns="0">
            <a:spAutoFit/>
          </a:bodyPr>
          <a:lstStyle/>
          <a:p>
            <a:pPr algn="ctr">
              <a:lnSpc>
                <a:spcPts val="6299"/>
              </a:lnSpc>
            </a:pPr>
            <a:r>
              <a:rPr lang="en-US" sz="4499">
                <a:solidFill>
                  <a:srgbClr val="FFFFFF"/>
                </a:solidFill>
                <a:latin typeface="Alice Bold"/>
              </a:rPr>
              <a:t>ORDER BY</a:t>
            </a:r>
          </a:p>
        </p:txBody>
      </p:sp>
      <p:sp>
        <p:nvSpPr>
          <p:cNvPr name="TextBox 31" id="31"/>
          <p:cNvSpPr txBox="true"/>
          <p:nvPr/>
        </p:nvSpPr>
        <p:spPr>
          <a:xfrm rot="0">
            <a:off x="5416440" y="8696325"/>
            <a:ext cx="1910060" cy="1057275"/>
          </a:xfrm>
          <a:prstGeom prst="rect">
            <a:avLst/>
          </a:prstGeom>
        </p:spPr>
        <p:txBody>
          <a:bodyPr anchor="t" rtlCol="false" tIns="0" lIns="0" bIns="0" rIns="0">
            <a:spAutoFit/>
          </a:bodyPr>
          <a:lstStyle/>
          <a:p>
            <a:pPr algn="ctr">
              <a:lnSpc>
                <a:spcPts val="4200"/>
              </a:lnSpc>
            </a:pPr>
            <a:r>
              <a:rPr lang="en-US" sz="3000">
                <a:solidFill>
                  <a:srgbClr val="FFFFFF"/>
                </a:solidFill>
                <a:latin typeface="Alice Bold"/>
              </a:rPr>
              <a:t>FAVORITE </a:t>
            </a:r>
          </a:p>
          <a:p>
            <a:pPr algn="ctr">
              <a:lnSpc>
                <a:spcPts val="4200"/>
              </a:lnSpc>
            </a:pPr>
            <a:r>
              <a:rPr lang="en-US" sz="3000">
                <a:solidFill>
                  <a:srgbClr val="FFFFFF"/>
                </a:solidFill>
                <a:latin typeface="Alice Bold"/>
              </a:rPr>
              <a:t>ICON</a:t>
            </a:r>
          </a:p>
        </p:txBody>
      </p:sp>
      <p:sp>
        <p:nvSpPr>
          <p:cNvPr name="TextBox 32" id="32"/>
          <p:cNvSpPr txBox="true"/>
          <p:nvPr/>
        </p:nvSpPr>
        <p:spPr>
          <a:xfrm rot="0">
            <a:off x="4902952" y="6815088"/>
            <a:ext cx="2962771" cy="1057275"/>
          </a:xfrm>
          <a:prstGeom prst="rect">
            <a:avLst/>
          </a:prstGeom>
        </p:spPr>
        <p:txBody>
          <a:bodyPr anchor="t" rtlCol="false" tIns="0" lIns="0" bIns="0" rIns="0">
            <a:spAutoFit/>
          </a:bodyPr>
          <a:lstStyle/>
          <a:p>
            <a:pPr algn="ctr">
              <a:lnSpc>
                <a:spcPts val="4200"/>
              </a:lnSpc>
            </a:pPr>
            <a:r>
              <a:rPr lang="en-US" sz="3000">
                <a:solidFill>
                  <a:srgbClr val="FFFFFF"/>
                </a:solidFill>
                <a:latin typeface="Alice Bold"/>
              </a:rPr>
              <a:t>VIEW FAVROITE </a:t>
            </a:r>
          </a:p>
          <a:p>
            <a:pPr algn="ctr">
              <a:lnSpc>
                <a:spcPts val="4200"/>
              </a:lnSpc>
            </a:pPr>
            <a:r>
              <a:rPr lang="en-US" sz="3000">
                <a:solidFill>
                  <a:srgbClr val="FFFFFF"/>
                </a:solidFill>
                <a:latin typeface="Alice Bold"/>
              </a:rPr>
              <a:t>PAGE</a:t>
            </a:r>
          </a:p>
        </p:txBody>
      </p:sp>
      <p:sp>
        <p:nvSpPr>
          <p:cNvPr name="TextBox 33" id="33"/>
          <p:cNvSpPr txBox="true"/>
          <p:nvPr/>
        </p:nvSpPr>
        <p:spPr>
          <a:xfrm rot="0">
            <a:off x="5162688" y="2466035"/>
            <a:ext cx="2236788" cy="1235075"/>
          </a:xfrm>
          <a:prstGeom prst="rect">
            <a:avLst/>
          </a:prstGeom>
        </p:spPr>
        <p:txBody>
          <a:bodyPr anchor="t" rtlCol="false" tIns="0" lIns="0" bIns="0" rIns="0">
            <a:spAutoFit/>
          </a:bodyPr>
          <a:lstStyle/>
          <a:p>
            <a:pPr algn="ctr">
              <a:lnSpc>
                <a:spcPts val="4900"/>
              </a:lnSpc>
            </a:pPr>
            <a:r>
              <a:rPr lang="en-US" sz="3500">
                <a:solidFill>
                  <a:srgbClr val="FFFFFF"/>
                </a:solidFill>
                <a:latin typeface="Alice Bold"/>
              </a:rPr>
              <a:t>Inc/Dec </a:t>
            </a:r>
          </a:p>
          <a:p>
            <a:pPr algn="ctr">
              <a:lnSpc>
                <a:spcPts val="4900"/>
              </a:lnSpc>
            </a:pPr>
            <a:r>
              <a:rPr lang="en-US" sz="3500">
                <a:solidFill>
                  <a:srgbClr val="FFFFFF"/>
                </a:solidFill>
                <a:latin typeface="Alice Bold"/>
              </a:rPr>
              <a:t>QUANTITY</a:t>
            </a:r>
          </a:p>
        </p:txBody>
      </p:sp>
      <p:sp>
        <p:nvSpPr>
          <p:cNvPr name="TextBox 34" id="34"/>
          <p:cNvSpPr txBox="true"/>
          <p:nvPr/>
        </p:nvSpPr>
        <p:spPr>
          <a:xfrm rot="0">
            <a:off x="9446873" y="2817642"/>
            <a:ext cx="2402086" cy="615950"/>
          </a:xfrm>
          <a:prstGeom prst="rect">
            <a:avLst/>
          </a:prstGeom>
        </p:spPr>
        <p:txBody>
          <a:bodyPr anchor="t" rtlCol="false" tIns="0" lIns="0" bIns="0" rIns="0">
            <a:spAutoFit/>
          </a:bodyPr>
          <a:lstStyle/>
          <a:p>
            <a:pPr algn="ctr">
              <a:lnSpc>
                <a:spcPts val="4900"/>
              </a:lnSpc>
            </a:pPr>
            <a:r>
              <a:rPr lang="en-US" sz="3500">
                <a:solidFill>
                  <a:srgbClr val="FFFFFF"/>
                </a:solidFill>
                <a:latin typeface="Alice Bold"/>
              </a:rPr>
              <a:t>CHECKOUT</a:t>
            </a:r>
          </a:p>
        </p:txBody>
      </p:sp>
      <p:sp>
        <p:nvSpPr>
          <p:cNvPr name="TextBox 35" id="35"/>
          <p:cNvSpPr txBox="true"/>
          <p:nvPr/>
        </p:nvSpPr>
        <p:spPr>
          <a:xfrm rot="0">
            <a:off x="9944607" y="6725553"/>
            <a:ext cx="1761232" cy="1235075"/>
          </a:xfrm>
          <a:prstGeom prst="rect">
            <a:avLst/>
          </a:prstGeom>
        </p:spPr>
        <p:txBody>
          <a:bodyPr anchor="t" rtlCol="false" tIns="0" lIns="0" bIns="0" rIns="0">
            <a:spAutoFit/>
          </a:bodyPr>
          <a:lstStyle/>
          <a:p>
            <a:pPr algn="ctr">
              <a:lnSpc>
                <a:spcPts val="4900"/>
              </a:lnSpc>
            </a:pPr>
            <a:r>
              <a:rPr lang="en-US" sz="3500">
                <a:solidFill>
                  <a:srgbClr val="FFFFFF"/>
                </a:solidFill>
                <a:latin typeface="Alice Bold"/>
              </a:rPr>
              <a:t>SUBMIT </a:t>
            </a:r>
          </a:p>
          <a:p>
            <a:pPr algn="ctr">
              <a:lnSpc>
                <a:spcPts val="4900"/>
              </a:lnSpc>
            </a:pPr>
            <a:r>
              <a:rPr lang="en-US" sz="3500">
                <a:solidFill>
                  <a:srgbClr val="FFFFFF"/>
                </a:solidFill>
                <a:latin typeface="Alice Bold"/>
              </a:rPr>
              <a:t>ORDER</a:t>
            </a:r>
          </a:p>
        </p:txBody>
      </p:sp>
      <p:sp>
        <p:nvSpPr>
          <p:cNvPr name="TextBox 36" id="36"/>
          <p:cNvSpPr txBox="true"/>
          <p:nvPr/>
        </p:nvSpPr>
        <p:spPr>
          <a:xfrm rot="0">
            <a:off x="9557770" y="8518525"/>
            <a:ext cx="2587526" cy="1235075"/>
          </a:xfrm>
          <a:prstGeom prst="rect">
            <a:avLst/>
          </a:prstGeom>
        </p:spPr>
        <p:txBody>
          <a:bodyPr anchor="t" rtlCol="false" tIns="0" lIns="0" bIns="0" rIns="0">
            <a:spAutoFit/>
          </a:bodyPr>
          <a:lstStyle/>
          <a:p>
            <a:pPr algn="ctr">
              <a:lnSpc>
                <a:spcPts val="4900"/>
              </a:lnSpc>
            </a:pPr>
            <a:r>
              <a:rPr lang="en-US" sz="3500">
                <a:solidFill>
                  <a:srgbClr val="FFFFFF"/>
                </a:solidFill>
                <a:latin typeface="Alice Bold"/>
              </a:rPr>
              <a:t>DOWNLOAD</a:t>
            </a:r>
          </a:p>
          <a:p>
            <a:pPr algn="ctr">
              <a:lnSpc>
                <a:spcPts val="4900"/>
              </a:lnSpc>
            </a:pPr>
            <a:r>
              <a:rPr lang="en-US" sz="3500">
                <a:solidFill>
                  <a:srgbClr val="FFFFFF"/>
                </a:solidFill>
                <a:latin typeface="Alice Bold"/>
              </a:rPr>
              <a:t>RECEIPT</a:t>
            </a:r>
          </a:p>
        </p:txBody>
      </p:sp>
      <p:sp>
        <p:nvSpPr>
          <p:cNvPr name="TextBox 37" id="37"/>
          <p:cNvSpPr txBox="true"/>
          <p:nvPr/>
        </p:nvSpPr>
        <p:spPr>
          <a:xfrm rot="0">
            <a:off x="13979286" y="8688729"/>
            <a:ext cx="2173982" cy="1109345"/>
          </a:xfrm>
          <a:prstGeom prst="rect">
            <a:avLst/>
          </a:prstGeom>
        </p:spPr>
        <p:txBody>
          <a:bodyPr anchor="t" rtlCol="false" tIns="0" lIns="0" bIns="0" rIns="0">
            <a:spAutoFit/>
          </a:bodyPr>
          <a:lstStyle/>
          <a:p>
            <a:pPr algn="ctr">
              <a:lnSpc>
                <a:spcPts val="4480"/>
              </a:lnSpc>
            </a:pPr>
            <a:r>
              <a:rPr lang="en-US" sz="3200">
                <a:solidFill>
                  <a:srgbClr val="FFFFFF"/>
                </a:solidFill>
                <a:latin typeface="Alice Bold"/>
              </a:rPr>
              <a:t>CONTINUE </a:t>
            </a:r>
          </a:p>
          <a:p>
            <a:pPr algn="ctr">
              <a:lnSpc>
                <a:spcPts val="4480"/>
              </a:lnSpc>
            </a:pPr>
            <a:r>
              <a:rPr lang="en-US" sz="3200">
                <a:solidFill>
                  <a:srgbClr val="FFFFFF"/>
                </a:solidFill>
                <a:latin typeface="Alice Bold"/>
              </a:rPr>
              <a:t>SHOPPING</a:t>
            </a:r>
          </a:p>
        </p:txBody>
      </p:sp>
      <p:sp>
        <p:nvSpPr>
          <p:cNvPr name="TextBox 38" id="38"/>
          <p:cNvSpPr txBox="true"/>
          <p:nvPr/>
        </p:nvSpPr>
        <p:spPr>
          <a:xfrm rot="0">
            <a:off x="13641543" y="7045276"/>
            <a:ext cx="2523133" cy="596900"/>
          </a:xfrm>
          <a:prstGeom prst="rect">
            <a:avLst/>
          </a:prstGeom>
        </p:spPr>
        <p:txBody>
          <a:bodyPr anchor="t" rtlCol="false" tIns="0" lIns="0" bIns="0" rIns="0">
            <a:spAutoFit/>
          </a:bodyPr>
          <a:lstStyle/>
          <a:p>
            <a:pPr algn="ctr">
              <a:lnSpc>
                <a:spcPts val="4899"/>
              </a:lnSpc>
            </a:pPr>
            <a:r>
              <a:rPr lang="en-US" sz="3499">
                <a:solidFill>
                  <a:srgbClr val="FFFFFF"/>
                </a:solidFill>
                <a:latin typeface="Alice Bold"/>
              </a:rPr>
              <a:t>MY ORDERS</a:t>
            </a:r>
          </a:p>
        </p:txBody>
      </p:sp>
      <p:sp>
        <p:nvSpPr>
          <p:cNvPr name="TextBox 39" id="39"/>
          <p:cNvSpPr txBox="true"/>
          <p:nvPr/>
        </p:nvSpPr>
        <p:spPr>
          <a:xfrm rot="0">
            <a:off x="13822270" y="4697596"/>
            <a:ext cx="2161679" cy="721996"/>
          </a:xfrm>
          <a:prstGeom prst="rect">
            <a:avLst/>
          </a:prstGeom>
        </p:spPr>
        <p:txBody>
          <a:bodyPr anchor="t" rtlCol="false" tIns="0" lIns="0" bIns="0" rIns="0">
            <a:spAutoFit/>
          </a:bodyPr>
          <a:lstStyle/>
          <a:p>
            <a:pPr algn="ctr">
              <a:lnSpc>
                <a:spcPts val="5879"/>
              </a:lnSpc>
            </a:pPr>
            <a:r>
              <a:rPr lang="en-US" sz="4199">
                <a:solidFill>
                  <a:srgbClr val="FFFFFF"/>
                </a:solidFill>
                <a:latin typeface="Alice Bold"/>
              </a:rPr>
              <a:t>LOGOUT</a:t>
            </a:r>
          </a:p>
        </p:txBody>
      </p:sp>
      <p:grpSp>
        <p:nvGrpSpPr>
          <p:cNvPr name="Group 40" id="40"/>
          <p:cNvGrpSpPr/>
          <p:nvPr/>
        </p:nvGrpSpPr>
        <p:grpSpPr>
          <a:xfrm rot="5400000">
            <a:off x="1727145" y="5678214"/>
            <a:ext cx="1071515" cy="678362"/>
            <a:chOff x="0" y="0"/>
            <a:chExt cx="856121" cy="541999"/>
          </a:xfrm>
        </p:grpSpPr>
        <p:sp>
          <p:nvSpPr>
            <p:cNvPr name="Freeform 41" id="41"/>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42" id="42"/>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5400000">
            <a:off x="1727145" y="7602717"/>
            <a:ext cx="1071515" cy="678362"/>
            <a:chOff x="0" y="0"/>
            <a:chExt cx="856121" cy="541999"/>
          </a:xfrm>
        </p:grpSpPr>
        <p:sp>
          <p:nvSpPr>
            <p:cNvPr name="Freeform 44" id="44"/>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45" id="45"/>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46" id="46"/>
          <p:cNvGrpSpPr/>
          <p:nvPr/>
        </p:nvGrpSpPr>
        <p:grpSpPr>
          <a:xfrm rot="0">
            <a:off x="3740522" y="8881168"/>
            <a:ext cx="1249658" cy="791142"/>
            <a:chOff x="0" y="0"/>
            <a:chExt cx="856121" cy="541999"/>
          </a:xfrm>
        </p:grpSpPr>
        <p:sp>
          <p:nvSpPr>
            <p:cNvPr name="Freeform 47" id="47"/>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48" id="48"/>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49" id="49"/>
          <p:cNvGrpSpPr/>
          <p:nvPr/>
        </p:nvGrpSpPr>
        <p:grpSpPr>
          <a:xfrm rot="-5400000">
            <a:off x="5867068" y="8057435"/>
            <a:ext cx="1008805" cy="638661"/>
            <a:chOff x="0" y="0"/>
            <a:chExt cx="856121" cy="541999"/>
          </a:xfrm>
        </p:grpSpPr>
        <p:sp>
          <p:nvSpPr>
            <p:cNvPr name="Freeform 50" id="50"/>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51" id="51"/>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52" id="52"/>
          <p:cNvGrpSpPr/>
          <p:nvPr/>
        </p:nvGrpSpPr>
        <p:grpSpPr>
          <a:xfrm rot="-5400000">
            <a:off x="5737137" y="5928099"/>
            <a:ext cx="1167928" cy="739400"/>
            <a:chOff x="0" y="0"/>
            <a:chExt cx="856121" cy="541999"/>
          </a:xfrm>
        </p:grpSpPr>
        <p:sp>
          <p:nvSpPr>
            <p:cNvPr name="Freeform 53" id="53"/>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54" id="54"/>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55" id="55"/>
          <p:cNvGrpSpPr/>
          <p:nvPr/>
        </p:nvGrpSpPr>
        <p:grpSpPr>
          <a:xfrm rot="-5400000">
            <a:off x="5833228" y="3800490"/>
            <a:ext cx="975746" cy="617732"/>
            <a:chOff x="0" y="0"/>
            <a:chExt cx="856121" cy="541999"/>
          </a:xfrm>
        </p:grpSpPr>
        <p:sp>
          <p:nvSpPr>
            <p:cNvPr name="Freeform 56" id="56"/>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57" id="57"/>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58" id="58"/>
          <p:cNvGrpSpPr/>
          <p:nvPr/>
        </p:nvGrpSpPr>
        <p:grpSpPr>
          <a:xfrm rot="0">
            <a:off x="7886427" y="2830341"/>
            <a:ext cx="1249658" cy="791142"/>
            <a:chOff x="0" y="0"/>
            <a:chExt cx="856121" cy="541999"/>
          </a:xfrm>
        </p:grpSpPr>
        <p:sp>
          <p:nvSpPr>
            <p:cNvPr name="Freeform 59" id="59"/>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60" id="60"/>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61" id="61"/>
          <p:cNvGrpSpPr/>
          <p:nvPr/>
        </p:nvGrpSpPr>
        <p:grpSpPr>
          <a:xfrm rot="5400000">
            <a:off x="10115285" y="3877489"/>
            <a:ext cx="1071515" cy="678362"/>
            <a:chOff x="0" y="0"/>
            <a:chExt cx="856121" cy="541999"/>
          </a:xfrm>
        </p:grpSpPr>
        <p:sp>
          <p:nvSpPr>
            <p:cNvPr name="Freeform 62" id="62"/>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63" id="63"/>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64" id="64"/>
          <p:cNvGrpSpPr/>
          <p:nvPr/>
        </p:nvGrpSpPr>
        <p:grpSpPr>
          <a:xfrm rot="5400000">
            <a:off x="10228536" y="5910411"/>
            <a:ext cx="1071515" cy="678362"/>
            <a:chOff x="0" y="0"/>
            <a:chExt cx="856121" cy="541999"/>
          </a:xfrm>
        </p:grpSpPr>
        <p:sp>
          <p:nvSpPr>
            <p:cNvPr name="Freeform 65" id="65"/>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66" id="66"/>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67" id="67"/>
          <p:cNvGrpSpPr/>
          <p:nvPr/>
        </p:nvGrpSpPr>
        <p:grpSpPr>
          <a:xfrm rot="5400000">
            <a:off x="10386265" y="8141301"/>
            <a:ext cx="829069" cy="524872"/>
            <a:chOff x="0" y="0"/>
            <a:chExt cx="856121" cy="541999"/>
          </a:xfrm>
        </p:grpSpPr>
        <p:sp>
          <p:nvSpPr>
            <p:cNvPr name="Freeform 68" id="68"/>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69" id="69"/>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70" id="70"/>
          <p:cNvGrpSpPr/>
          <p:nvPr/>
        </p:nvGrpSpPr>
        <p:grpSpPr>
          <a:xfrm rot="0">
            <a:off x="12288171" y="8818272"/>
            <a:ext cx="1249658" cy="791142"/>
            <a:chOff x="0" y="0"/>
            <a:chExt cx="856121" cy="541999"/>
          </a:xfrm>
        </p:grpSpPr>
        <p:sp>
          <p:nvSpPr>
            <p:cNvPr name="Freeform 71" id="71"/>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72" id="72"/>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73" id="73"/>
          <p:cNvGrpSpPr/>
          <p:nvPr/>
        </p:nvGrpSpPr>
        <p:grpSpPr>
          <a:xfrm rot="-5400000">
            <a:off x="14394289" y="7939267"/>
            <a:ext cx="1008805" cy="638661"/>
            <a:chOff x="0" y="0"/>
            <a:chExt cx="856121" cy="541999"/>
          </a:xfrm>
        </p:grpSpPr>
        <p:sp>
          <p:nvSpPr>
            <p:cNvPr name="Freeform 74" id="74"/>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75" id="75"/>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grpSp>
        <p:nvGrpSpPr>
          <p:cNvPr name="Group 76" id="76"/>
          <p:cNvGrpSpPr/>
          <p:nvPr/>
        </p:nvGrpSpPr>
        <p:grpSpPr>
          <a:xfrm rot="-5400000">
            <a:off x="14308293" y="5850615"/>
            <a:ext cx="1114122" cy="705336"/>
            <a:chOff x="0" y="0"/>
            <a:chExt cx="856121" cy="541999"/>
          </a:xfrm>
        </p:grpSpPr>
        <p:sp>
          <p:nvSpPr>
            <p:cNvPr name="Freeform 77" id="77"/>
            <p:cNvSpPr/>
            <p:nvPr/>
          </p:nvSpPr>
          <p:spPr>
            <a:xfrm flipH="false" flipV="false" rot="0">
              <a:off x="0" y="0"/>
              <a:ext cx="856121" cy="541999"/>
            </a:xfrm>
            <a:custGeom>
              <a:avLst/>
              <a:gdLst/>
              <a:ahLst/>
              <a:cxnLst/>
              <a:rect r="r" b="b" t="t" l="l"/>
              <a:pathLst>
                <a:path h="541999" w="856121">
                  <a:moveTo>
                    <a:pt x="856121" y="270999"/>
                  </a:moveTo>
                  <a:lnTo>
                    <a:pt x="449721" y="0"/>
                  </a:lnTo>
                  <a:lnTo>
                    <a:pt x="449721" y="203200"/>
                  </a:lnTo>
                  <a:lnTo>
                    <a:pt x="0" y="203200"/>
                  </a:lnTo>
                  <a:lnTo>
                    <a:pt x="0" y="338799"/>
                  </a:lnTo>
                  <a:lnTo>
                    <a:pt x="449721" y="338799"/>
                  </a:lnTo>
                  <a:lnTo>
                    <a:pt x="449721" y="541999"/>
                  </a:lnTo>
                  <a:lnTo>
                    <a:pt x="856121" y="270999"/>
                  </a:lnTo>
                  <a:close/>
                </a:path>
              </a:pathLst>
            </a:custGeom>
            <a:solidFill>
              <a:srgbClr val="593C8F"/>
            </a:solidFill>
          </p:spPr>
        </p:sp>
        <p:sp>
          <p:nvSpPr>
            <p:cNvPr name="TextBox 78" id="78"/>
            <p:cNvSpPr txBox="true"/>
            <p:nvPr/>
          </p:nvSpPr>
          <p:spPr>
            <a:xfrm>
              <a:off x="0" y="155575"/>
              <a:ext cx="754521" cy="183224"/>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10492414" y="1787537"/>
            <a:ext cx="7470763" cy="747076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5676" t="-783" r="-5676" b="-10570"/>
              </a:stretch>
            </a:blipFill>
          </p:spPr>
        </p:sp>
      </p:grpSp>
      <p:grpSp>
        <p:nvGrpSpPr>
          <p:cNvPr name="Group 5" id="5"/>
          <p:cNvGrpSpPr/>
          <p:nvPr/>
        </p:nvGrpSpPr>
        <p:grpSpPr>
          <a:xfrm rot="0">
            <a:off x="7810500" y="0"/>
            <a:ext cx="2681914" cy="10287000"/>
            <a:chOff x="0" y="0"/>
            <a:chExt cx="706348" cy="2709333"/>
          </a:xfrm>
        </p:grpSpPr>
        <p:sp>
          <p:nvSpPr>
            <p:cNvPr name="Freeform 6" id="6"/>
            <p:cNvSpPr/>
            <p:nvPr/>
          </p:nvSpPr>
          <p:spPr>
            <a:xfrm flipH="false" flipV="false" rot="0">
              <a:off x="0" y="0"/>
              <a:ext cx="706348" cy="2709333"/>
            </a:xfrm>
            <a:custGeom>
              <a:avLst/>
              <a:gdLst/>
              <a:ahLst/>
              <a:cxnLst/>
              <a:rect r="r" b="b" t="t" l="l"/>
              <a:pathLst>
                <a:path h="2709333" w="706348">
                  <a:moveTo>
                    <a:pt x="0" y="0"/>
                  </a:moveTo>
                  <a:lnTo>
                    <a:pt x="706348" y="0"/>
                  </a:lnTo>
                  <a:lnTo>
                    <a:pt x="706348" y="2709333"/>
                  </a:lnTo>
                  <a:lnTo>
                    <a:pt x="0" y="2709333"/>
                  </a:lnTo>
                  <a:close/>
                </a:path>
              </a:pathLst>
            </a:custGeom>
            <a:solidFill>
              <a:srgbClr val="593C8F"/>
            </a:solidFill>
          </p:spPr>
        </p:sp>
        <p:sp>
          <p:nvSpPr>
            <p:cNvPr name="TextBox 7" id="7"/>
            <p:cNvSpPr txBox="true"/>
            <p:nvPr/>
          </p:nvSpPr>
          <p:spPr>
            <a:xfrm>
              <a:off x="0" y="-47625"/>
              <a:ext cx="706348" cy="275695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34498" y="630654"/>
            <a:ext cx="6968269" cy="2734945"/>
          </a:xfrm>
          <a:prstGeom prst="rect">
            <a:avLst/>
          </a:prstGeom>
        </p:spPr>
        <p:txBody>
          <a:bodyPr anchor="t" rtlCol="false" tIns="0" lIns="0" bIns="0" rIns="0">
            <a:spAutoFit/>
          </a:bodyPr>
          <a:lstStyle/>
          <a:p>
            <a:pPr algn="l">
              <a:lnSpc>
                <a:spcPts val="7279"/>
              </a:lnSpc>
              <a:spcBef>
                <a:spcPct val="0"/>
              </a:spcBef>
            </a:pPr>
            <a:r>
              <a:rPr lang="en-US" sz="5199">
                <a:solidFill>
                  <a:srgbClr val="593C8F"/>
                </a:solidFill>
                <a:latin typeface="League Spartan"/>
              </a:rPr>
              <a:t>AUTOMATION OVER MANUAL TESTING</a:t>
            </a:r>
          </a:p>
        </p:txBody>
      </p:sp>
      <p:sp>
        <p:nvSpPr>
          <p:cNvPr name="TextBox 9" id="9"/>
          <p:cNvSpPr txBox="true"/>
          <p:nvPr/>
        </p:nvSpPr>
        <p:spPr>
          <a:xfrm rot="0">
            <a:off x="805722" y="3556886"/>
            <a:ext cx="5996298" cy="6453505"/>
          </a:xfrm>
          <a:prstGeom prst="rect">
            <a:avLst/>
          </a:prstGeom>
        </p:spPr>
        <p:txBody>
          <a:bodyPr anchor="t" rtlCol="false" tIns="0" lIns="0" bIns="0" rIns="0">
            <a:spAutoFit/>
          </a:bodyPr>
          <a:lstStyle/>
          <a:p>
            <a:pPr algn="l" marL="604518" indent="-302259" lvl="1">
              <a:lnSpc>
                <a:spcPts val="3919"/>
              </a:lnSpc>
              <a:buFont typeface="Arial"/>
              <a:buChar char="•"/>
            </a:pPr>
            <a:r>
              <a:rPr lang="en-US" sz="2799">
                <a:solidFill>
                  <a:srgbClr val="000000"/>
                </a:solidFill>
                <a:latin typeface="Poppins"/>
              </a:rPr>
              <a:t>Efficiency and Speed</a:t>
            </a:r>
          </a:p>
          <a:p>
            <a:pPr algn="l" marL="604518" indent="-302259" lvl="1">
              <a:lnSpc>
                <a:spcPts val="3919"/>
              </a:lnSpc>
              <a:buFont typeface="Arial"/>
              <a:buChar char="•"/>
            </a:pPr>
            <a:r>
              <a:rPr lang="en-US" sz="2799">
                <a:solidFill>
                  <a:srgbClr val="000000"/>
                </a:solidFill>
                <a:latin typeface="Poppins"/>
              </a:rPr>
              <a:t>Cost-Effectiveness</a:t>
            </a:r>
          </a:p>
          <a:p>
            <a:pPr algn="l" marL="604518" indent="-302259" lvl="1">
              <a:lnSpc>
                <a:spcPts val="3919"/>
              </a:lnSpc>
              <a:buFont typeface="Arial"/>
              <a:buChar char="•"/>
            </a:pPr>
            <a:r>
              <a:rPr lang="en-US" sz="2799">
                <a:solidFill>
                  <a:srgbClr val="000000"/>
                </a:solidFill>
                <a:latin typeface="Poppins"/>
              </a:rPr>
              <a:t>Consistency and Repeatability</a:t>
            </a:r>
          </a:p>
          <a:p>
            <a:pPr algn="l" marL="604518" indent="-302259" lvl="1">
              <a:lnSpc>
                <a:spcPts val="3919"/>
              </a:lnSpc>
              <a:buFont typeface="Arial"/>
              <a:buChar char="•"/>
            </a:pPr>
            <a:r>
              <a:rPr lang="en-US" sz="2799">
                <a:solidFill>
                  <a:srgbClr val="000000"/>
                </a:solidFill>
                <a:latin typeface="Poppins"/>
              </a:rPr>
              <a:t>Comprehensive Testing</a:t>
            </a:r>
          </a:p>
          <a:p>
            <a:pPr algn="l" marL="604518" indent="-302259" lvl="1">
              <a:lnSpc>
                <a:spcPts val="3919"/>
              </a:lnSpc>
              <a:buFont typeface="Arial"/>
              <a:buChar char="•"/>
            </a:pPr>
            <a:r>
              <a:rPr lang="en-US" sz="2799">
                <a:solidFill>
                  <a:srgbClr val="000000"/>
                </a:solidFill>
                <a:latin typeface="Poppins"/>
              </a:rPr>
              <a:t> Scalability</a:t>
            </a:r>
          </a:p>
          <a:p>
            <a:pPr algn="l" marL="604518" indent="-302259" lvl="1">
              <a:lnSpc>
                <a:spcPts val="3919"/>
              </a:lnSpc>
              <a:buFont typeface="Arial"/>
              <a:buChar char="•"/>
            </a:pPr>
            <a:r>
              <a:rPr lang="en-US" sz="2799">
                <a:solidFill>
                  <a:srgbClr val="000000"/>
                </a:solidFill>
                <a:latin typeface="Poppins"/>
              </a:rPr>
              <a:t>Performance Testing</a:t>
            </a:r>
          </a:p>
          <a:p>
            <a:pPr algn="l" marL="604518" indent="-302259" lvl="1">
              <a:lnSpc>
                <a:spcPts val="3919"/>
              </a:lnSpc>
              <a:buFont typeface="Arial"/>
              <a:buChar char="•"/>
            </a:pPr>
            <a:r>
              <a:rPr lang="en-US" sz="2799">
                <a:solidFill>
                  <a:srgbClr val="000000"/>
                </a:solidFill>
                <a:latin typeface="Poppins"/>
              </a:rPr>
              <a:t>Reusability and Maintenance</a:t>
            </a:r>
          </a:p>
          <a:p>
            <a:pPr algn="l" marL="604518" indent="-302259" lvl="1">
              <a:lnSpc>
                <a:spcPts val="3919"/>
              </a:lnSpc>
              <a:buFont typeface="Arial"/>
              <a:buChar char="•"/>
            </a:pPr>
            <a:r>
              <a:rPr lang="en-US" sz="2799">
                <a:solidFill>
                  <a:srgbClr val="000000"/>
                </a:solidFill>
                <a:latin typeface="Poppins"/>
              </a:rPr>
              <a:t>Detailed Reporting and Analysis</a:t>
            </a:r>
          </a:p>
          <a:p>
            <a:pPr algn="l" marL="604518" indent="-302259" lvl="1">
              <a:lnSpc>
                <a:spcPts val="3919"/>
              </a:lnSpc>
              <a:buFont typeface="Arial"/>
              <a:buChar char="•"/>
            </a:pPr>
            <a:r>
              <a:rPr lang="en-US" sz="2799">
                <a:solidFill>
                  <a:srgbClr val="000000"/>
                </a:solidFill>
                <a:latin typeface="Poppins"/>
              </a:rPr>
              <a:t>Continuous Integration and Continuous Deployment (CI/CD)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959850" y="-6668201"/>
            <a:ext cx="368300" cy="18288000"/>
            <a:chOff x="0" y="0"/>
            <a:chExt cx="97001" cy="4816593"/>
          </a:xfrm>
        </p:grpSpPr>
        <p:sp>
          <p:nvSpPr>
            <p:cNvPr name="Freeform 4" id="4"/>
            <p:cNvSpPr/>
            <p:nvPr/>
          </p:nvSpPr>
          <p:spPr>
            <a:xfrm flipH="false" flipV="false" rot="0">
              <a:off x="0" y="0"/>
              <a:ext cx="97001" cy="4816592"/>
            </a:xfrm>
            <a:custGeom>
              <a:avLst/>
              <a:gdLst/>
              <a:ahLst/>
              <a:cxnLst/>
              <a:rect r="r" b="b" t="t" l="l"/>
              <a:pathLst>
                <a:path h="4816592" w="97001">
                  <a:moveTo>
                    <a:pt x="0" y="0"/>
                  </a:moveTo>
                  <a:lnTo>
                    <a:pt x="97001" y="0"/>
                  </a:lnTo>
                  <a:lnTo>
                    <a:pt x="97001" y="4816592"/>
                  </a:lnTo>
                  <a:lnTo>
                    <a:pt x="0" y="4816592"/>
                  </a:lnTo>
                  <a:close/>
                </a:path>
              </a:pathLst>
            </a:custGeom>
            <a:solidFill>
              <a:srgbClr val="593C8F"/>
            </a:solidFill>
          </p:spPr>
        </p:sp>
        <p:sp>
          <p:nvSpPr>
            <p:cNvPr name="TextBox 5" id="5"/>
            <p:cNvSpPr txBox="true"/>
            <p:nvPr/>
          </p:nvSpPr>
          <p:spPr>
            <a:xfrm>
              <a:off x="0" y="-47625"/>
              <a:ext cx="97001" cy="486421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7328076" y="4591654"/>
            <a:ext cx="3631848" cy="363184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2272" r="0" b="-2272"/>
              </a:stretch>
            </a:blipFill>
          </p:spPr>
        </p:sp>
      </p:grpSp>
      <p:sp>
        <p:nvSpPr>
          <p:cNvPr name="Freeform 8" id="8"/>
          <p:cNvSpPr/>
          <p:nvPr/>
        </p:nvSpPr>
        <p:spPr>
          <a:xfrm flipH="false" flipV="false" rot="0">
            <a:off x="3401390" y="3005868"/>
            <a:ext cx="3663148" cy="2051363"/>
          </a:xfrm>
          <a:custGeom>
            <a:avLst/>
            <a:gdLst/>
            <a:ahLst/>
            <a:cxnLst/>
            <a:rect r="r" b="b" t="t" l="l"/>
            <a:pathLst>
              <a:path h="2051363" w="3663148">
                <a:moveTo>
                  <a:pt x="0" y="0"/>
                </a:moveTo>
                <a:lnTo>
                  <a:pt x="3663148" y="0"/>
                </a:lnTo>
                <a:lnTo>
                  <a:pt x="3663148" y="2051363"/>
                </a:lnTo>
                <a:lnTo>
                  <a:pt x="0" y="2051363"/>
                </a:lnTo>
                <a:lnTo>
                  <a:pt x="0" y="0"/>
                </a:lnTo>
                <a:close/>
              </a:path>
            </a:pathLst>
          </a:custGeom>
          <a:blipFill>
            <a:blip r:embed="rId4"/>
            <a:stretch>
              <a:fillRect l="0" t="0" r="0" b="0"/>
            </a:stretch>
          </a:blipFill>
        </p:spPr>
      </p:sp>
      <p:sp>
        <p:nvSpPr>
          <p:cNvPr name="Freeform 9" id="9"/>
          <p:cNvSpPr/>
          <p:nvPr/>
        </p:nvSpPr>
        <p:spPr>
          <a:xfrm flipH="false" flipV="false" rot="0">
            <a:off x="11944980" y="3005868"/>
            <a:ext cx="2992710" cy="3028622"/>
          </a:xfrm>
          <a:custGeom>
            <a:avLst/>
            <a:gdLst/>
            <a:ahLst/>
            <a:cxnLst/>
            <a:rect r="r" b="b" t="t" l="l"/>
            <a:pathLst>
              <a:path h="3028622" w="2992710">
                <a:moveTo>
                  <a:pt x="0" y="0"/>
                </a:moveTo>
                <a:lnTo>
                  <a:pt x="2992710" y="0"/>
                </a:lnTo>
                <a:lnTo>
                  <a:pt x="2992710" y="3028622"/>
                </a:lnTo>
                <a:lnTo>
                  <a:pt x="0" y="3028622"/>
                </a:lnTo>
                <a:lnTo>
                  <a:pt x="0" y="0"/>
                </a:lnTo>
                <a:close/>
              </a:path>
            </a:pathLst>
          </a:custGeom>
          <a:blipFill>
            <a:blip r:embed="rId5"/>
            <a:stretch>
              <a:fillRect l="0" t="0" r="0" b="0"/>
            </a:stretch>
          </a:blipFill>
        </p:spPr>
      </p:sp>
      <p:sp>
        <p:nvSpPr>
          <p:cNvPr name="Freeform 10" id="10"/>
          <p:cNvSpPr/>
          <p:nvPr/>
        </p:nvSpPr>
        <p:spPr>
          <a:xfrm flipH="false" flipV="false" rot="0">
            <a:off x="11454874" y="6636510"/>
            <a:ext cx="6394987" cy="2932670"/>
          </a:xfrm>
          <a:custGeom>
            <a:avLst/>
            <a:gdLst/>
            <a:ahLst/>
            <a:cxnLst/>
            <a:rect r="r" b="b" t="t" l="l"/>
            <a:pathLst>
              <a:path h="2932670" w="6394987">
                <a:moveTo>
                  <a:pt x="0" y="0"/>
                </a:moveTo>
                <a:lnTo>
                  <a:pt x="6394986" y="0"/>
                </a:lnTo>
                <a:lnTo>
                  <a:pt x="6394986" y="2932670"/>
                </a:lnTo>
                <a:lnTo>
                  <a:pt x="0" y="2932670"/>
                </a:lnTo>
                <a:lnTo>
                  <a:pt x="0" y="0"/>
                </a:lnTo>
                <a:close/>
              </a:path>
            </a:pathLst>
          </a:custGeom>
          <a:blipFill>
            <a:blip r:embed="rId6"/>
            <a:stretch>
              <a:fillRect l="0" t="0" r="0" b="-22658"/>
            </a:stretch>
          </a:blipFill>
        </p:spPr>
      </p:sp>
      <p:sp>
        <p:nvSpPr>
          <p:cNvPr name="Freeform 11" id="11"/>
          <p:cNvSpPr/>
          <p:nvPr/>
        </p:nvSpPr>
        <p:spPr>
          <a:xfrm flipH="false" flipV="false" rot="0">
            <a:off x="1028700" y="5578514"/>
            <a:ext cx="4530035" cy="2644988"/>
          </a:xfrm>
          <a:custGeom>
            <a:avLst/>
            <a:gdLst/>
            <a:ahLst/>
            <a:cxnLst/>
            <a:rect r="r" b="b" t="t" l="l"/>
            <a:pathLst>
              <a:path h="2644988" w="4530035">
                <a:moveTo>
                  <a:pt x="0" y="0"/>
                </a:moveTo>
                <a:lnTo>
                  <a:pt x="4530035" y="0"/>
                </a:lnTo>
                <a:lnTo>
                  <a:pt x="4530035" y="2644988"/>
                </a:lnTo>
                <a:lnTo>
                  <a:pt x="0" y="2644988"/>
                </a:lnTo>
                <a:lnTo>
                  <a:pt x="0" y="0"/>
                </a:lnTo>
                <a:close/>
              </a:path>
            </a:pathLst>
          </a:custGeom>
          <a:blipFill>
            <a:blip r:embed="rId7"/>
            <a:stretch>
              <a:fillRect l="0" t="0" r="0" b="0"/>
            </a:stretch>
          </a:blipFill>
        </p:spPr>
      </p:sp>
      <p:sp>
        <p:nvSpPr>
          <p:cNvPr name="Freeform 12" id="12"/>
          <p:cNvSpPr/>
          <p:nvPr/>
        </p:nvSpPr>
        <p:spPr>
          <a:xfrm flipH="false" flipV="false" rot="0">
            <a:off x="5720253" y="7155161"/>
            <a:ext cx="3719027" cy="3719027"/>
          </a:xfrm>
          <a:custGeom>
            <a:avLst/>
            <a:gdLst/>
            <a:ahLst/>
            <a:cxnLst/>
            <a:rect r="r" b="b" t="t" l="l"/>
            <a:pathLst>
              <a:path h="3719027" w="3719027">
                <a:moveTo>
                  <a:pt x="0" y="0"/>
                </a:moveTo>
                <a:lnTo>
                  <a:pt x="3719027" y="0"/>
                </a:lnTo>
                <a:lnTo>
                  <a:pt x="3719027" y="3719027"/>
                </a:lnTo>
                <a:lnTo>
                  <a:pt x="0" y="3719027"/>
                </a:lnTo>
                <a:lnTo>
                  <a:pt x="0" y="0"/>
                </a:lnTo>
                <a:close/>
              </a:path>
            </a:pathLst>
          </a:custGeom>
          <a:blipFill>
            <a:blip r:embed="rId8"/>
            <a:stretch>
              <a:fillRect l="0" t="0" r="0" b="0"/>
            </a:stretch>
          </a:blipFill>
        </p:spPr>
      </p:sp>
      <p:sp>
        <p:nvSpPr>
          <p:cNvPr name="TextBox 13" id="13"/>
          <p:cNvSpPr txBox="true"/>
          <p:nvPr/>
        </p:nvSpPr>
        <p:spPr>
          <a:xfrm rot="0">
            <a:off x="1028700" y="561908"/>
            <a:ext cx="16821160" cy="1167766"/>
          </a:xfrm>
          <a:prstGeom prst="rect">
            <a:avLst/>
          </a:prstGeom>
        </p:spPr>
        <p:txBody>
          <a:bodyPr anchor="t" rtlCol="false" tIns="0" lIns="0" bIns="0" rIns="0">
            <a:spAutoFit/>
          </a:bodyPr>
          <a:lstStyle/>
          <a:p>
            <a:pPr algn="l">
              <a:lnSpc>
                <a:spcPts val="9659"/>
              </a:lnSpc>
              <a:spcBef>
                <a:spcPct val="0"/>
              </a:spcBef>
            </a:pPr>
            <a:r>
              <a:rPr lang="en-US" sz="6899">
                <a:solidFill>
                  <a:srgbClr val="593C8F"/>
                </a:solidFill>
                <a:latin typeface="League Spartan"/>
              </a:rPr>
              <a:t>OUR JOURNEY WITH AUTOMATION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00" y="1494821"/>
            <a:ext cx="4957463"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rPr>
              <a:t>TEST EXECUTION</a:t>
            </a:r>
          </a:p>
        </p:txBody>
      </p:sp>
      <p:sp>
        <p:nvSpPr>
          <p:cNvPr name="AutoShape 4" id="4"/>
          <p:cNvSpPr/>
          <p:nvPr/>
        </p:nvSpPr>
        <p:spPr>
          <a:xfrm flipV="true">
            <a:off x="1029771" y="2233059"/>
            <a:ext cx="3254698"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5574649" y="0"/>
            <a:ext cx="2992913" cy="10287000"/>
            <a:chOff x="0" y="0"/>
            <a:chExt cx="788257" cy="2709333"/>
          </a:xfrm>
        </p:grpSpPr>
        <p:sp>
          <p:nvSpPr>
            <p:cNvPr name="Freeform 6" id="6"/>
            <p:cNvSpPr/>
            <p:nvPr/>
          </p:nvSpPr>
          <p:spPr>
            <a:xfrm flipH="false" flipV="false" rot="0">
              <a:off x="0" y="0"/>
              <a:ext cx="788257" cy="2709333"/>
            </a:xfrm>
            <a:custGeom>
              <a:avLst/>
              <a:gdLst/>
              <a:ahLst/>
              <a:cxnLst/>
              <a:rect r="r" b="b" t="t" l="l"/>
              <a:pathLst>
                <a:path h="2709333" w="788257">
                  <a:moveTo>
                    <a:pt x="0" y="0"/>
                  </a:moveTo>
                  <a:lnTo>
                    <a:pt x="788257" y="0"/>
                  </a:lnTo>
                  <a:lnTo>
                    <a:pt x="788257" y="2709333"/>
                  </a:lnTo>
                  <a:lnTo>
                    <a:pt x="0" y="2709333"/>
                  </a:lnTo>
                  <a:close/>
                </a:path>
              </a:pathLst>
            </a:custGeom>
            <a:solidFill>
              <a:srgbClr val="593C8F"/>
            </a:solidFill>
          </p:spPr>
        </p:sp>
        <p:sp>
          <p:nvSpPr>
            <p:cNvPr name="TextBox 7" id="7"/>
            <p:cNvSpPr txBox="true"/>
            <p:nvPr/>
          </p:nvSpPr>
          <p:spPr>
            <a:xfrm>
              <a:off x="0" y="-47625"/>
              <a:ext cx="788257" cy="275695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773444" y="4501854"/>
            <a:ext cx="7942992" cy="5785146"/>
          </a:xfrm>
          <a:custGeom>
            <a:avLst/>
            <a:gdLst/>
            <a:ahLst/>
            <a:cxnLst/>
            <a:rect r="r" b="b" t="t" l="l"/>
            <a:pathLst>
              <a:path h="5785146" w="7942992">
                <a:moveTo>
                  <a:pt x="0" y="0"/>
                </a:moveTo>
                <a:lnTo>
                  <a:pt x="7942992" y="0"/>
                </a:lnTo>
                <a:lnTo>
                  <a:pt x="7942992" y="5785146"/>
                </a:lnTo>
                <a:lnTo>
                  <a:pt x="0" y="5785146"/>
                </a:lnTo>
                <a:lnTo>
                  <a:pt x="0" y="0"/>
                </a:lnTo>
                <a:close/>
              </a:path>
            </a:pathLst>
          </a:custGeom>
          <a:blipFill>
            <a:blip r:embed="rId3"/>
            <a:stretch>
              <a:fillRect l="0" t="0" r="0" b="0"/>
            </a:stretch>
          </a:blipFill>
        </p:spPr>
      </p:sp>
      <p:sp>
        <p:nvSpPr>
          <p:cNvPr name="TextBox 9" id="9"/>
          <p:cNvSpPr txBox="true"/>
          <p:nvPr/>
        </p:nvSpPr>
        <p:spPr>
          <a:xfrm rot="0">
            <a:off x="1028700" y="3947683"/>
            <a:ext cx="5744744" cy="160972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Poppins Bold"/>
              </a:rPr>
              <a:t>Test Execution Phases</a:t>
            </a:r>
          </a:p>
          <a:p>
            <a:pPr algn="l" marL="647700" indent="-323850" lvl="1">
              <a:lnSpc>
                <a:spcPts val="4200"/>
              </a:lnSpc>
              <a:buFont typeface="Arial"/>
              <a:buChar char="•"/>
            </a:pPr>
            <a:r>
              <a:rPr lang="en-US" sz="3000">
                <a:solidFill>
                  <a:srgbClr val="000000"/>
                </a:solidFill>
                <a:latin typeface="Poppins Bold"/>
              </a:rPr>
              <a:t>Test Execution Cycle</a:t>
            </a:r>
          </a:p>
          <a:p>
            <a:pPr algn="l" marL="647700" indent="-323850" lvl="1">
              <a:lnSpc>
                <a:spcPts val="4200"/>
              </a:lnSpc>
              <a:buFont typeface="Arial"/>
              <a:buChar char="•"/>
            </a:pPr>
            <a:r>
              <a:rPr lang="en-US" sz="3000">
                <a:solidFill>
                  <a:srgbClr val="000000"/>
                </a:solidFill>
                <a:latin typeface="Poppins Bold"/>
              </a:rPr>
              <a:t>Test Execution State</a:t>
            </a:r>
          </a:p>
        </p:txBody>
      </p:sp>
      <p:sp>
        <p:nvSpPr>
          <p:cNvPr name="TextBox 10" id="10"/>
          <p:cNvSpPr txBox="true"/>
          <p:nvPr/>
        </p:nvSpPr>
        <p:spPr>
          <a:xfrm rot="0">
            <a:off x="1028700" y="2515812"/>
            <a:ext cx="13990742" cy="976630"/>
          </a:xfrm>
          <a:prstGeom prst="rect">
            <a:avLst/>
          </a:prstGeom>
        </p:spPr>
        <p:txBody>
          <a:bodyPr anchor="t" rtlCol="false" tIns="0" lIns="0" bIns="0" rIns="0">
            <a:spAutoFit/>
          </a:bodyPr>
          <a:lstStyle/>
          <a:p>
            <a:pPr algn="l">
              <a:lnSpc>
                <a:spcPts val="3919"/>
              </a:lnSpc>
            </a:pPr>
            <a:r>
              <a:rPr lang="en-US" sz="2799">
                <a:solidFill>
                  <a:srgbClr val="000000"/>
                </a:solidFill>
                <a:latin typeface="Canva Sans"/>
              </a:rPr>
              <a:t>Test Execution is the process of performing test cases to identify bugs, errors, and other potential issues that a software could have.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DAGIf2kgM1E</dc:identifier>
  <dcterms:modified xsi:type="dcterms:W3CDTF">2011-08-01T06:04:30Z</dcterms:modified>
  <cp:revision>1</cp:revision>
  <dc:title>Automation testing</dc:title>
</cp:coreProperties>
</file>