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12192000" cy="6858000"/>
  <p:notesSz cx="6858000" cy="9144000"/>
  <p:embeddedFontLst>
    <p:embeddedFont>
      <p:font typeface="Century Gothic" panose="020B0502020202020204"/>
      <p:regular r:id="rId16"/>
    </p:embeddedFont>
  </p:embeddedFontLst>
  <p:custDataLst>
    <p:tags r:id="rId1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 name="Google Shape;1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8" name="Google Shape;1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g18b407c578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8b407c578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g18b407c57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8b407c57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g18b407c578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8b407c578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18b1eac32b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8b1eac32b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Google Shape;19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6" name="Google Shape;1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17"/>
        <p:cNvGrpSpPr/>
        <p:nvPr/>
      </p:nvGrpSpPr>
      <p:grpSpPr>
        <a:xfrm>
          <a:off x="0" y="0"/>
          <a:ext cx="0" cy="0"/>
          <a:chOff x="0" y="0"/>
          <a:chExt cx="0" cy="0"/>
        </a:xfrm>
      </p:grpSpPr>
      <p:sp>
        <p:nvSpPr>
          <p:cNvPr id="18" name="Google Shape;18;p7"/>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panose="020B0502020202020204"/>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chemeClr val="lt1"/>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23" name="Google Shape;23;p7"/>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7"/>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7"/>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7"/>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7"/>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pic>
        <p:nvPicPr>
          <p:cNvPr id="2" name="Picture 2" descr="Boston University Logo, symbol, meaning, history, 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52975" y="-43922"/>
            <a:ext cx="2660443" cy="1496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84" name="Google Shape;84;p16"/>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panose="020B0502020202020204"/>
              <a:buNone/>
              <a:defRPr sz="1600"/>
            </a:lvl1pPr>
            <a:lvl2pPr marL="914400" lvl="1" indent="-228600" algn="l">
              <a:spcBef>
                <a:spcPts val="600"/>
              </a:spcBef>
              <a:spcAft>
                <a:spcPts val="0"/>
              </a:spcAft>
              <a:buSzPts val="1440"/>
              <a:buFont typeface="Century Gothic" panose="020B0502020202020204"/>
              <a:buNone/>
              <a:defRPr/>
            </a:lvl2pPr>
            <a:lvl3pPr marL="1371600" lvl="2" indent="-228600" algn="l">
              <a:spcBef>
                <a:spcPts val="600"/>
              </a:spcBef>
              <a:spcAft>
                <a:spcPts val="0"/>
              </a:spcAft>
              <a:buSzPts val="1280"/>
              <a:buFont typeface="Century Gothic" panose="020B0502020202020204"/>
              <a:buNone/>
              <a:defRPr/>
            </a:lvl3pPr>
            <a:lvl4pPr marL="1828800" lvl="3" indent="-228600" algn="l">
              <a:spcBef>
                <a:spcPts val="600"/>
              </a:spcBef>
              <a:spcAft>
                <a:spcPts val="0"/>
              </a:spcAft>
              <a:buSzPts val="1120"/>
              <a:buFont typeface="Century Gothic" panose="020B0502020202020204"/>
              <a:buNone/>
              <a:defRPr/>
            </a:lvl4pPr>
            <a:lvl5pPr marL="2286000" lvl="4" indent="-228600" algn="l">
              <a:spcBef>
                <a:spcPts val="600"/>
              </a:spcBef>
              <a:spcAft>
                <a:spcPts val="0"/>
              </a:spcAft>
              <a:buSzPts val="1120"/>
              <a:buFont typeface="Century Gothic" panose="020B0502020202020204"/>
              <a:buNone/>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85" name="Google Shape;85;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panose="020B0502020202020204"/>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chemeClr val="lt1"/>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p:txBody>
      </p:sp>
      <p:sp>
        <p:nvSpPr>
          <p:cNvPr id="91" name="Google Shape;91;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panose="020B0502020202020204"/>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panose="020B0502020202020204"/>
              <a:buNone/>
              <a:defRPr/>
            </a:lvl1pPr>
            <a:lvl2pPr marL="914400" lvl="1" indent="-228600" algn="l">
              <a:spcBef>
                <a:spcPts val="600"/>
              </a:spcBef>
              <a:spcAft>
                <a:spcPts val="0"/>
              </a:spcAft>
              <a:buSzPts val="1440"/>
              <a:buFont typeface="Century Gothic" panose="020B0502020202020204"/>
              <a:buNone/>
              <a:defRPr/>
            </a:lvl2pPr>
            <a:lvl3pPr marL="1371600" lvl="2" indent="-228600" algn="l">
              <a:spcBef>
                <a:spcPts val="600"/>
              </a:spcBef>
              <a:spcAft>
                <a:spcPts val="0"/>
              </a:spcAft>
              <a:buSzPts val="1280"/>
              <a:buFont typeface="Century Gothic" panose="020B0502020202020204"/>
              <a:buNone/>
              <a:defRPr/>
            </a:lvl3pPr>
            <a:lvl4pPr marL="1828800" lvl="3" indent="-228600" algn="l">
              <a:spcBef>
                <a:spcPts val="600"/>
              </a:spcBef>
              <a:spcAft>
                <a:spcPts val="0"/>
              </a:spcAft>
              <a:buSzPts val="1120"/>
              <a:buFont typeface="Century Gothic" panose="020B0502020202020204"/>
              <a:buNone/>
              <a:defRPr/>
            </a:lvl4pPr>
            <a:lvl5pPr marL="2286000" lvl="4" indent="-228600" algn="l">
              <a:spcBef>
                <a:spcPts val="600"/>
              </a:spcBef>
              <a:spcAft>
                <a:spcPts val="0"/>
              </a:spcAft>
              <a:buSzPts val="1120"/>
              <a:buFont typeface="Century Gothic" panose="020B0502020202020204"/>
              <a:buNone/>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97" name="Google Shape;97;p18"/>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chemeClr val="lt1"/>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p:txBody>
      </p:sp>
      <p:sp>
        <p:nvSpPr>
          <p:cNvPr id="98" name="Google Shape;98;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01" name="Google Shape;101;p1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02" name="Google Shape;102;p1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panose="020B0502020202020204"/>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9"/>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chemeClr val="lt1"/>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p:txBody>
      </p:sp>
      <p:sp>
        <p:nvSpPr>
          <p:cNvPr id="106" name="Google Shape;106;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panose="020B0502020202020204"/>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0"/>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112" name="Google Shape;112;p20"/>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chemeClr val="lt1"/>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p:txBody>
      </p:sp>
      <p:sp>
        <p:nvSpPr>
          <p:cNvPr id="113" name="Google Shape;113;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16" name="Google Shape;116;p20"/>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17" name="Google Shape;117;p20"/>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panose="020B0502020202020204"/>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1"/>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121" name="Google Shape;121;p21"/>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chemeClr val="lt1"/>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p:txBody>
      </p:sp>
      <p:sp>
        <p:nvSpPr>
          <p:cNvPr id="122" name="Google Shape;12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panose="020B0502020202020204"/>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2"/>
          <p:cNvSpPr txBox="1">
            <a:spLocks noGrp="1"/>
          </p:cNvSpPr>
          <p:nvPr>
            <p:ph type="body" idx="1"/>
          </p:nvPr>
        </p:nvSpPr>
        <p:spPr>
          <a:xfrm rot="5400000">
            <a:off x="3143778" y="-1773766"/>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128" name="Google Shape;128;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3"/>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134" name="Google Shape;134;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9"/>
        <p:cNvGrpSpPr/>
        <p:nvPr/>
      </p:nvGrpSpPr>
      <p:grpSpPr>
        <a:xfrm>
          <a:off x="0" y="0"/>
          <a:ext cx="0" cy="0"/>
          <a:chOff x="0" y="0"/>
          <a:chExt cx="0" cy="0"/>
        </a:xfrm>
      </p:grpSpPr>
      <p:sp>
        <p:nvSpPr>
          <p:cNvPr id="30" name="Google Shape;30;p8"/>
          <p:cNvSpPr txBox="1">
            <a:spLocks noGrp="1"/>
          </p:cNvSpPr>
          <p:nvPr>
            <p:ph type="body" idx="1"/>
          </p:nvPr>
        </p:nvSpPr>
        <p:spPr>
          <a:xfrm>
            <a:off x="684212" y="2379132"/>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31" name="Google Shape;31;p8"/>
          <p:cNvSpPr txBox="1">
            <a:spLocks noGrp="1"/>
          </p:cNvSpPr>
          <p:nvPr>
            <p:ph type="title"/>
          </p:nvPr>
        </p:nvSpPr>
        <p:spPr>
          <a:xfrm>
            <a:off x="684212" y="685800"/>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2" name="Picture 2" descr="Boston University Logo, symbol, meaning, history, 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52975" y="-43922"/>
            <a:ext cx="2660443" cy="1496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panose="020B0502020202020204"/>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chemeClr val="lt1"/>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p:txBody>
      </p:sp>
      <p:sp>
        <p:nvSpPr>
          <p:cNvPr id="39" name="Google Shape;39;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45" name="Google Shape;45;p10"/>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46" name="Google Shape;46;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panose="020B0502020202020204"/>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p:txBody>
      </p:sp>
      <p:sp>
        <p:nvSpPr>
          <p:cNvPr id="52" name="Google Shape;52;p11"/>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53" name="Google Shape;53;p11"/>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p:txBody>
      </p:sp>
      <p:sp>
        <p:nvSpPr>
          <p:cNvPr id="54" name="Google Shape;54;p11"/>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55" name="Google Shape;55;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3"/>
        <p:cNvGrpSpPr/>
        <p:nvPr/>
      </p:nvGrpSpPr>
      <p:grpSpPr>
        <a:xfrm>
          <a:off x="0" y="0"/>
          <a:ext cx="0" cy="0"/>
          <a:chOff x="0" y="0"/>
          <a:chExt cx="0" cy="0"/>
        </a:xfrm>
      </p:grpSpPr>
      <p:sp>
        <p:nvSpPr>
          <p:cNvPr id="64" name="Google Shape;64;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4"/>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70" name="Google Shape;70;p14"/>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p:txBody>
      </p:sp>
      <p:sp>
        <p:nvSpPr>
          <p:cNvPr id="71" name="Google Shape;71;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panose="020B0502020202020204"/>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77" name="Google Shape;77;p15"/>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p:txBody>
      </p:sp>
      <p:sp>
        <p:nvSpPr>
          <p:cNvPr id="78" name="Google Shape;78;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3D3D3D"/>
            </a:gs>
            <a:gs pos="10000">
              <a:srgbClr val="3D3D3D"/>
            </a:gs>
            <a:gs pos="100000">
              <a:schemeClr val="dk2"/>
            </a:gs>
          </a:gsLst>
          <a:lin ang="6120000" scaled="0"/>
        </a:gradFill>
        <a:effectLst/>
      </p:bgPr>
    </p:bg>
    <p:spTree>
      <p:nvGrpSpPr>
        <p:cNvPr id="1" name="Shape 5"/>
        <p:cNvGrpSpPr/>
        <p:nvPr/>
      </p:nvGrpSpPr>
      <p:grpSpPr>
        <a:xfrm>
          <a:off x="0" y="0"/>
          <a:ext cx="0" cy="0"/>
          <a:chOff x="0" y="0"/>
          <a:chExt cx="0" cy="0"/>
        </a:xfrm>
      </p:grpSpPr>
      <p:grpSp>
        <p:nvGrpSpPr>
          <p:cNvPr id="6" name="Google Shape;6;p6"/>
          <p:cNvGrpSpPr/>
          <p:nvPr/>
        </p:nvGrpSpPr>
        <p:grpSpPr>
          <a:xfrm>
            <a:off x="9206969" y="2963333"/>
            <a:ext cx="2981858" cy="3208867"/>
            <a:chOff x="9206969" y="2963333"/>
            <a:chExt cx="2981858" cy="3208867"/>
          </a:xfrm>
        </p:grpSpPr>
        <p:cxnSp>
          <p:nvCxnSpPr>
            <p:cNvPr id="7" name="Google Shape;7;p6"/>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6"/>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6"/>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6"/>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6"/>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p:txBody>
      </p:sp>
      <p:sp>
        <p:nvSpPr>
          <p:cNvPr id="13" name="Google Shape;13;p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99720" algn="l" rtl="0">
              <a:spcBef>
                <a:spcPts val="600"/>
              </a:spcBef>
              <a:spcAft>
                <a:spcPts val="0"/>
              </a:spcAft>
              <a:buClr>
                <a:schemeClr val="lt1"/>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4" name="Google Shape;14;p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5" name="Google Shape;15;p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6" name="Google Shape;16;p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3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3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3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3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3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3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3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3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800"/>
              <a:buFont typeface="Century Gothic" panose="020B0502020202020204"/>
              <a:buNone/>
            </a:pPr>
            <a:r>
              <a:rPr lang="en-US" dirty="0"/>
              <a:t>COUNCILOR MEJIA X CITY SERVICES PROJECT</a:t>
            </a:r>
            <a:endParaRPr dirty="0"/>
          </a:p>
        </p:txBody>
      </p:sp>
      <p:sp>
        <p:nvSpPr>
          <p:cNvPr id="142" name="Google Shape;142;p1"/>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80000"/>
              <a:buNone/>
            </a:pPr>
            <a:r>
              <a:rPr lang="en-US" b="1" u="sng" dirty="0"/>
              <a:t>Team 3</a:t>
            </a:r>
            <a:endParaRPr dirty="0"/>
          </a:p>
          <a:p>
            <a:pPr marL="0" lvl="0" indent="0" algn="l" rtl="0">
              <a:spcBef>
                <a:spcPts val="990"/>
              </a:spcBef>
              <a:spcAft>
                <a:spcPts val="0"/>
              </a:spcAft>
              <a:buSzPct val="80000"/>
              <a:buNone/>
            </a:pPr>
            <a:r>
              <a:rPr lang="en-US" dirty="0"/>
              <a:t>Derek Dumouchel 	</a:t>
            </a:r>
            <a:endParaRPr dirty="0"/>
          </a:p>
          <a:p>
            <a:pPr marL="0" lvl="0" indent="0" algn="l" rtl="0">
              <a:spcBef>
                <a:spcPts val="990"/>
              </a:spcBef>
              <a:spcAft>
                <a:spcPts val="0"/>
              </a:spcAft>
              <a:buSzPct val="80000"/>
              <a:buNone/>
            </a:pPr>
            <a:r>
              <a:rPr lang="en-US" dirty="0" err="1"/>
              <a:t>Zihao</a:t>
            </a:r>
            <a:r>
              <a:rPr lang="en-US" dirty="0"/>
              <a:t> Shen</a:t>
            </a:r>
            <a:endParaRPr dirty="0"/>
          </a:p>
          <a:p>
            <a:pPr marL="0" lvl="0" indent="0" algn="l" rtl="0">
              <a:spcBef>
                <a:spcPts val="990"/>
              </a:spcBef>
              <a:spcAft>
                <a:spcPts val="0"/>
              </a:spcAft>
              <a:buSzPct val="80000"/>
              <a:buNone/>
            </a:pPr>
            <a:r>
              <a:rPr lang="en-US" dirty="0"/>
              <a:t>Tian Tan</a:t>
            </a:r>
            <a:endParaRPr dirty="0"/>
          </a:p>
          <a:p>
            <a:pPr marL="0" lvl="0" indent="0" algn="l" rtl="0">
              <a:spcBef>
                <a:spcPts val="990"/>
              </a:spcBef>
              <a:spcAft>
                <a:spcPts val="0"/>
              </a:spcAft>
              <a:buSzPct val="80000"/>
              <a:buNone/>
            </a:pPr>
            <a:r>
              <a:rPr lang="en-US" dirty="0"/>
              <a:t>Lu Yao</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
          <p:cNvSpPr txBox="1">
            <a:spLocks noGrp="1"/>
          </p:cNvSpPr>
          <p:nvPr>
            <p:ph type="title"/>
          </p:nvPr>
        </p:nvSpPr>
        <p:spPr>
          <a:xfrm>
            <a:off x="684212" y="685800"/>
            <a:ext cx="8534400" cy="150706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lt1"/>
              </a:buClr>
              <a:buSzPct val="116000"/>
              <a:buFont typeface="Century Gothic" panose="020B0502020202020204"/>
              <a:buNone/>
            </a:pPr>
            <a:r>
              <a:rPr lang="en-US" u="sng"/>
              <a:t>COUNCILOR MEJIA X CITY SERVICES</a:t>
            </a:r>
            <a:br>
              <a:rPr lang="en-US"/>
            </a:br>
            <a:r>
              <a:rPr lang="en-US" sz="2000" cap="none"/>
              <a:t>Client Partner: 		Sandra Saavedra and Councilor Mejia</a:t>
            </a:r>
            <a:br>
              <a:rPr lang="en-US" sz="2000" cap="none"/>
            </a:br>
            <a:r>
              <a:rPr lang="en-US" sz="2000" cap="none"/>
              <a:t>Project Manager: 	Sophia Marian Sena</a:t>
            </a:r>
            <a:br>
              <a:rPr lang="en-US" sz="2000" cap="none"/>
            </a:br>
            <a:r>
              <a:rPr lang="en-US" sz="2000" cap="none"/>
              <a:t>Technical Engineer: 	Aidan Gomez</a:t>
            </a:r>
            <a:endParaRPr sz="3100" cap="none"/>
          </a:p>
        </p:txBody>
      </p:sp>
      <p:sp>
        <p:nvSpPr>
          <p:cNvPr id="148" name="Google Shape;148;p2"/>
          <p:cNvSpPr txBox="1">
            <a:spLocks noGrp="1"/>
          </p:cNvSpPr>
          <p:nvPr>
            <p:ph type="body" idx="1"/>
          </p:nvPr>
        </p:nvSpPr>
        <p:spPr>
          <a:xfrm>
            <a:off x="684212" y="2379132"/>
            <a:ext cx="10058400" cy="3615267"/>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spcBef>
                <a:spcPts val="0"/>
              </a:spcBef>
              <a:spcAft>
                <a:spcPts val="0"/>
              </a:spcAft>
              <a:buSzPct val="80000"/>
              <a:buNone/>
            </a:pPr>
            <a:r>
              <a:rPr lang="en-US" b="1"/>
              <a:t>Motivation</a:t>
            </a:r>
            <a:endParaRPr lang="en-US" b="1"/>
          </a:p>
          <a:p>
            <a:pPr marL="285750" lvl="0" indent="-285750" algn="l" rtl="0">
              <a:spcBef>
                <a:spcPts val="970"/>
              </a:spcBef>
              <a:spcAft>
                <a:spcPts val="0"/>
              </a:spcAft>
              <a:buSzPct val="80000"/>
              <a:buChar char="▶"/>
            </a:pPr>
            <a:r>
              <a:rPr lang="en-US"/>
              <a:t>To ensure that the city of Boston equitably distributed relief funds across demographics (race, ethnicity, income, etc.) during Covid-19 Pandemic</a:t>
            </a:r>
            <a:endParaRPr lang="en-US"/>
          </a:p>
          <a:p>
            <a:pPr marL="0" lvl="0" indent="0" algn="l" rtl="0">
              <a:spcBef>
                <a:spcPts val="970"/>
              </a:spcBef>
              <a:spcAft>
                <a:spcPts val="0"/>
              </a:spcAft>
              <a:buSzPct val="80000"/>
              <a:buNone/>
            </a:pPr>
            <a:r>
              <a:rPr lang="en-US" b="1"/>
              <a:t>Goal</a:t>
            </a:r>
            <a:endParaRPr lang="en-US" b="1"/>
          </a:p>
          <a:p>
            <a:pPr marL="285750" lvl="0" indent="-285750" algn="l" rtl="0">
              <a:spcBef>
                <a:spcPts val="970"/>
              </a:spcBef>
              <a:spcAft>
                <a:spcPts val="0"/>
              </a:spcAft>
              <a:buSzPct val="80000"/>
              <a:buChar char="▶"/>
            </a:pPr>
            <a:r>
              <a:rPr lang="en-US"/>
              <a:t>Analyze business relief datasets along with available census data to determine the outreach and adequacy of the aid.</a:t>
            </a:r>
            <a:endParaRPr lang="en-US"/>
          </a:p>
          <a:p>
            <a:pPr marL="0" lvl="0" indent="0" algn="l" rtl="0">
              <a:spcBef>
                <a:spcPts val="970"/>
              </a:spcBef>
              <a:spcAft>
                <a:spcPts val="0"/>
              </a:spcAft>
              <a:buSzPct val="80000"/>
              <a:buNone/>
            </a:pPr>
            <a:r>
              <a:rPr lang="en-US" b="1"/>
              <a:t>Background</a:t>
            </a:r>
            <a:endParaRPr lang="en-US" b="1"/>
          </a:p>
          <a:p>
            <a:pPr marL="285750" lvl="0" indent="-285750" algn="l" rtl="0">
              <a:spcBef>
                <a:spcPts val="970"/>
              </a:spcBef>
              <a:spcAft>
                <a:spcPts val="0"/>
              </a:spcAft>
              <a:buSzPct val="80000"/>
              <a:buChar char="▶"/>
            </a:pPr>
            <a:r>
              <a:rPr lang="en-US"/>
              <a:t>Covid-19 had devastating effects on the economy, severely hindering business revenue and growth. It is believed that it disproportionately affected lower income residents and businesses.</a:t>
            </a:r>
            <a:endParaRPr lang="en-US"/>
          </a:p>
        </p:txBody>
      </p:sp>
      <p:sp>
        <p:nvSpPr>
          <p:cNvPr id="149" name="Google Shape;149;p2"/>
          <p:cNvSpPr txBox="1"/>
          <p:nvPr/>
        </p:nvSpPr>
        <p:spPr>
          <a:xfrm>
            <a:off x="9500681" y="1281419"/>
            <a:ext cx="2483861"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sng"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Team 3</a:t>
            </a:r>
            <a:endParaRPr lang="en-US" sz="1800" b="1" i="0" u="sng"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r>
              <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rPr>
              <a:t>Derek Dumouchel </a:t>
            </a:r>
            <a:endPar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r>
              <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rPr>
              <a:t>Zihao Shen</a:t>
            </a:r>
            <a:endPar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r>
              <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rPr>
              <a:t>Tian Tan</a:t>
            </a:r>
            <a:endPar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r>
              <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rPr>
              <a:t>Lu Yao</a:t>
            </a:r>
            <a:endPar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body" idx="1"/>
          </p:nvPr>
        </p:nvSpPr>
        <p:spPr>
          <a:xfrm>
            <a:off x="684212" y="1507960"/>
            <a:ext cx="10058400" cy="4486440"/>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spcBef>
                <a:spcPts val="0"/>
              </a:spcBef>
              <a:spcAft>
                <a:spcPts val="0"/>
              </a:spcAft>
              <a:buSzPct val="80000"/>
              <a:buNone/>
            </a:pPr>
            <a:r>
              <a:rPr lang="en-US" b="1" dirty="0"/>
              <a:t>Accomplishments</a:t>
            </a:r>
            <a:endParaRPr dirty="0"/>
          </a:p>
          <a:p>
            <a:pPr marL="285750" lvl="0" indent="-285750" algn="l" rtl="0">
              <a:spcBef>
                <a:spcPts val="880"/>
              </a:spcBef>
              <a:spcAft>
                <a:spcPts val="0"/>
              </a:spcAft>
              <a:buSzPct val="80000"/>
              <a:buChar char="▶"/>
            </a:pPr>
            <a:r>
              <a:rPr lang="en-US" dirty="0"/>
              <a:t>Evaluation of race composition and population density.</a:t>
            </a:r>
            <a:endParaRPr dirty="0"/>
          </a:p>
          <a:p>
            <a:pPr marL="285750" lvl="0" indent="-285750" algn="l" rtl="0">
              <a:spcBef>
                <a:spcPts val="880"/>
              </a:spcBef>
              <a:spcAft>
                <a:spcPts val="0"/>
              </a:spcAft>
              <a:buSzPct val="80000"/>
              <a:buChar char="▶"/>
            </a:pPr>
            <a:r>
              <a:rPr lang="en-US" dirty="0"/>
              <a:t>Dispersity of funds across neighborhoods</a:t>
            </a:r>
            <a:endParaRPr dirty="0"/>
          </a:p>
          <a:p>
            <a:pPr marL="0" lvl="0" indent="0" algn="l" rtl="0">
              <a:spcBef>
                <a:spcPts val="880"/>
              </a:spcBef>
              <a:spcAft>
                <a:spcPts val="0"/>
              </a:spcAft>
              <a:buSzPct val="80000"/>
              <a:buNone/>
            </a:pPr>
            <a:r>
              <a:rPr lang="en-US" b="1" dirty="0"/>
              <a:t>Division of Labor</a:t>
            </a:r>
            <a:endParaRPr dirty="0"/>
          </a:p>
          <a:p>
            <a:pPr marL="285750" lvl="0" indent="-285750" algn="l" rtl="0">
              <a:spcBef>
                <a:spcPts val="880"/>
              </a:spcBef>
              <a:spcAft>
                <a:spcPts val="0"/>
              </a:spcAft>
              <a:buSzPct val="80000"/>
              <a:buChar char="▶"/>
            </a:pPr>
            <a:r>
              <a:rPr lang="en-US" dirty="0"/>
              <a:t>Weekly meetings on Mondays to review goals and assessments. </a:t>
            </a:r>
            <a:endParaRPr dirty="0"/>
          </a:p>
          <a:p>
            <a:pPr marL="285750" lvl="0" indent="-285750" algn="l" rtl="0">
              <a:spcBef>
                <a:spcPts val="880"/>
              </a:spcBef>
              <a:spcAft>
                <a:spcPts val="0"/>
              </a:spcAft>
              <a:buSzPct val="80000"/>
              <a:buChar char="▶"/>
            </a:pPr>
            <a:r>
              <a:rPr lang="en-US" dirty="0"/>
              <a:t>Status updates via Slack and Google Drive on Thursdays, prior to the weekly meetings with the project lead.</a:t>
            </a:r>
            <a:endParaRPr dirty="0"/>
          </a:p>
          <a:p>
            <a:pPr marL="285750" lvl="0" indent="-285750" algn="l" rtl="0">
              <a:spcBef>
                <a:spcPts val="880"/>
              </a:spcBef>
              <a:spcAft>
                <a:spcPts val="0"/>
              </a:spcAft>
              <a:buSzPct val="80000"/>
              <a:buChar char="▶"/>
            </a:pPr>
            <a:r>
              <a:rPr lang="en-US" dirty="0"/>
              <a:t>Different datasets and features are reviewed and assessed by team members. </a:t>
            </a:r>
            <a:endParaRPr dirty="0"/>
          </a:p>
          <a:p>
            <a:pPr marL="742950" lvl="1" indent="-285750" algn="l" rtl="0">
              <a:spcBef>
                <a:spcPts val="850"/>
              </a:spcBef>
              <a:spcAft>
                <a:spcPts val="0"/>
              </a:spcAft>
              <a:buSzPct val="80000"/>
              <a:buChar char="▶"/>
            </a:pPr>
            <a:r>
              <a:rPr lang="en-US" dirty="0"/>
              <a:t>E.g., Business Funds/Licenses dataset, Census block data, Geocode Analysis</a:t>
            </a:r>
            <a:endParaRPr dirty="0"/>
          </a:p>
          <a:p>
            <a:pPr marL="285750" lvl="0" indent="-285750" algn="l" rtl="0">
              <a:spcBef>
                <a:spcPts val="880"/>
              </a:spcBef>
              <a:spcAft>
                <a:spcPts val="0"/>
              </a:spcAft>
              <a:buSzPct val="80000"/>
              <a:buChar char="▶"/>
            </a:pPr>
            <a:r>
              <a:rPr lang="en-US" dirty="0"/>
              <a:t>Team lead chosen with collaboration on deliverables via Google Docs.</a:t>
            </a:r>
            <a:endParaRPr dirty="0"/>
          </a:p>
          <a:p>
            <a:pPr marL="0" lvl="0" indent="0" algn="l" rtl="0">
              <a:spcBef>
                <a:spcPts val="880"/>
              </a:spcBef>
              <a:spcAft>
                <a:spcPts val="0"/>
              </a:spcAft>
              <a:buSzPct val="80000"/>
              <a:buNone/>
            </a:pPr>
            <a:r>
              <a:rPr lang="en-US" b="1" dirty="0"/>
              <a:t>Dataset Utilization</a:t>
            </a:r>
            <a:endParaRPr dirty="0"/>
          </a:p>
          <a:p>
            <a:pPr marL="285750" lvl="0" indent="-285750" algn="l" rtl="0">
              <a:spcBef>
                <a:spcPts val="880"/>
              </a:spcBef>
              <a:spcAft>
                <a:spcPts val="0"/>
              </a:spcAft>
              <a:buSzPct val="80000"/>
              <a:buChar char="▶"/>
            </a:pPr>
            <a:r>
              <a:rPr lang="en-US" dirty="0"/>
              <a:t>‘Boston Neighborhood’</a:t>
            </a:r>
            <a:endParaRPr dirty="0"/>
          </a:p>
          <a:p>
            <a:pPr marL="285750" lvl="0" indent="-285750" algn="l" rtl="0">
              <a:spcBef>
                <a:spcPts val="880"/>
              </a:spcBef>
              <a:spcAft>
                <a:spcPts val="0"/>
              </a:spcAft>
              <a:buSzPct val="80000"/>
              <a:buChar char="▶"/>
            </a:pPr>
            <a:r>
              <a:rPr lang="en-US" dirty="0"/>
              <a:t>‘Business Assistance Funds’</a:t>
            </a:r>
            <a:endParaRPr dirty="0"/>
          </a:p>
          <a:p>
            <a:pPr marL="285750" lvl="0" indent="-285750" algn="l" rtl="0">
              <a:spcBef>
                <a:spcPts val="880"/>
              </a:spcBef>
              <a:spcAft>
                <a:spcPts val="0"/>
              </a:spcAft>
              <a:buSzPct val="80000"/>
              <a:buChar char="▶"/>
            </a:pPr>
            <a:r>
              <a:rPr lang="en-US" dirty="0"/>
              <a:t>‘Boston Zoning Subdistricts’</a:t>
            </a:r>
            <a:endParaRPr dirty="0"/>
          </a:p>
          <a:p>
            <a:pPr marL="285750" lvl="0" indent="-285750" algn="l" rtl="0">
              <a:spcBef>
                <a:spcPts val="880"/>
              </a:spcBef>
              <a:spcAft>
                <a:spcPts val="0"/>
              </a:spcAft>
              <a:buSzPct val="80000"/>
              <a:buChar char="▶"/>
            </a:pPr>
            <a:r>
              <a:rPr lang="en-US" dirty="0"/>
              <a:t>‘Boston Census Data’</a:t>
            </a:r>
            <a:endParaRPr dirty="0"/>
          </a:p>
          <a:p>
            <a:pPr marL="285750" lvl="0" indent="-278765" algn="l" rtl="0">
              <a:spcBef>
                <a:spcPts val="880"/>
              </a:spcBef>
              <a:spcAft>
                <a:spcPts val="0"/>
              </a:spcAft>
              <a:buSzPct val="72000"/>
              <a:buChar char="▶"/>
            </a:pPr>
            <a:r>
              <a:rPr lang="en-US" dirty="0"/>
              <a:t>‘Active Food Establishment License’</a:t>
            </a:r>
            <a:endParaRPr dirty="0"/>
          </a:p>
          <a:p>
            <a:pPr marL="285750" lvl="0" indent="-278765" algn="l" rtl="0">
              <a:spcBef>
                <a:spcPts val="880"/>
              </a:spcBef>
              <a:spcAft>
                <a:spcPts val="0"/>
              </a:spcAft>
              <a:buSzPct val="72000"/>
              <a:buChar char="▶"/>
            </a:pPr>
            <a:r>
              <a:rPr lang="en-US" dirty="0"/>
              <a:t>‘Liquor License’</a:t>
            </a:r>
            <a:endParaRPr dirty="0"/>
          </a:p>
        </p:txBody>
      </p:sp>
      <p:sp>
        <p:nvSpPr>
          <p:cNvPr id="155" name="Google Shape;155;p3"/>
          <p:cNvSpPr txBox="1">
            <a:spLocks noGrp="1"/>
          </p:cNvSpPr>
          <p:nvPr>
            <p:ph type="title"/>
          </p:nvPr>
        </p:nvSpPr>
        <p:spPr>
          <a:xfrm>
            <a:off x="684212" y="685801"/>
            <a:ext cx="8534400" cy="8221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panose="020B0502020202020204"/>
              <a:buNone/>
            </a:pPr>
            <a:r>
              <a:rPr lang="en-US"/>
              <a:t>MID-SEMESTER STATUS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
          <p:cNvSpPr txBox="1">
            <a:spLocks noGrp="1"/>
          </p:cNvSpPr>
          <p:nvPr>
            <p:ph type="body" idx="1"/>
          </p:nvPr>
        </p:nvSpPr>
        <p:spPr>
          <a:xfrm>
            <a:off x="684212" y="1508760"/>
            <a:ext cx="8534400" cy="448563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b="1" dirty="0"/>
              <a:t>Early Results</a:t>
            </a:r>
            <a:endParaRPr dirty="0"/>
          </a:p>
          <a:p>
            <a:pPr marL="285750" lvl="0" indent="-285750" algn="l" rtl="0">
              <a:spcBef>
                <a:spcPts val="1000"/>
              </a:spcBef>
              <a:spcAft>
                <a:spcPts val="0"/>
              </a:spcAft>
              <a:buSzPts val="1600"/>
              <a:buChar char="▶"/>
            </a:pPr>
            <a:r>
              <a:rPr lang="en-US" dirty="0"/>
              <a:t>Slides 5-8</a:t>
            </a:r>
            <a:endParaRPr dirty="0"/>
          </a:p>
          <a:p>
            <a:pPr marL="0" lvl="0" indent="0" algn="l" rtl="0">
              <a:spcBef>
                <a:spcPts val="1000"/>
              </a:spcBef>
              <a:spcAft>
                <a:spcPts val="0"/>
              </a:spcAft>
              <a:buSzPts val="1600"/>
              <a:buNone/>
            </a:pPr>
            <a:r>
              <a:rPr lang="en-US" b="1" dirty="0"/>
              <a:t>Early Visualizations (put plots)</a:t>
            </a:r>
            <a:endParaRPr dirty="0"/>
          </a:p>
          <a:p>
            <a:pPr marL="285750" lvl="0" indent="-285750" algn="l" rtl="0">
              <a:spcBef>
                <a:spcPts val="1000"/>
              </a:spcBef>
              <a:spcAft>
                <a:spcPts val="0"/>
              </a:spcAft>
              <a:buSzPts val="1600"/>
              <a:buChar char="▶"/>
            </a:pPr>
            <a:r>
              <a:rPr lang="en-US" dirty="0"/>
              <a:t>Slides 5-8</a:t>
            </a:r>
            <a:endParaRPr dirty="0"/>
          </a:p>
          <a:p>
            <a:pPr marL="0" lvl="0" indent="0" algn="l" rtl="0">
              <a:spcBef>
                <a:spcPts val="1000"/>
              </a:spcBef>
              <a:spcAft>
                <a:spcPts val="0"/>
              </a:spcAft>
              <a:buSzPts val="1600"/>
              <a:buNone/>
            </a:pPr>
            <a:r>
              <a:rPr lang="en-US" b="1" dirty="0"/>
              <a:t>Challenges with Data</a:t>
            </a:r>
            <a:endParaRPr dirty="0"/>
          </a:p>
          <a:p>
            <a:pPr marL="285750" lvl="0" indent="-285750" algn="l" rtl="0">
              <a:spcBef>
                <a:spcPts val="1000"/>
              </a:spcBef>
              <a:spcAft>
                <a:spcPts val="0"/>
              </a:spcAft>
              <a:buSzPts val="1600"/>
              <a:buChar char="▶"/>
            </a:pPr>
            <a:r>
              <a:rPr lang="en-US" dirty="0"/>
              <a:t>Dataset not up to date</a:t>
            </a:r>
            <a:endParaRPr dirty="0"/>
          </a:p>
          <a:p>
            <a:pPr marL="285750" lvl="0" indent="-285750" algn="l" rtl="0">
              <a:spcBef>
                <a:spcPts val="1000"/>
              </a:spcBef>
              <a:spcAft>
                <a:spcPts val="0"/>
              </a:spcAft>
              <a:buSzPts val="1600"/>
              <a:buChar char="▶"/>
            </a:pPr>
            <a:r>
              <a:rPr lang="en-US" dirty="0"/>
              <a:t>Total funding allocation per business not provided</a:t>
            </a:r>
            <a:endParaRPr dirty="0"/>
          </a:p>
          <a:p>
            <a:pPr marL="285750" lvl="0" indent="-184150" algn="l" rtl="0">
              <a:spcBef>
                <a:spcPts val="1000"/>
              </a:spcBef>
              <a:spcAft>
                <a:spcPts val="0"/>
              </a:spcAft>
              <a:buSzPts val="1600"/>
              <a:buNone/>
            </a:pPr>
            <a:endParaRPr dirty="0"/>
          </a:p>
        </p:txBody>
      </p:sp>
      <p:sp>
        <p:nvSpPr>
          <p:cNvPr id="161" name="Google Shape;161;p4"/>
          <p:cNvSpPr txBox="1">
            <a:spLocks noGrp="1"/>
          </p:cNvSpPr>
          <p:nvPr>
            <p:ph type="title"/>
          </p:nvPr>
        </p:nvSpPr>
        <p:spPr>
          <a:xfrm>
            <a:off x="684212" y="685800"/>
            <a:ext cx="8534400" cy="82296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panose="020B0502020202020204"/>
              <a:buNone/>
            </a:pPr>
            <a:r>
              <a:rPr lang="en-US"/>
              <a:t>EARLY OBSERVATIONS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8b407c5784_1_11"/>
          <p:cNvSpPr txBox="1">
            <a:spLocks noGrp="1"/>
          </p:cNvSpPr>
          <p:nvPr>
            <p:ph type="body" idx="1"/>
          </p:nvPr>
        </p:nvSpPr>
        <p:spPr>
          <a:xfrm>
            <a:off x="190800" y="1239650"/>
            <a:ext cx="7703400" cy="5273100"/>
          </a:xfrm>
          <a:prstGeom prst="rect">
            <a:avLst/>
          </a:prstGeom>
        </p:spPr>
        <p:txBody>
          <a:bodyPr spcFirstLastPara="1" wrap="square" lIns="91425" tIns="45700" rIns="91425" bIns="45700" anchor="ctr" anchorCtr="0">
            <a:noAutofit/>
          </a:bodyPr>
          <a:lstStyle/>
          <a:p>
            <a:pPr marL="457200" lvl="0" indent="-311150" algn="l" rtl="0">
              <a:lnSpc>
                <a:spcPct val="150000"/>
              </a:lnSpc>
              <a:spcBef>
                <a:spcPts val="360"/>
              </a:spcBef>
              <a:spcAft>
                <a:spcPts val="0"/>
              </a:spcAft>
              <a:buSzPts val="1300"/>
              <a:buChar char="●"/>
            </a:pPr>
            <a:r>
              <a:rPr lang="en-US" sz="1300" dirty="0"/>
              <a:t>Surrounding downtown(</a:t>
            </a:r>
            <a:r>
              <a:rPr lang="en-US" sz="900" dirty="0">
                <a:solidFill>
                  <a:schemeClr val="accent2"/>
                </a:solidFill>
              </a:rPr>
              <a:t>Chinatown, South End, North End, West End, Bay Village, Beacon Hill and Back Bay</a:t>
            </a:r>
            <a:r>
              <a:rPr lang="en-US" sz="1300" dirty="0"/>
              <a:t>): </a:t>
            </a:r>
            <a:r>
              <a:rPr lang="en-US" sz="1300" u="sng" dirty="0"/>
              <a:t>Chinese and other Asian populations, African American, white</a:t>
            </a:r>
            <a:r>
              <a:rPr lang="en-US" sz="1300" dirty="0"/>
              <a:t>. </a:t>
            </a:r>
            <a:endParaRPr sz="1300" dirty="0"/>
          </a:p>
          <a:p>
            <a:pPr marL="457200" lvl="0" indent="-311150" algn="l" rtl="0">
              <a:lnSpc>
                <a:spcPct val="150000"/>
              </a:lnSpc>
              <a:spcBef>
                <a:spcPts val="0"/>
              </a:spcBef>
              <a:spcAft>
                <a:spcPts val="0"/>
              </a:spcAft>
              <a:buSzPts val="1300"/>
              <a:buChar char="●"/>
            </a:pPr>
            <a:r>
              <a:rPr lang="en-US" sz="1300" dirty="0"/>
              <a:t>North and east of downtown(</a:t>
            </a:r>
            <a:r>
              <a:rPr lang="en-US" sz="900" dirty="0">
                <a:solidFill>
                  <a:schemeClr val="accent2"/>
                </a:solidFill>
              </a:rPr>
              <a:t>East Boston and Charlestown</a:t>
            </a:r>
            <a:r>
              <a:rPr lang="en-US" sz="1300" dirty="0"/>
              <a:t>): </a:t>
            </a:r>
            <a:r>
              <a:rPr lang="en-US" sz="1300" u="sng" dirty="0"/>
              <a:t>a majority of Hispanics, Brazilians</a:t>
            </a:r>
            <a:r>
              <a:rPr lang="en-US" sz="1300" dirty="0"/>
              <a:t>.</a:t>
            </a:r>
            <a:endParaRPr sz="1300" dirty="0"/>
          </a:p>
          <a:p>
            <a:pPr marL="457200" lvl="0" indent="-311150" algn="l" rtl="0">
              <a:lnSpc>
                <a:spcPct val="150000"/>
              </a:lnSpc>
              <a:spcBef>
                <a:spcPts val="0"/>
              </a:spcBef>
              <a:spcAft>
                <a:spcPts val="0"/>
              </a:spcAft>
              <a:buSzPts val="1300"/>
              <a:buChar char="●"/>
            </a:pPr>
            <a:r>
              <a:rPr lang="en-US" sz="1300" dirty="0"/>
              <a:t>West of downtown(</a:t>
            </a:r>
            <a:r>
              <a:rPr lang="en-US" sz="900" dirty="0">
                <a:solidFill>
                  <a:schemeClr val="accent2"/>
                </a:solidFill>
              </a:rPr>
              <a:t>Fenway Kenmore, Allston, Brighton, Longwood and Mission Hill</a:t>
            </a:r>
            <a:r>
              <a:rPr lang="en-US" sz="1300" dirty="0"/>
              <a:t>): populated heavily by </a:t>
            </a:r>
            <a:r>
              <a:rPr lang="en-US" sz="1300" u="sng" dirty="0"/>
              <a:t>students</a:t>
            </a:r>
            <a:r>
              <a:rPr lang="en-US" sz="1300" dirty="0"/>
              <a:t> from nearby universities. Mission Hill is an </a:t>
            </a:r>
            <a:r>
              <a:rPr lang="en-US" sz="1300" u="sng" dirty="0"/>
              <a:t>ethnically diverse</a:t>
            </a:r>
            <a:r>
              <a:rPr lang="en-US" sz="1300" dirty="0"/>
              <a:t> neighborhood.</a:t>
            </a:r>
            <a:endParaRPr sz="1300" dirty="0"/>
          </a:p>
          <a:p>
            <a:pPr marL="457200" lvl="0" indent="-311150" algn="l" rtl="0">
              <a:lnSpc>
                <a:spcPct val="150000"/>
              </a:lnSpc>
              <a:spcBef>
                <a:spcPts val="0"/>
              </a:spcBef>
              <a:spcAft>
                <a:spcPts val="0"/>
              </a:spcAft>
              <a:buSzPts val="1300"/>
              <a:buChar char="●"/>
            </a:pPr>
            <a:r>
              <a:rPr lang="en-US" sz="1300" dirty="0"/>
              <a:t>South of downtown(</a:t>
            </a:r>
            <a:r>
              <a:rPr lang="en-US" sz="900" dirty="0">
                <a:solidFill>
                  <a:schemeClr val="accent2"/>
                </a:solidFill>
              </a:rPr>
              <a:t>Roxbury, Jamaica Plain, Dorchester and South Boston</a:t>
            </a:r>
            <a:r>
              <a:rPr lang="en-US" sz="1300" dirty="0"/>
              <a:t>): Dorchester is considered to be Boston's </a:t>
            </a:r>
            <a:r>
              <a:rPr lang="en-US" sz="1300" u="sng" dirty="0"/>
              <a:t>most diverse</a:t>
            </a:r>
            <a:r>
              <a:rPr lang="en-US" sz="1300" dirty="0"/>
              <a:t>. </a:t>
            </a:r>
            <a:endParaRPr sz="1300" dirty="0"/>
          </a:p>
          <a:p>
            <a:pPr marL="457200" lvl="0" indent="-311150" algn="l" rtl="0">
              <a:lnSpc>
                <a:spcPct val="150000"/>
              </a:lnSpc>
              <a:spcBef>
                <a:spcPts val="0"/>
              </a:spcBef>
              <a:spcAft>
                <a:spcPts val="0"/>
              </a:spcAft>
              <a:buSzPts val="1300"/>
              <a:buChar char="●"/>
            </a:pPr>
            <a:r>
              <a:rPr lang="en-US" sz="1300" dirty="0"/>
              <a:t>Roslindale: a majority-minority neighborhood. </a:t>
            </a:r>
            <a:endParaRPr sz="1300" dirty="0"/>
          </a:p>
          <a:p>
            <a:pPr marL="457200" lvl="0" indent="-311150" algn="l" rtl="0">
              <a:lnSpc>
                <a:spcPct val="150000"/>
              </a:lnSpc>
              <a:spcBef>
                <a:spcPts val="0"/>
              </a:spcBef>
              <a:spcAft>
                <a:spcPts val="0"/>
              </a:spcAft>
              <a:buSzPts val="1300"/>
              <a:buChar char="●"/>
            </a:pPr>
            <a:r>
              <a:rPr lang="en-US" sz="1300" dirty="0"/>
              <a:t>Mattapan: mainly African Americans. </a:t>
            </a:r>
            <a:endParaRPr sz="1300" dirty="0"/>
          </a:p>
          <a:p>
            <a:pPr marL="457200" lvl="0" indent="-311150" algn="l" rtl="0">
              <a:lnSpc>
                <a:spcPct val="150000"/>
              </a:lnSpc>
              <a:spcBef>
                <a:spcPts val="0"/>
              </a:spcBef>
              <a:spcAft>
                <a:spcPts val="0"/>
              </a:spcAft>
              <a:buSzPts val="1300"/>
              <a:buChar char="●"/>
            </a:pPr>
            <a:r>
              <a:rPr lang="en-US" sz="1300" dirty="0"/>
              <a:t>Hyde Park: mainly African Americans and Caribbean Americans</a:t>
            </a:r>
            <a:endParaRPr sz="1300" dirty="0"/>
          </a:p>
          <a:p>
            <a:pPr marL="457200" lvl="0" indent="-311150" algn="l" rtl="0">
              <a:lnSpc>
                <a:spcPct val="150000"/>
              </a:lnSpc>
              <a:spcBef>
                <a:spcPts val="0"/>
              </a:spcBef>
              <a:spcAft>
                <a:spcPts val="0"/>
              </a:spcAft>
              <a:buSzPts val="1300"/>
              <a:buChar char="●"/>
            </a:pPr>
            <a:r>
              <a:rPr lang="en-US" sz="1300" dirty="0"/>
              <a:t>West Roxbury: mainly white.</a:t>
            </a:r>
            <a:endParaRPr sz="1300" dirty="0"/>
          </a:p>
        </p:txBody>
      </p:sp>
      <p:sp>
        <p:nvSpPr>
          <p:cNvPr id="167" name="Google Shape;167;g18b407c5784_1_11"/>
          <p:cNvSpPr txBox="1">
            <a:spLocks noGrp="1"/>
          </p:cNvSpPr>
          <p:nvPr>
            <p:ph type="title"/>
          </p:nvPr>
        </p:nvSpPr>
        <p:spPr>
          <a:xfrm>
            <a:off x="279637" y="0"/>
            <a:ext cx="8534400" cy="150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Census Analysis</a:t>
            </a:r>
            <a:endParaRPr lang="en-US"/>
          </a:p>
        </p:txBody>
      </p:sp>
      <p:pic>
        <p:nvPicPr>
          <p:cNvPr id="168" name="Google Shape;168;g18b407c5784_1_11"/>
          <p:cNvPicPr preferRelativeResize="0"/>
          <p:nvPr/>
        </p:nvPicPr>
        <p:blipFill>
          <a:blip r:embed="rId1"/>
          <a:stretch>
            <a:fillRect/>
          </a:stretch>
        </p:blipFill>
        <p:spPr>
          <a:xfrm>
            <a:off x="7828250" y="1349600"/>
            <a:ext cx="4363749" cy="506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8b407c5784_0_0"/>
          <p:cNvSpPr txBox="1">
            <a:spLocks noGrp="1"/>
          </p:cNvSpPr>
          <p:nvPr>
            <p:ph type="title"/>
          </p:nvPr>
        </p:nvSpPr>
        <p:spPr>
          <a:xfrm>
            <a:off x="289512" y="251625"/>
            <a:ext cx="8534400" cy="150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Alcohol Analysis</a:t>
            </a:r>
            <a:endParaRPr lang="en-US"/>
          </a:p>
        </p:txBody>
      </p:sp>
      <p:sp>
        <p:nvSpPr>
          <p:cNvPr id="174" name="Google Shape;174;g18b407c5784_0_0"/>
          <p:cNvSpPr txBox="1"/>
          <p:nvPr/>
        </p:nvSpPr>
        <p:spPr>
          <a:xfrm>
            <a:off x="289500" y="1666975"/>
            <a:ext cx="5019300" cy="2232000"/>
          </a:xfrm>
          <a:prstGeom prst="rect">
            <a:avLst/>
          </a:prstGeom>
          <a:noFill/>
          <a:ln>
            <a:noFill/>
          </a:ln>
        </p:spPr>
        <p:txBody>
          <a:bodyPr spcFirstLastPara="1" wrap="square" lIns="91425" tIns="91425" rIns="91425" bIns="91425" anchor="t" anchorCtr="0">
            <a:spAutoFit/>
          </a:bodyPr>
          <a:lstStyle/>
          <a:p>
            <a:pPr marL="457200" lvl="0" indent="-349250" algn="l" rtl="0">
              <a:lnSpc>
                <a:spcPct val="150000"/>
              </a:lnSpc>
              <a:spcBef>
                <a:spcPts val="0"/>
              </a:spcBef>
              <a:spcAft>
                <a:spcPts val="0"/>
              </a:spcAft>
              <a:buClr>
                <a:schemeClr val="lt1"/>
              </a:buClr>
              <a:buSzPts val="1900"/>
              <a:buFont typeface="Century Gothic" panose="020B0502020202020204"/>
              <a:buChar char="●"/>
            </a:pPr>
            <a:r>
              <a:rPr lang="en-US" sz="1900" baseline="30000" dirty="0">
                <a:solidFill>
                  <a:schemeClr val="lt1"/>
                </a:solidFill>
                <a:latin typeface="Century Gothic" panose="020B0502020202020204"/>
                <a:ea typeface="Century Gothic" panose="020B0502020202020204"/>
                <a:cs typeface="Century Gothic" panose="020B0502020202020204"/>
                <a:sym typeface="Century Gothic" panose="020B0502020202020204"/>
              </a:rPr>
              <a:t>33 license types among 31 regions</a:t>
            </a:r>
            <a:endParaRPr sz="1900" baseline="30000"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457200" lvl="0" indent="-349250" algn="l" rtl="0">
              <a:lnSpc>
                <a:spcPct val="150000"/>
              </a:lnSpc>
              <a:spcBef>
                <a:spcPts val="0"/>
              </a:spcBef>
              <a:spcAft>
                <a:spcPts val="0"/>
              </a:spcAft>
              <a:buClr>
                <a:schemeClr val="lt1"/>
              </a:buClr>
              <a:buSzPts val="1900"/>
              <a:buFont typeface="Century Gothic" panose="020B0502020202020204"/>
              <a:buChar char="●"/>
            </a:pPr>
            <a:r>
              <a:rPr lang="en-US" sz="1900" baseline="30000" dirty="0">
                <a:solidFill>
                  <a:schemeClr val="lt1"/>
                </a:solidFill>
                <a:latin typeface="Century Gothic" panose="020B0502020202020204"/>
                <a:ea typeface="Century Gothic" panose="020B0502020202020204"/>
                <a:cs typeface="Century Gothic" panose="020B0502020202020204"/>
                <a:sym typeface="Century Gothic" panose="020B0502020202020204"/>
              </a:rPr>
              <a:t>If analyze together, generated the plot left</a:t>
            </a:r>
            <a:endParaRPr sz="1900" baseline="30000"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914400" lvl="1" indent="-349250" algn="l" rtl="0">
              <a:lnSpc>
                <a:spcPct val="150000"/>
              </a:lnSpc>
              <a:spcBef>
                <a:spcPts val="0"/>
              </a:spcBef>
              <a:spcAft>
                <a:spcPts val="0"/>
              </a:spcAft>
              <a:buClr>
                <a:schemeClr val="lt1"/>
              </a:buClr>
              <a:buSzPts val="1900"/>
              <a:buFont typeface="Century Gothic" panose="020B0502020202020204"/>
              <a:buChar char="○"/>
            </a:pPr>
            <a:r>
              <a:rPr lang="en-US" sz="1900" baseline="30000" dirty="0">
                <a:solidFill>
                  <a:schemeClr val="lt1"/>
                </a:solidFill>
                <a:latin typeface="Century Gothic" panose="020B0502020202020204"/>
                <a:ea typeface="Century Gothic" panose="020B0502020202020204"/>
                <a:cs typeface="Century Gothic" panose="020B0502020202020204"/>
                <a:sym typeface="Century Gothic" panose="020B0502020202020204"/>
              </a:rPr>
              <a:t>The license ‘CV7 All Alc.’ is usually used.</a:t>
            </a:r>
            <a:endParaRPr sz="1900" baseline="30000"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457200" lvl="0" indent="-349250" algn="l" rtl="0">
              <a:lnSpc>
                <a:spcPct val="150000"/>
              </a:lnSpc>
              <a:spcBef>
                <a:spcPts val="0"/>
              </a:spcBef>
              <a:spcAft>
                <a:spcPts val="0"/>
              </a:spcAft>
              <a:buClr>
                <a:schemeClr val="lt1"/>
              </a:buClr>
              <a:buSzPts val="1900"/>
              <a:buFont typeface="Century Gothic" panose="020B0502020202020204"/>
              <a:buChar char="●"/>
            </a:pPr>
            <a:r>
              <a:rPr lang="en-US" sz="1900" baseline="30000" dirty="0">
                <a:solidFill>
                  <a:schemeClr val="lt1"/>
                </a:solidFill>
                <a:latin typeface="Century Gothic" panose="020B0502020202020204"/>
                <a:ea typeface="Century Gothic" panose="020B0502020202020204"/>
                <a:cs typeface="Century Gothic" panose="020B0502020202020204"/>
                <a:sym typeface="Century Gothic" panose="020B0502020202020204"/>
              </a:rPr>
              <a:t>If analyze separately, generated the plot below</a:t>
            </a:r>
            <a:endParaRPr sz="1900" baseline="30000"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914400" lvl="1" indent="-349250" algn="l" rtl="0">
              <a:lnSpc>
                <a:spcPct val="150000"/>
              </a:lnSpc>
              <a:spcBef>
                <a:spcPts val="0"/>
              </a:spcBef>
              <a:spcAft>
                <a:spcPts val="0"/>
              </a:spcAft>
              <a:buClr>
                <a:schemeClr val="lt1"/>
              </a:buClr>
              <a:buSzPts val="1900"/>
              <a:buFont typeface="Century Gothic" panose="020B0502020202020204"/>
              <a:buChar char="○"/>
            </a:pPr>
            <a:r>
              <a:rPr lang="en-US" sz="1900" baseline="30000" dirty="0">
                <a:solidFill>
                  <a:schemeClr val="lt1"/>
                </a:solidFill>
                <a:latin typeface="Century Gothic" panose="020B0502020202020204"/>
                <a:ea typeface="Century Gothic" panose="020B0502020202020204"/>
                <a:cs typeface="Century Gothic" panose="020B0502020202020204"/>
                <a:sym typeface="Century Gothic" panose="020B0502020202020204"/>
              </a:rPr>
              <a:t>The zip code 02116 (Back Bay) has most licenses.</a:t>
            </a:r>
            <a:endParaRPr sz="1900" baseline="30000"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75" name="Google Shape;175;g18b407c5784_0_0"/>
          <p:cNvPicPr preferRelativeResize="0"/>
          <p:nvPr/>
        </p:nvPicPr>
        <p:blipFill>
          <a:blip r:embed="rId1"/>
          <a:stretch>
            <a:fillRect/>
          </a:stretch>
        </p:blipFill>
        <p:spPr>
          <a:xfrm>
            <a:off x="5949498" y="1292325"/>
            <a:ext cx="5999725" cy="5565676"/>
          </a:xfrm>
          <a:prstGeom prst="rect">
            <a:avLst/>
          </a:prstGeom>
          <a:noFill/>
          <a:ln>
            <a:noFill/>
          </a:ln>
        </p:spPr>
      </p:pic>
      <p:pic>
        <p:nvPicPr>
          <p:cNvPr id="176" name="Google Shape;176;g18b407c5784_0_0"/>
          <p:cNvPicPr preferRelativeResize="0"/>
          <p:nvPr/>
        </p:nvPicPr>
        <p:blipFill>
          <a:blip r:embed="rId2"/>
          <a:stretch>
            <a:fillRect/>
          </a:stretch>
        </p:blipFill>
        <p:spPr>
          <a:xfrm>
            <a:off x="289500" y="3801275"/>
            <a:ext cx="5644699" cy="30567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8b407c5784_1_0"/>
          <p:cNvSpPr txBox="1">
            <a:spLocks noGrp="1"/>
          </p:cNvSpPr>
          <p:nvPr>
            <p:ph type="title"/>
          </p:nvPr>
        </p:nvSpPr>
        <p:spPr>
          <a:xfrm>
            <a:off x="289512" y="123350"/>
            <a:ext cx="8534400" cy="150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Distribution of small businesses</a:t>
            </a:r>
            <a:endParaRPr lang="en-US"/>
          </a:p>
        </p:txBody>
      </p:sp>
      <p:sp>
        <p:nvSpPr>
          <p:cNvPr id="182" name="Google Shape;182;g18b407c5784_1_0"/>
          <p:cNvSpPr txBox="1"/>
          <p:nvPr/>
        </p:nvSpPr>
        <p:spPr>
          <a:xfrm>
            <a:off x="289500" y="5320500"/>
            <a:ext cx="94992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dirty="0">
                <a:solidFill>
                  <a:schemeClr val="lt1"/>
                </a:solidFill>
                <a:latin typeface="Century Gothic" panose="020B0502020202020204"/>
                <a:ea typeface="Century Gothic" panose="020B0502020202020204"/>
                <a:cs typeface="Century Gothic" panose="020B0502020202020204"/>
                <a:sym typeface="Century Gothic" panose="020B0502020202020204"/>
              </a:rPr>
              <a:t>By combining the amount of small business and the area of each neighborhood, we can find that Back Bay and Chinatown/Financial District area have higher density of small businesses, with over 350 per mi</a:t>
            </a:r>
            <a:r>
              <a:rPr lang="en-US" baseline="30000" dirty="0">
                <a:solidFill>
                  <a:schemeClr val="lt1"/>
                </a:solidFill>
                <a:latin typeface="Century Gothic" panose="020B0502020202020204"/>
                <a:ea typeface="Century Gothic" panose="020B0502020202020204"/>
                <a:cs typeface="Century Gothic" panose="020B0502020202020204"/>
                <a:sym typeface="Century Gothic" panose="020B0502020202020204"/>
              </a:rPr>
              <a:t>^2</a:t>
            </a:r>
            <a:endParaRPr baseline="30000"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83" name="Google Shape;183;g18b407c5784_1_0"/>
          <p:cNvPicPr preferRelativeResize="0"/>
          <p:nvPr/>
        </p:nvPicPr>
        <p:blipFill>
          <a:blip r:embed="rId1"/>
          <a:stretch>
            <a:fillRect/>
          </a:stretch>
        </p:blipFill>
        <p:spPr>
          <a:xfrm>
            <a:off x="6420925" y="1536350"/>
            <a:ext cx="5771076" cy="3602000"/>
          </a:xfrm>
          <a:prstGeom prst="rect">
            <a:avLst/>
          </a:prstGeom>
          <a:noFill/>
          <a:ln>
            <a:noFill/>
          </a:ln>
        </p:spPr>
      </p:pic>
      <p:pic>
        <p:nvPicPr>
          <p:cNvPr id="184" name="Google Shape;184;g18b407c5784_1_0"/>
          <p:cNvPicPr preferRelativeResize="0"/>
          <p:nvPr/>
        </p:nvPicPr>
        <p:blipFill>
          <a:blip r:embed="rId2"/>
          <a:stretch>
            <a:fillRect/>
          </a:stretch>
        </p:blipFill>
        <p:spPr>
          <a:xfrm>
            <a:off x="0" y="1536350"/>
            <a:ext cx="6420924" cy="360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8b1eac32b7_0_3"/>
          <p:cNvSpPr txBox="1">
            <a:spLocks noGrp="1"/>
          </p:cNvSpPr>
          <p:nvPr>
            <p:ph type="body" idx="1"/>
          </p:nvPr>
        </p:nvSpPr>
        <p:spPr>
          <a:xfrm>
            <a:off x="199100" y="608375"/>
            <a:ext cx="9313500" cy="2909400"/>
          </a:xfrm>
          <a:prstGeom prst="rect">
            <a:avLst/>
          </a:prstGeom>
        </p:spPr>
        <p:txBody>
          <a:bodyPr spcFirstLastPara="1" wrap="square" lIns="91425" tIns="45700" rIns="91425" bIns="45700" anchor="ctr" anchorCtr="0">
            <a:normAutofit/>
          </a:bodyPr>
          <a:lstStyle/>
          <a:p>
            <a:pPr marL="457200" lvl="0" indent="-330200" algn="l" rtl="0">
              <a:spcBef>
                <a:spcPts val="360"/>
              </a:spcBef>
              <a:spcAft>
                <a:spcPts val="0"/>
              </a:spcAft>
              <a:buSzPts val="1600"/>
              <a:buChar char="▶"/>
            </a:pPr>
            <a:r>
              <a:rPr lang="en-US" sz="1600" dirty="0"/>
              <a:t>Bar chart shows the number of food businesses in each city. It is very easy to find that the number of food businesses in Boston far exceeds that of other regions. In other regions, food business is more evenly distributed.</a:t>
            </a:r>
            <a:endParaRPr sz="1600" dirty="0"/>
          </a:p>
          <a:p>
            <a:pPr marL="0" lvl="0" indent="0" algn="l" rtl="0">
              <a:spcBef>
                <a:spcPts val="600"/>
              </a:spcBef>
              <a:spcAft>
                <a:spcPts val="0"/>
              </a:spcAft>
              <a:buNone/>
            </a:pPr>
            <a:endParaRPr sz="900" dirty="0"/>
          </a:p>
          <a:p>
            <a:pPr marL="457200" lvl="0" indent="-330200" algn="l" rtl="0">
              <a:spcBef>
                <a:spcPts val="600"/>
              </a:spcBef>
              <a:spcAft>
                <a:spcPts val="0"/>
              </a:spcAft>
              <a:buSzPts val="1600"/>
              <a:buChar char="▶"/>
            </a:pPr>
            <a:r>
              <a:rPr lang="en-US" sz="1600" dirty="0"/>
              <a:t>The pie chart displays the proportion of cities based on the number of food businesses. Cities with less than 30 food businesses account for 43.8% of all cities.</a:t>
            </a:r>
            <a:endParaRPr sz="1600" dirty="0"/>
          </a:p>
          <a:p>
            <a:pPr marL="0" lvl="0" indent="0" algn="l" rtl="0">
              <a:spcBef>
                <a:spcPts val="600"/>
              </a:spcBef>
              <a:spcAft>
                <a:spcPts val="0"/>
              </a:spcAft>
              <a:buNone/>
            </a:pPr>
            <a:endParaRPr sz="900" dirty="0"/>
          </a:p>
          <a:p>
            <a:pPr marL="457200" lvl="0" indent="-330200" algn="l" rtl="0">
              <a:spcBef>
                <a:spcPts val="600"/>
              </a:spcBef>
              <a:spcAft>
                <a:spcPts val="0"/>
              </a:spcAft>
              <a:buSzPts val="1600"/>
              <a:buChar char="▶"/>
            </a:pPr>
            <a:r>
              <a:rPr lang="en-US" sz="1600" dirty="0"/>
              <a:t>By marking all food businesses on the map, it shows that their distribution is scattered around the Boston city.</a:t>
            </a:r>
            <a:endParaRPr sz="1600" dirty="0"/>
          </a:p>
        </p:txBody>
      </p:sp>
      <p:sp>
        <p:nvSpPr>
          <p:cNvPr id="190" name="Google Shape;190;g18b1eac32b7_0_3"/>
          <p:cNvSpPr txBox="1">
            <a:spLocks noGrp="1"/>
          </p:cNvSpPr>
          <p:nvPr>
            <p:ph type="title"/>
          </p:nvPr>
        </p:nvSpPr>
        <p:spPr>
          <a:xfrm>
            <a:off x="551477" y="99550"/>
            <a:ext cx="6981300" cy="807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Food Analysis</a:t>
            </a:r>
            <a:endParaRPr lang="en-US"/>
          </a:p>
        </p:txBody>
      </p:sp>
      <p:pic>
        <p:nvPicPr>
          <p:cNvPr id="191" name="Google Shape;191;g18b1eac32b7_0_3"/>
          <p:cNvPicPr preferRelativeResize="0"/>
          <p:nvPr/>
        </p:nvPicPr>
        <p:blipFill>
          <a:blip r:embed="rId1"/>
          <a:stretch>
            <a:fillRect/>
          </a:stretch>
        </p:blipFill>
        <p:spPr>
          <a:xfrm>
            <a:off x="199100" y="3322750"/>
            <a:ext cx="4367921" cy="3345751"/>
          </a:xfrm>
          <a:prstGeom prst="rect">
            <a:avLst/>
          </a:prstGeom>
          <a:noFill/>
          <a:ln>
            <a:noFill/>
          </a:ln>
        </p:spPr>
      </p:pic>
      <p:pic>
        <p:nvPicPr>
          <p:cNvPr id="192" name="Google Shape;192;g18b1eac32b7_0_3"/>
          <p:cNvPicPr preferRelativeResize="0"/>
          <p:nvPr/>
        </p:nvPicPr>
        <p:blipFill>
          <a:blip r:embed="rId2"/>
          <a:stretch>
            <a:fillRect/>
          </a:stretch>
        </p:blipFill>
        <p:spPr>
          <a:xfrm>
            <a:off x="4695613" y="3322742"/>
            <a:ext cx="3588399" cy="3345758"/>
          </a:xfrm>
          <a:prstGeom prst="rect">
            <a:avLst/>
          </a:prstGeom>
          <a:noFill/>
          <a:ln>
            <a:noFill/>
          </a:ln>
        </p:spPr>
      </p:pic>
      <p:pic>
        <p:nvPicPr>
          <p:cNvPr id="193" name="Google Shape;193;g18b1eac32b7_0_3"/>
          <p:cNvPicPr preferRelativeResize="0"/>
          <p:nvPr/>
        </p:nvPicPr>
        <p:blipFill>
          <a:blip r:embed="rId3"/>
          <a:stretch>
            <a:fillRect/>
          </a:stretch>
        </p:blipFill>
        <p:spPr>
          <a:xfrm>
            <a:off x="8412599" y="3322750"/>
            <a:ext cx="3588400" cy="32925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
          <p:cNvSpPr txBox="1">
            <a:spLocks noGrp="1"/>
          </p:cNvSpPr>
          <p:nvPr>
            <p:ph type="body" idx="1"/>
          </p:nvPr>
        </p:nvSpPr>
        <p:spPr>
          <a:xfrm>
            <a:off x="684198" y="1660124"/>
            <a:ext cx="9884100" cy="4334225"/>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spcBef>
                <a:spcPts val="0"/>
              </a:spcBef>
              <a:spcAft>
                <a:spcPts val="0"/>
              </a:spcAft>
              <a:buSzPts val="1600"/>
              <a:buNone/>
            </a:pPr>
            <a:r>
              <a:rPr lang="en-US" b="1" dirty="0"/>
              <a:t>Challenges</a:t>
            </a:r>
            <a:endParaRPr dirty="0"/>
          </a:p>
          <a:p>
            <a:pPr marL="285750" lvl="0" indent="-285750" algn="l" rtl="0">
              <a:spcBef>
                <a:spcPts val="1000"/>
              </a:spcBef>
              <a:spcAft>
                <a:spcPts val="0"/>
              </a:spcAft>
              <a:buSzPts val="1600"/>
              <a:buChar char="▶"/>
            </a:pPr>
            <a:r>
              <a:rPr lang="en-US" dirty="0"/>
              <a:t>Data’s categories are various, it is hard to combine together</a:t>
            </a:r>
            <a:endParaRPr dirty="0"/>
          </a:p>
          <a:p>
            <a:pPr marL="285750" lvl="0" indent="-275590" algn="l" rtl="0">
              <a:spcBef>
                <a:spcPts val="1000"/>
              </a:spcBef>
              <a:spcAft>
                <a:spcPts val="0"/>
              </a:spcAft>
              <a:buSzPts val="1440"/>
              <a:buChar char="▶"/>
            </a:pPr>
            <a:r>
              <a:rPr lang="en-US" dirty="0"/>
              <a:t>Confused about the criteria for defining equity communities, i.e. communities where funding should be targeted to achieve the city’s equity goals.</a:t>
            </a:r>
            <a:endParaRPr dirty="0"/>
          </a:p>
          <a:p>
            <a:pPr marL="285750" lvl="0" indent="0" algn="l" rtl="0">
              <a:spcBef>
                <a:spcPts val="1000"/>
              </a:spcBef>
              <a:spcAft>
                <a:spcPts val="0"/>
              </a:spcAft>
              <a:buNone/>
            </a:pPr>
            <a:endParaRPr dirty="0"/>
          </a:p>
          <a:p>
            <a:pPr marL="0" lvl="0" indent="0" algn="l" rtl="0">
              <a:spcBef>
                <a:spcPts val="1000"/>
              </a:spcBef>
              <a:spcAft>
                <a:spcPts val="0"/>
              </a:spcAft>
              <a:buSzPts val="1600"/>
              <a:buNone/>
            </a:pPr>
            <a:r>
              <a:rPr lang="en-US" b="1" dirty="0"/>
              <a:t>Next Steps (early results, next steps, plans to complete project)</a:t>
            </a:r>
            <a:endParaRPr dirty="0"/>
          </a:p>
          <a:p>
            <a:pPr marL="285750" lvl="0" indent="-285750" algn="l" rtl="0">
              <a:spcBef>
                <a:spcPts val="1000"/>
              </a:spcBef>
              <a:spcAft>
                <a:spcPts val="0"/>
              </a:spcAft>
              <a:buSzPts val="1600"/>
              <a:buChar char="▶"/>
            </a:pPr>
            <a:r>
              <a:rPr lang="en-US" dirty="0"/>
              <a:t>Do further research and data visualization</a:t>
            </a:r>
            <a:endParaRPr dirty="0"/>
          </a:p>
          <a:p>
            <a:pPr marL="285750" lvl="0" indent="-285750" algn="l" rtl="0">
              <a:spcBef>
                <a:spcPts val="1000"/>
              </a:spcBef>
              <a:spcAft>
                <a:spcPts val="0"/>
              </a:spcAft>
              <a:buSzPts val="1600"/>
              <a:buChar char="▶"/>
            </a:pPr>
            <a:r>
              <a:rPr lang="en-US" dirty="0"/>
              <a:t>Compile fundings and answer questions</a:t>
            </a:r>
            <a:endParaRPr dirty="0"/>
          </a:p>
          <a:p>
            <a:pPr marL="285750" indent="-184150">
              <a:spcBef>
                <a:spcPts val="1000"/>
              </a:spcBef>
              <a:buSzPts val="1600"/>
              <a:buNone/>
            </a:pPr>
            <a:endParaRPr lang="en-US" b="1" dirty="0"/>
          </a:p>
          <a:p>
            <a:pPr marL="0" lvl="0" indent="0" algn="l" rtl="0">
              <a:spcBef>
                <a:spcPts val="1000"/>
              </a:spcBef>
              <a:spcAft>
                <a:spcPts val="0"/>
              </a:spcAft>
              <a:buSzPts val="1600"/>
              <a:buNone/>
            </a:pPr>
            <a:r>
              <a:rPr lang="en-US" b="1" dirty="0"/>
              <a:t>Extension Project</a:t>
            </a:r>
            <a:endParaRPr lang="en-US" dirty="0"/>
          </a:p>
          <a:p>
            <a:pPr marL="285750" lvl="0" indent="-285750" algn="l" rtl="0">
              <a:spcBef>
                <a:spcPts val="1000"/>
              </a:spcBef>
              <a:spcAft>
                <a:spcPts val="0"/>
              </a:spcAft>
              <a:buSzPts val="1600"/>
              <a:buChar char="▶"/>
            </a:pPr>
            <a:r>
              <a:rPr lang="en-US" dirty="0"/>
              <a:t>Assessment of housing assistance funds has begun.</a:t>
            </a:r>
            <a:endParaRPr lang="en-US" dirty="0"/>
          </a:p>
        </p:txBody>
      </p:sp>
      <p:sp>
        <p:nvSpPr>
          <p:cNvPr id="199" name="Google Shape;199;p5"/>
          <p:cNvSpPr txBox="1">
            <a:spLocks noGrp="1"/>
          </p:cNvSpPr>
          <p:nvPr>
            <p:ph type="title"/>
          </p:nvPr>
        </p:nvSpPr>
        <p:spPr>
          <a:xfrm>
            <a:off x="684212" y="685800"/>
            <a:ext cx="8534400" cy="82296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panose="020B0502020202020204"/>
              <a:buNone/>
            </a:pPr>
            <a:r>
              <a:rPr lang="en-US"/>
              <a:t>CHALLENGES AND LIMITATIONS</a:t>
            </a:r>
            <a:endParaRPr lang="en-US"/>
          </a:p>
        </p:txBody>
      </p:sp>
    </p:spTree>
  </p:cSld>
  <p:clrMapOvr>
    <a:masterClrMapping/>
  </p:clrMapOvr>
</p:sld>
</file>

<file path=ppt/tags/tag1.xml><?xml version="1.0" encoding="utf-8"?>
<p:tagLst xmlns:p="http://schemas.openxmlformats.org/presentationml/2006/main">
  <p:tag name="KSO_WPP_MARK_KEY" val="515d81ca-2a45-48e6-96c1-1236498b50c7"/>
  <p:tag name="COMMONDATA" val="eyJoZGlkIjoiZDMwYWUwMjdkY2M1ZTNhZmY1NmE4NGY3N2Q5ZDhlNmUifQ=="/>
</p:tagLst>
</file>

<file path=ppt/theme/theme1.xml><?xml version="1.0" encoding="utf-8"?>
<a:theme xmlns:a="http://schemas.openxmlformats.org/drawingml/2006/main" name="Slic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3812</Words>
  <Application>WPS 演示</Application>
  <PresentationFormat>Widescreen</PresentationFormat>
  <Paragraphs>97</Paragraphs>
  <Slides>9</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Arial</vt:lpstr>
      <vt:lpstr>Century Gothic</vt:lpstr>
      <vt:lpstr>Noto Sans Symbols</vt:lpstr>
      <vt:lpstr>Segoe Print</vt:lpstr>
      <vt:lpstr>Microsoft YaHei</vt:lpstr>
      <vt:lpstr>Arial Unicode MS</vt:lpstr>
      <vt:lpstr>Slice</vt:lpstr>
      <vt:lpstr>COUNCILOR MEJIA X CITY SERVICES PROJECT</vt:lpstr>
      <vt:lpstr>COUNCILOR MEJIA X CITY SERVICES Client Partner: 		Sandra Saavedra and Councilor Mejia Project Manager: 	Sophia Marian Sena Technical Engineer: 	Aidan Gomez</vt:lpstr>
      <vt:lpstr>MID-SEMESTER STATUS</vt:lpstr>
      <vt:lpstr>EARLY OBSERVATIONS</vt:lpstr>
      <vt:lpstr>Census Analysis</vt:lpstr>
      <vt:lpstr>Alcohol Analysis</vt:lpstr>
      <vt:lpstr>Distribution of small businesses</vt:lpstr>
      <vt:lpstr>Food Analysis</vt:lpstr>
      <vt:lpstr>CHALLENGES AND 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COUNCILOR MEJIA X CITY SERVICES PROJECT</dc:title>
  <dc:creator>dumouchelderek@gmail.com</dc:creator>
  <cp:lastModifiedBy>T~TboboboBourBon</cp:lastModifiedBy>
  <cp:revision>5</cp:revision>
  <dcterms:created xsi:type="dcterms:W3CDTF">2022-11-11T14:24:00Z</dcterms:created>
  <dcterms:modified xsi:type="dcterms:W3CDTF">2022-12-27T15:16:55Z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5D981472FBA747C0AE7C50DF2CB43C9F</vt:lpwstr>
  </property>
  <property fmtid="{D5CDD505-2E9C-101B-9397-08002B2CF9AE}" pid="3" name="KSOProductBuildVer">
    <vt:lpwstr>2052-11.1.0.12980</vt:lpwstr>
  </property>
</Properties>
</file>