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45"/>
  </p:notesMasterIdLst>
  <p:handoutMasterIdLst>
    <p:handoutMasterId r:id="rId46"/>
  </p:handoutMasterIdLst>
  <p:sldIdLst>
    <p:sldId id="1719" r:id="rId8"/>
    <p:sldId id="1910" r:id="rId9"/>
    <p:sldId id="1930" r:id="rId10"/>
    <p:sldId id="1911" r:id="rId11"/>
    <p:sldId id="1921" r:id="rId12"/>
    <p:sldId id="1956" r:id="rId13"/>
    <p:sldId id="1858" r:id="rId14"/>
    <p:sldId id="1903" r:id="rId15"/>
    <p:sldId id="366" r:id="rId16"/>
    <p:sldId id="1670" r:id="rId17"/>
    <p:sldId id="1931" r:id="rId18"/>
    <p:sldId id="1905" r:id="rId19"/>
    <p:sldId id="1863" r:id="rId20"/>
    <p:sldId id="1917" r:id="rId21"/>
    <p:sldId id="1957" r:id="rId22"/>
    <p:sldId id="1920" r:id="rId23"/>
    <p:sldId id="1912" r:id="rId24"/>
    <p:sldId id="1922" r:id="rId25"/>
    <p:sldId id="1937" r:id="rId26"/>
    <p:sldId id="1866" r:id="rId27"/>
    <p:sldId id="1933" r:id="rId28"/>
    <p:sldId id="1949" r:id="rId29"/>
    <p:sldId id="1942" r:id="rId30"/>
    <p:sldId id="1868" r:id="rId31"/>
    <p:sldId id="1934" r:id="rId32"/>
    <p:sldId id="1950" r:id="rId33"/>
    <p:sldId id="1940" r:id="rId34"/>
    <p:sldId id="1939" r:id="rId35"/>
    <p:sldId id="1951" r:id="rId36"/>
    <p:sldId id="1924" r:id="rId37"/>
    <p:sldId id="1941" r:id="rId38"/>
    <p:sldId id="1875" r:id="rId39"/>
    <p:sldId id="1946" r:id="rId40"/>
    <p:sldId id="1944" r:id="rId41"/>
    <p:sldId id="1945" r:id="rId42"/>
    <p:sldId id="1954" r:id="rId43"/>
    <p:sldId id="1952" r:id="rId44"/>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10"/>
            <p14:sldId id="1930"/>
            <p14:sldId id="1911"/>
            <p14:sldId id="1921"/>
            <p14:sldId id="1956"/>
            <p14:sldId id="1858"/>
            <p14:sldId id="1903"/>
            <p14:sldId id="366"/>
            <p14:sldId id="1670"/>
            <p14:sldId id="1931"/>
            <p14:sldId id="1905"/>
            <p14:sldId id="1863"/>
            <p14:sldId id="1917"/>
            <p14:sldId id="1957"/>
            <p14:sldId id="1920"/>
            <p14:sldId id="1912"/>
            <p14:sldId id="1922"/>
            <p14:sldId id="1937"/>
            <p14:sldId id="1866"/>
            <p14:sldId id="1933"/>
            <p14:sldId id="1949"/>
            <p14:sldId id="1942"/>
            <p14:sldId id="1868"/>
            <p14:sldId id="1934"/>
            <p14:sldId id="1950"/>
            <p14:sldId id="1940"/>
            <p14:sldId id="1939"/>
            <p14:sldId id="1951"/>
            <p14:sldId id="1924"/>
            <p14:sldId id="1941"/>
            <p14:sldId id="1875"/>
            <p14:sldId id="1946"/>
            <p14:sldId id="1944"/>
            <p14:sldId id="1945"/>
            <p14:sldId id="1954"/>
            <p14:sldId id="195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5842" autoAdjust="0"/>
  </p:normalViewPr>
  <p:slideViewPr>
    <p:cSldViewPr snapToGrid="0">
      <p:cViewPr varScale="1">
        <p:scale>
          <a:sx n="88" d="100"/>
          <a:sy n="88" d="100"/>
        </p:scale>
        <p:origin x="1398"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9/16/2021 4:06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9/16/2021 4:06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governance/management-group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services/kubernetes-servic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zure.microsoft.com/en-us/services/app-service/#product-overvie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virtual-network/virtual-networks-overview"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docs.microsoft.com/en-us/azure/azure-sql/database/high-availability-sla" TargetMode="External"/><Relationship Id="rId5" Type="http://schemas.openxmlformats.org/officeDocument/2006/relationships/hyperlink" Target="https://docs.microsoft.com/en-us/azure/azure-sql/database/automated-backups-overview" TargetMode="External"/><Relationship Id="rId4" Type="http://schemas.openxmlformats.org/officeDocument/2006/relationships/hyperlink" Target="https://azure.microsoft.com/pricing/details/sql-database/"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azuremarketplace.microsoft.com/en-u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cover for either AZ-900T00 or AZ-900T0</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content in SkillPipe is now aligned with the content in Learn. The notes section of the PPT will call out any free Learn sandbox exercises available and provide direct links that can be shared with students (if they are not able to create a free Azure account and are not following along in Learn).</a:t>
            </a:r>
          </a:p>
          <a:p>
            <a:endParaRPr lang="en-US" dirty="0"/>
          </a:p>
          <a:p>
            <a:r>
              <a:rPr lang="en-US" dirty="0"/>
              <a:t>Learn learning path: https://docs.microsoft.com/en-us/learn/paths/az-900-describe-core-azure-services/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IE" sz="2800" dirty="0"/>
              <a:t>Physically separate locations within an Azure region.</a:t>
            </a:r>
          </a:p>
          <a:p>
            <a:pPr marL="457200" indent="-457200">
              <a:buFont typeface="Arial" panose="020B0604020202020204" pitchFamily="34" charset="0"/>
              <a:buChar char="•"/>
            </a:pPr>
            <a:r>
              <a:rPr lang="en-IE" sz="2800" dirty="0"/>
              <a:t>Takes availability sets to the next level</a:t>
            </a:r>
          </a:p>
          <a:p>
            <a:pPr marL="457200" indent="-457200">
              <a:buFont typeface="Arial" panose="020B0604020202020204" pitchFamily="34" charset="0"/>
              <a:buChar char="•"/>
            </a:pPr>
            <a:r>
              <a:rPr lang="en-IE" sz="2800" dirty="0"/>
              <a:t>Includes one or more </a:t>
            </a:r>
            <a:r>
              <a:rPr lang="en-IE" sz="2800" dirty="0" err="1"/>
              <a:t>datacenters</a:t>
            </a:r>
            <a:r>
              <a:rPr lang="en-IE" sz="2800" dirty="0"/>
              <a:t>, equipped with independent power, cooling, and networking. </a:t>
            </a:r>
          </a:p>
          <a:p>
            <a:pPr marL="457200" indent="-457200">
              <a:buFont typeface="Arial" panose="020B0604020202020204" pitchFamily="34" charset="0"/>
              <a:buChar char="•"/>
            </a:pPr>
            <a:r>
              <a:rPr lang="en-IE" sz="2800" dirty="0"/>
              <a:t>Acts as an isolation boundary.</a:t>
            </a:r>
          </a:p>
          <a:p>
            <a:pPr marL="457200" indent="-457200">
              <a:buFont typeface="Arial" panose="020B0604020202020204" pitchFamily="34" charset="0"/>
              <a:buChar char="•"/>
            </a:pPr>
            <a:r>
              <a:rPr lang="en-IE" sz="2800" dirty="0"/>
              <a:t>If one availability zone goes down, the other continues working.</a:t>
            </a:r>
            <a:endParaRPr lang="en-IE" sz="2800" b="1" dirty="0"/>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More details about Availability Zones in Azure are available at </a:t>
            </a:r>
            <a:r>
              <a:rPr lang="en-IE" sz="900" u="sng" dirty="0"/>
              <a:t>https://docs.microsoft.com/en-us/azure/availability-zones/az-overview </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11-13</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https://docs.microsoft.com/en-us/learn/modules/azure-architecture-fundamentals/resources-resource-manager</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34897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7338" indent="-287338">
              <a:buFont typeface="Arial" panose="020B0604020202020204" pitchFamily="34" charset="0"/>
              <a:buChar char="•"/>
            </a:pPr>
            <a:r>
              <a:rPr lang="en-US" sz="1800" dirty="0"/>
              <a:t>Containers for multiple resources that share the same life cycle. </a:t>
            </a:r>
          </a:p>
          <a:p>
            <a:pPr marL="287338" indent="-287338">
              <a:buFont typeface="Arial" panose="020B0604020202020204" pitchFamily="34" charset="0"/>
              <a:buChar char="•"/>
            </a:pPr>
            <a:r>
              <a:rPr lang="en-US" sz="1800" dirty="0"/>
              <a:t>Aggregates resources into a single manageable unit.</a:t>
            </a:r>
          </a:p>
          <a:p>
            <a:pPr marL="287338" indent="-287338">
              <a:buFont typeface="Arial" panose="020B0604020202020204" pitchFamily="34" charset="0"/>
              <a:buChar char="•"/>
            </a:pPr>
            <a:r>
              <a:rPr lang="en-US" sz="1800" dirty="0"/>
              <a:t>Every Azure resource must exist in one (and only one) resource group.</a:t>
            </a:r>
          </a:p>
          <a:p>
            <a:pPr marL="287338" indent="-287338">
              <a:buFont typeface="Arial" panose="020B0604020202020204" pitchFamily="34" charset="0"/>
              <a:buChar char="•"/>
            </a:pPr>
            <a:r>
              <a:rPr lang="en-US" sz="1800" dirty="0"/>
              <a:t>Secure at the resource group </a:t>
            </a:r>
            <a:br>
              <a:rPr lang="en-US" sz="1800" dirty="0"/>
            </a:br>
            <a:r>
              <a:rPr lang="en-US" sz="1800" dirty="0"/>
              <a:t>(or resource) level - using role-based access control (RBAC).</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11-13</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https://docs.microsoft.com/en-us/learn/modules/azure-architecture-fundamentals/resources-resource-manager</a:t>
            </a:r>
          </a:p>
          <a:p>
            <a:pPr marL="0" indent="0">
              <a:buFont typeface="Arial" panose="020B0604020202020204" pitchFamily="34" charset="0"/>
              <a:buNone/>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dirty="0"/>
              <a:t>Provides a management layer that enables you to create, update, and delete resources in your Azure subscription.</a:t>
            </a:r>
          </a:p>
          <a:p>
            <a:pPr marL="457200" indent="-457200">
              <a:buFont typeface="Arial" panose="020B0604020202020204" pitchFamily="34" charset="0"/>
              <a:buChar char="•"/>
            </a:pPr>
            <a:r>
              <a:rPr lang="en-US" dirty="0"/>
              <a:t>Create, configure, manage and delete resources and resource groups.</a:t>
            </a:r>
          </a:p>
          <a:p>
            <a:pPr marL="457200" indent="-457200">
              <a:buFont typeface="Arial" panose="020B0604020202020204" pitchFamily="34" charset="0"/>
              <a:buChar char="•"/>
            </a:pPr>
            <a:r>
              <a:rPr lang="en-US" dirty="0"/>
              <a:t>Organizes resources.</a:t>
            </a:r>
          </a:p>
          <a:p>
            <a:pPr marL="457200" indent="-457200">
              <a:buFont typeface="Arial" panose="020B0604020202020204" pitchFamily="34" charset="0"/>
              <a:buChar char="•"/>
            </a:pPr>
            <a:r>
              <a:rPr lang="en-US" dirty="0"/>
              <a:t>Controls access and resources.</a:t>
            </a:r>
          </a:p>
          <a:p>
            <a:pPr marL="457200" indent="-457200">
              <a:buFont typeface="Arial" panose="020B0604020202020204" pitchFamily="34" charset="0"/>
              <a:buChar char="•"/>
            </a:pPr>
            <a:r>
              <a:rPr lang="en-US" dirty="0"/>
              <a:t>Automates using different tools and SDKs.</a:t>
            </a:r>
          </a:p>
          <a:p>
            <a:pPr marL="457200" indent="-457200">
              <a:buFont typeface="Arial" panose="020B0604020202020204" pitchFamily="34" charset="0"/>
              <a:buChar char="•"/>
            </a:pPr>
            <a:r>
              <a:rPr lang="en-US" sz="1000" dirty="0"/>
              <a:t>Stores layouts in JSON files.</a:t>
            </a:r>
          </a:p>
          <a:p>
            <a:endParaRPr lang="en-IE" dirty="0"/>
          </a:p>
          <a:p>
            <a:r>
              <a:rPr lang="en-IE" dirty="0"/>
              <a:t>You can view more details about Azure Resource Manager at </a:t>
            </a:r>
            <a:r>
              <a:rPr lang="en-IE" u="sng" dirty="0"/>
              <a:t>https://docs.microsoft.com/en-us/azure/azure-resource-manager</a:t>
            </a:r>
          </a:p>
          <a:p>
            <a:endParaRPr lang="en-IE"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11-13</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https://docs.microsoft.com/en-us/learn/modules/azure-architecture-fundamentals/resources-resource-manager</a:t>
            </a:r>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dirty="0"/>
              <a:t>An account can have one subscription or multiple subscriptions.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kern="1200" dirty="0">
                <a:solidFill>
                  <a:schemeClr val="tx1"/>
                </a:solidFill>
                <a:effectLst/>
                <a:latin typeface="Segoe UI Light" pitchFamily="34" charset="0"/>
                <a:ea typeface="+mn-ea"/>
                <a:cs typeface="+mn-cs"/>
              </a:rPr>
              <a:t>Azure subscription offers - </a:t>
            </a:r>
            <a:r>
              <a:rPr lang="en-IE" u="sng" dirty="0"/>
              <a:t>https://azure.microsoft.com/en-us/support/legal/offer-details/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u="sng" dirty="0"/>
          </a:p>
          <a:p>
            <a:endParaRPr lang="en-IE" u="sng" dirty="0"/>
          </a:p>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14 &amp; 16</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https://docs.microsoft.com/en-us/learn/modules/azure-architecture-fundamentals/management-groups-subscriptions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700" b="1" i="0" u="none" strike="noStrike" kern="1200" dirty="0">
                <a:solidFill>
                  <a:schemeClr val="tx1"/>
                </a:solidFill>
                <a:effectLst/>
                <a:latin typeface="Segoe UI Light" pitchFamily="34" charset="0"/>
                <a:ea typeface="+mn-ea"/>
                <a:cs typeface="+mn-cs"/>
              </a:rPr>
              <a:t>Learn and SkillPipe content order note: </a:t>
            </a:r>
          </a:p>
          <a:p>
            <a:r>
              <a:rPr lang="en-US" dirty="0"/>
              <a:t>Learn has a sandbox exercise at roughly the same place as this one, but that isn’t specifically aligned to this one, but does give some experience in the Azure portal - </a:t>
            </a:r>
            <a:r>
              <a:rPr lang="en-US" b="1" i="0" dirty="0">
                <a:solidFill>
                  <a:srgbClr val="171717"/>
                </a:solidFill>
                <a:effectLst/>
                <a:latin typeface="Segoe UI" panose="020B0502040204020203" pitchFamily="34" charset="0"/>
              </a:rPr>
              <a:t>Exercise - Create a website hosted in Azure</a:t>
            </a:r>
          </a:p>
          <a:p>
            <a:r>
              <a:rPr lang="en-US" b="0" i="0" dirty="0">
                <a:solidFill>
                  <a:srgbClr val="171717"/>
                </a:solidFill>
                <a:effectLst/>
                <a:latin typeface="Segoe UI" panose="020B0502040204020203" pitchFamily="34" charset="0"/>
              </a:rPr>
              <a:t>https://docs.microsoft.com/en-us/learn/modules/azure-architecture-fundamentals/exercise-create-website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87389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Management groups can include multiple Azure subscriptions.</a:t>
            </a:r>
          </a:p>
          <a:p>
            <a:r>
              <a:rPr lang="en-US" sz="2000" dirty="0"/>
              <a:t>Subscriptions inherit conditions applied to the management group.</a:t>
            </a:r>
          </a:p>
          <a:p>
            <a:r>
              <a:rPr lang="en-US" sz="2000" dirty="0"/>
              <a:t>10,000 management groups can be supported in a single directory.</a:t>
            </a:r>
          </a:p>
          <a:p>
            <a:r>
              <a:rPr lang="en-US" sz="2000" dirty="0"/>
              <a:t>A management group tree can support up to six levels of depth.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1"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1" kern="1200" dirty="0">
                <a:solidFill>
                  <a:schemeClr val="tx1"/>
                </a:solidFill>
                <a:effectLst/>
                <a:latin typeface="Segoe UI Light" pitchFamily="34" charset="0"/>
                <a:ea typeface="+mn-ea"/>
                <a:cs typeface="+mn-cs"/>
              </a:rPr>
              <a:t>Management groups </a:t>
            </a:r>
            <a:r>
              <a:rPr lang="en-IE" sz="800" kern="1200" dirty="0">
                <a:solidFill>
                  <a:schemeClr val="tx1"/>
                </a:solidFill>
                <a:effectLst/>
                <a:latin typeface="Segoe UI Light" pitchFamily="34" charset="0"/>
                <a:ea typeface="+mn-ea"/>
                <a:cs typeface="+mn-cs"/>
              </a:rPr>
              <a:t>- </a:t>
            </a:r>
            <a:r>
              <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rPr>
              <a:t>https://docs.microsoft.com/en-us/azure/governance/management-groups/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endParaRPr>
          </a:p>
          <a:p>
            <a:r>
              <a:rPr lang="en-US" sz="7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700" b="0" i="0" u="none" strike="noStrike" kern="1200" dirty="0">
                <a:solidFill>
                  <a:schemeClr val="tx1"/>
                </a:solidFill>
                <a:effectLst/>
                <a:latin typeface="Segoe UI Light" pitchFamily="34" charset="0"/>
                <a:ea typeface="+mn-ea"/>
                <a:cs typeface="+mn-cs"/>
              </a:rPr>
              <a:t>Slides 14 &amp; 16</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https://docs.microsoft.com/en-us/learn/modules/azure-architecture-fundamentals/management-groups-subscriptions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hlinkClick r:id="rId3">
                <a:extLst>
                  <a:ext uri="{A12FA001-AC4F-418D-AE19-62706E023703}">
                    <ahyp:hlinkClr xmlns:ahyp="http://schemas.microsoft.com/office/drawing/2018/hyperlinkcolor" val="tx"/>
                  </a:ext>
                </a:extLst>
              </a:hlinkClick>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833885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covering the Azure Management Tools slide before you do any of the walkthroughs. This slide is in Lesson 05.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 </a:t>
            </a:r>
          </a:p>
          <a:p>
            <a:r>
              <a:rPr lang="en-US" dirty="0"/>
              <a:t>Slides 17-18</a:t>
            </a:r>
          </a:p>
          <a:p>
            <a:r>
              <a:rPr lang="en-US" dirty="0"/>
              <a:t>https://docs.microsoft.com/en-us/learn/modules/azure-compute-fundamentals/introduction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26062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The task of automating, managing, and interacting with a large number of containers is known as orchestration. </a:t>
            </a:r>
            <a:r>
              <a:rPr lang="en-US" sz="850" dirty="0">
                <a:latin typeface="Segoe UI Light"/>
                <a:cs typeface="Segoe UI Light"/>
                <a:hlinkClick r:id="rId3"/>
              </a:rPr>
              <a:t>Azure Kubernetes Service (AKS) </a:t>
            </a:r>
            <a:r>
              <a:rPr lang="en-US" sz="850" dirty="0">
                <a:latin typeface="Segoe UI Light"/>
                <a:cs typeface="Segoe UI Light"/>
              </a:rPr>
              <a:t> is a complete orchestration service for containers with distributed architectures and large volumes of containers. Orchestration is the task of automating and managing a large number of containers and how they interact.</a:t>
            </a:r>
          </a:p>
          <a:p>
            <a:endParaRPr lang="en-US" sz="850" dirty="0">
              <a:latin typeface="Segoe UI Light"/>
              <a:cs typeface="Segoe UI 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700" b="1" i="0" u="none" strike="noStrike" kern="1200" dirty="0">
                <a:solidFill>
                  <a:schemeClr val="tx1"/>
                </a:solidFill>
                <a:effectLst/>
                <a:latin typeface="Segoe UI Light" pitchFamily="34" charset="0"/>
                <a:ea typeface="+mn-ea"/>
                <a:cs typeface="+mn-cs"/>
              </a:rPr>
              <a:t>Learn and SkillPipe content order note: </a:t>
            </a:r>
          </a:p>
          <a:p>
            <a:r>
              <a:rPr lang="en-US" sz="800" dirty="0"/>
              <a:t>Slides 17-18</a:t>
            </a:r>
          </a:p>
          <a:p>
            <a:r>
              <a:rPr lang="en-US" sz="800" dirty="0"/>
              <a:t>https://docs.microsoft.com/en-us/learn/modules/azure-compute-fundamentals/introduction</a:t>
            </a: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832305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https://azure.microsoft.com/en-us/services/app-service/#product-overview</a:t>
            </a:r>
            <a:endParaRPr lang="en-US" dirty="0"/>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 </a:t>
            </a:r>
          </a:p>
          <a:p>
            <a:r>
              <a:rPr lang="en-US" dirty="0"/>
              <a:t>https://docs.microsoft.com/en-us/learn/modules/azure-compute-fundamentals/overview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440849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1-5 </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509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spcBef>
                <a:spcPts val="0"/>
              </a:spcBef>
              <a:spcAft>
                <a:spcPts val="1800"/>
              </a:spcAft>
              <a:buFont typeface="Arial" panose="020B0604020202020204" pitchFamily="34" charset="0"/>
              <a:buChar char="•"/>
            </a:pPr>
            <a:r>
              <a:rPr lang="en-US" dirty="0">
                <a:latin typeface="+mn-lt"/>
              </a:rPr>
              <a:t>Development and test – Azure VMs offer a quick and easy way to create a computer with specific configurations required to code and test an application.</a:t>
            </a:r>
          </a:p>
          <a:p>
            <a:pPr marL="342900" indent="-342900">
              <a:spcBef>
                <a:spcPts val="0"/>
              </a:spcBef>
              <a:spcAft>
                <a:spcPts val="1800"/>
              </a:spcAft>
              <a:buFont typeface="Arial" panose="020B0604020202020204" pitchFamily="34" charset="0"/>
              <a:buChar char="•"/>
            </a:pPr>
            <a:r>
              <a:rPr lang="en-US" dirty="0">
                <a:latin typeface="+mn-lt"/>
              </a:rPr>
              <a:t>Applications in the cloud – Because demand for your application can fluctuate, it might make economic sense to run it on a VM in Azure. You pay for extra VMs when you need them and shut them down when you don’t.</a:t>
            </a:r>
          </a:p>
          <a:p>
            <a:pPr marL="342900" indent="-342900">
              <a:spcBef>
                <a:spcPts val="0"/>
              </a:spcBef>
              <a:spcAft>
                <a:spcPts val="1800"/>
              </a:spcAft>
              <a:buFont typeface="Arial" panose="020B0604020202020204" pitchFamily="34" charset="0"/>
              <a:buChar char="•"/>
            </a:pPr>
            <a:r>
              <a:rPr lang="en-US" dirty="0">
                <a:latin typeface="+mn-lt"/>
              </a:rPr>
              <a:t>Extended datacenter – Virtual machines in an Azure virtual network can easily be connected to your organization’s network.</a:t>
            </a:r>
            <a:endParaRPr lang="en-IE" dirty="0">
              <a:latin typeface="+mn-lt"/>
            </a:endParaRPr>
          </a:p>
          <a:p>
            <a:endParaRPr lang="en-US" sz="882" b="1" kern="1200" dirty="0">
              <a:solidFill>
                <a:schemeClr val="tx1"/>
              </a:solidFill>
              <a:effectLst/>
              <a:latin typeface="Segoe UI Light" pitchFamily="34" charset="0"/>
              <a:ea typeface="+mn-ea"/>
              <a:cs typeface="+mn-cs"/>
            </a:endParaRPr>
          </a:p>
          <a:p>
            <a:r>
              <a:rPr lang="en-US" sz="882" b="1" kern="1200" dirty="0">
                <a:solidFill>
                  <a:schemeClr val="tx1"/>
                </a:solidFill>
                <a:effectLst/>
                <a:latin typeface="Segoe UI Light" pitchFamily="34" charset="0"/>
                <a:ea typeface="+mn-ea"/>
                <a:cs typeface="+mn-cs"/>
              </a:rPr>
              <a:t>Azure virtual machines </a:t>
            </a:r>
            <a:r>
              <a:rPr lang="en-US" sz="882" b="0" kern="1200" dirty="0">
                <a:solidFill>
                  <a:schemeClr val="tx1"/>
                </a:solidFill>
                <a:effectLst/>
                <a:latin typeface="Segoe UI Light" pitchFamily="34" charset="0"/>
                <a:ea typeface="+mn-ea"/>
                <a:cs typeface="+mn-cs"/>
              </a:rPr>
              <a:t>- https://azure.microsoft.com/en-us/services/virtual-machines/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App services </a:t>
            </a:r>
            <a:r>
              <a:rPr lang="en-US" sz="882" b="0" kern="1200" dirty="0">
                <a:solidFill>
                  <a:schemeClr val="tx1"/>
                </a:solidFill>
                <a:effectLst/>
                <a:latin typeface="Segoe UI Light" pitchFamily="34" charset="0"/>
                <a:ea typeface="+mn-ea"/>
                <a:cs typeface="+mn-cs"/>
              </a:rPr>
              <a:t>- https://azure.microsoft.com/en-us/services/app-service/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i="0" u="none" strike="noStrike" kern="1200" dirty="0">
                <a:solidFill>
                  <a:schemeClr val="tx1"/>
                </a:solidFill>
                <a:effectLst/>
                <a:latin typeface="Segoe UI Light" pitchFamily="34" charset="0"/>
                <a:ea typeface="+mn-ea"/>
                <a:cs typeface="+mn-cs"/>
              </a:rPr>
              <a:t>Learn and SkillPipe content order note: </a:t>
            </a: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https://docs.microsoft.com/en-us/learn/modules/azure-compute-fundamentals/azure-virtual-machines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640671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https://docs.microsoft.com/en-us/learn/modules/azure-compute-fundamentals/azure-app-services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468500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066000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400" i="1" dirty="0"/>
              <a:t>Containers</a:t>
            </a:r>
            <a:r>
              <a:rPr lang="en-IE" sz="2400" dirty="0"/>
              <a:t> are a virtualization environment. However, unlike virtual machines, you do not manage an operating system. Containers are meant to be lightweight, and are designed to be created, scaled out, and stopped dynamically. </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Container Instances - </a:t>
            </a:r>
            <a:r>
              <a:rPr lang="en-IE" u="sng" dirty="0"/>
              <a:t>https://azure.microsoft.com/en-us/services/container-instances/</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Kubernetes Service - </a:t>
            </a:r>
            <a:r>
              <a:rPr lang="en-IE" u="sng" dirty="0"/>
              <a:t>https://azure.microsoft.com/en-us/services/kubernetes-service/ </a:t>
            </a:r>
          </a:p>
          <a:p>
            <a:endParaRPr lang="en-IE" sz="900" b="0" i="0" u="sng"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https://docs.microsoft.com/en-us/learn/modules/azure-compute-fundamentals/azure-container-services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latin typeface="Segoe UI Light"/>
                <a:cs typeface="Segoe UI Light"/>
              </a:rPr>
              <a:t>https://docs.microsoft.com/en-us/azure/virtual-desktop/overview</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https://docs.microsoft.com/en-us/learn/modules/azure-compute-fundamentals/windows-virtual-desktop</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Note</a:t>
            </a:r>
            <a:r>
              <a:rPr lang="en-IE" sz="900" b="0" i="0" u="none" strike="noStrike" kern="1200" dirty="0">
                <a:solidFill>
                  <a:schemeClr val="tx1"/>
                </a:solidFill>
                <a:effectLst/>
                <a:latin typeface="Segoe UI Light" pitchFamily="34" charset="0"/>
                <a:ea typeface="+mn-ea"/>
                <a:cs typeface="+mn-cs"/>
              </a:rPr>
              <a:t>: Windows Virtual Desktop was updated to Azure Virtual Desktop, although the URL listed in the notes will remain the same until the next JTA update.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656277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https://docs.microsoft.com/en-us/learn/modules/azure-networking-fundamentals/azure-virtual-network-fundamentals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https://docs.microsoft.com/en-us/learn/modules/azure-networking-fundamentals/azure-virtual-network-settings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https://docs.microsoft.com/en-us/learn/modules/azure-networking-fundamentals/azure-vpn-gateway-fundamentals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https://docs.microsoft.com/en-us/learn/modules/azure-networking-fundamentals/express-route-fundamentals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Storage services </a:t>
            </a:r>
            <a:r>
              <a:rPr lang="en-IE" sz="900" b="0" i="0" u="none" strike="noStrike"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https://azure.microsoft.com/en-us/product-categories/storage/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https://docs.microsoft.com/en-us/learn/modules/azure-storage-fundamentals/azure-storage-accounts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https://docs.microsoft.com/en-us/learn/modules/azure-storage-fundamentals/azure-disk-storage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https://docs.microsoft.com/en-us/learn/modules/azure-storage-fundamentals/azure-blob-container-storage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https://docs.microsoft.com/en-us/learn/modules/azure-storage-fundamentals/azure-file-storage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416553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dirty="0"/>
              <a:t>https://docs.microsoft.com/en-us/learn/modules/azure-storage-fundamentals/azure-storage-tiers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576598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These are just a few of our database service offerings. Take a minute to review other database services and [find the product you need](https://azure.microsoft.com/en-us/product-categories/databases/). </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Cosmos DB </a:t>
            </a:r>
            <a:r>
              <a:rPr lang="en-IE" sz="900" b="0" i="0" u="none" strike="noStrike" kern="1200" dirty="0">
                <a:solidFill>
                  <a:schemeClr val="tx1"/>
                </a:solidFill>
                <a:effectLst/>
                <a:latin typeface="Segoe UI Light" pitchFamily="34" charset="0"/>
                <a:ea typeface="+mn-ea"/>
                <a:cs typeface="+mn-cs"/>
              </a:rPr>
              <a:t>- </a:t>
            </a:r>
            <a:r>
              <a:rPr lang="en-IE" b="0" u="sng" dirty="0"/>
              <a:t>https://azure.microsoft.com/en-us/services/cosmos-db/ </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SQL Database </a:t>
            </a:r>
            <a:r>
              <a:rPr lang="en-IE" sz="900" b="0" i="0" u="none" strike="noStrike" kern="1200" dirty="0">
                <a:solidFill>
                  <a:schemeClr val="tx1"/>
                </a:solidFill>
                <a:effectLst/>
                <a:latin typeface="Segoe UI Light" pitchFamily="34" charset="0"/>
                <a:ea typeface="+mn-ea"/>
                <a:cs typeface="+mn-cs"/>
              </a:rPr>
              <a:t>- </a:t>
            </a:r>
            <a:r>
              <a:rPr lang="en-IE" b="0" u="sng" dirty="0"/>
              <a:t>https://azure.microsoft.com/en-us/services/sql-database/</a:t>
            </a:r>
          </a:p>
          <a:p>
            <a:endParaRPr lang="en-IE" sz="900" b="0" i="0" u="sng"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Multiple Learn units cover the content in this slide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https://docs.microsoft.com/en-us/learn/modules/azure-database-fundamentals/introduction</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https://docs.microsoft.com/en-us/learn/modules/azure-database-fundamentals/azure-cosmos-db</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https://docs.microsoft.com/en-us/learn/modules/azure-database-fundamentals/azure-sql-database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https://docs.microsoft.com/en-us/learn/modules/azure-database-fundamentals/azure-mysql-database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https://docs.microsoft.com/en-us/learn/modules/azure-database-fundamentals/azure-postgresql-database</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3-5 </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SQL Managed Instance is the intelligent, scalable cloud database service that combines the broadest SQL Server database engine compatibility with all the benefits of a fully managed and evergreen platform as a service. SQL Managed Instance has near 100% compatibility with the latest SQL Server (Enterprise Edition) database engine, providing a native </a:t>
            </a:r>
            <a:r>
              <a:rPr lang="en-US" b="0" i="0" u="none" strike="noStrike" dirty="0">
                <a:effectLst/>
                <a:latin typeface="Segoe UI" panose="020B0502040204020203" pitchFamily="34" charset="0"/>
                <a:hlinkClick r:id="rId3"/>
              </a:rPr>
              <a:t>virtual network (</a:t>
            </a:r>
            <a:r>
              <a:rPr lang="en-US" b="0" i="0" u="none" strike="noStrike" dirty="0" err="1">
                <a:effectLst/>
                <a:latin typeface="Segoe UI" panose="020B0502040204020203" pitchFamily="34" charset="0"/>
                <a:hlinkClick r:id="rId3"/>
              </a:rPr>
              <a:t>VNet</a:t>
            </a:r>
            <a:r>
              <a:rPr lang="en-US" b="0" i="0" u="none" strike="noStrike" dirty="0">
                <a:effectLst/>
                <a:latin typeface="Segoe UI" panose="020B0502040204020203" pitchFamily="34" charset="0"/>
                <a:hlinkClick r:id="rId3"/>
              </a:rPr>
              <a:t>)</a:t>
            </a:r>
            <a:r>
              <a:rPr lang="en-US" b="0" i="0" dirty="0">
                <a:solidFill>
                  <a:srgbClr val="171717"/>
                </a:solidFill>
                <a:effectLst/>
                <a:latin typeface="Segoe UI" panose="020B0502040204020203" pitchFamily="34" charset="0"/>
              </a:rPr>
              <a:t> implementation that addresses common security concerns, and a </a:t>
            </a:r>
            <a:r>
              <a:rPr lang="en-US" b="0" i="0" u="none" strike="noStrike" dirty="0">
                <a:effectLst/>
                <a:latin typeface="Segoe UI" panose="020B0502040204020203" pitchFamily="34" charset="0"/>
                <a:hlinkClick r:id="rId4"/>
              </a:rPr>
              <a:t>business model</a:t>
            </a:r>
            <a:r>
              <a:rPr lang="en-US" b="0" i="0" dirty="0">
                <a:solidFill>
                  <a:srgbClr val="171717"/>
                </a:solidFill>
                <a:effectLst/>
                <a:latin typeface="Segoe UI" panose="020B0502040204020203" pitchFamily="34" charset="0"/>
              </a:rPr>
              <a:t> favorable for existing SQL Server customers. SQL Managed Instance allows existing SQL Server customers to lift and shift their on-premises applications to the cloud with minimal application and database changes. At the same time, SQL Managed Instance preserves all PaaS capabilities (automatic patching and version updates, </a:t>
            </a:r>
            <a:r>
              <a:rPr lang="en-US" b="0" i="0" u="none" strike="noStrike" dirty="0">
                <a:effectLst/>
                <a:latin typeface="Segoe UI" panose="020B0502040204020203" pitchFamily="34" charset="0"/>
                <a:hlinkClick r:id="rId5"/>
              </a:rPr>
              <a:t>automated backups</a:t>
            </a:r>
            <a:r>
              <a:rPr lang="en-US" b="0" i="0" dirty="0">
                <a:solidFill>
                  <a:srgbClr val="171717"/>
                </a:solidFill>
                <a:effectLst/>
                <a:latin typeface="Segoe UI" panose="020B0502040204020203" pitchFamily="34" charset="0"/>
              </a:rPr>
              <a:t>, </a:t>
            </a:r>
            <a:r>
              <a:rPr lang="en-US" b="0" i="0" u="none" strike="noStrike" dirty="0">
                <a:effectLst/>
                <a:latin typeface="Segoe UI" panose="020B0502040204020203" pitchFamily="34" charset="0"/>
                <a:hlinkClick r:id="rId6"/>
              </a:rPr>
              <a:t>high availability</a:t>
            </a:r>
            <a:r>
              <a:rPr lang="en-US" b="0" i="0" dirty="0">
                <a:solidFill>
                  <a:srgbClr val="171717"/>
                </a:solidFill>
                <a:effectLst/>
                <a:latin typeface="Segoe UI" panose="020B0502040204020203" pitchFamily="34" charset="0"/>
              </a:rPr>
              <a:t>) that drastically reduce management overhead and TCO.</a:t>
            </a:r>
          </a:p>
          <a:p>
            <a:endParaRPr lang="en-US" b="0" i="0" dirty="0">
              <a:solidFill>
                <a:srgbClr val="171717"/>
              </a:solidFill>
              <a:effectLst/>
              <a:latin typeface="Segoe UI" panose="020B0502040204020203" pitchFamily="34" charset="0"/>
            </a:endParaRPr>
          </a:p>
          <a:p>
            <a:r>
              <a:rPr lang="en-US" b="1" i="0" dirty="0">
                <a:solidFill>
                  <a:srgbClr val="171717"/>
                </a:solidFill>
                <a:effectLst/>
                <a:latin typeface="Segoe UI" panose="020B0502040204020203" pitchFamily="34" charset="0"/>
              </a:rPr>
              <a:t>Learn and SkillPipe content order note:</a:t>
            </a:r>
          </a:p>
          <a:p>
            <a:r>
              <a:rPr lang="en-US" dirty="0"/>
              <a:t>https://docs.microsoft.com/en-us/learn/modules/azure-database-fundamentals/azure-sql-managed-instance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9100509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40"/>
              </a:spcAft>
            </a:pPr>
            <a:r>
              <a:rPr lang="en-US" dirty="0"/>
              <a:t>In order to promote interactivity, WWL suggests the use of </a:t>
            </a:r>
            <a:r>
              <a:rPr lang="en-US" dirty="0" err="1"/>
              <a:t>Mentimeter</a:t>
            </a:r>
            <a:r>
              <a:rPr lang="en-US" dirty="0"/>
              <a:t>, Kahoot or a similar polling technology. Please feel free to adjust this slide as needed and populate with the instructions based on the polling tool of your choice.</a:t>
            </a:r>
          </a:p>
          <a:p>
            <a:pPr>
              <a:spcAft>
                <a:spcPts val="340"/>
              </a:spcAft>
            </a:pPr>
            <a:endParaRPr lang="en-US" dirty="0"/>
          </a:p>
          <a:p>
            <a:pPr>
              <a:spcAft>
                <a:spcPts val="340"/>
              </a:spcAft>
            </a:pPr>
            <a:r>
              <a:rPr lang="en-US" b="1" dirty="0"/>
              <a:t>Learn and SkillPipe content order note: </a:t>
            </a:r>
          </a:p>
          <a:p>
            <a:pPr marL="0" marR="0" lvl="0" indent="0" algn="l" defTabSz="914367" rtl="0" eaLnBrk="1" fontAlgn="auto" latinLnBrk="0" hangingPunct="1">
              <a:lnSpc>
                <a:spcPct val="90000"/>
              </a:lnSpc>
              <a:spcBef>
                <a:spcPts val="0"/>
              </a:spcBef>
              <a:spcAft>
                <a:spcPts val="340"/>
              </a:spcAft>
              <a:buClrTx/>
              <a:buSzTx/>
              <a:buFontTx/>
              <a:buNone/>
              <a:tabLst/>
              <a:defRPr/>
            </a:pPr>
            <a:r>
              <a:rPr lang="en-US" dirty="0"/>
              <a:t>Learn has a sandbox exercise that mirrors this walkthrough - </a:t>
            </a:r>
            <a:r>
              <a:rPr lang="en-US" b="1" i="0" dirty="0">
                <a:solidFill>
                  <a:srgbClr val="171717"/>
                </a:solidFill>
                <a:effectLst/>
                <a:latin typeface="Segoe UI" panose="020B0502040204020203" pitchFamily="34" charset="0"/>
              </a:rPr>
              <a:t>Exercise - Create a SQL database</a:t>
            </a:r>
          </a:p>
          <a:p>
            <a:pPr>
              <a:spcAft>
                <a:spcPts val="340"/>
              </a:spcAft>
            </a:pPr>
            <a:r>
              <a:rPr lang="en-US" dirty="0"/>
              <a:t>https://docs.microsoft.com/en-us/learn/modules/azure-database-fundamentals/exercise-create-sql-database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529633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Connects end users with Microsoft partners, Independent Software Vendors (ISVs), and start-ups that offer solutions and services for Azure.</a:t>
            </a:r>
          </a:p>
          <a:p>
            <a:r>
              <a:rPr lang="en-US" sz="2400" dirty="0"/>
              <a:t>Azure customers, IT professionals and cloud developers can find, try, purchase, and provision Azure applications and services from certified service providers. </a:t>
            </a:r>
          </a:p>
          <a:p>
            <a:r>
              <a:rPr lang="en-US" sz="2400" dirty="0"/>
              <a:t>Includes close to 10,000 product listings.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a:t>
            </a:r>
            <a:r>
              <a:rPr lang="en-IE" sz="900" b="1" i="0" u="none" strike="noStrike" kern="1200" dirty="0">
                <a:solidFill>
                  <a:schemeClr val="tx1"/>
                </a:solidFill>
                <a:effectLst/>
                <a:latin typeface="Segoe UI Light" pitchFamily="34" charset="0"/>
                <a:ea typeface="+mn-ea"/>
                <a:cs typeface="+mn-cs"/>
              </a:rPr>
              <a:t>Marketplace FAQ </a:t>
            </a:r>
            <a:r>
              <a:rPr lang="en-IE" sz="900" b="0" i="0" u="none" strike="noStrike" kern="1200" dirty="0">
                <a:solidFill>
                  <a:schemeClr val="tx1"/>
                </a:solidFill>
                <a:effectLst/>
                <a:latin typeface="Segoe UI Light" pitchFamily="34" charset="0"/>
                <a:ea typeface="+mn-ea"/>
                <a:cs typeface="+mn-cs"/>
              </a:rPr>
              <a:t>available at </a:t>
            </a:r>
            <a:r>
              <a:rPr lang="en-IE" u="sng" dirty="0"/>
              <a:t>https://azure.microsoft.com/en-us/marketplace/faq/ </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Azure Marketplace </a:t>
            </a:r>
            <a:r>
              <a:rPr lang="en-IE" dirty="0"/>
              <a:t>- </a:t>
            </a:r>
            <a:r>
              <a:rPr lang="en-IE" dirty="0">
                <a:hlinkClick r:id="rId3"/>
              </a:rPr>
              <a:t>https://azuremarketplace.microsoft.com/en-us/</a:t>
            </a:r>
            <a:r>
              <a:rPr lang="en-IE" dirty="0"/>
              <a:t>  </a:t>
            </a:r>
          </a:p>
          <a:p>
            <a:endParaRPr lang="en-US" dirty="0"/>
          </a:p>
          <a:p>
            <a:r>
              <a:rPr lang="en-US" b="1" dirty="0"/>
              <a:t>Learn and SkillPipe content order note:</a:t>
            </a:r>
          </a:p>
          <a:p>
            <a:r>
              <a:rPr lang="en-US" dirty="0"/>
              <a:t>Note in Learn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67514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SkillPipe has a Module 2 review questions slide, while Learn has Knowledge checks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https://docs.microsoft.com/en-us/learn/modules/azure-architecture-fundamentals/knowledge-check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https://docs.microsoft.com/en-us/learn/modules/azure-compute-fundamentals/knowledge-check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https://docs.microsoft.com/en-us/learn/modules/azure-networking-fundamentals/knowledge-check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https://docs.microsoft.com/en-us/learn/modules/azure-storage-fundamentals/knowledge-check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https://docs.microsoft.com/en-us/learn/modules/azure-database-fundamentals/knowledge-check</a:t>
            </a:r>
          </a:p>
          <a:p>
            <a:pPr defTabSz="932742">
              <a:defRPr/>
            </a:pPr>
            <a:endParaRPr lang="en-US" sz="850" b="1" dirty="0">
              <a:effectLst/>
              <a:latin typeface="Segoe UI Light"/>
              <a:ea typeface="Calibri" panose="020F0502020204030204" pitchFamily="34" charset="0"/>
              <a:cs typeface="Segoe UI Light"/>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21477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SkillPipe has a Module 2 summary slide, while Learn has summary units individually through Learn modules that follow </a:t>
            </a:r>
            <a:r>
              <a:rPr lang="en-US" sz="800" b="0">
                <a:effectLst/>
                <a:latin typeface="Calibri" panose="020F0502020204030204" pitchFamily="34" charset="0"/>
                <a:ea typeface="Calibri" panose="020F0502020204030204" pitchFamily="34" charset="0"/>
              </a:rPr>
              <a:t>this PPT</a:t>
            </a:r>
            <a:r>
              <a:rPr lang="en-US" sz="800" b="0" dirty="0">
                <a:effectLst/>
                <a:latin typeface="Calibri" panose="020F0502020204030204" pitchFamily="34" charset="0"/>
                <a:ea typeface="Calibri" panose="020F0502020204030204" pitchFamily="34" charset="0"/>
              </a:rPr>
              <a: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https://docs.microsoft.com/en-us/learn/modules/azure-architecture-fundamentals/summary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https://docs.microsoft.com/en-us/learn/modules/azure-compute-fundamentals/summary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https://docs.microsoft.com/en-us/learn/modules/azure-networking-fundamentals/summary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https://docs.microsoft.com/en-us/learn/modules/azure-storage-fundamentals/summary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dirty="0">
                <a:effectLst/>
                <a:latin typeface="Calibri" panose="020F0502020204030204" pitchFamily="34" charset="0"/>
                <a:ea typeface="Calibri" panose="020F0502020204030204" pitchFamily="34" charset="0"/>
              </a:rPr>
              <a:t>https://docs.microsoft.com/en-us/learn/modules/azure-database-fundamentals/summary</a:t>
            </a: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3-5 </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18024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3-5 </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https://docs.microsoft.com/en-us/learn/modules/azure-architecture-fundamentals/introduction</a:t>
            </a:r>
          </a:p>
          <a:p>
            <a:pPr marL="0" indent="0">
              <a:buFont typeface="Arial" panose="020B0604020202020204" pitchFamily="34" charset="0"/>
              <a:buNone/>
            </a:pPr>
            <a:r>
              <a:rPr lang="en-US" dirty="0"/>
              <a:t>https://docs.microsoft.com/en-us/learn/modules/azure-architecture-fundamentals/overview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9/16/2021 4:06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4903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425" indent="-225425">
              <a:buFont typeface="Arial" panose="020B0604020202020204" pitchFamily="34" charset="0"/>
              <a:buChar char="•"/>
            </a:pPr>
            <a:r>
              <a:rPr lang="en-IE" sz="2400" dirty="0">
                <a:latin typeface="Segoe UI Semilight"/>
                <a:cs typeface="Segoe UI Semilight"/>
              </a:rPr>
              <a:t>A region represents a collection of </a:t>
            </a:r>
            <a:r>
              <a:rPr lang="en-IE" sz="2400" dirty="0" err="1">
                <a:latin typeface="Segoe UI Semilight"/>
                <a:cs typeface="Segoe UI Semilight"/>
              </a:rPr>
              <a:t>datacenters</a:t>
            </a:r>
            <a:r>
              <a:rPr lang="en-IE" sz="2400" dirty="0">
                <a:latin typeface="Segoe UI Semilight"/>
                <a:cs typeface="Segoe UI Semilight"/>
              </a:rPr>
              <a:t>.</a:t>
            </a:r>
            <a:endParaRPr lang="en-IE" sz="2400" dirty="0"/>
          </a:p>
          <a:p>
            <a:pPr marL="225425" indent="-225425">
              <a:buFont typeface="Arial" panose="020B0604020202020204" pitchFamily="34" charset="0"/>
              <a:buChar char="•"/>
            </a:pPr>
            <a:r>
              <a:rPr lang="en-IE" sz="2400" dirty="0"/>
              <a:t>Provide flexibility and scale.</a:t>
            </a:r>
          </a:p>
          <a:p>
            <a:pPr marL="225425" indent="-225425">
              <a:buFont typeface="Arial" panose="020B0604020202020204" pitchFamily="34" charset="0"/>
              <a:buChar char="•"/>
            </a:pPr>
            <a:r>
              <a:rPr lang="en-IE" sz="2400" dirty="0"/>
              <a:t>Preserve data residency.</a:t>
            </a:r>
          </a:p>
          <a:p>
            <a:pPr marL="225425" indent="-225425">
              <a:buFont typeface="Arial" panose="020B0604020202020204" pitchFamily="34" charset="0"/>
              <a:buChar char="•"/>
            </a:pPr>
            <a:r>
              <a:rPr lang="en-IE" sz="2400" dirty="0"/>
              <a:t>Select regions close to your users.</a:t>
            </a:r>
          </a:p>
          <a:p>
            <a:pPr marL="225425" indent="-225425">
              <a:buFont typeface="Arial" panose="020B0604020202020204" pitchFamily="34" charset="0"/>
              <a:buChar char="•"/>
            </a:pPr>
            <a:r>
              <a:rPr lang="en-IE" sz="2400" dirty="0">
                <a:latin typeface="Segoe UI Semilight"/>
                <a:cs typeface="Segoe UI Semilight"/>
              </a:rPr>
              <a:t>Be aware of region deployment availability.</a:t>
            </a:r>
            <a:endParaRPr lang="en-IE" sz="2400" dirty="0"/>
          </a:p>
          <a:p>
            <a:pPr marL="225425" indent="-225425">
              <a:buFont typeface="Arial" panose="020B0604020202020204" pitchFamily="34" charset="0"/>
              <a:buChar char="•"/>
            </a:pPr>
            <a:r>
              <a:rPr lang="en-IE" sz="2400" dirty="0">
                <a:latin typeface="Segoe UI Semilight"/>
                <a:cs typeface="Segoe UI Semilight"/>
              </a:rPr>
              <a:t>There are global services that are region independent.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53405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195" indent="-290195">
              <a:buFont typeface="Arial" panose="020B0604020202020204" pitchFamily="34" charset="0"/>
              <a:buChar char="•"/>
            </a:pPr>
            <a:r>
              <a:rPr lang="en-US" sz="900" dirty="0"/>
              <a:t>Each Azure region is paired with another region.</a:t>
            </a:r>
          </a:p>
          <a:p>
            <a:pPr marL="290195" indent="-290195">
              <a:buFont typeface="Arial" panose="020B0604020202020204" pitchFamily="34" charset="0"/>
              <a:buChar char="•"/>
            </a:pPr>
            <a:r>
              <a:rPr lang="en-US" sz="900" dirty="0"/>
              <a:t>Azure prefers at least 300 miles of separation between datacenters in a regional pair.</a:t>
            </a:r>
          </a:p>
          <a:p>
            <a:pPr marL="290195" indent="-290195">
              <a:buFont typeface="Arial" panose="020B0604020202020204" pitchFamily="34" charset="0"/>
              <a:buChar char="•"/>
            </a:pPr>
            <a:r>
              <a:rPr lang="en-US" sz="900" dirty="0"/>
              <a:t>Some services provide automatic replication to the paired region.</a:t>
            </a:r>
          </a:p>
          <a:p>
            <a:pPr marL="290195" indent="-290195">
              <a:buFont typeface="Arial" panose="020B0604020202020204" pitchFamily="34" charset="0"/>
              <a:buChar char="•"/>
            </a:pPr>
            <a:r>
              <a:rPr lang="en-US" sz="900" dirty="0"/>
              <a:t>In an outage, recovery of one region is prioritized out of every pair.</a:t>
            </a:r>
          </a:p>
          <a:p>
            <a:pPr marL="290195" indent="-290195">
              <a:buFont typeface="Arial" panose="020B0604020202020204" pitchFamily="34" charset="0"/>
              <a:buChar char="•"/>
            </a:pPr>
            <a:r>
              <a:rPr lang="en-US" sz="900" dirty="0"/>
              <a:t>Azure system updates are rolled out to paired regions sequentially (not at the same time).</a:t>
            </a:r>
          </a:p>
          <a:p>
            <a:endParaRPr lang="en-IE" sz="900" dirty="0"/>
          </a:p>
          <a:p>
            <a:r>
              <a:rPr lang="en-IE" sz="900" dirty="0"/>
              <a:t>List of geographies, regions, region-pairs, and other details -https://azure.microsoft.com/en-us/global-infrastructure/geographies/</a:t>
            </a:r>
          </a:p>
          <a:p>
            <a:r>
              <a:rPr lang="en-IE" sz="900" dirty="0"/>
              <a:t>A full list of region pairs is available at </a:t>
            </a:r>
            <a:r>
              <a:rPr lang="en-IE" sz="900" u="sng" dirty="0"/>
              <a:t>https://docs.microsoft.com/en-us/azure/best-practices-availability-paired-regions#what-are-paired-regions </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54814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A list of geography locations is available at : </a:t>
            </a:r>
            <a:r>
              <a:rPr lang="en-IE" u="sng" dirty="0"/>
              <a:t>https://azure.microsoft.com/en-us/global-infrastructure/geographies/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u="sng" dirty="0"/>
          </a:p>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800" u="sng"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9/16/2021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29614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to introduce the upcoming topics. You could also use the slide at the end of the lesson to</a:t>
            </a:r>
          </a:p>
          <a:p>
            <a:endParaRPr lang="en-US" dirty="0"/>
          </a:p>
          <a:p>
            <a:r>
              <a:rPr lang="en-US" sz="8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800" u="sng" dirty="0"/>
          </a:p>
          <a:p>
            <a:r>
              <a:rPr lang="en-US" dirty="0"/>
              <a:t> review. </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9/16/2021 4:06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29883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43822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50" Type="http://schemas.openxmlformats.org/officeDocument/2006/relationships/theme" Target="../theme/theme3.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slideLayout" Target="../slideLayouts/slideLayout11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9" Type="http://schemas.openxmlformats.org/officeDocument/2006/relationships/slideLayout" Target="../slideLayouts/slideLayout152.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42" Type="http://schemas.openxmlformats.org/officeDocument/2006/relationships/slideLayout" Target="../slideLayouts/slideLayout155.xml"/><Relationship Id="rId47" Type="http://schemas.openxmlformats.org/officeDocument/2006/relationships/slideLayout" Target="../slideLayouts/slideLayout160.xml"/><Relationship Id="rId50" Type="http://schemas.openxmlformats.org/officeDocument/2006/relationships/slideLayout" Target="../slideLayouts/slideLayout163.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9" Type="http://schemas.openxmlformats.org/officeDocument/2006/relationships/slideLayout" Target="../slideLayouts/slideLayout142.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slideLayout" Target="../slideLayouts/slideLayout150.xml"/><Relationship Id="rId40" Type="http://schemas.openxmlformats.org/officeDocument/2006/relationships/slideLayout" Target="../slideLayouts/slideLayout153.xml"/><Relationship Id="rId45" Type="http://schemas.openxmlformats.org/officeDocument/2006/relationships/slideLayout" Target="../slideLayouts/slideLayout158.xml"/><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slideLayout" Target="../slideLayouts/slideLayout149.xml"/><Relationship Id="rId49" Type="http://schemas.openxmlformats.org/officeDocument/2006/relationships/slideLayout" Target="../slideLayouts/slideLayout162.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4" Type="http://schemas.openxmlformats.org/officeDocument/2006/relationships/slideLayout" Target="../slideLayouts/slideLayout157.xml"/><Relationship Id="rId52" Type="http://schemas.openxmlformats.org/officeDocument/2006/relationships/theme" Target="../theme/theme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 Id="rId43" Type="http://schemas.openxmlformats.org/officeDocument/2006/relationships/slideLayout" Target="../slideLayouts/slideLayout156.xml"/><Relationship Id="rId48" Type="http://schemas.openxmlformats.org/officeDocument/2006/relationships/slideLayout" Target="../slideLayouts/slideLayout161.xml"/><Relationship Id="rId8" Type="http://schemas.openxmlformats.org/officeDocument/2006/relationships/slideLayout" Target="../slideLayouts/slideLayout121.xml"/><Relationship Id="rId51" Type="http://schemas.openxmlformats.org/officeDocument/2006/relationships/slideLayout" Target="../slideLayouts/slideLayout164.xml"/><Relationship Id="rId3" Type="http://schemas.openxmlformats.org/officeDocument/2006/relationships/slideLayout" Target="../slideLayouts/slideLayout116.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38" Type="http://schemas.openxmlformats.org/officeDocument/2006/relationships/slideLayout" Target="../slideLayouts/slideLayout151.xml"/><Relationship Id="rId46" Type="http://schemas.openxmlformats.org/officeDocument/2006/relationships/slideLayout" Target="../slideLayouts/slideLayout159.xml"/><Relationship Id="rId20" Type="http://schemas.openxmlformats.org/officeDocument/2006/relationships/slideLayout" Target="../slideLayouts/slideLayout133.xml"/><Relationship Id="rId41" Type="http://schemas.openxmlformats.org/officeDocument/2006/relationships/slideLayout" Target="../slideLayouts/slideLayout154.xml"/><Relationship Id="rId1" Type="http://schemas.openxmlformats.org/officeDocument/2006/relationships/slideLayout" Target="../slideLayouts/slideLayout114.xml"/><Relationship Id="rId6"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4" r:id="rId47"/>
    <p:sldLayoutId id="2147484847" r:id="rId48"/>
    <p:sldLayoutId id="2147484848"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11.xml"/><Relationship Id="rId1" Type="http://schemas.openxmlformats.org/officeDocument/2006/relationships/slideLayout" Target="../slideLayouts/slideLayout72.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2.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72.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84.xml"/><Relationship Id="rId4" Type="http://schemas.openxmlformats.org/officeDocument/2006/relationships/image" Target="../media/image4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22.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notesSlide" Target="../notesSlides/notesSlide19.xml"/><Relationship Id="rId1" Type="http://schemas.openxmlformats.org/officeDocument/2006/relationships/slideLayout" Target="../slideLayouts/slideLayout72.xml"/><Relationship Id="rId6" Type="http://schemas.openxmlformats.org/officeDocument/2006/relationships/image" Target="../media/image29.sv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svg"/><Relationship Id="rId4" Type="http://schemas.openxmlformats.org/officeDocument/2006/relationships/image" Target="../media/image23.sv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84.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2.xml"/><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2.xml"/><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7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50.sv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72.xml"/><Relationship Id="rId4" Type="http://schemas.openxmlformats.org/officeDocument/2006/relationships/image" Target="../media/image48.svg"/></Relationships>
</file>

<file path=ppt/slides/_rels/slide27.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26.png"/><Relationship Id="rId7"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7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27.sv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2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24.png"/><Relationship Id="rId7" Type="http://schemas.openxmlformats.org/officeDocument/2006/relationships/image" Target="../media/image58.png"/><Relationship Id="rId2" Type="http://schemas.openxmlformats.org/officeDocument/2006/relationships/notesSlide" Target="../notesSlides/notesSlide27.xml"/><Relationship Id="rId1" Type="http://schemas.openxmlformats.org/officeDocument/2006/relationships/slideLayout" Target="../slideLayouts/slideLayout72.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6.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28.xml"/><Relationship Id="rId1" Type="http://schemas.openxmlformats.org/officeDocument/2006/relationships/slideLayout" Target="../slideLayouts/slideLayout93.xml"/><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70.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71.svg"/><Relationship Id="rId4" Type="http://schemas.openxmlformats.org/officeDocument/2006/relationships/image" Target="../media/image67.svg"/><Relationship Id="rId9"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72.xml"/><Relationship Id="rId4" Type="http://schemas.openxmlformats.org/officeDocument/2006/relationships/image" Target="../media/image73.sv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76.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2.xml"/><Relationship Id="rId1" Type="http://schemas.openxmlformats.org/officeDocument/2006/relationships/slideLayout" Target="../slideLayouts/slideLayout72.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75.xml"/><Relationship Id="rId5" Type="http://schemas.openxmlformats.org/officeDocument/2006/relationships/image" Target="../media/image77.emf"/><Relationship Id="rId4" Type="http://schemas.openxmlformats.org/officeDocument/2006/relationships/image" Target="../media/image76.svg"/></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4.xml"/><Relationship Id="rId1" Type="http://schemas.openxmlformats.org/officeDocument/2006/relationships/slideLayout" Target="../slideLayouts/slideLayout72.xml"/><Relationship Id="rId4" Type="http://schemas.openxmlformats.org/officeDocument/2006/relationships/image" Target="../media/image79.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4.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3" Type="http://schemas.openxmlformats.org/officeDocument/2006/relationships/hyperlink" Target="https://aka.ms/PairedRegions" TargetMode="External"/><Relationship Id="rId2" Type="http://schemas.openxmlformats.org/officeDocument/2006/relationships/notesSlide" Target="../notesSlides/notesSlide7.xml"/><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cs typeface="Segoe UI"/>
              </a:rPr>
              <a:t>AZ-900T0x</a:t>
            </a:r>
            <a:br>
              <a:rPr lang="en-US" dirty="0">
                <a:latin typeface="Segoe UI Semibold (Headings)"/>
              </a:rPr>
            </a:br>
            <a:r>
              <a:rPr lang="en-US" dirty="0">
                <a:solidFill>
                  <a:schemeClr val="tx1"/>
                </a:solidFill>
                <a:latin typeface="Segoe UI Semibold (Headings)"/>
                <a:cs typeface="Segoe UI"/>
              </a:rPr>
              <a:t>Module 02:</a:t>
            </a:r>
            <a:br>
              <a:rPr lang="en-US" dirty="0">
                <a:latin typeface="Segoe UI Semibold (Headings)"/>
              </a:rPr>
            </a:br>
            <a:r>
              <a:rPr lang="en-US" dirty="0">
                <a:solidFill>
                  <a:schemeClr val="tx1"/>
                </a:solidFill>
                <a:latin typeface="Segoe UI Semibold (Headings)"/>
                <a:cs typeface="Segoe UI"/>
              </a:rPr>
              <a:t>Core Azure Services</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 zones</a:t>
            </a:r>
          </a:p>
        </p:txBody>
      </p:sp>
      <p:sp>
        <p:nvSpPr>
          <p:cNvPr id="6" name="Text Placeholder 5"/>
          <p:cNvSpPr>
            <a:spLocks noGrp="1"/>
          </p:cNvSpPr>
          <p:nvPr>
            <p:ph sz="quarter" idx="10"/>
          </p:nvPr>
        </p:nvSpPr>
        <p:spPr>
          <a:xfrm>
            <a:off x="441252" y="1453155"/>
            <a:ext cx="6319409" cy="3893374"/>
          </a:xfrm>
        </p:spPr>
        <p:txBody>
          <a:bodyPr vert="horz" wrap="square" lIns="0" tIns="91440" rIns="146304" bIns="91440" rtlCol="0" anchor="t">
            <a:spAutoFit/>
          </a:bodyPr>
          <a:lstStyle/>
          <a:p>
            <a:pPr marL="342900" indent="-342900">
              <a:buFont typeface="Arial" panose="020B0604020202020204" pitchFamily="34" charset="0"/>
              <a:buChar char="•"/>
            </a:pPr>
            <a:r>
              <a:rPr lang="en-IE" dirty="0">
                <a:latin typeface="+mn-lt"/>
              </a:rPr>
              <a:t>Provide protection against downtime due to datacenter failure.</a:t>
            </a:r>
          </a:p>
          <a:p>
            <a:pPr marL="342900" indent="-342900">
              <a:buFont typeface="Arial" panose="020B0604020202020204" pitchFamily="34" charset="0"/>
              <a:buChar char="•"/>
            </a:pPr>
            <a:r>
              <a:rPr lang="en-IE" dirty="0">
                <a:latin typeface="+mn-lt"/>
              </a:rPr>
              <a:t>Physically separate datacenters within the same region.</a:t>
            </a:r>
          </a:p>
          <a:p>
            <a:pPr marL="342900" indent="-342900">
              <a:buFont typeface="Arial" panose="020B0604020202020204" pitchFamily="34" charset="0"/>
              <a:buChar char="•"/>
            </a:pPr>
            <a:r>
              <a:rPr lang="en-IE" dirty="0">
                <a:latin typeface="+mn-lt"/>
              </a:rPr>
              <a:t>Each datacenter is equipped with independent power, cooling, and networking.</a:t>
            </a:r>
            <a:r>
              <a:rPr lang="en-IE" dirty="0"/>
              <a:t> </a:t>
            </a:r>
            <a:endParaRPr lang="en-IE" dirty="0">
              <a:latin typeface="+mn-lt"/>
            </a:endParaRPr>
          </a:p>
          <a:p>
            <a:pPr marL="342900" indent="-342900">
              <a:buFont typeface="Arial" panose="020B0604020202020204" pitchFamily="34" charset="0"/>
              <a:buChar char="•"/>
            </a:pPr>
            <a:r>
              <a:rPr lang="en-IE" dirty="0">
                <a:latin typeface="+mn-lt"/>
              </a:rPr>
              <a:t>Connected through private </a:t>
            </a:r>
            <a:r>
              <a:rPr lang="en-IE" dirty="0" err="1">
                <a:latin typeface="+mn-lt"/>
              </a:rPr>
              <a:t>fiber</a:t>
            </a:r>
            <a:r>
              <a:rPr lang="en-IE" dirty="0">
                <a:latin typeface="+mn-lt"/>
              </a:rPr>
              <a:t>-optic networks.</a:t>
            </a:r>
          </a:p>
        </p:txBody>
      </p:sp>
      <p:grpSp>
        <p:nvGrpSpPr>
          <p:cNvPr id="5" name="Group 4" descr="Conceptual graphic containing a box entitled Azure region and within that box re three separate pictures of Availability zones, each with arrows point to the other two so show connectivity.">
            <a:extLst>
              <a:ext uri="{FF2B5EF4-FFF2-40B4-BE49-F238E27FC236}">
                <a16:creationId xmlns:a16="http://schemas.microsoft.com/office/drawing/2014/main" id="{3AEDB905-FC8D-448D-AC0A-15F4C45D8B15}"/>
              </a:ext>
            </a:extLst>
          </p:cNvPr>
          <p:cNvGrpSpPr/>
          <p:nvPr/>
        </p:nvGrpSpPr>
        <p:grpSpPr>
          <a:xfrm>
            <a:off x="7050529" y="1255870"/>
            <a:ext cx="4719046" cy="4189761"/>
            <a:chOff x="6818439" y="1571306"/>
            <a:chExt cx="4785298" cy="4248581"/>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 of three fault domains, FD0, FD1 and FD1. FD0 contains one UD 0 and FD1 contains two update domains, UD1 and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 of three fault domains, FD0, FD1 and FD1. FD0 contains one UD 0 and FD1 contains two update domains, UD1 and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 of three fault domains, FD0, FD1 and FD1. FD0 contains one UD 0 and FD1 contains two update domains, UD1 and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 of three fault domains, FD0, FD1 and FD1. FD0 contains one UD 0 and FD1 contains two update domains, UD1 and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 of three fault domains, FD0, FD1 and FD1. FD0 contains one UD 0 and FD1 contains two update domains, UD1 and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 of three fault domains, FD0, FD1 and FD1. FD0 contains one UD 0 and FD1 contains two update domains, UD1 and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6926019" y="2138699"/>
              <a:ext cx="2009653" cy="363946"/>
            </a:xfrm>
            <a:prstGeom prst="rect">
              <a:avLst/>
            </a:prstGeom>
          </p:spPr>
          <p:txBody>
            <a:bodyPr wrap="none">
              <a:spAutoFit/>
            </a:bodyPr>
            <a:lstStyle/>
            <a:p>
              <a:r>
                <a:rPr lang="en-IE" dirty="0"/>
                <a:t>Availability Zone 1</a:t>
              </a:r>
              <a:endParaRPr lang="en-US" dirty="0"/>
            </a:p>
          </p:txBody>
        </p:sp>
        <p:sp>
          <p:nvSpPr>
            <p:cNvPr id="11" name="Rectangle 10">
              <a:extLst>
                <a:ext uri="{FF2B5EF4-FFF2-40B4-BE49-F238E27FC236}">
                  <a16:creationId xmlns:a16="http://schemas.microsoft.com/office/drawing/2014/main" id="{A118B9BF-950B-4A33-B5EC-A51AF5CD77DB}"/>
                </a:ext>
              </a:extLst>
            </p:cNvPr>
            <p:cNvSpPr/>
            <p:nvPr/>
          </p:nvSpPr>
          <p:spPr>
            <a:xfrm>
              <a:off x="8288645" y="5360218"/>
              <a:ext cx="2009653" cy="363946"/>
            </a:xfrm>
            <a:prstGeom prst="rect">
              <a:avLst/>
            </a:prstGeom>
          </p:spPr>
          <p:txBody>
            <a:bodyPr wrap="none">
              <a:spAutoFit/>
            </a:bodyPr>
            <a:lstStyle/>
            <a:p>
              <a:r>
                <a:rPr lang="en-IE"/>
                <a:t>Availability Zone 3</a:t>
              </a:r>
              <a:endParaRPr lang="en-US"/>
            </a:p>
          </p:txBody>
        </p:sp>
        <p:sp>
          <p:nvSpPr>
            <p:cNvPr id="12" name="Rectangle 11">
              <a:extLst>
                <a:ext uri="{FF2B5EF4-FFF2-40B4-BE49-F238E27FC236}">
                  <a16:creationId xmlns:a16="http://schemas.microsoft.com/office/drawing/2014/main" id="{DED9248F-ADD8-4814-8471-968A3DC3042E}"/>
                </a:ext>
              </a:extLst>
            </p:cNvPr>
            <p:cNvSpPr/>
            <p:nvPr/>
          </p:nvSpPr>
          <p:spPr>
            <a:xfrm>
              <a:off x="9426309" y="2104282"/>
              <a:ext cx="2009653" cy="363946"/>
            </a:xfrm>
            <a:prstGeom prst="rect">
              <a:avLst/>
            </a:prstGeom>
          </p:spPr>
          <p:txBody>
            <a:bodyPr wrap="none">
              <a:spAutoFit/>
            </a:bodyPr>
            <a:lstStyle/>
            <a:p>
              <a:r>
                <a:rPr lang="en-IE"/>
                <a:t>Availability Zone 2</a:t>
              </a:r>
              <a:endParaRPr lang="en-US"/>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330344" y="1571306"/>
              <a:ext cx="1693797" cy="400110"/>
            </a:xfrm>
            <a:prstGeom prst="rect">
              <a:avLst/>
            </a:prstGeom>
            <a:solidFill>
              <a:schemeClr val="bg1"/>
            </a:solidFill>
          </p:spPr>
          <p:txBody>
            <a:bodyPr wrap="none">
              <a:spAutoFit/>
            </a:bodyPr>
            <a:lstStyle/>
            <a:p>
              <a:r>
                <a:rPr lang="en-IE" sz="2000"/>
                <a:t>Azure Region</a:t>
              </a:r>
              <a:endParaRPr lang="en-US" sz="2000"/>
            </a:p>
          </p:txBody>
        </p:sp>
      </p:grpSp>
      <p:sp>
        <p:nvSpPr>
          <p:cNvPr id="3" name="Footer Placeholder 1">
            <a:extLst>
              <a:ext uri="{FF2B5EF4-FFF2-40B4-BE49-F238E27FC236}">
                <a16:creationId xmlns:a16="http://schemas.microsoft.com/office/drawing/2014/main" id="{ED33A386-9779-4C37-94E8-F2D8A9F6206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922517-322A-43B7-9CF0-D6D66DD3DD88}"/>
              </a:ext>
            </a:extLst>
          </p:cNvPr>
          <p:cNvSpPr>
            <a:spLocks noGrp="1"/>
          </p:cNvSpPr>
          <p:nvPr>
            <p:ph type="title"/>
          </p:nvPr>
        </p:nvSpPr>
        <p:spPr>
          <a:xfrm>
            <a:off x="418643" y="183319"/>
            <a:ext cx="11341268" cy="680196"/>
          </a:xfrm>
        </p:spPr>
        <p:txBody>
          <a:bodyPr/>
          <a:lstStyle/>
          <a:p>
            <a:r>
              <a:rPr lang="en-US" dirty="0"/>
              <a:t>Azure Resources</a:t>
            </a:r>
          </a:p>
        </p:txBody>
      </p:sp>
      <p:sp>
        <p:nvSpPr>
          <p:cNvPr id="6" name="Content Placeholder 5">
            <a:extLst>
              <a:ext uri="{FF2B5EF4-FFF2-40B4-BE49-F238E27FC236}">
                <a16:creationId xmlns:a16="http://schemas.microsoft.com/office/drawing/2014/main" id="{C0FF092D-7D8A-4651-A3C4-98C7FC9A7685}"/>
              </a:ext>
            </a:extLst>
          </p:cNvPr>
          <p:cNvSpPr>
            <a:spLocks noGrp="1"/>
          </p:cNvSpPr>
          <p:nvPr>
            <p:ph sz="quarter" idx="10"/>
          </p:nvPr>
        </p:nvSpPr>
        <p:spPr>
          <a:xfrm>
            <a:off x="434510" y="1002016"/>
            <a:ext cx="11340811" cy="923330"/>
          </a:xfrm>
        </p:spPr>
        <p:txBody>
          <a:bodyPr vert="horz" wrap="square" lIns="0" tIns="91440" rIns="146304" bIns="91440" rtlCol="0" anchor="t">
            <a:spAutoFit/>
          </a:bodyPr>
          <a:lstStyle/>
          <a:p>
            <a:r>
              <a:rPr lang="en-US" dirty="0">
                <a:latin typeface="Segoe UI"/>
                <a:cs typeface="Segoe UI"/>
              </a:rPr>
              <a:t>Azure </a:t>
            </a:r>
            <a:r>
              <a:rPr lang="en-US" b="1" dirty="0">
                <a:latin typeface="Segoe UI"/>
                <a:cs typeface="Segoe UI"/>
              </a:rPr>
              <a:t>resources</a:t>
            </a:r>
            <a:r>
              <a:rPr lang="en-US" dirty="0">
                <a:latin typeface="Segoe UI"/>
                <a:cs typeface="Segoe UI"/>
              </a:rPr>
              <a:t> are components like storage, virtual machines, and networks that are available to build cloud solutions.</a:t>
            </a:r>
          </a:p>
        </p:txBody>
      </p:sp>
      <p:grpSp>
        <p:nvGrpSpPr>
          <p:cNvPr id="40" name="Group 39" descr="Group of 6 icons showing different types of Azure resources available.  The are Virtual Machine, Storage, Networks, App Services, SQL Databases, and Functions.">
            <a:extLst>
              <a:ext uri="{FF2B5EF4-FFF2-40B4-BE49-F238E27FC236}">
                <a16:creationId xmlns:a16="http://schemas.microsoft.com/office/drawing/2014/main" id="{B122006E-D25E-4CBD-9B42-EC2BB5B0F25E}"/>
              </a:ext>
            </a:extLst>
          </p:cNvPr>
          <p:cNvGrpSpPr/>
          <p:nvPr/>
        </p:nvGrpSpPr>
        <p:grpSpPr>
          <a:xfrm>
            <a:off x="1207858" y="1889478"/>
            <a:ext cx="9776285" cy="3704067"/>
            <a:chOff x="1091695" y="2530110"/>
            <a:chExt cx="9776285" cy="3704067"/>
          </a:xfrm>
        </p:grpSpPr>
        <p:grpSp>
          <p:nvGrpSpPr>
            <p:cNvPr id="37" name="Group 36">
              <a:extLst>
                <a:ext uri="{FF2B5EF4-FFF2-40B4-BE49-F238E27FC236}">
                  <a16:creationId xmlns:a16="http://schemas.microsoft.com/office/drawing/2014/main" id="{A4E7AC43-C3DB-4D3F-B94D-5F486AC7C88B}"/>
                </a:ext>
              </a:extLst>
            </p:cNvPr>
            <p:cNvGrpSpPr/>
            <p:nvPr/>
          </p:nvGrpSpPr>
          <p:grpSpPr>
            <a:xfrm>
              <a:off x="1091695" y="2641404"/>
              <a:ext cx="2638415" cy="1678252"/>
              <a:chOff x="552680" y="2675092"/>
              <a:chExt cx="2638415" cy="1678252"/>
            </a:xfrm>
          </p:grpSpPr>
          <p:pic>
            <p:nvPicPr>
              <p:cNvPr id="9" name="Picture 8">
                <a:extLst>
                  <a:ext uri="{FF2B5EF4-FFF2-40B4-BE49-F238E27FC236}">
                    <a16:creationId xmlns:a16="http://schemas.microsoft.com/office/drawing/2014/main" id="{4FD7DEAC-8E87-4AC2-81B9-437471FB6D7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299094" y="2675092"/>
                <a:ext cx="1141353" cy="1141353"/>
              </a:xfrm>
              <a:prstGeom prst="rect">
                <a:avLst/>
              </a:prstGeom>
            </p:spPr>
          </p:pic>
          <p:sp>
            <p:nvSpPr>
              <p:cNvPr id="2" name="TextBox 1">
                <a:extLst>
                  <a:ext uri="{FF2B5EF4-FFF2-40B4-BE49-F238E27FC236}">
                    <a16:creationId xmlns:a16="http://schemas.microsoft.com/office/drawing/2014/main" id="{D0F08480-CCB0-437B-8C78-A36C810934C8}"/>
                  </a:ext>
                </a:extLst>
              </p:cNvPr>
              <p:cNvSpPr txBox="1"/>
              <p:nvPr/>
            </p:nvSpPr>
            <p:spPr>
              <a:xfrm>
                <a:off x="552680" y="3725480"/>
                <a:ext cx="26384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p:txBody>
          </p:sp>
        </p:grpSp>
        <p:grpSp>
          <p:nvGrpSpPr>
            <p:cNvPr id="38" name="Group 37">
              <a:extLst>
                <a:ext uri="{FF2B5EF4-FFF2-40B4-BE49-F238E27FC236}">
                  <a16:creationId xmlns:a16="http://schemas.microsoft.com/office/drawing/2014/main" id="{2C3A9148-E402-4A38-8986-71A09FC6353C}"/>
                </a:ext>
              </a:extLst>
            </p:cNvPr>
            <p:cNvGrpSpPr/>
            <p:nvPr/>
          </p:nvGrpSpPr>
          <p:grpSpPr>
            <a:xfrm>
              <a:off x="4608372" y="2667191"/>
              <a:ext cx="2745432" cy="1652465"/>
              <a:chOff x="3759281" y="2700879"/>
              <a:chExt cx="2745432" cy="1652465"/>
            </a:xfrm>
          </p:grpSpPr>
          <p:pic>
            <p:nvPicPr>
              <p:cNvPr id="25" name="Graphic 24">
                <a:extLst>
                  <a:ext uri="{FF2B5EF4-FFF2-40B4-BE49-F238E27FC236}">
                    <a16:creationId xmlns:a16="http://schemas.microsoft.com/office/drawing/2014/main" id="{88F29FB0-B242-4567-84B1-E49DD154323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t="9562" b="7965"/>
              <a:stretch/>
            </p:blipFill>
            <p:spPr>
              <a:xfrm>
                <a:off x="4468751" y="2700879"/>
                <a:ext cx="1326493" cy="1094013"/>
              </a:xfrm>
              <a:prstGeom prst="rect">
                <a:avLst/>
              </a:prstGeom>
            </p:spPr>
          </p:pic>
          <p:sp>
            <p:nvSpPr>
              <p:cNvPr id="4" name="TextBox 3">
                <a:extLst>
                  <a:ext uri="{FF2B5EF4-FFF2-40B4-BE49-F238E27FC236}">
                    <a16:creationId xmlns:a16="http://schemas.microsoft.com/office/drawing/2014/main" id="{DAD5727A-D0F2-48A0-83C4-E848BD10AB09}"/>
                  </a:ext>
                </a:extLst>
              </p:cNvPr>
              <p:cNvSpPr txBox="1"/>
              <p:nvPr/>
            </p:nvSpPr>
            <p:spPr>
              <a:xfrm>
                <a:off x="3759281" y="3725480"/>
                <a:ext cx="274543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Storage Accounts</a:t>
                </a:r>
              </a:p>
            </p:txBody>
          </p:sp>
        </p:grpSp>
        <p:grpSp>
          <p:nvGrpSpPr>
            <p:cNvPr id="39" name="Group 38">
              <a:extLst>
                <a:ext uri="{FF2B5EF4-FFF2-40B4-BE49-F238E27FC236}">
                  <a16:creationId xmlns:a16="http://schemas.microsoft.com/office/drawing/2014/main" id="{92D0A42B-FDB0-4970-BFEB-A9BDCA5E6038}"/>
                </a:ext>
              </a:extLst>
            </p:cNvPr>
            <p:cNvGrpSpPr/>
            <p:nvPr/>
          </p:nvGrpSpPr>
          <p:grpSpPr>
            <a:xfrm>
              <a:off x="8232066" y="2530110"/>
              <a:ext cx="2635914" cy="1789546"/>
              <a:chOff x="7693051" y="2563798"/>
              <a:chExt cx="2635914" cy="1789546"/>
            </a:xfrm>
          </p:grpSpPr>
          <p:pic>
            <p:nvPicPr>
              <p:cNvPr id="17" name="Picture 16">
                <a:extLst>
                  <a:ext uri="{FF2B5EF4-FFF2-40B4-BE49-F238E27FC236}">
                    <a16:creationId xmlns:a16="http://schemas.microsoft.com/office/drawing/2014/main" id="{9D9A277B-EC91-412A-8467-C1232A6B28A6}"/>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326921" y="2563798"/>
                <a:ext cx="1368175" cy="1368175"/>
              </a:xfrm>
              <a:prstGeom prst="rect">
                <a:avLst/>
              </a:prstGeom>
            </p:spPr>
          </p:pic>
          <p:sp>
            <p:nvSpPr>
              <p:cNvPr id="8" name="TextBox 7">
                <a:extLst>
                  <a:ext uri="{FF2B5EF4-FFF2-40B4-BE49-F238E27FC236}">
                    <a16:creationId xmlns:a16="http://schemas.microsoft.com/office/drawing/2014/main" id="{AA19368E-E94C-4716-998F-FDC4BBDFA1A8}"/>
                  </a:ext>
                </a:extLst>
              </p:cNvPr>
              <p:cNvSpPr txBox="1"/>
              <p:nvPr/>
            </p:nvSpPr>
            <p:spPr>
              <a:xfrm>
                <a:off x="7693051" y="3725480"/>
                <a:ext cx="26359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Networks</a:t>
                </a:r>
              </a:p>
            </p:txBody>
          </p:sp>
        </p:grpSp>
        <p:grpSp>
          <p:nvGrpSpPr>
            <p:cNvPr id="36" name="Group 35">
              <a:extLst>
                <a:ext uri="{FF2B5EF4-FFF2-40B4-BE49-F238E27FC236}">
                  <a16:creationId xmlns:a16="http://schemas.microsoft.com/office/drawing/2014/main" id="{39FB2BF0-DC09-4397-AF96-867CA42C6976}"/>
                </a:ext>
              </a:extLst>
            </p:cNvPr>
            <p:cNvGrpSpPr/>
            <p:nvPr/>
          </p:nvGrpSpPr>
          <p:grpSpPr>
            <a:xfrm>
              <a:off x="1353657" y="4425721"/>
              <a:ext cx="2114490" cy="1808456"/>
              <a:chOff x="814643" y="4528018"/>
              <a:chExt cx="2114490" cy="1808456"/>
            </a:xfrm>
          </p:grpSpPr>
          <p:pic>
            <p:nvPicPr>
              <p:cNvPr id="21" name="Picture 20">
                <a:extLst>
                  <a:ext uri="{FF2B5EF4-FFF2-40B4-BE49-F238E27FC236}">
                    <a16:creationId xmlns:a16="http://schemas.microsoft.com/office/drawing/2014/main" id="{389E0D63-D73E-4B9B-A1D0-CEC5496B13F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299095" y="4528018"/>
                <a:ext cx="1145586" cy="1145586"/>
              </a:xfrm>
              <a:prstGeom prst="rect">
                <a:avLst/>
              </a:prstGeom>
            </p:spPr>
          </p:pic>
          <p:sp>
            <p:nvSpPr>
              <p:cNvPr id="11" name="TextBox 10">
                <a:extLst>
                  <a:ext uri="{FF2B5EF4-FFF2-40B4-BE49-F238E27FC236}">
                    <a16:creationId xmlns:a16="http://schemas.microsoft.com/office/drawing/2014/main" id="{CB68CFE9-7315-45B3-BC83-F23B058383BC}"/>
                  </a:ext>
                </a:extLst>
              </p:cNvPr>
              <p:cNvSpPr txBox="1"/>
              <p:nvPr/>
            </p:nvSpPr>
            <p:spPr>
              <a:xfrm>
                <a:off x="814643" y="5708610"/>
                <a:ext cx="211449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App Services</a:t>
                </a:r>
              </a:p>
            </p:txBody>
          </p:sp>
        </p:grpSp>
        <p:grpSp>
          <p:nvGrpSpPr>
            <p:cNvPr id="35" name="Group 34">
              <a:extLst>
                <a:ext uri="{FF2B5EF4-FFF2-40B4-BE49-F238E27FC236}">
                  <a16:creationId xmlns:a16="http://schemas.microsoft.com/office/drawing/2014/main" id="{6E24FB3E-78F6-4D83-8FC0-7A33DBFDD352}"/>
                </a:ext>
              </a:extLst>
            </p:cNvPr>
            <p:cNvGrpSpPr/>
            <p:nvPr/>
          </p:nvGrpSpPr>
          <p:grpSpPr>
            <a:xfrm>
              <a:off x="4737243" y="4425721"/>
              <a:ext cx="2390719" cy="1808456"/>
              <a:chOff x="3668838" y="4528018"/>
              <a:chExt cx="2390719" cy="1808456"/>
            </a:xfrm>
          </p:grpSpPr>
          <p:pic>
            <p:nvPicPr>
              <p:cNvPr id="13" name="Picture 12">
                <a:extLst>
                  <a:ext uri="{FF2B5EF4-FFF2-40B4-BE49-F238E27FC236}">
                    <a16:creationId xmlns:a16="http://schemas.microsoft.com/office/drawing/2014/main" id="{529D27F6-8177-4231-9DCC-022A63BD63DF}"/>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4291404" y="4528018"/>
                <a:ext cx="1145586" cy="1145586"/>
              </a:xfrm>
              <a:prstGeom prst="rect">
                <a:avLst/>
              </a:prstGeom>
            </p:spPr>
          </p:pic>
          <p:sp>
            <p:nvSpPr>
              <p:cNvPr id="14" name="TextBox 13">
                <a:extLst>
                  <a:ext uri="{FF2B5EF4-FFF2-40B4-BE49-F238E27FC236}">
                    <a16:creationId xmlns:a16="http://schemas.microsoft.com/office/drawing/2014/main" id="{B6C87DB8-DFA1-451C-9999-EE9DD0D3B4E1}"/>
                  </a:ext>
                </a:extLst>
              </p:cNvPr>
              <p:cNvSpPr txBox="1"/>
              <p:nvPr/>
            </p:nvSpPr>
            <p:spPr>
              <a:xfrm>
                <a:off x="3668838" y="5708610"/>
                <a:ext cx="23907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SQL Databases</a:t>
                </a:r>
              </a:p>
            </p:txBody>
          </p:sp>
        </p:grpSp>
        <p:grpSp>
          <p:nvGrpSpPr>
            <p:cNvPr id="34" name="Group 33">
              <a:extLst>
                <a:ext uri="{FF2B5EF4-FFF2-40B4-BE49-F238E27FC236}">
                  <a16:creationId xmlns:a16="http://schemas.microsoft.com/office/drawing/2014/main" id="{965486E5-4B44-4E77-9E28-297A8F046048}"/>
                </a:ext>
              </a:extLst>
            </p:cNvPr>
            <p:cNvGrpSpPr/>
            <p:nvPr/>
          </p:nvGrpSpPr>
          <p:grpSpPr>
            <a:xfrm>
              <a:off x="8657100" y="4466719"/>
              <a:ext cx="1677382" cy="1767458"/>
              <a:chOff x="7333626" y="4569016"/>
              <a:chExt cx="1677382" cy="1767458"/>
            </a:xfrm>
          </p:grpSpPr>
          <p:pic>
            <p:nvPicPr>
              <p:cNvPr id="27" name="Graphic 26">
                <a:extLst>
                  <a:ext uri="{FF2B5EF4-FFF2-40B4-BE49-F238E27FC236}">
                    <a16:creationId xmlns:a16="http://schemas.microsoft.com/office/drawing/2014/main" id="{3740DC95-358B-4C11-9982-6AA809E98277}"/>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640522" y="4569016"/>
                <a:ext cx="1145586" cy="1145586"/>
              </a:xfrm>
              <a:prstGeom prst="rect">
                <a:avLst/>
              </a:prstGeom>
            </p:spPr>
          </p:pic>
          <p:sp>
            <p:nvSpPr>
              <p:cNvPr id="16" name="TextBox 15">
                <a:extLst>
                  <a:ext uri="{FF2B5EF4-FFF2-40B4-BE49-F238E27FC236}">
                    <a16:creationId xmlns:a16="http://schemas.microsoft.com/office/drawing/2014/main" id="{7DA81A19-FA5C-4E6D-8465-C7EB31542308}"/>
                  </a:ext>
                </a:extLst>
              </p:cNvPr>
              <p:cNvSpPr txBox="1"/>
              <p:nvPr/>
            </p:nvSpPr>
            <p:spPr>
              <a:xfrm>
                <a:off x="7333626" y="5708610"/>
                <a:ext cx="167738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Functions</a:t>
                </a:r>
              </a:p>
            </p:txBody>
          </p:sp>
        </p:grpSp>
      </p:grpSp>
    </p:spTree>
    <p:extLst>
      <p:ext uri="{BB962C8B-B14F-4D97-AF65-F5344CB8AC3E}">
        <p14:creationId xmlns:p14="http://schemas.microsoft.com/office/powerpoint/2010/main" val="19441733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Resource groups</a:t>
            </a:r>
          </a:p>
        </p:txBody>
      </p:sp>
      <p:sp>
        <p:nvSpPr>
          <p:cNvPr id="2" name="Content Placeholder 1">
            <a:extLst>
              <a:ext uri="{FF2B5EF4-FFF2-40B4-BE49-F238E27FC236}">
                <a16:creationId xmlns:a16="http://schemas.microsoft.com/office/drawing/2014/main" id="{CA660EB7-DC05-45A1-9F5C-02ABC31AF64C}"/>
              </a:ext>
            </a:extLst>
          </p:cNvPr>
          <p:cNvSpPr>
            <a:spLocks noGrp="1"/>
          </p:cNvSpPr>
          <p:nvPr>
            <p:ph sz="quarter" idx="10"/>
          </p:nvPr>
        </p:nvSpPr>
        <p:spPr>
          <a:xfrm>
            <a:off x="419100" y="1456896"/>
            <a:ext cx="5808907" cy="4519186"/>
          </a:xfrm>
        </p:spPr>
        <p:txBody>
          <a:bodyPr/>
          <a:lstStyle/>
          <a:p>
            <a:r>
              <a:rPr lang="en-US" dirty="0">
                <a:latin typeface="+mn-lt"/>
              </a:rPr>
              <a:t>A </a:t>
            </a:r>
            <a:r>
              <a:rPr lang="en-US" b="1" dirty="0">
                <a:latin typeface="+mn-lt"/>
              </a:rPr>
              <a:t>resource group</a:t>
            </a:r>
            <a:r>
              <a:rPr lang="en-US" dirty="0">
                <a:latin typeface="+mn-lt"/>
              </a:rPr>
              <a:t> is a container to manage and aggregate resources in a single unit. </a:t>
            </a:r>
          </a:p>
          <a:p>
            <a:pPr marL="342900" indent="-342900">
              <a:buFont typeface="Arial" panose="020B0604020202020204" pitchFamily="34" charset="0"/>
              <a:buChar char="•"/>
            </a:pPr>
            <a:r>
              <a:rPr lang="en-US" dirty="0">
                <a:latin typeface="+mn-lt"/>
              </a:rPr>
              <a:t>Resources can exist in only one resource group.</a:t>
            </a:r>
          </a:p>
          <a:p>
            <a:pPr marL="342900" indent="-342900">
              <a:buFont typeface="Arial" panose="020B0604020202020204" pitchFamily="34" charset="0"/>
              <a:buChar char="•"/>
            </a:pPr>
            <a:r>
              <a:rPr lang="en-US" dirty="0">
                <a:latin typeface="+mn-lt"/>
              </a:rPr>
              <a:t>Resources can exist in different regions. </a:t>
            </a:r>
          </a:p>
          <a:p>
            <a:pPr marL="342900" indent="-342900">
              <a:buFont typeface="Arial" panose="020B0604020202020204" pitchFamily="34" charset="0"/>
              <a:buChar char="•"/>
            </a:pPr>
            <a:r>
              <a:rPr lang="en-US" dirty="0">
                <a:latin typeface="+mn-lt"/>
              </a:rPr>
              <a:t>Resources can be moved to different resource groups. </a:t>
            </a:r>
          </a:p>
          <a:p>
            <a:pPr marL="342900" indent="-342900">
              <a:buFont typeface="Arial" panose="020B0604020202020204" pitchFamily="34" charset="0"/>
              <a:buChar char="•"/>
            </a:pPr>
            <a:r>
              <a:rPr lang="en-US" dirty="0">
                <a:latin typeface="+mn-lt"/>
              </a:rPr>
              <a:t>Applications can utilize multiple resource groups.</a:t>
            </a:r>
          </a:p>
          <a:p>
            <a:endParaRPr lang="en-US" dirty="0"/>
          </a:p>
        </p:txBody>
      </p:sp>
      <p:grpSp>
        <p:nvGrpSpPr>
          <p:cNvPr id="18" name="Group 17">
            <a:extLst>
              <a:ext uri="{FF2B5EF4-FFF2-40B4-BE49-F238E27FC236}">
                <a16:creationId xmlns:a16="http://schemas.microsoft.com/office/drawing/2014/main" id="{5E2B8897-2C33-44F4-BA75-D7C3B7E5CCFA}"/>
              </a:ext>
              <a:ext uri="{C183D7F6-B498-43B3-948B-1728B52AA6E4}">
                <adec:decorative xmlns:adec="http://schemas.microsoft.com/office/drawing/2017/decorative" val="1"/>
              </a:ext>
            </a:extLst>
          </p:cNvPr>
          <p:cNvGrpSpPr/>
          <p:nvPr/>
        </p:nvGrpSpPr>
        <p:grpSpPr>
          <a:xfrm>
            <a:off x="6454422" y="2719608"/>
            <a:ext cx="5236495" cy="451535"/>
            <a:chOff x="5241462" y="3342290"/>
            <a:chExt cx="6612401" cy="554762"/>
          </a:xfrm>
        </p:grpSpPr>
        <p:sp>
          <p:nvSpPr>
            <p:cNvPr id="19" name="Freeform 306">
              <a:extLst>
                <a:ext uri="{FF2B5EF4-FFF2-40B4-BE49-F238E27FC236}">
                  <a16:creationId xmlns:a16="http://schemas.microsoft.com/office/drawing/2014/main" id="{E6AAD464-9EF6-4786-B20C-7800D2EEF820}"/>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20" name="Oval 307">
              <a:extLst>
                <a:ext uri="{FF2B5EF4-FFF2-40B4-BE49-F238E27FC236}">
                  <a16:creationId xmlns:a16="http://schemas.microsoft.com/office/drawing/2014/main" id="{1975E4FF-A96A-4FA6-AF7E-63D864429558}"/>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a:ln>
                    <a:noFill/>
                  </a:ln>
                  <a:solidFill>
                    <a:srgbClr val="FFFFFF"/>
                  </a:solidFill>
                  <a:effectLst/>
                  <a:uLnTx/>
                  <a:uFillTx/>
                  <a:latin typeface="Segoe UI"/>
                  <a:ea typeface="+mn-ea"/>
                  <a:cs typeface="+mn-cs"/>
                </a:rPr>
                <a:t>OR</a:t>
              </a:r>
            </a:p>
          </p:txBody>
        </p:sp>
      </p:grpSp>
      <p:grpSp>
        <p:nvGrpSpPr>
          <p:cNvPr id="3" name="Group 2" descr="One resource group is shown with web, database, virtual machine, and storage resources. ">
            <a:extLst>
              <a:ext uri="{FF2B5EF4-FFF2-40B4-BE49-F238E27FC236}">
                <a16:creationId xmlns:a16="http://schemas.microsoft.com/office/drawing/2014/main" id="{71C0458E-EF11-4ED0-AC3D-73D36D47C00F}"/>
              </a:ext>
            </a:extLst>
          </p:cNvPr>
          <p:cNvGrpSpPr/>
          <p:nvPr/>
        </p:nvGrpSpPr>
        <p:grpSpPr>
          <a:xfrm>
            <a:off x="6454420" y="967680"/>
            <a:ext cx="5236495" cy="1675123"/>
            <a:chOff x="6509084" y="1326857"/>
            <a:chExt cx="5236495" cy="1675123"/>
          </a:xfrm>
        </p:grpSpPr>
        <p:sp>
          <p:nvSpPr>
            <p:cNvPr id="30" name="Rectangle 29">
              <a:extLst>
                <a:ext uri="{FF2B5EF4-FFF2-40B4-BE49-F238E27FC236}">
                  <a16:creationId xmlns:a16="http://schemas.microsoft.com/office/drawing/2014/main" id="{8802B0BE-69D8-48BA-B2E3-940A5229ED9C}"/>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31" name="Group 4">
              <a:extLst>
                <a:ext uri="{FF2B5EF4-FFF2-40B4-BE49-F238E27FC236}">
                  <a16:creationId xmlns:a16="http://schemas.microsoft.com/office/drawing/2014/main" id="{D3EC6A38-C549-4DD3-BDC6-53A24DE919C5}"/>
                </a:ext>
              </a:extLst>
            </p:cNvPr>
            <p:cNvGrpSpPr>
              <a:grpSpLocks noChangeAspect="1"/>
            </p:cNvGrpSpPr>
            <p:nvPr/>
          </p:nvGrpSpPr>
          <p:grpSpPr bwMode="auto">
            <a:xfrm>
              <a:off x="8006248" y="2406935"/>
              <a:ext cx="336922" cy="219659"/>
              <a:chOff x="2" y="0"/>
              <a:chExt cx="268" cy="170"/>
            </a:xfrm>
            <a:solidFill>
              <a:schemeClr val="bg1">
                <a:lumMod val="75000"/>
              </a:schemeClr>
            </a:solidFill>
          </p:grpSpPr>
          <p:sp>
            <p:nvSpPr>
              <p:cNvPr id="32" name="Freeform 5">
                <a:extLst>
                  <a:ext uri="{FF2B5EF4-FFF2-40B4-BE49-F238E27FC236}">
                    <a16:creationId xmlns:a16="http://schemas.microsoft.com/office/drawing/2014/main" id="{FBF3F1B5-6240-4510-88DF-969B57755A4B}"/>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3" name="Freeform 6">
                <a:extLst>
                  <a:ext uri="{FF2B5EF4-FFF2-40B4-BE49-F238E27FC236}">
                    <a16:creationId xmlns:a16="http://schemas.microsoft.com/office/drawing/2014/main" id="{597DD81C-9BD8-4FD5-9BEC-DFCBCD217AFB}"/>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B76E200A-2E13-4260-AD7A-E5C3CE6C98E1}"/>
                </a:ext>
              </a:extLst>
            </p:cNvPr>
            <p:cNvGrpSpPr>
              <a:grpSpLocks noChangeAspect="1"/>
            </p:cNvGrpSpPr>
            <p:nvPr/>
          </p:nvGrpSpPr>
          <p:grpSpPr bwMode="auto">
            <a:xfrm>
              <a:off x="9955496" y="2406935"/>
              <a:ext cx="336922" cy="219659"/>
              <a:chOff x="2" y="0"/>
              <a:chExt cx="268" cy="170"/>
            </a:xfrm>
            <a:solidFill>
              <a:schemeClr val="bg1">
                <a:lumMod val="75000"/>
              </a:schemeClr>
            </a:solidFill>
          </p:grpSpPr>
          <p:sp>
            <p:nvSpPr>
              <p:cNvPr id="35" name="Freeform 5">
                <a:extLst>
                  <a:ext uri="{FF2B5EF4-FFF2-40B4-BE49-F238E27FC236}">
                    <a16:creationId xmlns:a16="http://schemas.microsoft.com/office/drawing/2014/main" id="{B404A507-054A-4A2A-A483-61AD685AB967}"/>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6" name="Freeform 6">
                <a:extLst>
                  <a:ext uri="{FF2B5EF4-FFF2-40B4-BE49-F238E27FC236}">
                    <a16:creationId xmlns:a16="http://schemas.microsoft.com/office/drawing/2014/main" id="{F72B929F-B240-4181-BF4F-1FBE206CC267}"/>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sp>
          <p:nvSpPr>
            <p:cNvPr id="37" name="Freeform 256">
              <a:extLst>
                <a:ext uri="{FF2B5EF4-FFF2-40B4-BE49-F238E27FC236}">
                  <a16:creationId xmlns:a16="http://schemas.microsoft.com/office/drawing/2014/main" id="{594B90BD-C27F-4229-A1CD-55F245F0F9EF}"/>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8" name="Freeform 257">
              <a:extLst>
                <a:ext uri="{FF2B5EF4-FFF2-40B4-BE49-F238E27FC236}">
                  <a16:creationId xmlns:a16="http://schemas.microsoft.com/office/drawing/2014/main" id="{4BA2D207-8796-4D0F-9FBD-0E2BC09E642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39" name="Text Placeholder 1">
              <a:extLst>
                <a:ext uri="{FF2B5EF4-FFF2-40B4-BE49-F238E27FC236}">
                  <a16:creationId xmlns:a16="http://schemas.microsoft.com/office/drawing/2014/main" id="{8BBAEE7F-10F8-4F14-963A-392D68322743}"/>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40" name="Picture 39">
              <a:extLst>
                <a:ext uri="{FF2B5EF4-FFF2-40B4-BE49-F238E27FC236}">
                  <a16:creationId xmlns:a16="http://schemas.microsoft.com/office/drawing/2014/main" id="{9A723F40-0B6E-48D3-B8E0-FAD40D926D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41" name="Picture 40">
              <a:extLst>
                <a:ext uri="{FF2B5EF4-FFF2-40B4-BE49-F238E27FC236}">
                  <a16:creationId xmlns:a16="http://schemas.microsoft.com/office/drawing/2014/main" id="{E8DC7FF9-BC18-4DC0-811C-02D2F3C38D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45" name="Picture 44">
              <a:extLst>
                <a:ext uri="{FF2B5EF4-FFF2-40B4-BE49-F238E27FC236}">
                  <a16:creationId xmlns:a16="http://schemas.microsoft.com/office/drawing/2014/main" id="{96C1778D-52C5-4D38-BAF1-406BC09B56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nvGrpSpPr>
          <p:cNvPr id="4" name="Group 3" descr="Three separate resource groups are shown. One for web and databases. One for virtual machines. One for storage. ">
            <a:extLst>
              <a:ext uri="{FF2B5EF4-FFF2-40B4-BE49-F238E27FC236}">
                <a16:creationId xmlns:a16="http://schemas.microsoft.com/office/drawing/2014/main" id="{A73583E8-7340-4B7D-AA31-50A9B4F50673}"/>
              </a:ext>
            </a:extLst>
          </p:cNvPr>
          <p:cNvGrpSpPr/>
          <p:nvPr/>
        </p:nvGrpSpPr>
        <p:grpSpPr>
          <a:xfrm>
            <a:off x="6454422" y="3231875"/>
            <a:ext cx="5236495" cy="2107615"/>
            <a:chOff x="6509084" y="3591976"/>
            <a:chExt cx="5236495" cy="2107615"/>
          </a:xfrm>
        </p:grpSpPr>
        <p:sp>
          <p:nvSpPr>
            <p:cNvPr id="22" name="Freeform 5">
              <a:extLst>
                <a:ext uri="{FF2B5EF4-FFF2-40B4-BE49-F238E27FC236}">
                  <a16:creationId xmlns:a16="http://schemas.microsoft.com/office/drawing/2014/main" id="{B8996744-E131-4185-9584-7B4DE510612C}"/>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 name="Freeform 6">
              <a:extLst>
                <a:ext uri="{FF2B5EF4-FFF2-40B4-BE49-F238E27FC236}">
                  <a16:creationId xmlns:a16="http://schemas.microsoft.com/office/drawing/2014/main" id="{60A9C15B-B498-4347-8A2D-3B0213921C54}"/>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5" name="Freeform 5">
              <a:extLst>
                <a:ext uri="{FF2B5EF4-FFF2-40B4-BE49-F238E27FC236}">
                  <a16:creationId xmlns:a16="http://schemas.microsoft.com/office/drawing/2014/main" id="{6251F2C3-5D8F-4D03-832C-31D8A60AB3E9}"/>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6" name="Freeform 6">
              <a:extLst>
                <a:ext uri="{FF2B5EF4-FFF2-40B4-BE49-F238E27FC236}">
                  <a16:creationId xmlns:a16="http://schemas.microsoft.com/office/drawing/2014/main" id="{ED248921-17BF-4CB3-B3D1-3D3F315FC1AD}"/>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6EF2A56D-873A-4E9A-9338-76C04A2F44A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 resource group</a:t>
              </a:r>
            </a:p>
          </p:txBody>
        </p:sp>
        <p:pic>
          <p:nvPicPr>
            <p:cNvPr id="29" name="Picture 28">
              <a:extLst>
                <a:ext uri="{FF2B5EF4-FFF2-40B4-BE49-F238E27FC236}">
                  <a16:creationId xmlns:a16="http://schemas.microsoft.com/office/drawing/2014/main" id="{B00D76A6-FEE6-454B-AE5F-DF706BFB5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43" name="Rectangle 42">
              <a:extLst>
                <a:ext uri="{FF2B5EF4-FFF2-40B4-BE49-F238E27FC236}">
                  <a16:creationId xmlns:a16="http://schemas.microsoft.com/office/drawing/2014/main" id="{224ED2E3-9A09-4880-A8DF-6990B9C409C5}"/>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pic>
          <p:nvPicPr>
            <p:cNvPr id="44" name="Picture 43">
              <a:extLst>
                <a:ext uri="{FF2B5EF4-FFF2-40B4-BE49-F238E27FC236}">
                  <a16:creationId xmlns:a16="http://schemas.microsoft.com/office/drawing/2014/main" id="{348C082F-8D05-4AA6-B8CE-FDC0CE95BD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47" name="Rectangle 46">
              <a:extLst>
                <a:ext uri="{FF2B5EF4-FFF2-40B4-BE49-F238E27FC236}">
                  <a16:creationId xmlns:a16="http://schemas.microsoft.com/office/drawing/2014/main" id="{4462B821-48A6-4216-86B4-E815748F1FAB}"/>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a:ln>
                    <a:noFill/>
                  </a:ln>
                  <a:solidFill>
                    <a:srgbClr val="505050"/>
                  </a:solidFill>
                  <a:effectLst/>
                  <a:uLnTx/>
                  <a:uFillTx/>
                  <a:latin typeface="Segoe UI"/>
                  <a:ea typeface="Segoe UI" pitchFamily="34" charset="0"/>
                  <a:cs typeface="Segoe UI" pitchFamily="34" charset="0"/>
                </a:rPr>
                <a:t>resource group</a:t>
              </a:r>
            </a:p>
          </p:txBody>
        </p:sp>
        <p:sp>
          <p:nvSpPr>
            <p:cNvPr id="48" name="Freeform 256">
              <a:extLst>
                <a:ext uri="{FF2B5EF4-FFF2-40B4-BE49-F238E27FC236}">
                  <a16:creationId xmlns:a16="http://schemas.microsoft.com/office/drawing/2014/main" id="{D138ECF2-659B-4571-8AA6-0BA92CC29902}"/>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9" name="Freeform 257">
              <a:extLst>
                <a:ext uri="{FF2B5EF4-FFF2-40B4-BE49-F238E27FC236}">
                  <a16:creationId xmlns:a16="http://schemas.microsoft.com/office/drawing/2014/main" id="{A98F4A3F-CE50-480A-90FF-C0C555ABA31C}"/>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pic>
          <p:nvPicPr>
            <p:cNvPr id="50" name="Picture 49">
              <a:extLst>
                <a:ext uri="{FF2B5EF4-FFF2-40B4-BE49-F238E27FC236}">
                  <a16:creationId xmlns:a16="http://schemas.microsoft.com/office/drawing/2014/main" id="{4C5681D0-3D50-4966-942E-93D797E197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5" name="Footer Placeholder 1">
            <a:extLst>
              <a:ext uri="{FF2B5EF4-FFF2-40B4-BE49-F238E27FC236}">
                <a16:creationId xmlns:a16="http://schemas.microsoft.com/office/drawing/2014/main" id="{BAB9D31E-7B43-4304-A89A-89AFAD0C74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41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Resource Manager</a:t>
            </a:r>
          </a:p>
        </p:txBody>
      </p:sp>
      <p:pic>
        <p:nvPicPr>
          <p:cNvPr id="3" name="Picture 2" descr="Resource Manager request model">
            <a:extLst>
              <a:ext uri="{FF2B5EF4-FFF2-40B4-BE49-F238E27FC236}">
                <a16:creationId xmlns:a16="http://schemas.microsoft.com/office/drawing/2014/main" id="{5254E02D-4590-4CE5-B9AA-6DB1E37AEC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8268" y="1426690"/>
            <a:ext cx="7608779" cy="400462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quarter" idx="10"/>
          </p:nvPr>
        </p:nvSpPr>
        <p:spPr>
          <a:xfrm>
            <a:off x="8219767" y="1818856"/>
            <a:ext cx="3883742" cy="2410244"/>
          </a:xfrm>
        </p:spPr>
        <p:txBody>
          <a:bodyPr/>
          <a:lstStyle/>
          <a:p>
            <a:r>
              <a:rPr lang="en-US" dirty="0">
                <a:latin typeface="+mn-lt"/>
              </a:rPr>
              <a:t>The </a:t>
            </a:r>
            <a:r>
              <a:rPr lang="en-US" b="1" dirty="0">
                <a:latin typeface="+mn-lt"/>
              </a:rPr>
              <a:t>Azure Resource Manager (ARM) </a:t>
            </a:r>
            <a:r>
              <a:rPr lang="en-US" dirty="0">
                <a:latin typeface="+mn-lt"/>
              </a:rPr>
              <a:t>provides a management layer that enables you to create, update, and delete resources in your Azure subscription.</a:t>
            </a:r>
          </a:p>
        </p:txBody>
      </p:sp>
      <p:sp>
        <p:nvSpPr>
          <p:cNvPr id="2" name="Footer Placeholder 1">
            <a:extLst>
              <a:ext uri="{FF2B5EF4-FFF2-40B4-BE49-F238E27FC236}">
                <a16:creationId xmlns:a16="http://schemas.microsoft.com/office/drawing/2014/main" id="{150D22A2-AC6A-4254-BB57-F0E78E9809E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506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Subscriptions</a:t>
            </a:r>
          </a:p>
        </p:txBody>
      </p:sp>
      <p:sp>
        <p:nvSpPr>
          <p:cNvPr id="6" name="Text Placeholder 5"/>
          <p:cNvSpPr>
            <a:spLocks noGrp="1"/>
          </p:cNvSpPr>
          <p:nvPr>
            <p:ph sz="quarter" idx="10"/>
          </p:nvPr>
        </p:nvSpPr>
        <p:spPr>
          <a:xfrm>
            <a:off x="303287" y="1440862"/>
            <a:ext cx="6441141" cy="3395801"/>
          </a:xfrm>
        </p:spPr>
        <p:txBody>
          <a:bodyPr/>
          <a:lstStyle/>
          <a:p>
            <a:r>
              <a:rPr lang="en-IE" dirty="0">
                <a:latin typeface="+mn-lt"/>
              </a:rPr>
              <a:t>An Azure subscription provides you with authenticated and authorized access to Azure accounts.</a:t>
            </a:r>
          </a:p>
          <a:p>
            <a:pPr marL="457200" indent="-457200">
              <a:buFont typeface="Arial" panose="020B0604020202020204" pitchFamily="34" charset="0"/>
              <a:buChar char="•"/>
            </a:pPr>
            <a:r>
              <a:rPr lang="en-IE" b="1" dirty="0">
                <a:latin typeface="+mj-lt"/>
              </a:rPr>
              <a:t>Billing boundary:</a:t>
            </a:r>
            <a:r>
              <a:rPr lang="en-IE" dirty="0">
                <a:latin typeface="+mj-lt"/>
              </a:rPr>
              <a:t> </a:t>
            </a:r>
            <a:r>
              <a:rPr lang="en-US" dirty="0">
                <a:latin typeface="+mn-lt"/>
              </a:rPr>
              <a:t>generate separate billing reports and invoices for each subscription.</a:t>
            </a:r>
            <a:endParaRPr lang="en-IE" dirty="0">
              <a:latin typeface="+mn-lt"/>
            </a:endParaRPr>
          </a:p>
          <a:p>
            <a:pPr marL="457200" indent="-457200">
              <a:buFont typeface="Arial" panose="020B0604020202020204" pitchFamily="34" charset="0"/>
              <a:buChar char="•"/>
            </a:pPr>
            <a:r>
              <a:rPr lang="en-IE" b="1" dirty="0">
                <a:latin typeface="+mj-lt"/>
              </a:rPr>
              <a:t>Access control boundary:</a:t>
            </a:r>
            <a:r>
              <a:rPr lang="en-IE" dirty="0">
                <a:latin typeface="+mj-lt"/>
              </a:rPr>
              <a:t> </a:t>
            </a:r>
            <a:r>
              <a:rPr lang="en-US" dirty="0">
                <a:latin typeface="+mn-lt"/>
              </a:rPr>
              <a:t>manage and control access to the resources that users can provision with specific subscriptions.</a:t>
            </a:r>
            <a:endParaRPr lang="en-IE" dirty="0">
              <a:latin typeface="+mn-lt"/>
            </a:endParaRPr>
          </a:p>
        </p:txBody>
      </p:sp>
      <p:pic>
        <p:nvPicPr>
          <p:cNvPr id="2050" name="Picture 2" descr="Azure subscriptions are using authentication and authorization to access Azure accounts.">
            <a:extLst>
              <a:ext uri="{FF2B5EF4-FFF2-40B4-BE49-F238E27FC236}">
                <a16:creationId xmlns:a16="http://schemas.microsoft.com/office/drawing/2014/main" id="{C969DF39-E758-4DFC-8030-0DD803DAE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428" y="813039"/>
            <a:ext cx="5271408" cy="2168669"/>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6245D8C8-A5B2-4A27-9362-7451956B9688}"/>
              </a:ext>
              <a:ext uri="{C183D7F6-B498-43B3-948B-1728B52AA6E4}">
                <adec:decorative xmlns:adec="http://schemas.microsoft.com/office/drawing/2017/decorative" val="1"/>
              </a:ext>
            </a:extLst>
          </p:cNvPr>
          <p:cNvSpPr/>
          <p:nvPr/>
        </p:nvSpPr>
        <p:spPr bwMode="auto">
          <a:xfrm>
            <a:off x="7569636" y="3058374"/>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3074" name="Picture 2" descr="Flowchart style diagram showing an example of setting up a billing structure where different groups like marketing or development have their own Azure Subscription, that rolls up into a larger company paid Azure billing account.">
            <a:extLst>
              <a:ext uri="{FF2B5EF4-FFF2-40B4-BE49-F238E27FC236}">
                <a16:creationId xmlns:a16="http://schemas.microsoft.com/office/drawing/2014/main" id="{BB6F14C8-7966-4A94-BADE-49B1D2232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3993" y="3135041"/>
            <a:ext cx="5112277" cy="225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8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cs typeface="Segoe UI"/>
              </a:rPr>
              <a:t>Walkthrough – Explore the Azure Portal</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19630" y="1602502"/>
            <a:ext cx="5677358" cy="3652282"/>
          </a:xfrm>
        </p:spPr>
        <p:txBody>
          <a:bodyPr/>
          <a:lstStyle/>
          <a:p>
            <a:r>
              <a:rPr lang="en-US" dirty="0">
                <a:cs typeface="Segoe UI Semilight"/>
              </a:rPr>
              <a:t>Launch the Azure Portal and have a look at the common components used everyday building cloud solutions</a:t>
            </a:r>
            <a:endParaRPr lang="en-US" dirty="0"/>
          </a:p>
          <a:p>
            <a:endParaRPr lang="en-US" dirty="0">
              <a:latin typeface="+mn-lt"/>
              <a:cs typeface="Segoe UI Semilight"/>
            </a:endParaRPr>
          </a:p>
          <a:p>
            <a:pPr marL="457200" indent="-457200">
              <a:buFont typeface="+mj-lt"/>
              <a:buAutoNum type="arabicPeriod"/>
            </a:pPr>
            <a:r>
              <a:rPr lang="en-US" dirty="0">
                <a:latin typeface="+mn-lt"/>
                <a:cs typeface="Segoe UI Semilight"/>
              </a:rPr>
              <a:t>Connect to https://portal.azure.com</a:t>
            </a:r>
          </a:p>
          <a:p>
            <a:pPr marL="457200" indent="-457200">
              <a:buFont typeface="+mj-lt"/>
              <a:buAutoNum type="arabicPeriod"/>
            </a:pPr>
            <a:r>
              <a:rPr lang="en-US" dirty="0">
                <a:latin typeface="+mn-lt"/>
                <a:cs typeface="Segoe UI Semilight"/>
              </a:rPr>
              <a:t>Explore the home screen.</a:t>
            </a:r>
          </a:p>
          <a:p>
            <a:pPr marL="457200" indent="-457200">
              <a:buFont typeface="+mj-lt"/>
              <a:buAutoNum type="arabicPeriod"/>
            </a:pPr>
            <a:r>
              <a:rPr lang="en-US" dirty="0">
                <a:latin typeface="+mn-lt"/>
                <a:cs typeface="Segoe UI Semilight"/>
              </a:rPr>
              <a:t>Find “All Services” and see what is available.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9462394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Management Groups</a:t>
            </a:r>
          </a:p>
        </p:txBody>
      </p:sp>
      <p:sp>
        <p:nvSpPr>
          <p:cNvPr id="6" name="Text Placeholder 5"/>
          <p:cNvSpPr>
            <a:spLocks noGrp="1"/>
          </p:cNvSpPr>
          <p:nvPr>
            <p:ph sz="quarter" idx="10"/>
          </p:nvPr>
        </p:nvSpPr>
        <p:spPr>
          <a:xfrm>
            <a:off x="418643" y="1719867"/>
            <a:ext cx="5636587" cy="4021614"/>
          </a:xfrm>
        </p:spPr>
        <p:txBody>
          <a:bodyPr/>
          <a:lstStyle/>
          <a:p>
            <a:pPr marL="342900" indent="-342900">
              <a:buFont typeface="Arial" panose="020B0604020202020204" pitchFamily="34" charset="0"/>
              <a:buChar char="•"/>
            </a:pPr>
            <a:r>
              <a:rPr lang="en-US" dirty="0">
                <a:latin typeface="+mn-lt"/>
              </a:rPr>
              <a:t>Management groups can include multiple Azure subscriptions.</a:t>
            </a:r>
          </a:p>
          <a:p>
            <a:pPr marL="342900" indent="-342900">
              <a:buFont typeface="Arial" panose="020B0604020202020204" pitchFamily="34" charset="0"/>
              <a:buChar char="•"/>
            </a:pPr>
            <a:r>
              <a:rPr lang="en-US" dirty="0">
                <a:latin typeface="+mn-lt"/>
              </a:rPr>
              <a:t>Subscriptions inherit conditions applied to the management group.</a:t>
            </a:r>
          </a:p>
          <a:p>
            <a:pPr marL="342900" indent="-342900">
              <a:buFont typeface="Arial" panose="020B0604020202020204" pitchFamily="34" charset="0"/>
              <a:buChar char="•"/>
            </a:pPr>
            <a:r>
              <a:rPr lang="en-US" dirty="0">
                <a:latin typeface="+mn-lt"/>
              </a:rPr>
              <a:t>10,000 management groups can be supported in a single directory.</a:t>
            </a:r>
          </a:p>
          <a:p>
            <a:pPr marL="342900" indent="-342900">
              <a:buFont typeface="Arial" panose="020B0604020202020204" pitchFamily="34" charset="0"/>
              <a:buChar char="•"/>
            </a:pPr>
            <a:r>
              <a:rPr lang="en-US" dirty="0">
                <a:latin typeface="+mn-lt"/>
              </a:rPr>
              <a:t>A management group tree can support up to six levels of depth.</a:t>
            </a:r>
          </a:p>
          <a:p>
            <a:endParaRPr lang="en-US" dirty="0">
              <a:latin typeface="+mn-lt"/>
            </a:endParaRPr>
          </a:p>
        </p:txBody>
      </p:sp>
      <p:pic>
        <p:nvPicPr>
          <p:cNvPr id="1026" name="Picture 2" descr="See the source image">
            <a:extLst>
              <a:ext uri="{FF2B5EF4-FFF2-40B4-BE49-F238E27FC236}">
                <a16:creationId xmlns:a16="http://schemas.microsoft.com/office/drawing/2014/main" id="{7643F234-CC3B-4AB0-A706-FA9199668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690" y="1953086"/>
            <a:ext cx="412432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1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Core Azure workload products</a:t>
            </a:r>
            <a:endParaRPr lang="en-US" dirty="0"/>
          </a:p>
        </p:txBody>
      </p:sp>
      <p:pic>
        <p:nvPicPr>
          <p:cNvPr id="5" name="Graphic 4" descr="Blockchain">
            <a:extLst>
              <a:ext uri="{FF2B5EF4-FFF2-40B4-BE49-F238E27FC236}">
                <a16:creationId xmlns:a16="http://schemas.microsoft.com/office/drawing/2014/main" id="{A7A056C9-D569-4189-8279-4A9B825345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22308" y="2772696"/>
            <a:ext cx="1312607" cy="1312607"/>
          </a:xfrm>
          <a:prstGeom prst="rect">
            <a:avLst/>
          </a:prstGeom>
        </p:spPr>
      </p:pic>
    </p:spTree>
    <p:extLst>
      <p:ext uri="{BB962C8B-B14F-4D97-AF65-F5344CB8AC3E}">
        <p14:creationId xmlns:p14="http://schemas.microsoft.com/office/powerpoint/2010/main" val="40189839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Core Azure Workloads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3595856"/>
          </a:xfrm>
        </p:spPr>
        <p:txBody>
          <a:bodyPr vert="horz" wrap="square" lIns="0" tIns="0" rIns="0" bIns="0" rtlCol="0" anchor="t">
            <a:spAutoFit/>
          </a:bodyPr>
          <a:lstStyle/>
          <a:p>
            <a:r>
              <a:rPr lang="en-US" sz="2400" dirty="0">
                <a:latin typeface="+mj-lt"/>
                <a:cs typeface="Segoe UI Semilight"/>
              </a:rPr>
              <a:t>Describe the benefits and usage of:</a:t>
            </a:r>
          </a:p>
          <a:p>
            <a:pPr marL="457200" indent="-457200">
              <a:buFont typeface="Arial" panose="020B0604020202020204" pitchFamily="34" charset="0"/>
              <a:buChar char="•"/>
            </a:pPr>
            <a:r>
              <a:rPr lang="en-US" sz="2400" dirty="0">
                <a:latin typeface="+mn-lt"/>
                <a:cs typeface="Segoe UI Semilight"/>
              </a:rPr>
              <a:t>Virtual Machines, Azure App Services, Azure Container Instances (ACI), Azure Kubernetes Service (AKS), and Azure Virtual Desktop</a:t>
            </a:r>
          </a:p>
          <a:p>
            <a:pPr marL="457200" indent="-457200">
              <a:buFont typeface="Arial" panose="020B0604020202020204" pitchFamily="34" charset="0"/>
              <a:buChar char="•"/>
            </a:pPr>
            <a:r>
              <a:rPr lang="en-US" sz="2400" dirty="0">
                <a:latin typeface="+mn-lt"/>
                <a:cs typeface="Segoe UI Semilight"/>
              </a:rPr>
              <a:t>Virtual Networks, VPN Gateway, Virtual Network peering, and ExpressRoute</a:t>
            </a:r>
          </a:p>
          <a:p>
            <a:pPr marL="457200" indent="-457200">
              <a:buFont typeface="Arial" panose="020B0604020202020204" pitchFamily="34" charset="0"/>
              <a:buChar char="•"/>
            </a:pPr>
            <a:r>
              <a:rPr lang="en-US" sz="2400" dirty="0">
                <a:latin typeface="+mn-lt"/>
                <a:cs typeface="Segoe UI Semilight"/>
              </a:rPr>
              <a:t>Container (Blob) Storage, Disk Storage, File Storage, and storage tiers</a:t>
            </a:r>
          </a:p>
          <a:p>
            <a:pPr marL="457200" indent="-457200">
              <a:buFont typeface="Arial" panose="020B0604020202020204" pitchFamily="34" charset="0"/>
              <a:buChar char="•"/>
            </a:pPr>
            <a:r>
              <a:rPr lang="en-US" sz="2400" dirty="0">
                <a:latin typeface="+mn-lt"/>
                <a:cs typeface="Segoe UI Semilight"/>
              </a:rPr>
              <a:t>Cosmos DB, Azure SQL Database, Azure Database for MySQL, Azure Database for PostgreSQL, and SQL Managed Instance</a:t>
            </a:r>
          </a:p>
          <a:p>
            <a:pPr marL="457200" indent="-457200">
              <a:buFont typeface="Arial" panose="020B0604020202020204" pitchFamily="34" charset="0"/>
              <a:buChar char="•"/>
            </a:pPr>
            <a:r>
              <a:rPr lang="en-US" sz="2400" dirty="0">
                <a:latin typeface="+mn-lt"/>
                <a:cs typeface="Segoe UI Semilight"/>
              </a:rPr>
              <a:t>Azure Marketplace</a:t>
            </a:r>
          </a:p>
        </p:txBody>
      </p:sp>
    </p:spTree>
    <p:extLst>
      <p:ext uri="{BB962C8B-B14F-4D97-AF65-F5344CB8AC3E}">
        <p14:creationId xmlns:p14="http://schemas.microsoft.com/office/powerpoint/2010/main" val="30305454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D27E-F58A-4B20-B941-5EC56B66F1D1}"/>
              </a:ext>
            </a:extLst>
          </p:cNvPr>
          <p:cNvSpPr>
            <a:spLocks noGrp="1"/>
          </p:cNvSpPr>
          <p:nvPr>
            <p:ph type="title"/>
          </p:nvPr>
        </p:nvSpPr>
        <p:spPr/>
        <p:txBody>
          <a:bodyPr/>
          <a:lstStyle/>
          <a:p>
            <a:r>
              <a:rPr lang="en-US" dirty="0"/>
              <a:t>Azure compute services</a:t>
            </a:r>
          </a:p>
        </p:txBody>
      </p:sp>
      <p:sp>
        <p:nvSpPr>
          <p:cNvPr id="21" name="Content Placeholder 20">
            <a:extLst>
              <a:ext uri="{FF2B5EF4-FFF2-40B4-BE49-F238E27FC236}">
                <a16:creationId xmlns:a16="http://schemas.microsoft.com/office/drawing/2014/main" id="{B640ED0B-E66F-468C-A8E2-E10C9FEDF3DF}"/>
              </a:ext>
            </a:extLst>
          </p:cNvPr>
          <p:cNvSpPr>
            <a:spLocks noGrp="1"/>
          </p:cNvSpPr>
          <p:nvPr>
            <p:ph sz="quarter" idx="10"/>
          </p:nvPr>
        </p:nvSpPr>
        <p:spPr>
          <a:xfrm>
            <a:off x="419100" y="1456897"/>
            <a:ext cx="11340811" cy="923330"/>
          </a:xfrm>
        </p:spPr>
        <p:txBody>
          <a:bodyPr/>
          <a:lstStyle/>
          <a:p>
            <a:r>
              <a:rPr lang="en-US" dirty="0">
                <a:latin typeface="+mn-lt"/>
              </a:rPr>
              <a:t>Azure </a:t>
            </a:r>
            <a:r>
              <a:rPr lang="en-US" b="1" dirty="0">
                <a:latin typeface="+mn-lt"/>
              </a:rPr>
              <a:t>compute</a:t>
            </a:r>
            <a:r>
              <a:rPr lang="en-US" dirty="0">
                <a:latin typeface="+mn-lt"/>
              </a:rPr>
              <a:t> is an on-demand computing service that provides computing resources such as disks, processors, memory, networking, and operating systems.</a:t>
            </a:r>
          </a:p>
        </p:txBody>
      </p:sp>
      <p:grpSp>
        <p:nvGrpSpPr>
          <p:cNvPr id="29" name="Group 28" descr="Group of 5 icons representing different on-demand compute resource like Virtual Machines, App Service, Containers, Azure Kubernetes Service, and Windows Virtual Desktop.">
            <a:extLst>
              <a:ext uri="{FF2B5EF4-FFF2-40B4-BE49-F238E27FC236}">
                <a16:creationId xmlns:a16="http://schemas.microsoft.com/office/drawing/2014/main" id="{EC9A2C1F-3853-44D8-A5C8-B5AD096B16D8}"/>
              </a:ext>
            </a:extLst>
          </p:cNvPr>
          <p:cNvGrpSpPr/>
          <p:nvPr/>
        </p:nvGrpSpPr>
        <p:grpSpPr>
          <a:xfrm>
            <a:off x="101941" y="3177242"/>
            <a:ext cx="11988117" cy="2379968"/>
            <a:chOff x="69927" y="3491749"/>
            <a:chExt cx="11988117" cy="2379968"/>
          </a:xfrm>
        </p:grpSpPr>
        <p:pic>
          <p:nvPicPr>
            <p:cNvPr id="11" name="Graphic 10">
              <a:extLst>
                <a:ext uri="{FF2B5EF4-FFF2-40B4-BE49-F238E27FC236}">
                  <a16:creationId xmlns:a16="http://schemas.microsoft.com/office/drawing/2014/main" id="{7E99825D-055E-421A-A609-57CA734EA4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219" y="3491749"/>
              <a:ext cx="1508960" cy="1508959"/>
            </a:xfrm>
            <a:prstGeom prst="rect">
              <a:avLst/>
            </a:prstGeom>
          </p:spPr>
        </p:pic>
        <p:sp>
          <p:nvSpPr>
            <p:cNvPr id="12" name="TextBox 11">
              <a:extLst>
                <a:ext uri="{FF2B5EF4-FFF2-40B4-BE49-F238E27FC236}">
                  <a16:creationId xmlns:a16="http://schemas.microsoft.com/office/drawing/2014/main" id="{09C215C7-3F79-4615-A31C-DEF0E0B0C008}"/>
                </a:ext>
              </a:extLst>
            </p:cNvPr>
            <p:cNvSpPr txBox="1"/>
            <p:nvPr/>
          </p:nvSpPr>
          <p:spPr>
            <a:xfrm>
              <a:off x="69927" y="5000709"/>
              <a:ext cx="2272907" cy="707075"/>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Virtual </a:t>
              </a:r>
            </a:p>
            <a:p>
              <a:pPr algn="ctr">
                <a:lnSpc>
                  <a:spcPct val="90000"/>
                </a:lnSpc>
                <a:spcAft>
                  <a:spcPts val="600"/>
                </a:spcAft>
              </a:pPr>
              <a:r>
                <a:rPr lang="en-US" sz="1800" dirty="0">
                  <a:gradFill>
                    <a:gsLst>
                      <a:gs pos="2917">
                        <a:schemeClr val="tx1"/>
                      </a:gs>
                      <a:gs pos="30000">
                        <a:schemeClr val="tx1"/>
                      </a:gs>
                    </a:gsLst>
                    <a:lin ang="5400000" scaled="0"/>
                  </a:gradFill>
                </a:rPr>
                <a:t>Machines</a:t>
              </a:r>
            </a:p>
          </p:txBody>
        </p:sp>
        <p:pic>
          <p:nvPicPr>
            <p:cNvPr id="7" name="Graphic 6">
              <a:extLst>
                <a:ext uri="{FF2B5EF4-FFF2-40B4-BE49-F238E27FC236}">
                  <a16:creationId xmlns:a16="http://schemas.microsoft.com/office/drawing/2014/main" id="{8A4C6A50-9F4A-47D9-8109-8064E99934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879681" y="3497958"/>
              <a:ext cx="1508960" cy="1508960"/>
            </a:xfrm>
            <a:prstGeom prst="rect">
              <a:avLst/>
            </a:prstGeom>
          </p:spPr>
        </p:pic>
        <p:sp>
          <p:nvSpPr>
            <p:cNvPr id="13" name="TextBox 12">
              <a:extLst>
                <a:ext uri="{FF2B5EF4-FFF2-40B4-BE49-F238E27FC236}">
                  <a16:creationId xmlns:a16="http://schemas.microsoft.com/office/drawing/2014/main" id="{A7233128-8059-42A1-812B-E52181FF1EF3}"/>
                </a:ext>
              </a:extLst>
            </p:cNvPr>
            <p:cNvSpPr txBox="1"/>
            <p:nvPr/>
          </p:nvSpPr>
          <p:spPr>
            <a:xfrm>
              <a:off x="2497707" y="5000709"/>
              <a:ext cx="2274270" cy="871008"/>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App </a:t>
              </a:r>
            </a:p>
            <a:p>
              <a:pPr algn="ctr">
                <a:lnSpc>
                  <a:spcPct val="90000"/>
                </a:lnSpc>
                <a:spcAft>
                  <a:spcPts val="600"/>
                </a:spcAft>
              </a:pPr>
              <a:r>
                <a:rPr lang="en-US" sz="1800" dirty="0">
                  <a:gradFill>
                    <a:gsLst>
                      <a:gs pos="2917">
                        <a:schemeClr val="tx1"/>
                      </a:gs>
                      <a:gs pos="30000">
                        <a:schemeClr val="tx1"/>
                      </a:gs>
                    </a:gsLst>
                    <a:lin ang="5400000" scaled="0"/>
                  </a:gradFill>
                </a:rPr>
                <a:t>Services</a:t>
              </a:r>
            </a:p>
          </p:txBody>
        </p:sp>
        <p:pic>
          <p:nvPicPr>
            <p:cNvPr id="9" name="Graphic 8">
              <a:extLst>
                <a:ext uri="{FF2B5EF4-FFF2-40B4-BE49-F238E27FC236}">
                  <a16:creationId xmlns:a16="http://schemas.microsoft.com/office/drawing/2014/main" id="{6DFB4A3E-1D70-43C4-A64E-3AE96B51E4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38648" y="3491749"/>
              <a:ext cx="1508960" cy="1508960"/>
            </a:xfrm>
            <a:prstGeom prst="rect">
              <a:avLst/>
            </a:prstGeom>
          </p:spPr>
        </p:pic>
        <p:sp>
          <p:nvSpPr>
            <p:cNvPr id="14" name="TextBox 13">
              <a:extLst>
                <a:ext uri="{FF2B5EF4-FFF2-40B4-BE49-F238E27FC236}">
                  <a16:creationId xmlns:a16="http://schemas.microsoft.com/office/drawing/2014/main" id="{24A8DE95-589F-4D10-AE5B-6AEF0A4E3F83}"/>
                </a:ext>
              </a:extLst>
            </p:cNvPr>
            <p:cNvSpPr txBox="1"/>
            <p:nvPr/>
          </p:nvSpPr>
          <p:spPr>
            <a:xfrm>
              <a:off x="7355993" y="5000709"/>
              <a:ext cx="2274270" cy="644613"/>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Kubernetes Services (AKS)</a:t>
              </a:r>
            </a:p>
          </p:txBody>
        </p:sp>
        <p:pic>
          <p:nvPicPr>
            <p:cNvPr id="5" name="Graphic 4">
              <a:extLst>
                <a:ext uri="{FF2B5EF4-FFF2-40B4-BE49-F238E27FC236}">
                  <a16:creationId xmlns:a16="http://schemas.microsoft.com/office/drawing/2014/main" id="{722E562B-C4A2-4B55-9A3B-B8E7B3420A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5067" y="3491749"/>
              <a:ext cx="1508960" cy="1508960"/>
            </a:xfrm>
            <a:prstGeom prst="rect">
              <a:avLst/>
            </a:prstGeom>
          </p:spPr>
        </p:pic>
        <p:sp>
          <p:nvSpPr>
            <p:cNvPr id="15" name="TextBox 14">
              <a:extLst>
                <a:ext uri="{FF2B5EF4-FFF2-40B4-BE49-F238E27FC236}">
                  <a16:creationId xmlns:a16="http://schemas.microsoft.com/office/drawing/2014/main" id="{C03EFE29-B17F-4773-B9CD-70D9177E81FB}"/>
                </a:ext>
              </a:extLst>
            </p:cNvPr>
            <p:cNvSpPr txBox="1"/>
            <p:nvPr/>
          </p:nvSpPr>
          <p:spPr>
            <a:xfrm>
              <a:off x="9785137" y="5000709"/>
              <a:ext cx="2272907" cy="794064"/>
            </a:xfrm>
            <a:prstGeom prst="rect">
              <a:avLst/>
            </a:prstGeom>
            <a:noFill/>
          </p:spPr>
          <p:txBody>
            <a:bodyPr wrap="square" lIns="182880" tIns="146304" rIns="182880" bIns="146304" rtlCol="0" anchor="t">
              <a:spAutoFit/>
            </a:bodyPr>
            <a:lstStyle/>
            <a:p>
              <a:pPr algn="ctr">
                <a:lnSpc>
                  <a:spcPct val="90000"/>
                </a:lnSpc>
                <a:spcAft>
                  <a:spcPts val="600"/>
                </a:spcAft>
              </a:pPr>
              <a:r>
                <a:rPr lang="en-US" sz="1800" dirty="0">
                  <a:gradFill>
                    <a:gsLst>
                      <a:gs pos="2917">
                        <a:schemeClr val="tx1"/>
                      </a:gs>
                      <a:gs pos="30000">
                        <a:schemeClr val="tx1"/>
                      </a:gs>
                    </a:gsLst>
                    <a:lin ang="5400000" scaled="0"/>
                  </a:gradFill>
                </a:rPr>
                <a:t>Azure Virtual Desktop</a:t>
              </a:r>
            </a:p>
          </p:txBody>
        </p:sp>
        <p:pic>
          <p:nvPicPr>
            <p:cNvPr id="24" name="Graphic 23">
              <a:extLst>
                <a:ext uri="{FF2B5EF4-FFF2-40B4-BE49-F238E27FC236}">
                  <a16:creationId xmlns:a16="http://schemas.microsoft.com/office/drawing/2014/main" id="{43EBD658-A0FF-45C1-B796-1D233D15F0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308143" y="3491749"/>
              <a:ext cx="1508960" cy="1508960"/>
            </a:xfrm>
            <a:prstGeom prst="rect">
              <a:avLst/>
            </a:prstGeom>
          </p:spPr>
        </p:pic>
        <p:sp>
          <p:nvSpPr>
            <p:cNvPr id="28" name="TextBox 27">
              <a:extLst>
                <a:ext uri="{FF2B5EF4-FFF2-40B4-BE49-F238E27FC236}">
                  <a16:creationId xmlns:a16="http://schemas.microsoft.com/office/drawing/2014/main" id="{FB20D3E5-220E-4E29-A87B-5AD608C8F82E}"/>
                </a:ext>
              </a:extLst>
            </p:cNvPr>
            <p:cNvSpPr txBox="1"/>
            <p:nvPr/>
          </p:nvSpPr>
          <p:spPr>
            <a:xfrm>
              <a:off x="4926850" y="5000709"/>
              <a:ext cx="2274270"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Container Instances</a:t>
              </a:r>
            </a:p>
          </p:txBody>
        </p:sp>
      </p:grpSp>
    </p:spTree>
    <p:extLst>
      <p:ext uri="{BB962C8B-B14F-4D97-AF65-F5344CB8AC3E}">
        <p14:creationId xmlns:p14="http://schemas.microsoft.com/office/powerpoint/2010/main" val="13757266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Module Outline</a:t>
            </a:r>
          </a:p>
        </p:txBody>
      </p:sp>
      <p:pic>
        <p:nvPicPr>
          <p:cNvPr id="5" name="Graphic 4" descr="Scientific Thought">
            <a:extLst>
              <a:ext uri="{FF2B5EF4-FFF2-40B4-BE49-F238E27FC236}">
                <a16:creationId xmlns:a16="http://schemas.microsoft.com/office/drawing/2014/main" id="{844678FD-DF32-49A2-8D29-3E27D0C9FD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4060"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virtual machines</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7090064" cy="3277820"/>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Virtual Machines (VM)</a:t>
            </a:r>
            <a:r>
              <a:rPr lang="en-IE" dirty="0">
                <a:latin typeface="+mn-lt"/>
                <a:cs typeface="Segoe UI Semilight"/>
              </a:rPr>
              <a:t> </a:t>
            </a:r>
            <a:r>
              <a:rPr lang="en-IE" dirty="0">
                <a:cs typeface="Segoe UI Semilight"/>
              </a:rPr>
              <a:t>are </a:t>
            </a:r>
            <a:r>
              <a:rPr lang="en-IE" dirty="0">
                <a:latin typeface="+mn-lt"/>
                <a:cs typeface="Segoe UI Semilight"/>
              </a:rPr>
              <a:t>software emulations of physical computers. </a:t>
            </a:r>
          </a:p>
          <a:p>
            <a:pPr marL="342900" indent="-342900">
              <a:spcBef>
                <a:spcPts val="0"/>
              </a:spcBef>
              <a:spcAft>
                <a:spcPts val="1800"/>
              </a:spcAft>
              <a:buFont typeface="Arial" panose="020B0604020202020204" pitchFamily="34" charset="0"/>
              <a:buChar char="•"/>
            </a:pPr>
            <a:r>
              <a:rPr lang="en-IE" dirty="0">
                <a:latin typeface="+mn-lt"/>
                <a:cs typeface="Segoe UI Semilight"/>
              </a:rPr>
              <a:t>Includes virtual processor, memory, storage, and networking. </a:t>
            </a:r>
          </a:p>
          <a:p>
            <a:pPr marL="342900" indent="-342900">
              <a:spcBef>
                <a:spcPts val="0"/>
              </a:spcBef>
              <a:spcAft>
                <a:spcPts val="1800"/>
              </a:spcAft>
              <a:buFont typeface="Arial" panose="020B0604020202020204" pitchFamily="34" charset="0"/>
              <a:buChar char="•"/>
            </a:pPr>
            <a:r>
              <a:rPr lang="en-IE" dirty="0">
                <a:cs typeface="Segoe UI Semilight"/>
              </a:rPr>
              <a:t>IaaS offering that provides total control and customization.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22888" y="1595443"/>
            <a:ext cx="3392057" cy="3392057"/>
          </a:xfrm>
          <a:prstGeom prst="rect">
            <a:avLst/>
          </a:prstGeom>
        </p:spPr>
      </p:pic>
      <p:sp>
        <p:nvSpPr>
          <p:cNvPr id="4" name="Footer Placeholder 1">
            <a:extLst>
              <a:ext uri="{FF2B5EF4-FFF2-40B4-BE49-F238E27FC236}">
                <a16:creationId xmlns:a16="http://schemas.microsoft.com/office/drawing/2014/main" id="{387E4514-B0FC-4095-9DEC-60D36769182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066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t>Walkthrough – Create a Virtual Machine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02858"/>
            <a:ext cx="5394960" cy="3652282"/>
          </a:xfrm>
        </p:spPr>
        <p:txBody>
          <a:bodyPr/>
          <a:lstStyle/>
          <a:p>
            <a:pPr marL="233362"/>
            <a:r>
              <a:rPr lang="en-US" dirty="0"/>
              <a:t>Create a virtual machine in the Azure Portal, connect to the virtual machine, install the web server role, and test. </a:t>
            </a:r>
          </a:p>
          <a:p>
            <a:pPr marL="233362"/>
            <a:endParaRPr lang="en-US" dirty="0"/>
          </a:p>
          <a:p>
            <a:pPr marL="747712" indent="-514350">
              <a:buAutoNum type="arabicPeriod"/>
            </a:pPr>
            <a:r>
              <a:rPr lang="en-US" dirty="0">
                <a:latin typeface="+mn-lt"/>
                <a:cs typeface="Segoe UI Semilight" panose="020B0402040204020203" pitchFamily="34" charset="0"/>
              </a:rPr>
              <a:t>Create the virtual machine.</a:t>
            </a:r>
          </a:p>
          <a:p>
            <a:pPr marL="747712" indent="-514350">
              <a:buAutoNum type="arabicPeriod"/>
            </a:pPr>
            <a:r>
              <a:rPr lang="en-US" dirty="0">
                <a:latin typeface="+mn-lt"/>
                <a:cs typeface="Segoe UI Semilight" panose="020B0402040204020203" pitchFamily="34" charset="0"/>
              </a:rPr>
              <a:t>Connect to the virtual machine.</a:t>
            </a:r>
          </a:p>
          <a:p>
            <a:pPr marL="747712" indent="-514350">
              <a:buFont typeface="+mj-lt"/>
              <a:buAutoNum type="arabicPeriod"/>
            </a:pPr>
            <a:r>
              <a:rPr lang="en-US" dirty="0">
                <a:latin typeface="+mn-lt"/>
                <a:cs typeface="Segoe UI Semilight" panose="020B0402040204020203" pitchFamily="34" charset="0"/>
              </a:rPr>
              <a:t>Install the web server role and test.</a:t>
            </a:r>
            <a:endParaRPr lang="en-US" dirty="0">
              <a:latin typeface="+mn-lt"/>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App Services</a:t>
            </a:r>
            <a:endParaRPr lang="en-US" dirty="0"/>
          </a:p>
        </p:txBody>
      </p:sp>
      <p:pic>
        <p:nvPicPr>
          <p:cNvPr id="7" name="Graphic 6" descr="The Azure App Service icon - cloud shape surrounded by several example apps.">
            <a:extLst>
              <a:ext uri="{FF2B5EF4-FFF2-40B4-BE49-F238E27FC236}">
                <a16:creationId xmlns:a16="http://schemas.microsoft.com/office/drawing/2014/main" id="{28563136-AE71-4BE5-9B15-BD8066D524F1}"/>
              </a:ext>
            </a:extLst>
          </p:cNvPr>
          <p:cNvPicPr>
            <a:picLocks noChangeAspect="1"/>
          </p:cNvPicPr>
          <p:nvPr/>
        </p:nvPicPr>
        <p:blipFill>
          <a:blip r:embed="rId3"/>
          <a:srcRect/>
          <a:stretch/>
        </p:blipFill>
        <p:spPr>
          <a:xfrm>
            <a:off x="418643" y="1674428"/>
            <a:ext cx="2825439" cy="2698453"/>
          </a:xfrm>
          <a:prstGeom prst="rect">
            <a:avLst/>
          </a:prstGeom>
        </p:spPr>
      </p:pic>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3558589" y="1674428"/>
            <a:ext cx="7840686" cy="2908489"/>
          </a:xfrm>
        </p:spPr>
        <p:txBody>
          <a:bodyPr vert="horz" wrap="square" lIns="0" tIns="0" rIns="0" bIns="0" rtlCol="0" anchor="t">
            <a:spAutoFit/>
          </a:bodyPr>
          <a:lstStyle/>
          <a:p>
            <a:pPr>
              <a:spcBef>
                <a:spcPts val="0"/>
              </a:spcBef>
              <a:spcAft>
                <a:spcPts val="1800"/>
              </a:spcAft>
            </a:pPr>
            <a:r>
              <a:rPr lang="en-IE" dirty="0">
                <a:latin typeface="+mn-lt"/>
                <a:cs typeface="Segoe UI Semilight"/>
              </a:rPr>
              <a:t>Azure</a:t>
            </a:r>
            <a:r>
              <a:rPr lang="en-IE" b="1" dirty="0">
                <a:latin typeface="+mn-lt"/>
                <a:cs typeface="Segoe UI Semilight"/>
              </a:rPr>
              <a:t> App Services </a:t>
            </a:r>
            <a:r>
              <a:rPr lang="en-IE" dirty="0">
                <a:latin typeface="+mn-lt"/>
                <a:cs typeface="Segoe UI Semilight"/>
              </a:rPr>
              <a:t>is a fully managed platform to build, deploy, and scale web apps and APIs quickly. </a:t>
            </a:r>
          </a:p>
          <a:p>
            <a:pPr marL="342900" indent="-342900">
              <a:spcBef>
                <a:spcPts val="0"/>
              </a:spcBef>
              <a:spcAft>
                <a:spcPts val="1800"/>
              </a:spcAft>
              <a:buFont typeface="Arial" panose="020B0604020202020204" pitchFamily="34" charset="0"/>
              <a:buChar char="•"/>
            </a:pPr>
            <a:r>
              <a:rPr lang="en-IE" dirty="0">
                <a:latin typeface="+mn-lt"/>
                <a:cs typeface="Segoe UI Semilight"/>
              </a:rPr>
              <a:t>Works with .</a:t>
            </a:r>
            <a:r>
              <a:rPr lang="en-IE" dirty="0">
                <a:cs typeface="Segoe UI Semilight"/>
              </a:rPr>
              <a:t>NET</a:t>
            </a:r>
            <a:r>
              <a:rPr lang="en-IE" dirty="0">
                <a:latin typeface="+mn-lt"/>
                <a:cs typeface="Segoe UI Semilight"/>
              </a:rPr>
              <a:t>, .</a:t>
            </a:r>
            <a:r>
              <a:rPr lang="en-IE" dirty="0">
                <a:cs typeface="Segoe UI Semilight"/>
              </a:rPr>
              <a:t>NET</a:t>
            </a:r>
            <a:r>
              <a:rPr lang="en-IE" dirty="0">
                <a:latin typeface="+mn-lt"/>
                <a:cs typeface="Segoe UI Semilight"/>
              </a:rPr>
              <a:t> Core, Node.js, Java, </a:t>
            </a:r>
            <a:r>
              <a:rPr lang="en-IE" dirty="0">
                <a:cs typeface="Segoe UI Semilight"/>
              </a:rPr>
              <a:t>Python</a:t>
            </a:r>
            <a:r>
              <a:rPr lang="en-IE" dirty="0">
                <a:latin typeface="+mn-lt"/>
                <a:cs typeface="Segoe UI Semilight"/>
              </a:rPr>
              <a:t>, or php.</a:t>
            </a:r>
          </a:p>
          <a:p>
            <a:pPr marL="342900" indent="-342900">
              <a:spcBef>
                <a:spcPts val="0"/>
              </a:spcBef>
              <a:spcAft>
                <a:spcPts val="1800"/>
              </a:spcAft>
              <a:buFont typeface="Arial" panose="020B0604020202020204" pitchFamily="34" charset="0"/>
              <a:buChar char="•"/>
            </a:pPr>
            <a:r>
              <a:rPr lang="en-IE" dirty="0">
                <a:cs typeface="Segoe UI Semilight"/>
              </a:rPr>
              <a:t>PaaS offering with enterprise-grade performance, security, and compliance requirements.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sp>
        <p:nvSpPr>
          <p:cNvPr id="2" name="Footer Placeholder 1">
            <a:extLst>
              <a:ext uri="{FF2B5EF4-FFF2-40B4-BE49-F238E27FC236}">
                <a16:creationId xmlns:a16="http://schemas.microsoft.com/office/drawing/2014/main" id="{5123E88A-F94C-488C-AB35-B5C239CE131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311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dirty="0">
                <a:cs typeface="Segoe UI"/>
              </a:rPr>
              <a:t>Walkthrough – Create an App Service</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19630" y="1602502"/>
            <a:ext cx="5677358" cy="3154710"/>
          </a:xfrm>
        </p:spPr>
        <p:txBody>
          <a:bodyPr/>
          <a:lstStyle/>
          <a:p>
            <a:r>
              <a:rPr lang="en-US" dirty="0">
                <a:cs typeface="Segoe UI Semilight"/>
              </a:rPr>
              <a:t>Create a new Web App by using a Docker image stored in Azure Container Registry. </a:t>
            </a:r>
            <a:endParaRPr lang="en-US" dirty="0"/>
          </a:p>
          <a:p>
            <a:endParaRPr lang="en-US" dirty="0">
              <a:latin typeface="+mn-lt"/>
              <a:cs typeface="Segoe UI Semilight"/>
            </a:endParaRPr>
          </a:p>
          <a:p>
            <a:pPr marL="457200" indent="-457200">
              <a:buFont typeface="+mj-lt"/>
              <a:buAutoNum type="arabicPeriod"/>
            </a:pPr>
            <a:r>
              <a:rPr lang="en-US" dirty="0">
                <a:latin typeface="+mn-lt"/>
                <a:cs typeface="Segoe UI Semilight"/>
              </a:rPr>
              <a:t>Create a Web App using a Docker image.</a:t>
            </a:r>
          </a:p>
          <a:p>
            <a:pPr marL="457200" indent="-457200">
              <a:buFont typeface="+mj-lt"/>
              <a:buAutoNum type="arabicPeriod"/>
            </a:pPr>
            <a:r>
              <a:rPr lang="en-US" dirty="0">
                <a:latin typeface="+mn-lt"/>
                <a:cs typeface="Segoe UI Semilight"/>
              </a:rPr>
              <a:t>Test the Web App.</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6785546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Container Services</a:t>
            </a:r>
          </a:p>
        </p:txBody>
      </p:sp>
      <p:sp>
        <p:nvSpPr>
          <p:cNvPr id="6" name="Text Placeholder 5"/>
          <p:cNvSpPr>
            <a:spLocks noGrp="1"/>
          </p:cNvSpPr>
          <p:nvPr>
            <p:ph sz="quarter" idx="10"/>
          </p:nvPr>
        </p:nvSpPr>
        <p:spPr>
          <a:xfrm>
            <a:off x="418643" y="1277599"/>
            <a:ext cx="11340811" cy="923330"/>
          </a:xfrm>
        </p:spPr>
        <p:txBody>
          <a:bodyPr/>
          <a:lstStyle/>
          <a:p>
            <a:r>
              <a:rPr lang="en-IE" dirty="0"/>
              <a:t>Azure </a:t>
            </a:r>
            <a:r>
              <a:rPr lang="en-IE" b="1" dirty="0"/>
              <a:t>Containers</a:t>
            </a:r>
            <a:r>
              <a:rPr lang="en-IE" dirty="0"/>
              <a:t> are a light-weight, virtualized environment that does not require operating system management, and can respond to changes on demand. </a:t>
            </a:r>
          </a:p>
        </p:txBody>
      </p:sp>
      <p:grpSp>
        <p:nvGrpSpPr>
          <p:cNvPr id="13" name="Group 12" descr="Azure Container Instances icon.  A shipping container with an arrow showing it moved into the cloud.">
            <a:extLst>
              <a:ext uri="{FF2B5EF4-FFF2-40B4-BE49-F238E27FC236}">
                <a16:creationId xmlns:a16="http://schemas.microsoft.com/office/drawing/2014/main" id="{28508756-63D6-48F0-B569-3B60FB5E66DF}"/>
              </a:ext>
            </a:extLst>
          </p:cNvPr>
          <p:cNvGrpSpPr/>
          <p:nvPr/>
        </p:nvGrpSpPr>
        <p:grpSpPr>
          <a:xfrm>
            <a:off x="473880" y="2779196"/>
            <a:ext cx="11001661" cy="1107996"/>
            <a:chOff x="473880" y="2941121"/>
            <a:chExt cx="11001661" cy="1107996"/>
          </a:xfrm>
        </p:grpSpPr>
        <p:sp>
          <p:nvSpPr>
            <p:cNvPr id="4" name="Text Placeholder 5">
              <a:extLst>
                <a:ext uri="{FF2B5EF4-FFF2-40B4-BE49-F238E27FC236}">
                  <a16:creationId xmlns:a16="http://schemas.microsoft.com/office/drawing/2014/main" id="{CC3EB775-F83E-4AAC-8717-BFDED75EB77C}"/>
                </a:ext>
              </a:extLst>
            </p:cNvPr>
            <p:cNvSpPr txBox="1">
              <a:spLocks/>
            </p:cNvSpPr>
            <p:nvPr/>
          </p:nvSpPr>
          <p:spPr>
            <a:xfrm>
              <a:off x="1830969" y="2941121"/>
              <a:ext cx="9644572" cy="110799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b="1" dirty="0">
                  <a:latin typeface="+mn-lt"/>
                  <a:cs typeface="Segoe UI Semilight"/>
                </a:rPr>
                <a:t>Azure Container Instances</a:t>
              </a:r>
              <a:r>
                <a:rPr lang="en-IE" sz="2400" dirty="0">
                  <a:latin typeface="+mn-lt"/>
                  <a:cs typeface="Segoe UI Semilight"/>
                </a:rPr>
                <a:t>: a PaaS offering that runs a container in Azure without the need to manage a virtual machine or additional services.</a:t>
              </a:r>
            </a:p>
          </p:txBody>
        </p:sp>
        <p:pic>
          <p:nvPicPr>
            <p:cNvPr id="7" name="Picture 6">
              <a:extLst>
                <a:ext uri="{FF2B5EF4-FFF2-40B4-BE49-F238E27FC236}">
                  <a16:creationId xmlns:a16="http://schemas.microsoft.com/office/drawing/2014/main" id="{72F1312C-D804-4C7C-8E8F-4840032DE05E}"/>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3880" y="2947487"/>
              <a:ext cx="1095264" cy="1095264"/>
            </a:xfrm>
            <a:prstGeom prst="rect">
              <a:avLst/>
            </a:prstGeom>
          </p:spPr>
        </p:pic>
      </p:grpSp>
      <p:grpSp>
        <p:nvGrpSpPr>
          <p:cNvPr id="11" name="Group 10" descr="Azure Kubernetes Service icon.  It is a set of shipping containers being centrally managed.">
            <a:extLst>
              <a:ext uri="{FF2B5EF4-FFF2-40B4-BE49-F238E27FC236}">
                <a16:creationId xmlns:a16="http://schemas.microsoft.com/office/drawing/2014/main" id="{347A7735-766D-49BB-A02D-769B24B99483}"/>
              </a:ext>
            </a:extLst>
          </p:cNvPr>
          <p:cNvGrpSpPr/>
          <p:nvPr/>
        </p:nvGrpSpPr>
        <p:grpSpPr>
          <a:xfrm>
            <a:off x="473880" y="4415615"/>
            <a:ext cx="11001661" cy="1095264"/>
            <a:chOff x="473880" y="4577540"/>
            <a:chExt cx="11001661" cy="1095264"/>
          </a:xfrm>
        </p:grpSpPr>
        <p:pic>
          <p:nvPicPr>
            <p:cNvPr id="5" name="Picture 4">
              <a:extLst>
                <a:ext uri="{FF2B5EF4-FFF2-40B4-BE49-F238E27FC236}">
                  <a16:creationId xmlns:a16="http://schemas.microsoft.com/office/drawing/2014/main" id="{F129C648-7909-405C-94F8-94833DAF97CE}"/>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3880" y="4577540"/>
              <a:ext cx="1095264" cy="1095264"/>
            </a:xfrm>
            <a:prstGeom prst="rect">
              <a:avLst/>
            </a:prstGeom>
          </p:spPr>
        </p:pic>
        <p:sp>
          <p:nvSpPr>
            <p:cNvPr id="12" name="Text Placeholder 5">
              <a:extLst>
                <a:ext uri="{FF2B5EF4-FFF2-40B4-BE49-F238E27FC236}">
                  <a16:creationId xmlns:a16="http://schemas.microsoft.com/office/drawing/2014/main" id="{B3C8FD62-5CAF-4032-9B81-6C6BFC22DDD5}"/>
                </a:ext>
              </a:extLst>
            </p:cNvPr>
            <p:cNvSpPr txBox="1">
              <a:spLocks/>
            </p:cNvSpPr>
            <p:nvPr/>
          </p:nvSpPr>
          <p:spPr>
            <a:xfrm>
              <a:off x="1830969" y="4755840"/>
              <a:ext cx="9644572" cy="73866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mn-lt"/>
                </a:rPr>
                <a:t>Azure Kubernetes Service</a:t>
              </a:r>
              <a:r>
                <a:rPr lang="en-US" sz="2400" dirty="0">
                  <a:latin typeface="+mn-lt"/>
                </a:rPr>
                <a:t>: an orchestration service for containers with distributed architectures and large volumes of containers. </a:t>
              </a:r>
            </a:p>
          </p:txBody>
        </p:sp>
      </p:grpSp>
      <p:sp>
        <p:nvSpPr>
          <p:cNvPr id="3" name="Footer Placeholder 1">
            <a:extLst>
              <a:ext uri="{FF2B5EF4-FFF2-40B4-BE49-F238E27FC236}">
                <a16:creationId xmlns:a16="http://schemas.microsoft.com/office/drawing/2014/main" id="{C4F4BA52-11C6-4759-8531-9FB62496D20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7719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Deploy Azure Container Instances</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524042"/>
          </a:xfrm>
        </p:spPr>
        <p:txBody>
          <a:bodyPr/>
          <a:lstStyle/>
          <a:p>
            <a:pPr marL="233362">
              <a:tabLst>
                <a:tab pos="515938" algn="l"/>
              </a:tabLst>
            </a:pPr>
            <a:r>
              <a:rPr lang="en-US" dirty="0"/>
              <a:t>Using the Azure Portal create, configure, and deploy a Docker container to an Azure Container Instance. The container will deploy a Hello HTML page. </a:t>
            </a:r>
          </a:p>
          <a:p>
            <a:pPr marL="233362">
              <a:tabLst>
                <a:tab pos="515938" algn="l"/>
              </a:tabLst>
            </a:pPr>
            <a:endParaRPr lang="en-US" dirty="0">
              <a:latin typeface="+mn-lt"/>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panose="020B0502040204020203" pitchFamily="34" charset="0"/>
              </a:rPr>
              <a:t>Create a container instance.</a:t>
            </a:r>
          </a:p>
          <a:p>
            <a:pPr marL="747712" indent="-514350">
              <a:buFont typeface="+mj-lt"/>
              <a:buAutoNum type="arabicPeriod"/>
              <a:tabLst>
                <a:tab pos="515938" algn="l"/>
              </a:tabLst>
            </a:pPr>
            <a:r>
              <a:rPr lang="en-US" dirty="0">
                <a:latin typeface="+mn-lt"/>
                <a:cs typeface="Segoe UI" panose="020B0502040204020203" pitchFamily="34" charset="0"/>
              </a:rPr>
              <a:t>Deploy the container and test.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195994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Virtual Desktop</a:t>
            </a:r>
            <a:endParaRPr lang="en-US" dirty="0"/>
          </a:p>
        </p:txBody>
      </p:sp>
      <p:sp>
        <p:nvSpPr>
          <p:cNvPr id="3" name="Text Placeholder 2">
            <a:extLst>
              <a:ext uri="{FF2B5EF4-FFF2-40B4-BE49-F238E27FC236}">
                <a16:creationId xmlns:a16="http://schemas.microsoft.com/office/drawing/2014/main" id="{1D0D85DA-5CB1-4943-9233-88059DFF0FF1}"/>
              </a:ext>
            </a:extLst>
          </p:cNvPr>
          <p:cNvSpPr>
            <a:spLocks noGrp="1"/>
          </p:cNvSpPr>
          <p:nvPr>
            <p:ph sz="quarter" idx="10"/>
          </p:nvPr>
        </p:nvSpPr>
        <p:spPr>
          <a:xfrm>
            <a:off x="418643" y="1595443"/>
            <a:ext cx="8020628" cy="3877985"/>
          </a:xfrm>
        </p:spPr>
        <p:txBody>
          <a:bodyPr vert="horz" wrap="square" lIns="0" tIns="0" rIns="0" bIns="0" rtlCol="0" anchor="t">
            <a:spAutoFit/>
          </a:bodyPr>
          <a:lstStyle/>
          <a:p>
            <a:pPr>
              <a:spcBef>
                <a:spcPts val="0"/>
              </a:spcBef>
              <a:spcAft>
                <a:spcPts val="1800"/>
              </a:spcAft>
            </a:pPr>
            <a:r>
              <a:rPr lang="en-IE" b="1" dirty="0">
                <a:latin typeface="+mn-lt"/>
                <a:cs typeface="Segoe UI Semilight"/>
              </a:rPr>
              <a:t>Azure Virtual Desktop </a:t>
            </a:r>
            <a:r>
              <a:rPr lang="en-IE" dirty="0">
                <a:latin typeface="+mn-lt"/>
                <a:cs typeface="Segoe UI Semilight"/>
              </a:rPr>
              <a:t>is a desktop and app virtualization that runs in the cloud. </a:t>
            </a:r>
          </a:p>
          <a:p>
            <a:pPr marL="342900" indent="-342900">
              <a:spcBef>
                <a:spcPts val="0"/>
              </a:spcBef>
              <a:spcAft>
                <a:spcPts val="1800"/>
              </a:spcAft>
              <a:buFont typeface="Arial" panose="020B0604020202020204" pitchFamily="34" charset="0"/>
              <a:buChar char="•"/>
            </a:pPr>
            <a:r>
              <a:rPr lang="en-IE" dirty="0">
                <a:latin typeface="+mn-lt"/>
                <a:cs typeface="Segoe UI Semilight"/>
              </a:rPr>
              <a:t>Create a full desktop virtualization environment without having to run additional gateway servers. </a:t>
            </a:r>
          </a:p>
          <a:p>
            <a:pPr marL="342900" indent="-342900">
              <a:spcBef>
                <a:spcPts val="0"/>
              </a:spcBef>
              <a:spcAft>
                <a:spcPts val="1800"/>
              </a:spcAft>
              <a:buFont typeface="Arial" panose="020B0604020202020204" pitchFamily="34" charset="0"/>
              <a:buChar char="•"/>
            </a:pPr>
            <a:r>
              <a:rPr lang="en-IE" dirty="0">
                <a:cs typeface="Segoe UI Semilight"/>
              </a:rPr>
              <a:t>Publish unlimited host pools to accommodate diverse workloads.</a:t>
            </a:r>
            <a:endParaRPr lang="en-IE" dirty="0">
              <a:latin typeface="+mn-lt"/>
              <a:cs typeface="Segoe UI Semilight"/>
            </a:endParaRPr>
          </a:p>
          <a:p>
            <a:pPr marL="342900" indent="-342900">
              <a:spcBef>
                <a:spcPts val="0"/>
              </a:spcBef>
              <a:spcAft>
                <a:spcPts val="1800"/>
              </a:spcAft>
              <a:buFont typeface="Arial" panose="020B0604020202020204" pitchFamily="34" charset="0"/>
              <a:buChar char="•"/>
            </a:pPr>
            <a:r>
              <a:rPr lang="en-IE" dirty="0">
                <a:cs typeface="Segoe UI Semilight"/>
              </a:rPr>
              <a:t>Reduce costs with pooled, multi-session resources. </a:t>
            </a:r>
          </a:p>
          <a:p>
            <a:pPr marL="342900" indent="-342900">
              <a:spcBef>
                <a:spcPts val="0"/>
              </a:spcBef>
              <a:spcAft>
                <a:spcPts val="1800"/>
              </a:spcAft>
              <a:buFont typeface="Arial" panose="020B0604020202020204" pitchFamily="34" charset="0"/>
              <a:buChar char="•"/>
            </a:pPr>
            <a:endParaRPr lang="en-IE" dirty="0">
              <a:cs typeface="Segoe UI Semilight"/>
            </a:endParaRPr>
          </a:p>
        </p:txBody>
      </p:sp>
      <p:pic>
        <p:nvPicPr>
          <p:cNvPr id="7" name="Graphic 6">
            <a:extLst>
              <a:ext uri="{FF2B5EF4-FFF2-40B4-BE49-F238E27FC236}">
                <a16:creationId xmlns:a16="http://schemas.microsoft.com/office/drawing/2014/main" id="{28563136-AE71-4BE5-9B15-BD8066D524F1}"/>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97614" y="1732971"/>
            <a:ext cx="3392057" cy="3392057"/>
          </a:xfrm>
          <a:prstGeom prst="rect">
            <a:avLst/>
          </a:prstGeom>
        </p:spPr>
      </p:pic>
      <p:sp>
        <p:nvSpPr>
          <p:cNvPr id="4" name="Footer Placeholder 1">
            <a:extLst>
              <a:ext uri="{FF2B5EF4-FFF2-40B4-BE49-F238E27FC236}">
                <a16:creationId xmlns:a16="http://schemas.microsoft.com/office/drawing/2014/main" id="{D0270D44-D267-47E7-97A7-F94967A0085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01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networking services</a:t>
            </a:r>
            <a:endParaRPr lang="en-US" dirty="0"/>
          </a:p>
        </p:txBody>
      </p:sp>
      <p:grpSp>
        <p:nvGrpSpPr>
          <p:cNvPr id="13" name="Group 12" descr="Virtual Network icon.  A graphic of data flowing between locations.">
            <a:extLst>
              <a:ext uri="{FF2B5EF4-FFF2-40B4-BE49-F238E27FC236}">
                <a16:creationId xmlns:a16="http://schemas.microsoft.com/office/drawing/2014/main" id="{E2489CBE-9114-46C7-AFD9-3BFB170EF061}"/>
              </a:ext>
            </a:extLst>
          </p:cNvPr>
          <p:cNvGrpSpPr/>
          <p:nvPr/>
        </p:nvGrpSpPr>
        <p:grpSpPr>
          <a:xfrm>
            <a:off x="844812" y="1121827"/>
            <a:ext cx="9887148" cy="1292662"/>
            <a:chOff x="844812" y="1464727"/>
            <a:chExt cx="9887148" cy="1292662"/>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464727"/>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Virtual Network (</a:t>
              </a:r>
              <a:r>
                <a:rPr lang="en-US" sz="2400" b="1" dirty="0" err="1">
                  <a:gradFill>
                    <a:gsLst>
                      <a:gs pos="2917">
                        <a:schemeClr val="tx1"/>
                      </a:gs>
                      <a:gs pos="30000">
                        <a:schemeClr val="tx1"/>
                      </a:gs>
                    </a:gsLst>
                    <a:lin ang="5400000" scaled="0"/>
                  </a:gradFill>
                </a:rPr>
                <a:t>VNet</a:t>
              </a:r>
              <a:r>
                <a:rPr lang="en-US" sz="2400" b="1" dirty="0">
                  <a:gradFill>
                    <a:gsLst>
                      <a:gs pos="2917">
                        <a:schemeClr val="tx1"/>
                      </a:gs>
                      <a:gs pos="30000">
                        <a:schemeClr val="tx1"/>
                      </a:gs>
                    </a:gsLst>
                    <a:lin ang="5400000" scaled="0"/>
                  </a:gradFill>
                </a:rPr>
                <a:t>) </a:t>
              </a:r>
              <a:r>
                <a:rPr lang="en-US" sz="2400" dirty="0">
                  <a:gradFill>
                    <a:gsLst>
                      <a:gs pos="2917">
                        <a:schemeClr val="tx1"/>
                      </a:gs>
                      <a:gs pos="30000">
                        <a:schemeClr val="tx1"/>
                      </a:gs>
                    </a:gsLst>
                    <a:lin ang="5400000" scaled="0"/>
                  </a:gradFill>
                </a:rPr>
                <a:t>enables Azure resources to communicate with each other, the internet, and on-premises networks. </a:t>
              </a:r>
              <a:endParaRPr lang="en-US" sz="2400" b="1" dirty="0">
                <a:gradFill>
                  <a:gsLst>
                    <a:gs pos="2917">
                      <a:schemeClr val="tx1"/>
                    </a:gs>
                    <a:gs pos="30000">
                      <a:schemeClr val="tx1"/>
                    </a:gs>
                  </a:gsLst>
                  <a:lin ang="5400000" scaled="0"/>
                </a:gradFill>
              </a:endParaRPr>
            </a:p>
          </p:txBody>
        </p:sp>
      </p:grpSp>
      <p:grpSp>
        <p:nvGrpSpPr>
          <p:cNvPr id="16" name="Group 15" descr="Virtual Private Network (VPN) icon.  A locked network showing communication within a closed lock.">
            <a:extLst>
              <a:ext uri="{FF2B5EF4-FFF2-40B4-BE49-F238E27FC236}">
                <a16:creationId xmlns:a16="http://schemas.microsoft.com/office/drawing/2014/main" id="{B56E9E90-D28F-4222-96AC-701C2E4CD917}"/>
              </a:ext>
            </a:extLst>
          </p:cNvPr>
          <p:cNvGrpSpPr/>
          <p:nvPr/>
        </p:nvGrpSpPr>
        <p:grpSpPr>
          <a:xfrm>
            <a:off x="844813" y="2589054"/>
            <a:ext cx="9887147" cy="1292662"/>
            <a:chOff x="844813" y="2931954"/>
            <a:chExt cx="9887147"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2931954"/>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Virtual Private Network Gateway (VPN)</a:t>
              </a:r>
              <a:r>
                <a:rPr lang="en-US" sz="2400" dirty="0">
                  <a:gradFill>
                    <a:gsLst>
                      <a:gs pos="2917">
                        <a:schemeClr val="tx1"/>
                      </a:gs>
                      <a:gs pos="30000">
                        <a:schemeClr val="tx1"/>
                      </a:gs>
                    </a:gsLst>
                    <a:lin ang="5400000" scaled="0"/>
                  </a:gradFill>
                </a:rPr>
                <a:t> is used to send encrypted traffic between an Azure virtual network and an on-premises location over the public internet. </a:t>
              </a:r>
              <a:endParaRPr lang="en-US" sz="2400" b="1" dirty="0">
                <a:gradFill>
                  <a:gsLst>
                    <a:gs pos="2917">
                      <a:schemeClr val="tx1"/>
                    </a:gs>
                    <a:gs pos="30000">
                      <a:schemeClr val="tx1"/>
                    </a:gs>
                  </a:gsLst>
                  <a:lin ang="5400000" scaled="0"/>
                </a:gradFill>
              </a:endParaRPr>
            </a:p>
          </p:txBody>
        </p:sp>
      </p:grpSp>
      <p:grpSp>
        <p:nvGrpSpPr>
          <p:cNvPr id="18" name="Group 17" descr="Azure Express Route icon.  This is a decorative triangle with no specific meaning.">
            <a:extLst>
              <a:ext uri="{FF2B5EF4-FFF2-40B4-BE49-F238E27FC236}">
                <a16:creationId xmlns:a16="http://schemas.microsoft.com/office/drawing/2014/main" id="{0882801D-4AEF-45F4-A350-1134A3D40E39}"/>
              </a:ext>
            </a:extLst>
          </p:cNvPr>
          <p:cNvGrpSpPr/>
          <p:nvPr/>
        </p:nvGrpSpPr>
        <p:grpSpPr>
          <a:xfrm>
            <a:off x="844812" y="4196642"/>
            <a:ext cx="9887148" cy="1292662"/>
            <a:chOff x="844812" y="4539542"/>
            <a:chExt cx="9887148"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8485443"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Express Route</a:t>
              </a:r>
              <a:r>
                <a:rPr lang="en-US" sz="2400" dirty="0">
                  <a:gradFill>
                    <a:gsLst>
                      <a:gs pos="2917">
                        <a:schemeClr val="tx1"/>
                      </a:gs>
                      <a:gs pos="30000">
                        <a:schemeClr val="tx1"/>
                      </a:gs>
                    </a:gsLst>
                    <a:lin ang="5400000" scaled="0"/>
                  </a:gradFill>
                </a:rPr>
                <a:t> extends on-premises networks into Azure over a private connection that is facilitated by a connectivity provider. </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Create a virtual network</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282950"/>
          </a:xfrm>
        </p:spPr>
        <p:txBody>
          <a:bodyPr/>
          <a:lstStyle/>
          <a:p>
            <a:pPr marL="233362" indent="0">
              <a:buNone/>
              <a:tabLst>
                <a:tab pos="515938" algn="l"/>
              </a:tabLst>
            </a:pPr>
            <a:r>
              <a:rPr lang="en-US" dirty="0">
                <a:cs typeface="Segoe UI Semilight" panose="020B0402040204020203" pitchFamily="34" charset="0"/>
              </a:rPr>
              <a:t>Create a virtual network with two virtual machines and then test connection between the machines.</a:t>
            </a:r>
          </a:p>
          <a:p>
            <a:pPr marL="233362" indent="0">
              <a:buNone/>
              <a:tabLst>
                <a:tab pos="515938" algn="l"/>
              </a:tabLst>
            </a:pPr>
            <a:endParaRPr lang="en-US" b="1" dirty="0">
              <a:latin typeface="+mn-lt"/>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Semilight" panose="020B0402040204020203" pitchFamily="34" charset="0"/>
              </a:rPr>
              <a:t>Create a virtual network.</a:t>
            </a:r>
          </a:p>
          <a:p>
            <a:pPr marL="747712" indent="-514350">
              <a:buFont typeface="+mj-lt"/>
              <a:buAutoNum type="arabicPeriod"/>
              <a:tabLst>
                <a:tab pos="515938" algn="l"/>
              </a:tabLst>
            </a:pPr>
            <a:r>
              <a:rPr lang="en-US" dirty="0">
                <a:latin typeface="+mn-lt"/>
                <a:cs typeface="Segoe UI Semilight" panose="020B0402040204020203" pitchFamily="34" charset="0"/>
              </a:rPr>
              <a:t>Create two virtual machines.</a:t>
            </a:r>
          </a:p>
          <a:p>
            <a:pPr marL="747712" indent="-514350">
              <a:buFont typeface="+mj-lt"/>
              <a:buAutoNum type="arabicPeriod"/>
              <a:tabLst>
                <a:tab pos="515938" algn="l"/>
              </a:tabLst>
            </a:pPr>
            <a:r>
              <a:rPr lang="en-US" dirty="0">
                <a:latin typeface="+mn-lt"/>
                <a:cs typeface="Segoe UI Semilight" panose="020B0402040204020203" pitchFamily="34" charset="0"/>
              </a:rPr>
              <a:t>Test the connection.</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8041263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storage services</a:t>
            </a:r>
            <a:endParaRPr lang="en-US" dirty="0"/>
          </a:p>
        </p:txBody>
      </p:sp>
      <p:grpSp>
        <p:nvGrpSpPr>
          <p:cNvPr id="13" name="Group 12" descr="Container storage icon.  Box with example items stored in it.">
            <a:extLst>
              <a:ext uri="{FF2B5EF4-FFF2-40B4-BE49-F238E27FC236}">
                <a16:creationId xmlns:a16="http://schemas.microsoft.com/office/drawing/2014/main" id="{E2489CBE-9114-46C7-AFD9-3BFB170EF061}"/>
              </a:ext>
            </a:extLst>
          </p:cNvPr>
          <p:cNvGrpSpPr/>
          <p:nvPr/>
        </p:nvGrpSpPr>
        <p:grpSpPr>
          <a:xfrm>
            <a:off x="844812" y="1205362"/>
            <a:ext cx="10502376" cy="1182743"/>
            <a:chOff x="844812" y="1519687"/>
            <a:chExt cx="10502376" cy="118274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630926"/>
              <a:ext cx="9100671"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Container storage (blob) </a:t>
              </a:r>
              <a:r>
                <a:rPr lang="en-US" sz="2400" b="0" i="0" dirty="0">
                  <a:solidFill>
                    <a:srgbClr val="171717"/>
                  </a:solidFill>
                  <a:effectLst/>
                  <a:latin typeface="Segoe UI" panose="020B0502040204020203" pitchFamily="34" charset="0"/>
                </a:rPr>
                <a:t>is optimized for storing massive amounts of unstructured data, such as text or binary data.</a:t>
              </a:r>
              <a:endParaRPr lang="en-US" sz="2400" b="1" dirty="0">
                <a:gradFill>
                  <a:gsLst>
                    <a:gs pos="2917">
                      <a:schemeClr val="tx1"/>
                    </a:gs>
                    <a:gs pos="30000">
                      <a:schemeClr val="tx1"/>
                    </a:gs>
                  </a:gsLst>
                  <a:lin ang="5400000" scaled="0"/>
                </a:gradFill>
              </a:endParaRPr>
            </a:p>
          </p:txBody>
        </p:sp>
      </p:grpSp>
      <p:grpSp>
        <p:nvGrpSpPr>
          <p:cNvPr id="16" name="Group 15" descr="Disk Storage icon.  A set of disks where data can be stored.">
            <a:extLst>
              <a:ext uri="{FF2B5EF4-FFF2-40B4-BE49-F238E27FC236}">
                <a16:creationId xmlns:a16="http://schemas.microsoft.com/office/drawing/2014/main" id="{B56E9E90-D28F-4222-96AC-701C2E4CD917}"/>
              </a:ext>
            </a:extLst>
          </p:cNvPr>
          <p:cNvGrpSpPr/>
          <p:nvPr/>
        </p:nvGrpSpPr>
        <p:grpSpPr>
          <a:xfrm>
            <a:off x="844813" y="2672589"/>
            <a:ext cx="10502374" cy="1182743"/>
            <a:chOff x="844813" y="2986914"/>
            <a:chExt cx="10502374" cy="1182743"/>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3103074"/>
              <a:ext cx="9100670"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Disk storage </a:t>
              </a:r>
              <a:r>
                <a:rPr lang="en-US" sz="2400" b="0" i="0" dirty="0">
                  <a:solidFill>
                    <a:srgbClr val="171717"/>
                  </a:solidFill>
                  <a:effectLst/>
                  <a:latin typeface="Segoe UI" panose="020B0502040204020203" pitchFamily="34" charset="0"/>
                </a:rPr>
                <a:t>provides disks for virtual machines, applications, and other services to access and use.</a:t>
              </a:r>
              <a:endParaRPr lang="en-US" sz="2400" b="1" dirty="0">
                <a:gradFill>
                  <a:gsLst>
                    <a:gs pos="2917">
                      <a:schemeClr val="tx1"/>
                    </a:gs>
                    <a:gs pos="30000">
                      <a:schemeClr val="tx1"/>
                    </a:gs>
                  </a:gsLst>
                  <a:lin ang="5400000" scaled="0"/>
                </a:gradFill>
              </a:endParaRPr>
            </a:p>
          </p:txBody>
        </p:sp>
      </p:grpSp>
      <p:grpSp>
        <p:nvGrpSpPr>
          <p:cNvPr id="18" name="Group 17" descr="Azure Files icon.  A file folder with many files in it, available in the cloud.">
            <a:extLst>
              <a:ext uri="{FF2B5EF4-FFF2-40B4-BE49-F238E27FC236}">
                <a16:creationId xmlns:a16="http://schemas.microsoft.com/office/drawing/2014/main" id="{0882801D-4AEF-45F4-A350-1134A3D40E39}"/>
              </a:ext>
            </a:extLst>
          </p:cNvPr>
          <p:cNvGrpSpPr/>
          <p:nvPr/>
        </p:nvGrpSpPr>
        <p:grpSpPr>
          <a:xfrm>
            <a:off x="844812" y="4225217"/>
            <a:ext cx="10502375" cy="1292662"/>
            <a:chOff x="844812" y="4539542"/>
            <a:chExt cx="10502375"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9100670" cy="1292662"/>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Azure Files </a:t>
              </a:r>
              <a:r>
                <a:rPr lang="en-US" sz="2400" b="0" i="0" dirty="0">
                  <a:solidFill>
                    <a:srgbClr val="171717"/>
                  </a:solidFill>
                  <a:effectLst/>
                  <a:latin typeface="Segoe UI" panose="020B0502040204020203" pitchFamily="34" charset="0"/>
                </a:rPr>
                <a:t>sets up a highly available network file shares that can be accessed by using the standard Server Message Block (SMB) protocol.</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495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dirty="0">
                <a:ln w="3175">
                  <a:noFill/>
                </a:ln>
                <a:effectLst/>
                <a:latin typeface="+mj-lt"/>
                <a:ea typeface="+mn-ea"/>
                <a:cs typeface="Segoe UI"/>
              </a:rPr>
              <a:t>Module 02 – </a:t>
            </a:r>
            <a:r>
              <a:rPr lang="en-US" dirty="0">
                <a:cs typeface="Segoe UI"/>
              </a:rPr>
              <a:t>Outline</a:t>
            </a:r>
            <a:endParaRPr lang="en-US" b="0" kern="1200" cap="none" spc="-49" baseline="0" dirty="0">
              <a:ln w="3175">
                <a:noFill/>
              </a:ln>
              <a:effectLst/>
              <a:latin typeface="+mj-lt"/>
              <a:ea typeface="+mn-ea"/>
              <a:cs typeface="Segoe UI" pitchFamily="34" charset="0"/>
            </a:endParaRP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3" y="1456896"/>
            <a:ext cx="5394960" cy="4734629"/>
          </a:xfrm>
          <a:prstGeom prst="rect">
            <a:avLst/>
          </a:prstGeom>
        </p:spPr>
        <p:txBody>
          <a:bodyPr vert="horz" wrap="square" lIns="0" tIns="91440" rIns="146304" bIns="91440" rtlCol="0">
            <a:norm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90000"/>
              </a:lnSpc>
              <a:spcBef>
                <a:spcPts val="392"/>
              </a:spcBef>
              <a:spcAft>
                <a:spcPts val="588"/>
              </a:spcAft>
              <a:buNone/>
            </a:pPr>
            <a:r>
              <a:rPr lang="en-US" sz="2000" dirty="0"/>
              <a:t>You will learn the following concepts:</a:t>
            </a:r>
          </a:p>
          <a:p>
            <a:pPr marL="0" indent="0">
              <a:lnSpc>
                <a:spcPct val="90000"/>
              </a:lnSpc>
              <a:spcBef>
                <a:spcPts val="392"/>
              </a:spcBef>
              <a:spcAft>
                <a:spcPts val="588"/>
              </a:spcAft>
              <a:buNone/>
            </a:pPr>
            <a:endParaRPr lang="en-US" sz="1000" dirty="0"/>
          </a:p>
          <a:p>
            <a:pPr>
              <a:lnSpc>
                <a:spcPct val="90000"/>
              </a:lnSpc>
              <a:spcBef>
                <a:spcPts val="392"/>
              </a:spcBef>
              <a:spcAft>
                <a:spcPts val="588"/>
              </a:spcAft>
              <a:buFont typeface="Wingdings" panose="05000000000000000000" pitchFamily="2" charset="2"/>
              <a:buChar char="§"/>
            </a:pPr>
            <a:r>
              <a:rPr lang="en-US" sz="2000" dirty="0">
                <a:latin typeface="+mj-lt"/>
              </a:rPr>
              <a:t>Azure Architectural Components</a:t>
            </a:r>
          </a:p>
          <a:p>
            <a:pPr marL="560241" lvl="1" indent="-336145">
              <a:lnSpc>
                <a:spcPct val="90000"/>
              </a:lnSpc>
              <a:spcBef>
                <a:spcPts val="392"/>
              </a:spcBef>
              <a:spcAft>
                <a:spcPts val="588"/>
              </a:spcAft>
              <a:buFont typeface="Arial" panose="020B0604020202020204" pitchFamily="34" charset="0"/>
              <a:buChar char="•"/>
            </a:pPr>
            <a:r>
              <a:rPr lang="en-US" sz="2000" dirty="0"/>
              <a:t>Regions and Availability Zones</a:t>
            </a:r>
          </a:p>
          <a:p>
            <a:pPr marL="560241" lvl="1" indent="-336145">
              <a:lnSpc>
                <a:spcPct val="90000"/>
              </a:lnSpc>
              <a:spcBef>
                <a:spcPts val="392"/>
              </a:spcBef>
              <a:spcAft>
                <a:spcPts val="588"/>
              </a:spcAft>
              <a:buFont typeface="Arial" panose="020B0604020202020204" pitchFamily="34" charset="0"/>
              <a:buChar char="•"/>
            </a:pPr>
            <a:r>
              <a:rPr lang="en-US" sz="2000" dirty="0"/>
              <a:t>Subscriptions and Resource Groups</a:t>
            </a:r>
          </a:p>
          <a:p>
            <a:pPr>
              <a:lnSpc>
                <a:spcPct val="90000"/>
              </a:lnSpc>
              <a:spcBef>
                <a:spcPts val="392"/>
              </a:spcBef>
              <a:spcAft>
                <a:spcPts val="588"/>
              </a:spcAft>
              <a:buFont typeface="Wingdings" panose="05000000000000000000" pitchFamily="2" charset="2"/>
              <a:buChar char="§"/>
            </a:pPr>
            <a:r>
              <a:rPr lang="en-US" sz="2000" dirty="0">
                <a:latin typeface="+mj-lt"/>
              </a:rPr>
              <a:t>Core Azure Resources</a:t>
            </a:r>
          </a:p>
          <a:p>
            <a:pPr marL="560241" lvl="1" indent="-336145">
              <a:lnSpc>
                <a:spcPct val="90000"/>
              </a:lnSpc>
              <a:spcBef>
                <a:spcPts val="392"/>
              </a:spcBef>
              <a:spcAft>
                <a:spcPts val="588"/>
              </a:spcAft>
              <a:buFont typeface="Arial" panose="020B0604020202020204" pitchFamily="34" charset="0"/>
              <a:buChar char="•"/>
            </a:pPr>
            <a:r>
              <a:rPr lang="en-US" sz="2000" dirty="0"/>
              <a:t>Compute </a:t>
            </a:r>
          </a:p>
          <a:p>
            <a:pPr marL="560241" lvl="1" indent="-336145">
              <a:lnSpc>
                <a:spcPct val="90000"/>
              </a:lnSpc>
              <a:spcBef>
                <a:spcPts val="392"/>
              </a:spcBef>
              <a:spcAft>
                <a:spcPts val="588"/>
              </a:spcAft>
              <a:buFont typeface="Arial" panose="020B0604020202020204" pitchFamily="34" charset="0"/>
              <a:buChar char="•"/>
            </a:pPr>
            <a:r>
              <a:rPr lang="en-US" sz="2000" dirty="0"/>
              <a:t>Networking</a:t>
            </a:r>
          </a:p>
          <a:p>
            <a:pPr marL="560241" lvl="1" indent="-336145">
              <a:lnSpc>
                <a:spcPct val="90000"/>
              </a:lnSpc>
              <a:spcBef>
                <a:spcPts val="392"/>
              </a:spcBef>
              <a:spcAft>
                <a:spcPts val="588"/>
              </a:spcAft>
              <a:buFont typeface="Arial" panose="020B0604020202020204" pitchFamily="34" charset="0"/>
              <a:buChar char="•"/>
            </a:pPr>
            <a:r>
              <a:rPr lang="en-US" sz="2000" dirty="0"/>
              <a:t>Storage</a:t>
            </a:r>
          </a:p>
          <a:p>
            <a:pPr marL="560241" lvl="1" indent="-336145">
              <a:lnSpc>
                <a:spcPct val="90000"/>
              </a:lnSpc>
              <a:spcBef>
                <a:spcPts val="392"/>
              </a:spcBef>
              <a:spcAft>
                <a:spcPts val="588"/>
              </a:spcAft>
              <a:buFont typeface="Arial" panose="020B0604020202020204" pitchFamily="34" charset="0"/>
              <a:buChar char="•"/>
            </a:pPr>
            <a:r>
              <a:rPr lang="en-US" sz="2000" dirty="0"/>
              <a:t>Databases</a:t>
            </a:r>
          </a:p>
        </p:txBody>
      </p:sp>
      <p:pic>
        <p:nvPicPr>
          <p:cNvPr id="6" name="Graphic 3">
            <a:extLst>
              <a:ext uri="{FF2B5EF4-FFF2-40B4-BE49-F238E27FC236}">
                <a16:creationId xmlns:a16="http://schemas.microsoft.com/office/drawing/2014/main" id="{E867299F-BC92-4469-B710-EF0185E0917E}"/>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8111" t="25760" r="26571" b="11010"/>
          <a:stretch/>
        </p:blipFill>
        <p:spPr>
          <a:xfrm>
            <a:off x="6705601" y="1467629"/>
            <a:ext cx="4718458" cy="3922741"/>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9901-1C02-4EDE-9394-87011DA83195}"/>
              </a:ext>
            </a:extLst>
          </p:cNvPr>
          <p:cNvSpPr>
            <a:spLocks noGrp="1"/>
          </p:cNvSpPr>
          <p:nvPr>
            <p:ph type="title"/>
          </p:nvPr>
        </p:nvSpPr>
        <p:spPr>
          <a:xfrm>
            <a:off x="425366" y="450019"/>
            <a:ext cx="11341268" cy="680196"/>
          </a:xfrm>
        </p:spPr>
        <p:txBody>
          <a:bodyPr wrap="square" anchor="t">
            <a:normAutofit/>
          </a:bodyPr>
          <a:lstStyle/>
          <a:p>
            <a:r>
              <a:rPr lang="en-US" dirty="0"/>
              <a:t>Azure storage access tiers</a:t>
            </a:r>
          </a:p>
        </p:txBody>
      </p:sp>
      <p:sp>
        <p:nvSpPr>
          <p:cNvPr id="6" name="TextBox 5">
            <a:extLst>
              <a:ext uri="{FF2B5EF4-FFF2-40B4-BE49-F238E27FC236}">
                <a16:creationId xmlns:a16="http://schemas.microsoft.com/office/drawing/2014/main" id="{FB6282FF-ECC3-43F6-8D73-CA7D2AE111BA}"/>
              </a:ext>
            </a:extLst>
          </p:cNvPr>
          <p:cNvSpPr txBox="1"/>
          <p:nvPr/>
        </p:nvSpPr>
        <p:spPr>
          <a:xfrm>
            <a:off x="3184138" y="5275929"/>
            <a:ext cx="6406374" cy="363946"/>
          </a:xfrm>
          <a:prstGeom prst="rect">
            <a:avLst/>
          </a:prstGeom>
          <a:noFill/>
        </p:spPr>
        <p:txBody>
          <a:bodyPr wrap="square">
            <a:spAutoFit/>
          </a:bodyPr>
          <a:lstStyle/>
          <a:p>
            <a:r>
              <a:rPr lang="en-US" dirty="0"/>
              <a:t>You can switch between these access tiers at any time.</a:t>
            </a:r>
          </a:p>
        </p:txBody>
      </p:sp>
      <p:graphicFrame>
        <p:nvGraphicFramePr>
          <p:cNvPr id="7" name="Table 7">
            <a:extLst>
              <a:ext uri="{FF2B5EF4-FFF2-40B4-BE49-F238E27FC236}">
                <a16:creationId xmlns:a16="http://schemas.microsoft.com/office/drawing/2014/main" id="{40CB08E3-636F-42F8-AF1E-09DF43804E18}"/>
              </a:ext>
            </a:extLst>
          </p:cNvPr>
          <p:cNvGraphicFramePr>
            <a:graphicFrameLocks noGrp="1"/>
          </p:cNvGraphicFramePr>
          <p:nvPr>
            <p:extLst>
              <p:ext uri="{D42A27DB-BD31-4B8C-83A1-F6EECF244321}">
                <p14:modId xmlns:p14="http://schemas.microsoft.com/office/powerpoint/2010/main" val="3140970344"/>
              </p:ext>
            </p:extLst>
          </p:nvPr>
        </p:nvGraphicFramePr>
        <p:xfrm>
          <a:off x="698642" y="1496819"/>
          <a:ext cx="10794711" cy="3786944"/>
        </p:xfrm>
        <a:graphic>
          <a:graphicData uri="http://schemas.openxmlformats.org/drawingml/2006/table">
            <a:tbl>
              <a:tblPr firstRow="1" bandRow="1">
                <a:tableStyleId>{5C22544A-7EE6-4342-B048-85BDC9FD1C3A}</a:tableStyleId>
              </a:tblPr>
              <a:tblGrid>
                <a:gridCol w="3598237">
                  <a:extLst>
                    <a:ext uri="{9D8B030D-6E8A-4147-A177-3AD203B41FA5}">
                      <a16:colId xmlns:a16="http://schemas.microsoft.com/office/drawing/2014/main" val="97352198"/>
                    </a:ext>
                  </a:extLst>
                </a:gridCol>
                <a:gridCol w="3598237">
                  <a:extLst>
                    <a:ext uri="{9D8B030D-6E8A-4147-A177-3AD203B41FA5}">
                      <a16:colId xmlns:a16="http://schemas.microsoft.com/office/drawing/2014/main" val="2450657685"/>
                    </a:ext>
                  </a:extLst>
                </a:gridCol>
                <a:gridCol w="3598237">
                  <a:extLst>
                    <a:ext uri="{9D8B030D-6E8A-4147-A177-3AD203B41FA5}">
                      <a16:colId xmlns:a16="http://schemas.microsoft.com/office/drawing/2014/main" val="4139560656"/>
                    </a:ext>
                  </a:extLst>
                </a:gridCol>
              </a:tblGrid>
              <a:tr h="1220699">
                <a:tc>
                  <a:txBody>
                    <a:bodyPr/>
                    <a:lstStyle/>
                    <a:p>
                      <a:pPr algn="ctr"/>
                      <a:r>
                        <a:rPr lang="en-US" sz="2400" b="0" dirty="0">
                          <a:latin typeface="+mj-lt"/>
                        </a:rPr>
                        <a:t>Hot</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Cool</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Archive</a:t>
                      </a:r>
                    </a:p>
                  </a:txBody>
                  <a:tcPr anchor="b">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2566245">
                <a:tc>
                  <a:txBody>
                    <a:bodyPr/>
                    <a:lstStyle/>
                    <a:p>
                      <a:pPr algn="ctr"/>
                      <a:r>
                        <a:rPr lang="en-US" sz="2400" b="0" i="0" kern="1200" dirty="0">
                          <a:solidFill>
                            <a:schemeClr val="dk1"/>
                          </a:solidFill>
                          <a:effectLst/>
                          <a:latin typeface="+mn-lt"/>
                          <a:ea typeface="+mn-ea"/>
                          <a:cs typeface="+mn-cs"/>
                        </a:rPr>
                        <a:t>Optimized for storing data that is accessed frequently.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infrequently accessed and stored for at least 30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rarely accessed and stored for at least 180 days with flexible latency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grpSp>
        <p:nvGrpSpPr>
          <p:cNvPr id="3" name="Group 2">
            <a:extLst>
              <a:ext uri="{FF2B5EF4-FFF2-40B4-BE49-F238E27FC236}">
                <a16:creationId xmlns:a16="http://schemas.microsoft.com/office/drawing/2014/main" id="{E1986F9D-AFA7-4290-91D8-AF240E03013A}"/>
              </a:ext>
              <a:ext uri="{C183D7F6-B498-43B3-948B-1728B52AA6E4}">
                <adec:decorative xmlns:adec="http://schemas.microsoft.com/office/drawing/2017/decorative" val="1"/>
              </a:ext>
            </a:extLst>
          </p:cNvPr>
          <p:cNvGrpSpPr/>
          <p:nvPr/>
        </p:nvGrpSpPr>
        <p:grpSpPr>
          <a:xfrm>
            <a:off x="2015922" y="1496819"/>
            <a:ext cx="8160153" cy="944210"/>
            <a:chOff x="2015922" y="1496819"/>
            <a:chExt cx="8160153" cy="944210"/>
          </a:xfrm>
        </p:grpSpPr>
        <p:sp>
          <p:nvSpPr>
            <p:cNvPr id="10" name="Rectangle 9" descr="Database">
              <a:extLst>
                <a:ext uri="{FF2B5EF4-FFF2-40B4-BE49-F238E27FC236}">
                  <a16:creationId xmlns:a16="http://schemas.microsoft.com/office/drawing/2014/main" id="{56106647-2C2E-4592-877E-F15C23578C49}"/>
                </a:ext>
              </a:extLst>
            </p:cNvPr>
            <p:cNvSpPr/>
            <p:nvPr/>
          </p:nvSpPr>
          <p:spPr>
            <a:xfrm>
              <a:off x="2015922" y="1496819"/>
              <a:ext cx="944209" cy="94420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3" name="Rectangle 12">
              <a:extLst>
                <a:ext uri="{FF2B5EF4-FFF2-40B4-BE49-F238E27FC236}">
                  <a16:creationId xmlns:a16="http://schemas.microsoft.com/office/drawing/2014/main" id="{14456A6D-554C-45B1-896A-73088FBB99ED}"/>
                </a:ext>
              </a:extLst>
            </p:cNvPr>
            <p:cNvSpPr/>
            <p:nvPr/>
          </p:nvSpPr>
          <p:spPr>
            <a:xfrm>
              <a:off x="5623894" y="1496820"/>
              <a:ext cx="944209" cy="944209"/>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6" name="Rectangle 15" descr="Stopwatch">
              <a:extLst>
                <a:ext uri="{FF2B5EF4-FFF2-40B4-BE49-F238E27FC236}">
                  <a16:creationId xmlns:a16="http://schemas.microsoft.com/office/drawing/2014/main" id="{AA94A8A0-D22A-4FFD-8F68-35F650BAAA0F}"/>
                </a:ext>
              </a:extLst>
            </p:cNvPr>
            <p:cNvSpPr/>
            <p:nvPr/>
          </p:nvSpPr>
          <p:spPr>
            <a:xfrm>
              <a:off x="9231866" y="1496819"/>
              <a:ext cx="944209" cy="94420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spTree>
    <p:extLst>
      <p:ext uri="{BB962C8B-B14F-4D97-AF65-F5344CB8AC3E}">
        <p14:creationId xmlns:p14="http://schemas.microsoft.com/office/powerpoint/2010/main" val="265578051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 - Create blob storage</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2785378"/>
          </a:xfrm>
        </p:spPr>
        <p:txBody>
          <a:bodyPr/>
          <a:lstStyle/>
          <a:p>
            <a:pPr marL="233362" indent="0">
              <a:buNone/>
              <a:tabLst>
                <a:tab pos="515938" algn="l"/>
              </a:tabLst>
            </a:pPr>
            <a:r>
              <a:rPr lang="en-US" dirty="0"/>
              <a:t>Create a storage account with a blob storage container. Work with blob files. </a:t>
            </a:r>
            <a:endParaRPr lang="en-US" dirty="0">
              <a:latin typeface="Segoe UI Semilight" panose="020B0402040204020203" pitchFamily="34" charset="0"/>
              <a:cs typeface="Segoe UI Semilight" panose="020B0402040204020203" pitchFamily="34" charset="0"/>
            </a:endParaRP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Create a storage account.</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Work with blob storage.</a:t>
            </a:r>
          </a:p>
          <a:p>
            <a:pPr marL="747712" indent="-514350">
              <a:buFont typeface="+mj-lt"/>
              <a:buAutoNum type="arabicPeriod"/>
              <a:tabLst>
                <a:tab pos="515938" algn="l"/>
              </a:tabLst>
            </a:pPr>
            <a:r>
              <a:rPr lang="en-US" dirty="0">
                <a:latin typeface="Segoe UI Semilight" panose="020B0402040204020203" pitchFamily="34" charset="0"/>
                <a:cs typeface="Segoe UI Semilight" panose="020B0402040204020203" pitchFamily="34" charset="0"/>
              </a:rPr>
              <a:t>Monitor the storage account.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83125684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919"/>
            <a:ext cx="11341268" cy="680196"/>
          </a:xfrm>
        </p:spPr>
        <p:txBody>
          <a:bodyPr/>
          <a:lstStyle/>
          <a:p>
            <a:r>
              <a:rPr lang="en-US" dirty="0"/>
              <a:t>Azure database services</a:t>
            </a:r>
          </a:p>
        </p:txBody>
      </p:sp>
      <p:grpSp>
        <p:nvGrpSpPr>
          <p:cNvPr id="16" name="Group 15" descr="Azure Cosmos DB icon.  The world with data spinning around it.">
            <a:extLst>
              <a:ext uri="{FF2B5EF4-FFF2-40B4-BE49-F238E27FC236}">
                <a16:creationId xmlns:a16="http://schemas.microsoft.com/office/drawing/2014/main" id="{BB5B7098-DCC9-43F2-B9E8-B772BF455BE5}"/>
              </a:ext>
            </a:extLst>
          </p:cNvPr>
          <p:cNvGrpSpPr/>
          <p:nvPr/>
        </p:nvGrpSpPr>
        <p:grpSpPr>
          <a:xfrm>
            <a:off x="663959" y="841384"/>
            <a:ext cx="10767968" cy="1083945"/>
            <a:chOff x="661065" y="1250959"/>
            <a:chExt cx="10770860" cy="1083945"/>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065" y="1250959"/>
              <a:ext cx="1083945" cy="1083945"/>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Cosmos Database </a:t>
              </a:r>
              <a:r>
                <a:rPr lang="en-US" sz="2400" dirty="0">
                  <a:gradFill>
                    <a:gsLst>
                      <a:gs pos="2917">
                        <a:schemeClr val="tx1"/>
                      </a:gs>
                      <a:gs pos="30000">
                        <a:schemeClr val="tx1"/>
                      </a:gs>
                    </a:gsLst>
                    <a:lin ang="5400000" scaled="0"/>
                  </a:gradFill>
                </a:rPr>
                <a:t>is a globally-distributed database service that elastically and independently scales throughput and storage. </a:t>
              </a:r>
            </a:p>
          </p:txBody>
        </p:sp>
      </p:grpSp>
      <p:grpSp>
        <p:nvGrpSpPr>
          <p:cNvPr id="21" name="Group 20" descr="Azure SQL database icon.  Cylinder where data can be stored with SQL written on it.">
            <a:extLst>
              <a:ext uri="{FF2B5EF4-FFF2-40B4-BE49-F238E27FC236}">
                <a16:creationId xmlns:a16="http://schemas.microsoft.com/office/drawing/2014/main" id="{2348C96D-B55F-4FD5-A584-16F21DD75CA7}"/>
              </a:ext>
            </a:extLst>
          </p:cNvPr>
          <p:cNvGrpSpPr/>
          <p:nvPr/>
        </p:nvGrpSpPr>
        <p:grpSpPr>
          <a:xfrm>
            <a:off x="663959" y="1903202"/>
            <a:ext cx="10767968" cy="1292662"/>
            <a:chOff x="661065" y="2626844"/>
            <a:chExt cx="10770860" cy="1292662"/>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065" y="2731202"/>
              <a:ext cx="1083945" cy="1083945"/>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626844"/>
              <a:ext cx="953262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SQL Database</a:t>
              </a:r>
              <a:r>
                <a:rPr lang="en-US" sz="2400" dirty="0">
                  <a:gradFill>
                    <a:gsLst>
                      <a:gs pos="2917">
                        <a:schemeClr val="tx1"/>
                      </a:gs>
                      <a:gs pos="30000">
                        <a:schemeClr val="tx1"/>
                      </a:gs>
                    </a:gsLst>
                    <a:lin ang="5400000" scaled="0"/>
                  </a:gradFill>
                </a:rPr>
                <a:t> is a relational database as a service (</a:t>
              </a:r>
              <a:r>
                <a:rPr lang="en-US" sz="2400" dirty="0" err="1">
                  <a:gradFill>
                    <a:gsLst>
                      <a:gs pos="2917">
                        <a:schemeClr val="tx1"/>
                      </a:gs>
                      <a:gs pos="30000">
                        <a:schemeClr val="tx1"/>
                      </a:gs>
                    </a:gsLst>
                    <a:lin ang="5400000" scaled="0"/>
                  </a:gradFill>
                </a:rPr>
                <a:t>DaaS</a:t>
              </a:r>
              <a:r>
                <a:rPr lang="en-US" sz="2400" dirty="0">
                  <a:gradFill>
                    <a:gsLst>
                      <a:gs pos="2917">
                        <a:schemeClr val="tx1"/>
                      </a:gs>
                      <a:gs pos="30000">
                        <a:schemeClr val="tx1"/>
                      </a:gs>
                    </a:gsLst>
                    <a:lin ang="5400000" scaled="0"/>
                  </a:gradFill>
                </a:rPr>
                <a:t>) based on the latest stable version of the Microsoft SQL Server database engine.</a:t>
              </a:r>
            </a:p>
          </p:txBody>
        </p:sp>
      </p:grpSp>
      <p:grpSp>
        <p:nvGrpSpPr>
          <p:cNvPr id="22" name="Group 21" descr="Azure MySQL Database icon.  Cylinder where data can be stored with MySQL written on it.">
            <a:extLst>
              <a:ext uri="{FF2B5EF4-FFF2-40B4-BE49-F238E27FC236}">
                <a16:creationId xmlns:a16="http://schemas.microsoft.com/office/drawing/2014/main" id="{D08733A0-E944-4170-A6C5-08CCB372876F}"/>
              </a:ext>
            </a:extLst>
          </p:cNvPr>
          <p:cNvGrpSpPr/>
          <p:nvPr/>
        </p:nvGrpSpPr>
        <p:grpSpPr>
          <a:xfrm>
            <a:off x="663959" y="3213064"/>
            <a:ext cx="10767968" cy="1083945"/>
            <a:chOff x="661065" y="4238593"/>
            <a:chExt cx="10770860" cy="1083945"/>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065" y="4238593"/>
              <a:ext cx="1083945" cy="1083945"/>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5"/>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MySQL </a:t>
              </a:r>
              <a:r>
                <a:rPr lang="en-US" sz="2400" dirty="0">
                  <a:gradFill>
                    <a:gsLst>
                      <a:gs pos="2917">
                        <a:schemeClr val="tx1"/>
                      </a:gs>
                      <a:gs pos="30000">
                        <a:schemeClr val="tx1"/>
                      </a:gs>
                    </a:gsLst>
                    <a:lin ang="5400000" scaled="0"/>
                  </a:gradFill>
                </a:rPr>
                <a:t>is a fully-managed MySQL database service for app developers.</a:t>
              </a:r>
            </a:p>
          </p:txBody>
        </p:sp>
      </p:grpSp>
      <p:grpSp>
        <p:nvGrpSpPr>
          <p:cNvPr id="23" name="Group 22" descr="Azure PostgreSQL database icon.  Cylinder where data can be stored with an elephant head on it.">
            <a:extLst>
              <a:ext uri="{FF2B5EF4-FFF2-40B4-BE49-F238E27FC236}">
                <a16:creationId xmlns:a16="http://schemas.microsoft.com/office/drawing/2014/main" id="{82D090D9-AC1B-4C70-98D1-5F92943D81C1}"/>
              </a:ext>
            </a:extLst>
          </p:cNvPr>
          <p:cNvGrpSpPr/>
          <p:nvPr/>
        </p:nvGrpSpPr>
        <p:grpSpPr>
          <a:xfrm>
            <a:off x="663958" y="4432197"/>
            <a:ext cx="10767969" cy="1083946"/>
            <a:chOff x="661064" y="5558376"/>
            <a:chExt cx="10770861" cy="1083946"/>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1064" y="5558376"/>
              <a:ext cx="1083946" cy="1083946"/>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PostgreSQL </a:t>
              </a:r>
              <a:r>
                <a:rPr lang="en-US" sz="2400" dirty="0">
                  <a:gradFill>
                    <a:gsLst>
                      <a:gs pos="2917">
                        <a:schemeClr val="tx1"/>
                      </a:gs>
                      <a:gs pos="30000">
                        <a:schemeClr val="tx1"/>
                      </a:gs>
                    </a:gsLst>
                    <a:lin ang="5400000" scaled="0"/>
                  </a:gradFill>
                </a:rPr>
                <a:t>is a relational database service based on the open-source Postgres database engine. </a:t>
              </a:r>
            </a:p>
          </p:txBody>
        </p:sp>
      </p:grpSp>
      <p:sp>
        <p:nvSpPr>
          <p:cNvPr id="3" name="Footer Placeholder 1">
            <a:extLst>
              <a:ext uri="{FF2B5EF4-FFF2-40B4-BE49-F238E27FC236}">
                <a16:creationId xmlns:a16="http://schemas.microsoft.com/office/drawing/2014/main" id="{8419F70F-DEBC-44E6-B335-AD8E3E7C877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DC2D-208B-47E5-87B9-A57AD9EE6810}"/>
              </a:ext>
            </a:extLst>
          </p:cNvPr>
          <p:cNvSpPr>
            <a:spLocks noGrp="1"/>
          </p:cNvSpPr>
          <p:nvPr>
            <p:ph type="title"/>
          </p:nvPr>
        </p:nvSpPr>
        <p:spPr/>
        <p:txBody>
          <a:bodyPr/>
          <a:lstStyle/>
          <a:p>
            <a:r>
              <a:rPr lang="en-US" dirty="0"/>
              <a:t>Azure SQL Managed Instance</a:t>
            </a:r>
          </a:p>
        </p:txBody>
      </p:sp>
      <p:sp>
        <p:nvSpPr>
          <p:cNvPr id="6" name="Content Placeholder 5">
            <a:extLst>
              <a:ext uri="{FF2B5EF4-FFF2-40B4-BE49-F238E27FC236}">
                <a16:creationId xmlns:a16="http://schemas.microsoft.com/office/drawing/2014/main" id="{92AA6475-AAA1-4F68-AB7F-EBE05EEB6B6E}"/>
              </a:ext>
            </a:extLst>
          </p:cNvPr>
          <p:cNvSpPr>
            <a:spLocks noGrp="1"/>
          </p:cNvSpPr>
          <p:nvPr>
            <p:ph sz="quarter" idx="10"/>
          </p:nvPr>
        </p:nvSpPr>
        <p:spPr>
          <a:xfrm>
            <a:off x="419100" y="1456897"/>
            <a:ext cx="7777249" cy="4037003"/>
          </a:xfrm>
        </p:spPr>
        <p:txBody>
          <a:bodyPr/>
          <a:lstStyle/>
          <a:p>
            <a:r>
              <a:rPr lang="en-US" b="1" i="0" dirty="0">
                <a:solidFill>
                  <a:srgbClr val="171717"/>
                </a:solidFill>
                <a:effectLst/>
                <a:latin typeface="Segoe UI" panose="020B0502040204020203" pitchFamily="34" charset="0"/>
              </a:rPr>
              <a:t>Azure SQL Managed Instance </a:t>
            </a:r>
            <a:r>
              <a:rPr lang="en-US" b="0" i="0" dirty="0">
                <a:solidFill>
                  <a:srgbClr val="171717"/>
                </a:solidFill>
                <a:effectLst/>
                <a:latin typeface="Segoe UI" panose="020B0502040204020203" pitchFamily="34" charset="0"/>
              </a:rPr>
              <a:t>allows existing SQL Server customers to lift and shift their on-premises applications to the cloud with minimal application and database changes.</a:t>
            </a:r>
          </a:p>
          <a:p>
            <a:endParaRPr lang="en-US" sz="100" b="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Fully managed and evergreen platform as a service.</a:t>
            </a:r>
          </a:p>
          <a:p>
            <a:pPr marL="342900" indent="-342900">
              <a:buFont typeface="Arial" panose="020B0604020202020204" pitchFamily="34" charset="0"/>
              <a:buChar char="•"/>
            </a:pPr>
            <a:r>
              <a:rPr lang="en-US" dirty="0">
                <a:latin typeface="+mn-lt"/>
              </a:rPr>
              <a:t>Preserves all PaaS capabilities (automatic patching and version updates, automated backups, and high availability)</a:t>
            </a:r>
          </a:p>
          <a:p>
            <a:pPr marL="342900" indent="-342900">
              <a:buFont typeface="Arial" panose="020B0604020202020204" pitchFamily="34" charset="0"/>
              <a:buChar char="•"/>
            </a:pPr>
            <a:r>
              <a:rPr lang="en-US" dirty="0">
                <a:solidFill>
                  <a:srgbClr val="171717"/>
                </a:solidFill>
                <a:latin typeface="Segoe UI" panose="020B0502040204020203" pitchFamily="34" charset="0"/>
              </a:rPr>
              <a:t>E</a:t>
            </a:r>
            <a:r>
              <a:rPr lang="en-US" b="0" i="0" dirty="0">
                <a:solidFill>
                  <a:srgbClr val="171717"/>
                </a:solidFill>
                <a:effectLst/>
                <a:latin typeface="Segoe UI" panose="020B0502040204020203" pitchFamily="34" charset="0"/>
              </a:rPr>
              <a:t>xchange existing licenses for discounted rates on SQL Managed Instance using the </a:t>
            </a:r>
            <a:r>
              <a:rPr lang="en-US" b="0" i="0" u="none" strike="noStrike" dirty="0">
                <a:effectLst/>
                <a:latin typeface="Segoe UI" panose="020B0502040204020203" pitchFamily="34" charset="0"/>
              </a:rPr>
              <a:t>Azure Hybrid Benefit</a:t>
            </a:r>
            <a:endParaRPr lang="en-US" dirty="0"/>
          </a:p>
        </p:txBody>
      </p:sp>
      <p:pic>
        <p:nvPicPr>
          <p:cNvPr id="4" name="Graphic 3">
            <a:extLst>
              <a:ext uri="{FF2B5EF4-FFF2-40B4-BE49-F238E27FC236}">
                <a16:creationId xmlns:a16="http://schemas.microsoft.com/office/drawing/2014/main" id="{37F2F498-31CD-495E-8A83-8EAB70BD99A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5202" y="1980618"/>
            <a:ext cx="3409308" cy="2386516"/>
          </a:xfrm>
          <a:prstGeom prst="rect">
            <a:avLst/>
          </a:prstGeom>
        </p:spPr>
      </p:pic>
    </p:spTree>
    <p:extLst>
      <p:ext uri="{BB962C8B-B14F-4D97-AF65-F5344CB8AC3E}">
        <p14:creationId xmlns:p14="http://schemas.microsoft.com/office/powerpoint/2010/main" val="190001250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dirty="0"/>
              <a:t>Walkthrough-Create a SQL database</a:t>
            </a:r>
            <a:endParaRPr lang="en-US" dirty="0"/>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634235"/>
            <a:ext cx="5394960" cy="2416046"/>
          </a:xfrm>
        </p:spPr>
        <p:txBody>
          <a:bodyPr/>
          <a:lstStyle/>
          <a:p>
            <a:pPr marL="233362" indent="0">
              <a:buNone/>
              <a:tabLst>
                <a:tab pos="515938" algn="l"/>
              </a:tabLst>
            </a:pPr>
            <a:r>
              <a:rPr lang="en-US" dirty="0"/>
              <a:t>Create a SQL database in Azure and then query the data in that database.</a:t>
            </a:r>
          </a:p>
          <a:p>
            <a:pPr marL="233362" indent="0">
              <a:buNone/>
              <a:tabLst>
                <a:tab pos="515938" algn="l"/>
              </a:tabLst>
            </a:pPr>
            <a:endParaRPr lang="en-US" b="1" dirty="0">
              <a:cs typeface="Segoe UI Semilight" panose="020B0402040204020203" pitchFamily="34" charset="0"/>
            </a:endParaRPr>
          </a:p>
          <a:p>
            <a:pPr marL="747712" indent="-514350">
              <a:buFont typeface="+mj-lt"/>
              <a:buAutoNum type="arabicPeriod"/>
              <a:tabLst>
                <a:tab pos="515938" algn="l"/>
              </a:tabLst>
            </a:pPr>
            <a:r>
              <a:rPr lang="en-US" dirty="0">
                <a:latin typeface="+mn-lt"/>
                <a:cs typeface="Segoe UI Semilight" panose="020B0402040204020203" pitchFamily="34" charset="0"/>
              </a:rPr>
              <a:t>Create the database.</a:t>
            </a:r>
          </a:p>
          <a:p>
            <a:pPr marL="747712" indent="-514350">
              <a:buFont typeface="+mj-lt"/>
              <a:buAutoNum type="arabicPeriod"/>
              <a:tabLst>
                <a:tab pos="515938" algn="l"/>
              </a:tabLst>
            </a:pPr>
            <a:r>
              <a:rPr lang="en-US" dirty="0">
                <a:latin typeface="+mn-lt"/>
                <a:cs typeface="Segoe UI Semilight" panose="020B0402040204020203" pitchFamily="34" charset="0"/>
              </a:rPr>
              <a:t>Query the database.</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137661464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Azure Marketplace</a:t>
            </a:r>
          </a:p>
        </p:txBody>
      </p:sp>
      <p:sp>
        <p:nvSpPr>
          <p:cNvPr id="6" name="Text Placeholder 5"/>
          <p:cNvSpPr>
            <a:spLocks noGrp="1"/>
          </p:cNvSpPr>
          <p:nvPr>
            <p:ph sz="quarter" idx="10"/>
          </p:nvPr>
        </p:nvSpPr>
        <p:spPr>
          <a:xfrm>
            <a:off x="418643" y="1423258"/>
            <a:ext cx="11080173" cy="3780522"/>
          </a:xfrm>
        </p:spPr>
        <p:txBody>
          <a:bodyPr vert="horz" wrap="square" lIns="0" tIns="91440" rIns="146304" bIns="91440" rtlCol="0" anchor="t">
            <a:spAutoFit/>
          </a:bodyPr>
          <a:lstStyle/>
          <a:p>
            <a:r>
              <a:rPr lang="en-US" b="0" i="0" dirty="0">
                <a:solidFill>
                  <a:srgbClr val="171717"/>
                </a:solidFill>
                <a:effectLst/>
                <a:latin typeface="Segoe UI Semibold"/>
                <a:cs typeface="Segoe UI Semibold"/>
              </a:rPr>
              <a:t>Azure </a:t>
            </a:r>
            <a:r>
              <a:rPr lang="en-US" b="1" i="0" dirty="0">
                <a:solidFill>
                  <a:srgbClr val="171717"/>
                </a:solidFill>
                <a:effectLst/>
                <a:latin typeface="Segoe UI Semibold"/>
                <a:cs typeface="Segoe UI Semibold"/>
              </a:rPr>
              <a:t>Marketplace</a:t>
            </a:r>
            <a:r>
              <a:rPr lang="en-US" b="0" i="0" dirty="0">
                <a:solidFill>
                  <a:srgbClr val="171717"/>
                </a:solidFill>
                <a:effectLst/>
                <a:latin typeface="Segoe UI Semibold"/>
                <a:cs typeface="Segoe UI Semibold"/>
              </a:rPr>
              <a:t> </a:t>
            </a:r>
            <a:r>
              <a:rPr lang="en-US" b="0" i="0" dirty="0">
                <a:solidFill>
                  <a:srgbClr val="171717"/>
                </a:solidFill>
                <a:effectLst/>
                <a:latin typeface="Segoe UI"/>
                <a:cs typeface="Segoe UI"/>
              </a:rPr>
              <a:t>allows customers to find, try, purchase, and provision applications and services from hundreds of leading service providers, which are </a:t>
            </a:r>
            <a:br>
              <a:rPr lang="en-US" dirty="0">
                <a:solidFill>
                  <a:srgbClr val="171717"/>
                </a:solidFill>
                <a:latin typeface="Segoe UI"/>
                <a:cs typeface="Segoe UI"/>
              </a:rPr>
            </a:br>
            <a:r>
              <a:rPr lang="en-US" b="0" i="0" dirty="0">
                <a:solidFill>
                  <a:srgbClr val="171717"/>
                </a:solidFill>
                <a:effectLst/>
                <a:latin typeface="Segoe UI"/>
                <a:cs typeface="Segoe UI"/>
              </a:rPr>
              <a:t>all certified to run on Azure.</a:t>
            </a:r>
          </a:p>
          <a:p>
            <a:pPr marL="342900" indent="-342900">
              <a:buFont typeface="Arial" panose="020B0604020202020204" pitchFamily="34" charset="0"/>
              <a:buChar char="•"/>
            </a:pPr>
            <a:r>
              <a:rPr lang="en-US" dirty="0">
                <a:solidFill>
                  <a:srgbClr val="171717"/>
                </a:solidFill>
                <a:latin typeface="Segoe UI" panose="020B0502040204020203" pitchFamily="34" charset="0"/>
              </a:rPr>
              <a:t>Open source container platforms.</a:t>
            </a:r>
          </a:p>
          <a:p>
            <a:pPr marL="342900" indent="-342900">
              <a:buFont typeface="Arial" panose="020B0604020202020204" pitchFamily="34" charset="0"/>
              <a:buChar char="•"/>
            </a:pPr>
            <a:r>
              <a:rPr lang="en-US" dirty="0">
                <a:solidFill>
                  <a:srgbClr val="171717"/>
                </a:solidFill>
                <a:latin typeface="Segoe UI" panose="020B0502040204020203" pitchFamily="34" charset="0"/>
              </a:rPr>
              <a:t>Virtual machine and database images.</a:t>
            </a:r>
          </a:p>
          <a:p>
            <a:pPr marL="342900" indent="-342900">
              <a:buFont typeface="Arial" panose="020B0604020202020204" pitchFamily="34" charset="0"/>
              <a:buChar char="•"/>
            </a:pPr>
            <a:r>
              <a:rPr lang="en-US" dirty="0">
                <a:solidFill>
                  <a:srgbClr val="171717"/>
                </a:solidFill>
                <a:latin typeface="Segoe UI" panose="020B0502040204020203" pitchFamily="34" charset="0"/>
              </a:rPr>
              <a:t>Application build and deployment software.</a:t>
            </a:r>
          </a:p>
          <a:p>
            <a:pPr marL="342900" indent="-342900">
              <a:buFont typeface="Arial" panose="020B0604020202020204" pitchFamily="34" charset="0"/>
              <a:buChar char="•"/>
            </a:pPr>
            <a:r>
              <a:rPr lang="en-US" dirty="0">
                <a:solidFill>
                  <a:srgbClr val="171717"/>
                </a:solidFill>
                <a:latin typeface="Segoe UI" panose="020B0502040204020203" pitchFamily="34" charset="0"/>
              </a:rPr>
              <a:t>Developer tools.</a:t>
            </a:r>
          </a:p>
          <a:p>
            <a:pPr marL="342900" indent="-342900">
              <a:buFont typeface="Arial" panose="020B0604020202020204" pitchFamily="34" charset="0"/>
              <a:buChar char="•"/>
            </a:pPr>
            <a:r>
              <a:rPr lang="en-US" dirty="0">
                <a:solidFill>
                  <a:srgbClr val="171717"/>
                </a:solidFill>
                <a:latin typeface="Segoe UI" panose="020B0502040204020203" pitchFamily="34" charset="0"/>
              </a:rPr>
              <a:t>And much more, with 10,000+ listings!</a:t>
            </a:r>
            <a:endParaRPr lang="en-US" dirty="0"/>
          </a:p>
        </p:txBody>
      </p:sp>
      <p:pic>
        <p:nvPicPr>
          <p:cNvPr id="4" name="Picture 3" descr="graphic of a shopping bag">
            <a:extLst>
              <a:ext uri="{FF2B5EF4-FFF2-40B4-BE49-F238E27FC236}">
                <a16:creationId xmlns:a16="http://schemas.microsoft.com/office/drawing/2014/main" id="{55B2B3E3-6398-4601-BD31-79A935A2AA14}"/>
              </a:ext>
            </a:extLst>
          </p:cNvPr>
          <p:cNvPicPr/>
          <p:nvPr/>
        </p:nvPicPr>
        <p:blipFill>
          <a:blip r:embed="rId3"/>
          <a:stretch/>
        </p:blipFill>
        <p:spPr>
          <a:xfrm>
            <a:off x="7458074" y="2377238"/>
            <a:ext cx="3227862" cy="3186466"/>
          </a:xfrm>
          <a:prstGeom prst="rect">
            <a:avLst/>
          </a:prstGeom>
          <a:ln>
            <a:noFill/>
          </a:ln>
        </p:spPr>
      </p:pic>
    </p:spTree>
    <p:extLst>
      <p:ext uri="{BB962C8B-B14F-4D97-AF65-F5344CB8AC3E}">
        <p14:creationId xmlns:p14="http://schemas.microsoft.com/office/powerpoint/2010/main" val="87358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dirty="0"/>
              <a:t>Knowledge Check</a:t>
            </a:r>
            <a:endParaRPr lang="en-US" i="1" dirty="0">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dirty="0">
                <a:solidFill>
                  <a:srgbClr val="C00000"/>
                </a:solidFill>
                <a:latin typeface="+mn-lt"/>
                <a:ea typeface="Times New Roman" panose="02020603050405020304" pitchFamily="18" charset="0"/>
              </a:rPr>
              <a:t>Populate with instructions to use the polling tool of your choice</a:t>
            </a:r>
            <a:endParaRPr lang="en-US" sz="2400" i="1" dirty="0">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dirty="0"/>
              <a:t>Module 2</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dirty="0"/>
              <a:t>Use your Smartphones or Mobile Devices</a:t>
            </a:r>
          </a:p>
          <a:p>
            <a:pPr marL="448193" indent="-448193">
              <a:buFont typeface="+mj-lt"/>
              <a:buAutoNum type="arabicPeriod"/>
            </a:pPr>
            <a:r>
              <a:rPr lang="en-US" sz="1961" dirty="0"/>
              <a:t>Go to </a:t>
            </a:r>
            <a:r>
              <a:rPr lang="en-US" sz="1961" i="1" dirty="0"/>
              <a:t>(</a:t>
            </a:r>
            <a:r>
              <a:rPr lang="en-US" sz="1961" b="1" i="1" dirty="0">
                <a:solidFill>
                  <a:srgbClr val="0777D3"/>
                </a:solidFill>
              </a:rPr>
              <a:t>insert polling app link of your choice</a:t>
            </a:r>
            <a:r>
              <a:rPr lang="en-US" sz="1961" i="1" dirty="0"/>
              <a:t>)</a:t>
            </a:r>
          </a:p>
          <a:p>
            <a:pPr marL="448193" indent="-448193">
              <a:buFont typeface="+mj-lt"/>
              <a:buAutoNum type="arabicPeriod"/>
            </a:pPr>
            <a:r>
              <a:rPr lang="en-US" sz="1961" dirty="0"/>
              <a:t>Enter Code: </a:t>
            </a:r>
            <a:r>
              <a:rPr lang="en-US" sz="1961" b="1" dirty="0">
                <a:solidFill>
                  <a:srgbClr val="0777D3"/>
                </a:solidFill>
              </a:rPr>
              <a:t>123-45-678</a:t>
            </a:r>
          </a:p>
          <a:p>
            <a:pPr marL="448193" indent="-448193">
              <a:buFont typeface="+mj-lt"/>
              <a:buAutoNum type="arabicPeriod"/>
            </a:pPr>
            <a:r>
              <a:rPr lang="en-US" sz="1961" dirty="0"/>
              <a:t>Please participate in the quiz for this section</a:t>
            </a:r>
          </a:p>
          <a:p>
            <a:pPr marL="448193" indent="-448193">
              <a:buFont typeface="+mj-lt"/>
              <a:buAutoNum type="arabicPeriod"/>
            </a:pPr>
            <a:endParaRPr lang="en-US" sz="1961" dirty="0"/>
          </a:p>
          <a:p>
            <a:pPr marL="448193" indent="-448193">
              <a:buFont typeface="+mj-lt"/>
              <a:buAutoNum type="arabicPeriod"/>
            </a:pPr>
            <a:endParaRPr lang="en-US" sz="1961" dirty="0"/>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771854"/>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347154"/>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347154"/>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dirty="0">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dirty="0">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653070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Module 02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49488" y="2603410"/>
            <a:ext cx="4320000" cy="2574391"/>
            <a:chOff x="1074935" y="3579049"/>
            <a:chExt cx="4320000" cy="2574391"/>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074935" y="5433440"/>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996621" y="1456897"/>
            <a:ext cx="6763290" cy="3154710"/>
          </a:xfrm>
        </p:spPr>
        <p:txBody>
          <a:bodyPr vert="horz" wrap="square" lIns="0" tIns="91440" rIns="146304" bIns="91440" rtlCol="0" anchor="t">
            <a:spAutoFit/>
          </a:bodyPr>
          <a:lstStyle/>
          <a:p>
            <a:pPr marL="342900" indent="-342900">
              <a:buFont typeface="Arial" panose="020B0604020202020204" pitchFamily="34" charset="0"/>
              <a:buChar char="•"/>
            </a:pPr>
            <a:r>
              <a:rPr lang="en-US" b="0" i="0" dirty="0">
                <a:solidFill>
                  <a:srgbClr val="171717"/>
                </a:solidFill>
                <a:effectLst/>
                <a:latin typeface="Segoe UI"/>
                <a:cs typeface="Segoe UI"/>
              </a:rPr>
              <a:t>Microsoft provides more global presence than any other cloud provider with over 60 regions distributed worldwide</a:t>
            </a:r>
          </a:p>
          <a:p>
            <a:pPr marL="342900" indent="-342900">
              <a:buFont typeface="Arial" panose="020B0604020202020204" pitchFamily="34" charset="0"/>
              <a:buChar char="•"/>
            </a:pPr>
            <a:r>
              <a:rPr lang="en-US" dirty="0">
                <a:solidFill>
                  <a:srgbClr val="171717"/>
                </a:solidFill>
                <a:latin typeface="Segoe UI"/>
                <a:cs typeface="Segoe UI"/>
              </a:rPr>
              <a:t>Azure Management tools</a:t>
            </a:r>
            <a:endParaRPr lang="en-US" dirty="0">
              <a:solidFill>
                <a:srgbClr val="171717"/>
              </a:solidFill>
              <a:latin typeface="Segoe UI" panose="020B0502040204020203" pitchFamily="34" charset="0"/>
              <a:cs typeface="Segoe UI"/>
            </a:endParaRPr>
          </a:p>
          <a:p>
            <a:pPr marL="342900" indent="-342900">
              <a:buFont typeface="Arial" panose="020B0604020202020204" pitchFamily="34" charset="0"/>
              <a:buChar char="•"/>
            </a:pPr>
            <a:r>
              <a:rPr lang="en-US" dirty="0">
                <a:solidFill>
                  <a:srgbClr val="171717"/>
                </a:solidFill>
                <a:latin typeface="Segoe UI"/>
                <a:cs typeface="Segoe UI"/>
              </a:rPr>
              <a:t>Azure's multiple</a:t>
            </a:r>
            <a:r>
              <a:rPr lang="en-US" b="0" i="0" dirty="0">
                <a:solidFill>
                  <a:srgbClr val="171717"/>
                </a:solidFill>
                <a:effectLst/>
                <a:latin typeface="Segoe UI"/>
                <a:cs typeface="Segoe UI"/>
              </a:rPr>
              <a:t> services </a:t>
            </a:r>
            <a:r>
              <a:rPr lang="en-US" dirty="0">
                <a:solidFill>
                  <a:srgbClr val="171717"/>
                </a:solidFill>
                <a:latin typeface="Segoe UI"/>
                <a:cs typeface="Segoe UI"/>
              </a:rPr>
              <a:t>(</a:t>
            </a:r>
            <a:r>
              <a:rPr lang="en-US" b="0" i="0" dirty="0">
                <a:solidFill>
                  <a:srgbClr val="171717"/>
                </a:solidFill>
                <a:effectLst/>
                <a:latin typeface="Segoe UI"/>
                <a:cs typeface="Segoe UI"/>
              </a:rPr>
              <a:t>compute, networking, storage, and databases</a:t>
            </a:r>
            <a:r>
              <a:rPr lang="en-US" dirty="0">
                <a:solidFill>
                  <a:srgbClr val="171717"/>
                </a:solidFill>
                <a:latin typeface="Segoe UI"/>
                <a:cs typeface="Segoe UI"/>
              </a:rPr>
              <a:t>)</a:t>
            </a:r>
            <a:endParaRPr lang="en-US" dirty="0">
              <a:solidFill>
                <a:srgbClr val="171717"/>
              </a:solidFill>
              <a:latin typeface="Segoe UI" panose="020B0502040204020203" pitchFamily="34" charset="0"/>
              <a:cs typeface="Segoe UI"/>
            </a:endParaRPr>
          </a:p>
          <a:p>
            <a:pPr marL="342900" indent="-342900">
              <a:buFont typeface="Arial" panose="020B0604020202020204" pitchFamily="34" charset="0"/>
              <a:buChar char="•"/>
            </a:pPr>
            <a:r>
              <a:rPr lang="en-US" dirty="0">
                <a:solidFill>
                  <a:srgbClr val="171717"/>
                </a:solidFill>
                <a:latin typeface="Segoe UI"/>
                <a:cs typeface="Segoe UI"/>
              </a:rPr>
              <a:t>Azure Marketplace</a:t>
            </a: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Core Azure architectural components</a:t>
            </a:r>
          </a:p>
        </p:txBody>
      </p:sp>
      <p:pic>
        <p:nvPicPr>
          <p:cNvPr id="5" name="Graphic 4" descr="Architecture">
            <a:extLst>
              <a:ext uri="{FF2B5EF4-FFF2-40B4-BE49-F238E27FC236}">
                <a16:creationId xmlns:a16="http://schemas.microsoft.com/office/drawing/2014/main" id="{DD04FC6F-7C51-44B7-A2B8-1E3093C8BF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10800" y="2754863"/>
            <a:ext cx="1348273" cy="1348273"/>
          </a:xfrm>
          <a:prstGeom prst="rect">
            <a:avLst/>
          </a:prstGeom>
        </p:spPr>
      </p:pic>
    </p:spTree>
    <p:extLst>
      <p:ext uri="{BB962C8B-B14F-4D97-AF65-F5344CB8AC3E}">
        <p14:creationId xmlns:p14="http://schemas.microsoft.com/office/powerpoint/2010/main" val="30522179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51F7-C138-4579-99AA-765A48F87567}"/>
              </a:ext>
            </a:extLst>
          </p:cNvPr>
          <p:cNvSpPr>
            <a:spLocks noGrp="1"/>
          </p:cNvSpPr>
          <p:nvPr>
            <p:ph type="title"/>
          </p:nvPr>
        </p:nvSpPr>
        <p:spPr/>
        <p:txBody>
          <a:bodyPr/>
          <a:lstStyle/>
          <a:p>
            <a:r>
              <a:rPr lang="en-US" dirty="0">
                <a:cs typeface="Segoe UI"/>
              </a:rPr>
              <a:t>Core Azure architectural components – Objective Domain</a:t>
            </a:r>
          </a:p>
        </p:txBody>
      </p:sp>
      <p:sp>
        <p:nvSpPr>
          <p:cNvPr id="3" name="Text Placeholder 2">
            <a:extLst>
              <a:ext uri="{FF2B5EF4-FFF2-40B4-BE49-F238E27FC236}">
                <a16:creationId xmlns:a16="http://schemas.microsoft.com/office/drawing/2014/main" id="{5F448C38-AE4B-4541-BB99-DFEA840E1802}"/>
              </a:ext>
            </a:extLst>
          </p:cNvPr>
          <p:cNvSpPr>
            <a:spLocks noGrp="1"/>
          </p:cNvSpPr>
          <p:nvPr>
            <p:ph sz="quarter" idx="10"/>
          </p:nvPr>
        </p:nvSpPr>
        <p:spPr>
          <a:xfrm>
            <a:off x="684143" y="1456897"/>
            <a:ext cx="11075768" cy="4534575"/>
          </a:xfrm>
        </p:spPr>
        <p:txBody>
          <a:bodyPr vert="horz" wrap="square" lIns="0" tIns="91440" rIns="146304" bIns="91440" rtlCol="0" anchor="t">
            <a:spAutoFit/>
          </a:bodyPr>
          <a:lstStyle/>
          <a:p>
            <a:pPr fontAlgn="base"/>
            <a:r>
              <a:rPr lang="en-US" dirty="0">
                <a:latin typeface="+mj-lt"/>
              </a:rPr>
              <a:t>Describe the benefits and usage of: </a:t>
            </a:r>
            <a:endParaRPr lang="en-US" dirty="0">
              <a:latin typeface="+mj-lt"/>
              <a:cs typeface="Segoe UI"/>
            </a:endParaRPr>
          </a:p>
          <a:p>
            <a:pPr marL="342900" lvl="0" indent="-342900">
              <a:buFont typeface="Arial" panose="020B0604020202020204" pitchFamily="34" charset="0"/>
              <a:buChar char="•"/>
            </a:pPr>
            <a:r>
              <a:rPr lang="en-US" dirty="0">
                <a:latin typeface="+mn-lt"/>
              </a:rPr>
              <a:t>Regions and Region Pairs</a:t>
            </a:r>
            <a:endParaRPr lang="en-US" dirty="0">
              <a:cs typeface="Segoe UI"/>
            </a:endParaRPr>
          </a:p>
          <a:p>
            <a:pPr marL="342900" lvl="0" indent="-342900" fontAlgn="base">
              <a:buFont typeface="Arial" panose="020B0604020202020204" pitchFamily="34" charset="0"/>
              <a:buChar char="•"/>
            </a:pPr>
            <a:r>
              <a:rPr lang="en-US" dirty="0"/>
              <a:t>Availability</a:t>
            </a:r>
            <a:r>
              <a:rPr lang="en-US" dirty="0">
                <a:latin typeface="+mn-lt"/>
              </a:rPr>
              <a:t> Zones</a:t>
            </a:r>
            <a:endParaRPr lang="en-US" dirty="0">
              <a:latin typeface="+mn-lt"/>
              <a:cs typeface="Segoe UI"/>
            </a:endParaRPr>
          </a:p>
          <a:p>
            <a:pPr marL="342900" indent="-342900">
              <a:buFont typeface="Arial" panose="020B0604020202020204" pitchFamily="34" charset="0"/>
              <a:buChar char="•"/>
            </a:pPr>
            <a:r>
              <a:rPr lang="en-US" dirty="0">
                <a:cs typeface="Segoe UI"/>
              </a:rPr>
              <a:t>Azure Resources</a:t>
            </a:r>
            <a:endParaRPr lang="en-US" dirty="0"/>
          </a:p>
          <a:p>
            <a:pPr marL="342900" lvl="0" indent="-342900" fontAlgn="base">
              <a:buFont typeface="Arial" panose="020B0604020202020204" pitchFamily="34" charset="0"/>
              <a:buChar char="•"/>
            </a:pPr>
            <a:r>
              <a:rPr lang="en-US" dirty="0">
                <a:latin typeface="+mn-lt"/>
              </a:rPr>
              <a:t>Resource Groups</a:t>
            </a:r>
            <a:endParaRPr lang="en-US" dirty="0">
              <a:latin typeface="+mn-lt"/>
              <a:cs typeface="Segoe UI"/>
            </a:endParaRPr>
          </a:p>
          <a:p>
            <a:pPr marL="342900" indent="-342900">
              <a:buFont typeface="Arial" panose="020B0604020202020204" pitchFamily="34" charset="0"/>
              <a:buChar char="•"/>
            </a:pPr>
            <a:r>
              <a:rPr lang="en-US" dirty="0">
                <a:cs typeface="Segoe UI"/>
              </a:rPr>
              <a:t>Azure Resource Manager</a:t>
            </a:r>
            <a:endParaRPr lang="en-US" dirty="0"/>
          </a:p>
          <a:p>
            <a:pPr marL="342900" lvl="0" indent="-342900" fontAlgn="base">
              <a:buFont typeface="Arial" panose="020B0604020202020204" pitchFamily="34" charset="0"/>
              <a:buChar char="•"/>
            </a:pPr>
            <a:r>
              <a:rPr lang="en-US" dirty="0">
                <a:latin typeface="+mn-lt"/>
              </a:rPr>
              <a:t>Subscriptions</a:t>
            </a:r>
            <a:endParaRPr lang="en-US" dirty="0">
              <a:latin typeface="+mn-lt"/>
              <a:cs typeface="Segoe UI"/>
            </a:endParaRPr>
          </a:p>
          <a:p>
            <a:pPr marL="342900" indent="-342900" fontAlgn="base">
              <a:buFont typeface="Arial" panose="020B0604020202020204" pitchFamily="34" charset="0"/>
              <a:buChar char="•"/>
            </a:pPr>
            <a:r>
              <a:rPr lang="en-US" dirty="0">
                <a:cs typeface="Segoe UI"/>
              </a:rPr>
              <a:t>Azure Management Groups</a:t>
            </a:r>
            <a:endParaRPr lang="en-US" dirty="0">
              <a:latin typeface="+mn-lt"/>
              <a:cs typeface="Segoe UI"/>
            </a:endParaRPr>
          </a:p>
          <a:p>
            <a:pPr marL="342900" lvl="0" indent="-342900" fontAlgn="base">
              <a:buFont typeface="Arial" panose="020B0604020202020204" pitchFamily="34" charset="0"/>
              <a:buChar char="•"/>
            </a:pPr>
            <a:endParaRPr lang="en-US" dirty="0">
              <a:latin typeface="+mn-lt"/>
              <a:cs typeface="Segoe UI"/>
            </a:endParaRPr>
          </a:p>
        </p:txBody>
      </p:sp>
    </p:spTree>
    <p:extLst>
      <p:ext uri="{BB962C8B-B14F-4D97-AF65-F5344CB8AC3E}">
        <p14:creationId xmlns:p14="http://schemas.microsoft.com/office/powerpoint/2010/main" val="3344010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a:t>
            </a:r>
          </a:p>
        </p:txBody>
      </p:sp>
      <p:sp>
        <p:nvSpPr>
          <p:cNvPr id="8" name="Rectangle 7">
            <a:extLst>
              <a:ext uri="{FF2B5EF4-FFF2-40B4-BE49-F238E27FC236}">
                <a16:creationId xmlns:a16="http://schemas.microsoft.com/office/drawing/2014/main" id="{811A1EC0-5AF2-4D21-8437-ACF71E7A3AAF}"/>
              </a:ext>
            </a:extLst>
          </p:cNvPr>
          <p:cNvSpPr/>
          <p:nvPr/>
        </p:nvSpPr>
        <p:spPr>
          <a:xfrm>
            <a:off x="192959" y="1825795"/>
            <a:ext cx="3297493" cy="1200329"/>
          </a:xfrm>
          <a:prstGeom prst="rect">
            <a:avLst/>
          </a:prstGeom>
          <a:solidFill>
            <a:schemeClr val="bg1"/>
          </a:solidFill>
        </p:spPr>
        <p:txBody>
          <a:bodyPr wrap="square" anchor="t">
            <a:spAutoFit/>
          </a:bodyPr>
          <a:lstStyle/>
          <a:p>
            <a:pPr algn="ctr"/>
            <a:r>
              <a:rPr lang="en-IE" sz="1800" i="1" dirty="0">
                <a:cs typeface="Segoe UI Semilight"/>
              </a:rPr>
              <a:t>Azure offers more global regions than any other cloud provider with 60+ regions representing over 140 countries</a:t>
            </a:r>
            <a:endParaRPr lang="en-US" sz="1800" i="1" dirty="0">
              <a:cs typeface="Segoe UI Semilight"/>
            </a:endParaRPr>
          </a:p>
        </p:txBody>
      </p:sp>
      <p:pic>
        <p:nvPicPr>
          <p:cNvPr id="2" name="Picture 1" descr="World map with blue dots showing the 60-plus regions where Azure datacenters exist. Largest concentration on the US Coastlines, Europe and the Asia coasts.">
            <a:extLst>
              <a:ext uri="{FF2B5EF4-FFF2-40B4-BE49-F238E27FC236}">
                <a16:creationId xmlns:a16="http://schemas.microsoft.com/office/drawing/2014/main" id="{64D7F689-1612-4C9D-B065-39FDE92B4CB8}"/>
              </a:ext>
            </a:extLst>
          </p:cNvPr>
          <p:cNvPicPr>
            <a:picLocks noChangeAspect="1"/>
          </p:cNvPicPr>
          <p:nvPr/>
        </p:nvPicPr>
        <p:blipFill>
          <a:blip r:embed="rId3"/>
          <a:srcRect/>
          <a:stretch/>
        </p:blipFill>
        <p:spPr>
          <a:xfrm>
            <a:off x="3910775" y="254613"/>
            <a:ext cx="7940000" cy="3783905"/>
          </a:xfrm>
          <a:prstGeom prst="rect">
            <a:avLst/>
          </a:prstGeom>
          <a:ln>
            <a:solidFill>
              <a:schemeClr val="accent1"/>
            </a:solidFill>
          </a:ln>
        </p:spPr>
      </p:pic>
      <p:sp>
        <p:nvSpPr>
          <p:cNvPr id="6" name="Text Placeholder 5"/>
          <p:cNvSpPr>
            <a:spLocks noGrp="1"/>
          </p:cNvSpPr>
          <p:nvPr>
            <p:ph sz="quarter" idx="10"/>
          </p:nvPr>
        </p:nvSpPr>
        <p:spPr>
          <a:xfrm>
            <a:off x="1225346" y="4080417"/>
            <a:ext cx="9275506" cy="1364476"/>
          </a:xfrm>
        </p:spPr>
        <p:txBody>
          <a:bodyPr vert="horz" wrap="square" lIns="0" tIns="0" rIns="0" bIns="0" rtlCol="0" anchor="t">
            <a:spAutoFit/>
          </a:bodyPr>
          <a:lstStyle/>
          <a:p>
            <a:pPr marL="342900" indent="-342900">
              <a:buFont typeface="Arial" panose="020B0604020202020204" pitchFamily="34" charset="0"/>
              <a:buChar char="•"/>
            </a:pPr>
            <a:r>
              <a:rPr lang="en-IE" dirty="0">
                <a:latin typeface="+mn-lt"/>
              </a:rPr>
              <a:t>Regions are made up of one or more </a:t>
            </a:r>
            <a:r>
              <a:rPr lang="en-IE" dirty="0" err="1">
                <a:latin typeface="+mn-lt"/>
              </a:rPr>
              <a:t>datacenters</a:t>
            </a:r>
            <a:r>
              <a:rPr lang="en-IE" dirty="0">
                <a:latin typeface="+mn-lt"/>
              </a:rPr>
              <a:t> in close proximity.</a:t>
            </a:r>
          </a:p>
          <a:p>
            <a:pPr marL="342900" indent="-342900">
              <a:buFont typeface="Arial" panose="020B0604020202020204" pitchFamily="34" charset="0"/>
              <a:buChar char="•"/>
            </a:pPr>
            <a:r>
              <a:rPr lang="en-IE" dirty="0">
                <a:latin typeface="+mn-lt"/>
              </a:rPr>
              <a:t>Provide flexibility and scale to reduce customer latency.</a:t>
            </a:r>
          </a:p>
          <a:p>
            <a:pPr marL="342900" indent="-342900">
              <a:buFont typeface="Arial" panose="020B0604020202020204" pitchFamily="34" charset="0"/>
              <a:buChar char="•"/>
            </a:pPr>
            <a:r>
              <a:rPr lang="en-IE" dirty="0">
                <a:latin typeface="+mn-lt"/>
              </a:rPr>
              <a:t>Preserve data residency with a comprehensive compliance offering.</a:t>
            </a:r>
          </a:p>
        </p:txBody>
      </p:sp>
      <p:sp>
        <p:nvSpPr>
          <p:cNvPr id="3" name="Footer Placeholder 1">
            <a:extLst>
              <a:ext uri="{FF2B5EF4-FFF2-40B4-BE49-F238E27FC236}">
                <a16:creationId xmlns:a16="http://schemas.microsoft.com/office/drawing/2014/main" id="{CFEEFDEC-A344-470A-A33B-F1133646265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5386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 Pairs</a:t>
            </a:r>
          </a:p>
        </p:txBody>
      </p:sp>
      <p:sp>
        <p:nvSpPr>
          <p:cNvPr id="6" name="Text Placeholder 5"/>
          <p:cNvSpPr>
            <a:spLocks noGrp="1"/>
          </p:cNvSpPr>
          <p:nvPr>
            <p:ph sz="quarter" idx="10"/>
          </p:nvPr>
        </p:nvSpPr>
        <p:spPr>
          <a:xfrm>
            <a:off x="487467" y="1661910"/>
            <a:ext cx="5924447" cy="2970044"/>
          </a:xfrm>
        </p:spPr>
        <p:txBody>
          <a:bodyPr vert="horz" wrap="square" lIns="0" tIns="0" rIns="0" bIns="0" rtlCol="0" anchor="t">
            <a:spAutoFit/>
          </a:bodyPr>
          <a:lstStyle/>
          <a:p>
            <a:pPr marL="290195" indent="-290195">
              <a:buFont typeface="Arial" panose="020B0604020202020204" pitchFamily="34" charset="0"/>
              <a:buChar char="•"/>
            </a:pPr>
            <a:r>
              <a:rPr lang="en-US" sz="2400" dirty="0">
                <a:latin typeface="+mn-lt"/>
              </a:rPr>
              <a:t>At least 300 miles of separation between region pairs.</a:t>
            </a:r>
            <a:endParaRPr lang="en-US" sz="1000" dirty="0">
              <a:latin typeface="+mn-lt"/>
            </a:endParaRPr>
          </a:p>
          <a:p>
            <a:pPr marL="290195" indent="-290195">
              <a:buFont typeface="Arial" panose="020B0604020202020204" pitchFamily="34" charset="0"/>
              <a:buChar char="•"/>
            </a:pPr>
            <a:r>
              <a:rPr lang="en-US" dirty="0">
                <a:latin typeface="+mn-lt"/>
              </a:rPr>
              <a:t>Automatic replication for some services.</a:t>
            </a:r>
          </a:p>
          <a:p>
            <a:pPr marL="290195" indent="-290195">
              <a:buFont typeface="Arial" panose="020B0604020202020204" pitchFamily="34" charset="0"/>
              <a:buChar char="•"/>
            </a:pPr>
            <a:r>
              <a:rPr lang="en-US" sz="2400" dirty="0">
                <a:latin typeface="+mn-lt"/>
              </a:rPr>
              <a:t>Prioritized region recovery </a:t>
            </a:r>
            <a:r>
              <a:rPr lang="en-US" dirty="0">
                <a:latin typeface="+mn-lt"/>
              </a:rPr>
              <a:t>in the event of outage.</a:t>
            </a:r>
          </a:p>
          <a:p>
            <a:pPr marL="290195" indent="-290195">
              <a:buFont typeface="Arial" panose="020B0604020202020204" pitchFamily="34" charset="0"/>
              <a:buChar char="•"/>
            </a:pPr>
            <a:r>
              <a:rPr lang="en-US" dirty="0">
                <a:latin typeface="+mn-lt"/>
              </a:rPr>
              <a:t>Updates are rollout sequentially to minimize downtime. </a:t>
            </a:r>
            <a:endParaRPr lang="en-US" sz="2400" dirty="0">
              <a:latin typeface="+mn-lt"/>
            </a:endParaRPr>
          </a:p>
        </p:txBody>
      </p:sp>
      <p:sp>
        <p:nvSpPr>
          <p:cNvPr id="2" name="TextBox 1">
            <a:extLst>
              <a:ext uri="{FF2B5EF4-FFF2-40B4-BE49-F238E27FC236}">
                <a16:creationId xmlns:a16="http://schemas.microsoft.com/office/drawing/2014/main" id="{00D66516-044B-4422-8CA5-FA6FFBDF8E5D}"/>
              </a:ext>
            </a:extLst>
          </p:cNvPr>
          <p:cNvSpPr txBox="1"/>
          <p:nvPr/>
        </p:nvSpPr>
        <p:spPr>
          <a:xfrm>
            <a:off x="640861" y="4691836"/>
            <a:ext cx="6097302"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800" dirty="0">
                <a:cs typeface="Segoe UI"/>
              </a:rPr>
              <a:t>Web Link: </a:t>
            </a:r>
            <a:r>
              <a:rPr lang="en-US" sz="1800" dirty="0">
                <a:ea typeface="+mn-lt"/>
                <a:cs typeface="+mn-lt"/>
                <a:hlinkClick r:id="rId3"/>
              </a:rPr>
              <a:t>https://aka.ms/PairedRegions</a:t>
            </a:r>
            <a:endParaRPr lang="en-US" sz="1800" dirty="0">
              <a:cs typeface="Segoe UI"/>
            </a:endParaRPr>
          </a:p>
        </p:txBody>
      </p:sp>
      <p:graphicFrame>
        <p:nvGraphicFramePr>
          <p:cNvPr id="9" name="Table 8">
            <a:extLst>
              <a:ext uri="{FF2B5EF4-FFF2-40B4-BE49-F238E27FC236}">
                <a16:creationId xmlns:a16="http://schemas.microsoft.com/office/drawing/2014/main" id="{D812C242-CE3D-40CD-A21F-9B770DE69246}"/>
              </a:ext>
            </a:extLst>
          </p:cNvPr>
          <p:cNvGraphicFramePr>
            <a:graphicFrameLocks noGrp="1"/>
          </p:cNvGraphicFramePr>
          <p:nvPr>
            <p:extLst>
              <p:ext uri="{D42A27DB-BD31-4B8C-83A1-F6EECF244321}">
                <p14:modId xmlns:p14="http://schemas.microsoft.com/office/powerpoint/2010/main" val="4232748305"/>
              </p:ext>
            </p:extLst>
          </p:nvPr>
        </p:nvGraphicFramePr>
        <p:xfrm>
          <a:off x="6947333"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dirty="0">
                          <a:effectLst/>
                        </a:rPr>
                        <a:t>North Central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dirty="0">
                          <a:effectLst/>
                        </a:rPr>
                        <a:t>East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dirty="0">
                          <a:effectLst/>
                        </a:rPr>
                        <a:t>West US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dirty="0">
                          <a:effectLst/>
                        </a:rPr>
                        <a:t>US East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dirty="0">
                          <a:effectLst/>
                        </a:rPr>
                        <a:t>Canada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dirty="0">
                          <a:effectLst/>
                        </a:rPr>
                        <a:t>North Europe​</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dirty="0">
                          <a:effectLst/>
                        </a:rPr>
                        <a:t>UK West​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dirty="0">
                          <a:effectLst/>
                        </a:rPr>
                        <a:t>Germany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dirty="0">
                          <a:effectLst/>
                        </a:rPr>
                        <a:t>South East Asia​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dirty="0">
                          <a:effectLst/>
                        </a:rPr>
                        <a:t>East China​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dirty="0">
                          <a:effectLst/>
                        </a:rPr>
                        <a:t>Japan 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dirty="0">
                          <a:effectLst/>
                        </a:rPr>
                        <a:t>Australia Southeast​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dirty="0">
                          <a:effectLst/>
                        </a:rPr>
                        <a:t>India South​</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dirty="0">
                          <a:effectLst/>
                        </a:rPr>
                        <a:t>Brazil South (Primary)​</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8911281" y="2693014"/>
            <a:ext cx="771011" cy="393486"/>
          </a:xfrm>
          <a:prstGeom prst="leftRightArrow">
            <a:avLst>
              <a:gd name="adj1" fmla="val 50001"/>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extLst>
              <p:ext uri="{D42A27DB-BD31-4B8C-83A1-F6EECF244321}">
                <p14:modId xmlns:p14="http://schemas.microsoft.com/office/powerpoint/2010/main" val="3933540256"/>
              </p:ext>
            </p:extLst>
          </p:nvPr>
        </p:nvGraphicFramePr>
        <p:xfrm>
          <a:off x="9869692"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b="0" dirty="0">
                          <a:solidFill>
                            <a:schemeClr val="tx1"/>
                          </a:solidFill>
                          <a:effectLst/>
                        </a:rPr>
                        <a:t>South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b="0" dirty="0">
                          <a:solidFill>
                            <a:schemeClr val="tx1"/>
                          </a:solidFill>
                          <a:effectLst/>
                        </a:rPr>
                        <a:t>West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b="0" dirty="0">
                          <a:solidFill>
                            <a:schemeClr val="tx1"/>
                          </a:solidFill>
                          <a:effectLst/>
                        </a:rPr>
                        <a:t>West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b="0" dirty="0">
                          <a:solidFill>
                            <a:schemeClr val="tx1"/>
                          </a:solidFill>
                          <a:effectLst/>
                        </a:rPr>
                        <a:t>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b="0" dirty="0">
                          <a:solidFill>
                            <a:schemeClr val="tx1"/>
                          </a:solidFill>
                          <a:effectLst/>
                        </a:rPr>
                        <a:t>Canada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b="0" dirty="0">
                          <a:solidFill>
                            <a:schemeClr val="tx1"/>
                          </a:solidFill>
                          <a:effectLst/>
                        </a:rPr>
                        <a:t>West Europe​</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b="0">
                          <a:solidFill>
                            <a:schemeClr val="tx1"/>
                          </a:solidFill>
                          <a:effectLst/>
                        </a:rPr>
                        <a:t>UK South​</a:t>
                      </a:r>
                      <a:endParaRPr lang="en-US" sz="1600" b="0" i="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b="0" dirty="0">
                          <a:solidFill>
                            <a:schemeClr val="tx1"/>
                          </a:solidFill>
                          <a:effectLst/>
                        </a:rPr>
                        <a:t>Germany Northeast​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b="0" dirty="0">
                          <a:solidFill>
                            <a:schemeClr val="tx1"/>
                          </a:solidFill>
                          <a:effectLst/>
                        </a:rPr>
                        <a:t>East Asia​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b="0" dirty="0">
                          <a:solidFill>
                            <a:schemeClr val="tx1"/>
                          </a:solidFill>
                          <a:effectLst/>
                        </a:rPr>
                        <a:t>North China​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b="0" dirty="0">
                          <a:solidFill>
                            <a:schemeClr val="tx1"/>
                          </a:solidFill>
                          <a:effectLst/>
                        </a:rPr>
                        <a:t>Japan West​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b="0" dirty="0">
                          <a:solidFill>
                            <a:schemeClr val="tx1"/>
                          </a:solidFill>
                          <a:effectLst/>
                        </a:rPr>
                        <a:t>Australia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b="0" dirty="0">
                          <a:solidFill>
                            <a:schemeClr val="tx1"/>
                          </a:solidFill>
                          <a:effectLst/>
                        </a:rPr>
                        <a:t>India Central​</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b="0" dirty="0">
                          <a:solidFill>
                            <a:schemeClr val="tx1"/>
                          </a:solidFill>
                          <a:effectLst/>
                        </a:rPr>
                        <a:t>South Central US ​</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4" name="Footer Placeholder 1">
            <a:extLst>
              <a:ext uri="{FF2B5EF4-FFF2-40B4-BE49-F238E27FC236}">
                <a16:creationId xmlns:a16="http://schemas.microsoft.com/office/drawing/2014/main" id="{4240E434-9668-4343-85DE-ED8115B07F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8144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Geographies</a:t>
            </a:r>
          </a:p>
        </p:txBody>
      </p:sp>
      <p:sp>
        <p:nvSpPr>
          <p:cNvPr id="2" name="TextBox 1">
            <a:extLst>
              <a:ext uri="{FF2B5EF4-FFF2-40B4-BE49-F238E27FC236}">
                <a16:creationId xmlns:a16="http://schemas.microsoft.com/office/drawing/2014/main" id="{8F62A88A-4AD8-42FD-86AA-1FEDAD3A64D8}"/>
              </a:ext>
            </a:extLst>
          </p:cNvPr>
          <p:cNvSpPr txBox="1"/>
          <p:nvPr/>
        </p:nvSpPr>
        <p:spPr>
          <a:xfrm>
            <a:off x="2852299" y="217296"/>
            <a:ext cx="7172782"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solidFill>
                  <a:srgbClr val="FF0000"/>
                </a:solidFill>
              </a:rPr>
              <a:t>This slide is hidden and not part of the default deck.  Include it in your presentation if you want to talk about Geographies as part of Data Residency.  Just delete this text box and unhide.  Otherwise, feel free to delete the slide. </a:t>
            </a:r>
          </a:p>
        </p:txBody>
      </p:sp>
      <p:sp>
        <p:nvSpPr>
          <p:cNvPr id="6" name="Text Placeholder 5"/>
          <p:cNvSpPr>
            <a:spLocks noGrp="1"/>
          </p:cNvSpPr>
          <p:nvPr>
            <p:ph type="body" sz="quarter" idx="10"/>
          </p:nvPr>
        </p:nvSpPr>
        <p:spPr>
          <a:xfrm>
            <a:off x="586390" y="1434370"/>
            <a:ext cx="7971873" cy="3865097"/>
          </a:xfrm>
        </p:spPr>
        <p:txBody>
          <a:bodyPr/>
          <a:lstStyle/>
          <a:p>
            <a:pPr marL="457200" indent="-457200">
              <a:lnSpc>
                <a:spcPct val="114000"/>
              </a:lnSpc>
              <a:buFont typeface="Arial" panose="020B0604020202020204" pitchFamily="34" charset="0"/>
              <a:buChar char="•"/>
            </a:pPr>
            <a:r>
              <a:rPr lang="en-US" noProof="0" dirty="0">
                <a:latin typeface="+mn-lt"/>
              </a:rPr>
              <a:t>Discrete markets that preserve data residency and compliance boundaries.</a:t>
            </a:r>
          </a:p>
          <a:p>
            <a:pPr marL="457200" indent="-457200">
              <a:lnSpc>
                <a:spcPct val="114000"/>
              </a:lnSpc>
              <a:buFont typeface="Arial" panose="020B0604020202020204" pitchFamily="34" charset="0"/>
              <a:buChar char="•"/>
            </a:pPr>
            <a:r>
              <a:rPr lang="en-US" dirty="0">
                <a:latin typeface="+mn-lt"/>
              </a:rPr>
              <a:t>Typically contain two or more regions.</a:t>
            </a:r>
          </a:p>
          <a:p>
            <a:pPr marL="457200" indent="-457200">
              <a:lnSpc>
                <a:spcPct val="114000"/>
              </a:lnSpc>
              <a:buFont typeface="Arial" panose="020B0604020202020204" pitchFamily="34" charset="0"/>
              <a:buChar char="•"/>
            </a:pPr>
            <a:r>
              <a:rPr lang="en-US" dirty="0">
                <a:latin typeface="+mn-lt"/>
              </a:rPr>
              <a:t>Allow customers with specific data-residency and compliance needs to keep their data and applications in close proximity.</a:t>
            </a:r>
          </a:p>
          <a:p>
            <a:pPr marL="457200" indent="-457200">
              <a:lnSpc>
                <a:spcPct val="114000"/>
              </a:lnSpc>
              <a:buFont typeface="Arial" panose="020B0604020202020204" pitchFamily="34" charset="0"/>
              <a:buChar char="•"/>
            </a:pPr>
            <a:r>
              <a:rPr lang="en-US" dirty="0">
                <a:latin typeface="+mn-lt"/>
              </a:rPr>
              <a:t>Categorized as Americas, Europe, Asia Pacific, Middle East, and Africa.</a:t>
            </a:r>
          </a:p>
          <a:p>
            <a:pPr>
              <a:lnSpc>
                <a:spcPct val="114000"/>
              </a:lnSpc>
            </a:pPr>
            <a:endParaRPr lang="en-US" noProof="0" dirty="0"/>
          </a:p>
        </p:txBody>
      </p:sp>
      <p:grpSp>
        <p:nvGrpSpPr>
          <p:cNvPr id="3" name="Group 2" descr="graphic of a globe sitting over a building representing datacenters around the globe"/>
          <p:cNvGrpSpPr/>
          <p:nvPr/>
        </p:nvGrpSpPr>
        <p:grpSpPr>
          <a:xfrm>
            <a:off x="9061181" y="1670599"/>
            <a:ext cx="2309040" cy="3352320"/>
            <a:chOff x="8929296" y="2628960"/>
            <a:chExt cx="2309040" cy="3352320"/>
          </a:xfrm>
        </p:grpSpPr>
        <p:grpSp>
          <p:nvGrpSpPr>
            <p:cNvPr id="4" name="Group 3"/>
            <p:cNvGrpSpPr/>
            <p:nvPr/>
          </p:nvGrpSpPr>
          <p:grpSpPr>
            <a:xfrm>
              <a:off x="8929296" y="5141760"/>
              <a:ext cx="2309040" cy="839520"/>
              <a:chOff x="9390960" y="5568480"/>
              <a:chExt cx="2309040" cy="839520"/>
            </a:xfrm>
          </p:grpSpPr>
          <p:sp>
            <p:nvSpPr>
              <p:cNvPr id="5" name="CustomShape 4"/>
              <p:cNvSpPr/>
              <p:nvPr/>
            </p:nvSpPr>
            <p:spPr>
              <a:xfrm>
                <a:off x="9390960" y="5787000"/>
                <a:ext cx="2309040" cy="62100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7" name="CustomShape 5"/>
              <p:cNvSpPr/>
              <p:nvPr/>
            </p:nvSpPr>
            <p:spPr>
              <a:xfrm>
                <a:off x="11177280" y="5568480"/>
                <a:ext cx="279720" cy="344520"/>
              </a:xfrm>
              <a:prstGeom prst="rect">
                <a:avLst/>
              </a:prstGeom>
              <a:solidFill>
                <a:srgbClr val="00B050"/>
              </a:solidFill>
              <a:ln>
                <a:noFill/>
              </a:ln>
            </p:spPr>
            <p:style>
              <a:lnRef idx="0">
                <a:scrgbClr r="0" g="0" b="0"/>
              </a:lnRef>
              <a:fillRef idx="0">
                <a:scrgbClr r="0" g="0" b="0"/>
              </a:fillRef>
              <a:effectRef idx="0">
                <a:scrgbClr r="0" g="0" b="0"/>
              </a:effectRef>
              <a:fontRef idx="minor"/>
            </p:style>
          </p:sp>
          <p:sp>
            <p:nvSpPr>
              <p:cNvPr id="8" name="CustomShape 6"/>
              <p:cNvSpPr/>
              <p:nvPr/>
            </p:nvSpPr>
            <p:spPr>
              <a:xfrm>
                <a:off x="11319120" y="6100920"/>
                <a:ext cx="168480" cy="307080"/>
              </a:xfrm>
              <a:prstGeom prst="rect">
                <a:avLst/>
              </a:prstGeom>
              <a:solidFill>
                <a:srgbClr val="00188F"/>
              </a:solidFill>
              <a:ln>
                <a:noFill/>
              </a:ln>
            </p:spPr>
            <p:style>
              <a:lnRef idx="0">
                <a:scrgbClr r="0" g="0" b="0"/>
              </a:lnRef>
              <a:fillRef idx="0">
                <a:scrgbClr r="0" g="0" b="0"/>
              </a:fillRef>
              <a:effectRef idx="0">
                <a:scrgbClr r="0" g="0" b="0"/>
              </a:effectRef>
              <a:fontRef idx="minor"/>
            </p:style>
          </p:sp>
          <p:sp>
            <p:nvSpPr>
              <p:cNvPr id="9" name="CustomShape 7"/>
              <p:cNvSpPr/>
              <p:nvPr/>
            </p:nvSpPr>
            <p:spPr>
              <a:xfrm>
                <a:off x="952272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0" name="CustomShape 8"/>
              <p:cNvSpPr/>
              <p:nvPr/>
            </p:nvSpPr>
            <p:spPr>
              <a:xfrm>
                <a:off x="10093320" y="6094440"/>
                <a:ext cx="523080" cy="180720"/>
              </a:xfrm>
              <a:prstGeom prst="rect">
                <a:avLst/>
              </a:prstGeom>
              <a:solidFill>
                <a:srgbClr val="808080"/>
              </a:solidFill>
              <a:ln>
                <a:noFill/>
              </a:ln>
            </p:spPr>
            <p:style>
              <a:lnRef idx="0">
                <a:scrgbClr r="0" g="0" b="0"/>
              </a:lnRef>
              <a:fillRef idx="0">
                <a:scrgbClr r="0" g="0" b="0"/>
              </a:fillRef>
              <a:effectRef idx="0">
                <a:scrgbClr r="0" g="0" b="0"/>
              </a:effectRef>
              <a:fontRef idx="minor"/>
            </p:style>
          </p:sp>
          <p:sp>
            <p:nvSpPr>
              <p:cNvPr id="11" name="CustomShape 9"/>
              <p:cNvSpPr/>
              <p:nvPr/>
            </p:nvSpPr>
            <p:spPr>
              <a:xfrm>
                <a:off x="10674000" y="6094440"/>
                <a:ext cx="513000" cy="180720"/>
              </a:xfrm>
              <a:prstGeom prst="rect">
                <a:avLst/>
              </a:prstGeom>
              <a:solidFill>
                <a:srgbClr val="808080"/>
              </a:solidFill>
              <a:ln>
                <a:noFill/>
              </a:ln>
            </p:spPr>
            <p:style>
              <a:lnRef idx="0">
                <a:scrgbClr r="0" g="0" b="0"/>
              </a:lnRef>
              <a:fillRef idx="0">
                <a:scrgbClr r="0" g="0" b="0"/>
              </a:fillRef>
              <a:effectRef idx="0">
                <a:scrgbClr r="0" g="0" b="0"/>
              </a:effectRef>
              <a:fontRef idx="minor"/>
            </p:style>
          </p:sp>
        </p:grpSp>
        <p:sp>
          <p:nvSpPr>
            <p:cNvPr id="20" name="CustomShape 17"/>
            <p:cNvSpPr/>
            <p:nvPr/>
          </p:nvSpPr>
          <p:spPr>
            <a:xfrm rot="900000">
              <a:off x="9056016" y="2628960"/>
              <a:ext cx="2055600" cy="2239200"/>
            </a:xfrm>
            <a:custGeom>
              <a:avLst/>
              <a:gdLst/>
              <a:ahLst/>
              <a:cxnLst/>
              <a:rect l="l" t="t" r="r" b="b"/>
              <a:pathLst>
                <a:path w="1704" h="1920">
                  <a:moveTo>
                    <a:pt x="1578" y="389"/>
                  </a:moveTo>
                  <a:cubicBezTo>
                    <a:pt x="1576" y="385"/>
                    <a:pt x="1576" y="385"/>
                    <a:pt x="1576" y="385"/>
                  </a:cubicBezTo>
                  <a:cubicBezTo>
                    <a:pt x="1569" y="376"/>
                    <a:pt x="1559" y="370"/>
                    <a:pt x="1547" y="370"/>
                  </a:cubicBezTo>
                  <a:cubicBezTo>
                    <a:pt x="1124" y="370"/>
                    <a:pt x="1124" y="370"/>
                    <a:pt x="1124" y="370"/>
                  </a:cubicBezTo>
                  <a:cubicBezTo>
                    <a:pt x="1119" y="370"/>
                    <a:pt x="1116" y="366"/>
                    <a:pt x="1116" y="362"/>
                  </a:cubicBezTo>
                  <a:cubicBezTo>
                    <a:pt x="1116" y="357"/>
                    <a:pt x="1119" y="354"/>
                    <a:pt x="1124" y="354"/>
                  </a:cubicBezTo>
                  <a:cubicBezTo>
                    <a:pt x="1442" y="354"/>
                    <a:pt x="1442" y="354"/>
                    <a:pt x="1442" y="354"/>
                  </a:cubicBezTo>
                  <a:cubicBezTo>
                    <a:pt x="1461" y="354"/>
                    <a:pt x="1476" y="338"/>
                    <a:pt x="1476" y="319"/>
                  </a:cubicBezTo>
                  <a:cubicBezTo>
                    <a:pt x="1476" y="300"/>
                    <a:pt x="1461" y="285"/>
                    <a:pt x="1442" y="285"/>
                  </a:cubicBezTo>
                  <a:cubicBezTo>
                    <a:pt x="1070" y="285"/>
                    <a:pt x="1070" y="285"/>
                    <a:pt x="1070" y="285"/>
                  </a:cubicBezTo>
                  <a:cubicBezTo>
                    <a:pt x="1066" y="285"/>
                    <a:pt x="1063" y="281"/>
                    <a:pt x="1063" y="277"/>
                  </a:cubicBezTo>
                  <a:cubicBezTo>
                    <a:pt x="1063" y="272"/>
                    <a:pt x="1066" y="269"/>
                    <a:pt x="1070" y="269"/>
                  </a:cubicBezTo>
                  <a:cubicBezTo>
                    <a:pt x="1398" y="269"/>
                    <a:pt x="1398" y="269"/>
                    <a:pt x="1398" y="269"/>
                  </a:cubicBezTo>
                  <a:cubicBezTo>
                    <a:pt x="1417" y="269"/>
                    <a:pt x="1433" y="253"/>
                    <a:pt x="1433" y="234"/>
                  </a:cubicBezTo>
                  <a:cubicBezTo>
                    <a:pt x="1433" y="215"/>
                    <a:pt x="1417" y="199"/>
                    <a:pt x="1398" y="199"/>
                  </a:cubicBezTo>
                  <a:cubicBezTo>
                    <a:pt x="1125" y="199"/>
                    <a:pt x="1125" y="199"/>
                    <a:pt x="1125" y="199"/>
                  </a:cubicBezTo>
                  <a:cubicBezTo>
                    <a:pt x="1121" y="199"/>
                    <a:pt x="1117" y="196"/>
                    <a:pt x="1117" y="192"/>
                  </a:cubicBezTo>
                  <a:cubicBezTo>
                    <a:pt x="1117" y="187"/>
                    <a:pt x="1121" y="184"/>
                    <a:pt x="1125" y="184"/>
                  </a:cubicBezTo>
                  <a:cubicBezTo>
                    <a:pt x="1289" y="184"/>
                    <a:pt x="1289" y="184"/>
                    <a:pt x="1289" y="184"/>
                  </a:cubicBezTo>
                  <a:cubicBezTo>
                    <a:pt x="1308" y="184"/>
                    <a:pt x="1323" y="168"/>
                    <a:pt x="1323" y="149"/>
                  </a:cubicBezTo>
                  <a:cubicBezTo>
                    <a:pt x="1323" y="130"/>
                    <a:pt x="1308" y="114"/>
                    <a:pt x="1289" y="114"/>
                  </a:cubicBezTo>
                  <a:cubicBezTo>
                    <a:pt x="1066" y="114"/>
                    <a:pt x="1066" y="114"/>
                    <a:pt x="1066" y="114"/>
                  </a:cubicBezTo>
                  <a:cubicBezTo>
                    <a:pt x="1062" y="114"/>
                    <a:pt x="1058" y="111"/>
                    <a:pt x="1058" y="107"/>
                  </a:cubicBezTo>
                  <a:cubicBezTo>
                    <a:pt x="1058" y="102"/>
                    <a:pt x="1062" y="99"/>
                    <a:pt x="1066" y="99"/>
                  </a:cubicBezTo>
                  <a:cubicBezTo>
                    <a:pt x="1089" y="99"/>
                    <a:pt x="1089" y="99"/>
                    <a:pt x="1089" y="99"/>
                  </a:cubicBezTo>
                  <a:cubicBezTo>
                    <a:pt x="1109" y="99"/>
                    <a:pt x="1124" y="83"/>
                    <a:pt x="1124" y="64"/>
                  </a:cubicBezTo>
                  <a:cubicBezTo>
                    <a:pt x="1124" y="48"/>
                    <a:pt x="1115" y="35"/>
                    <a:pt x="1101" y="31"/>
                  </a:cubicBezTo>
                  <a:cubicBezTo>
                    <a:pt x="1099" y="30"/>
                    <a:pt x="1099" y="30"/>
                    <a:pt x="1099" y="30"/>
                  </a:cubicBezTo>
                  <a:cubicBezTo>
                    <a:pt x="1027" y="10"/>
                    <a:pt x="952" y="0"/>
                    <a:pt x="877" y="0"/>
                  </a:cubicBezTo>
                  <a:cubicBezTo>
                    <a:pt x="869" y="0"/>
                    <a:pt x="869" y="0"/>
                    <a:pt x="869" y="0"/>
                  </a:cubicBezTo>
                  <a:cubicBezTo>
                    <a:pt x="625" y="0"/>
                    <a:pt x="394" y="106"/>
                    <a:pt x="235" y="291"/>
                  </a:cubicBezTo>
                  <a:cubicBezTo>
                    <a:pt x="229" y="299"/>
                    <a:pt x="229" y="299"/>
                    <a:pt x="229" y="299"/>
                  </a:cubicBezTo>
                  <a:cubicBezTo>
                    <a:pt x="229" y="301"/>
                    <a:pt x="229" y="301"/>
                    <a:pt x="229" y="301"/>
                  </a:cubicBezTo>
                  <a:cubicBezTo>
                    <a:pt x="228" y="305"/>
                    <a:pt x="227" y="308"/>
                    <a:pt x="227" y="312"/>
                  </a:cubicBezTo>
                  <a:cubicBezTo>
                    <a:pt x="227" y="332"/>
                    <a:pt x="243" y="348"/>
                    <a:pt x="263" y="348"/>
                  </a:cubicBezTo>
                  <a:cubicBezTo>
                    <a:pt x="580" y="348"/>
                    <a:pt x="580" y="348"/>
                    <a:pt x="580" y="348"/>
                  </a:cubicBezTo>
                  <a:cubicBezTo>
                    <a:pt x="583" y="348"/>
                    <a:pt x="586" y="351"/>
                    <a:pt x="586" y="354"/>
                  </a:cubicBezTo>
                  <a:cubicBezTo>
                    <a:pt x="586" y="358"/>
                    <a:pt x="583" y="361"/>
                    <a:pt x="580" y="361"/>
                  </a:cubicBezTo>
                  <a:cubicBezTo>
                    <a:pt x="318" y="361"/>
                    <a:pt x="318" y="361"/>
                    <a:pt x="318" y="361"/>
                  </a:cubicBezTo>
                  <a:cubicBezTo>
                    <a:pt x="299" y="361"/>
                    <a:pt x="283" y="377"/>
                    <a:pt x="283" y="397"/>
                  </a:cubicBezTo>
                  <a:cubicBezTo>
                    <a:pt x="283" y="417"/>
                    <a:pt x="299" y="433"/>
                    <a:pt x="318" y="433"/>
                  </a:cubicBezTo>
                  <a:cubicBezTo>
                    <a:pt x="740" y="433"/>
                    <a:pt x="740" y="433"/>
                    <a:pt x="740" y="433"/>
                  </a:cubicBezTo>
                  <a:cubicBezTo>
                    <a:pt x="743" y="433"/>
                    <a:pt x="746" y="436"/>
                    <a:pt x="746" y="439"/>
                  </a:cubicBezTo>
                  <a:cubicBezTo>
                    <a:pt x="746" y="443"/>
                    <a:pt x="743" y="446"/>
                    <a:pt x="740" y="446"/>
                  </a:cubicBezTo>
                  <a:cubicBezTo>
                    <a:pt x="264" y="446"/>
                    <a:pt x="264" y="446"/>
                    <a:pt x="264" y="446"/>
                  </a:cubicBezTo>
                  <a:cubicBezTo>
                    <a:pt x="244" y="446"/>
                    <a:pt x="228" y="462"/>
                    <a:pt x="228" y="482"/>
                  </a:cubicBezTo>
                  <a:cubicBezTo>
                    <a:pt x="228" y="502"/>
                    <a:pt x="244" y="518"/>
                    <a:pt x="264" y="518"/>
                  </a:cubicBezTo>
                  <a:cubicBezTo>
                    <a:pt x="770" y="518"/>
                    <a:pt x="770" y="518"/>
                    <a:pt x="770" y="518"/>
                  </a:cubicBezTo>
                  <a:cubicBezTo>
                    <a:pt x="774" y="518"/>
                    <a:pt x="777" y="521"/>
                    <a:pt x="777" y="524"/>
                  </a:cubicBezTo>
                  <a:cubicBezTo>
                    <a:pt x="777" y="528"/>
                    <a:pt x="774" y="531"/>
                    <a:pt x="770" y="531"/>
                  </a:cubicBezTo>
                  <a:cubicBezTo>
                    <a:pt x="462" y="531"/>
                    <a:pt x="462" y="531"/>
                    <a:pt x="462" y="531"/>
                  </a:cubicBezTo>
                  <a:cubicBezTo>
                    <a:pt x="442" y="531"/>
                    <a:pt x="426" y="547"/>
                    <a:pt x="426" y="567"/>
                  </a:cubicBezTo>
                  <a:cubicBezTo>
                    <a:pt x="426" y="587"/>
                    <a:pt x="442" y="603"/>
                    <a:pt x="462" y="603"/>
                  </a:cubicBezTo>
                  <a:cubicBezTo>
                    <a:pt x="957" y="603"/>
                    <a:pt x="957" y="603"/>
                    <a:pt x="957" y="603"/>
                  </a:cubicBezTo>
                  <a:cubicBezTo>
                    <a:pt x="957" y="603"/>
                    <a:pt x="957" y="603"/>
                    <a:pt x="957" y="603"/>
                  </a:cubicBezTo>
                  <a:cubicBezTo>
                    <a:pt x="1001" y="603"/>
                    <a:pt x="1001" y="603"/>
                    <a:pt x="1001" y="603"/>
                  </a:cubicBezTo>
                  <a:cubicBezTo>
                    <a:pt x="1004" y="604"/>
                    <a:pt x="1005" y="607"/>
                    <a:pt x="1005" y="610"/>
                  </a:cubicBezTo>
                  <a:cubicBezTo>
                    <a:pt x="1005" y="613"/>
                    <a:pt x="1002" y="616"/>
                    <a:pt x="999" y="616"/>
                  </a:cubicBezTo>
                  <a:cubicBezTo>
                    <a:pt x="472" y="616"/>
                    <a:pt x="472" y="616"/>
                    <a:pt x="472" y="616"/>
                  </a:cubicBezTo>
                  <a:cubicBezTo>
                    <a:pt x="452" y="616"/>
                    <a:pt x="436" y="632"/>
                    <a:pt x="436" y="652"/>
                  </a:cubicBezTo>
                  <a:cubicBezTo>
                    <a:pt x="436" y="672"/>
                    <a:pt x="452" y="688"/>
                    <a:pt x="472" y="688"/>
                  </a:cubicBezTo>
                  <a:cubicBezTo>
                    <a:pt x="993" y="688"/>
                    <a:pt x="993" y="688"/>
                    <a:pt x="993" y="688"/>
                  </a:cubicBezTo>
                  <a:cubicBezTo>
                    <a:pt x="996" y="688"/>
                    <a:pt x="999" y="691"/>
                    <a:pt x="999" y="695"/>
                  </a:cubicBezTo>
                  <a:cubicBezTo>
                    <a:pt x="999" y="698"/>
                    <a:pt x="996" y="701"/>
                    <a:pt x="993" y="701"/>
                  </a:cubicBezTo>
                  <a:cubicBezTo>
                    <a:pt x="496" y="701"/>
                    <a:pt x="496" y="701"/>
                    <a:pt x="496" y="701"/>
                  </a:cubicBezTo>
                  <a:cubicBezTo>
                    <a:pt x="476" y="701"/>
                    <a:pt x="460" y="717"/>
                    <a:pt x="460" y="737"/>
                  </a:cubicBezTo>
                  <a:cubicBezTo>
                    <a:pt x="460" y="757"/>
                    <a:pt x="476" y="773"/>
                    <a:pt x="496" y="773"/>
                  </a:cubicBezTo>
                  <a:cubicBezTo>
                    <a:pt x="867" y="773"/>
                    <a:pt x="867" y="773"/>
                    <a:pt x="867" y="773"/>
                  </a:cubicBezTo>
                  <a:cubicBezTo>
                    <a:pt x="871" y="773"/>
                    <a:pt x="874" y="776"/>
                    <a:pt x="874" y="780"/>
                  </a:cubicBezTo>
                  <a:cubicBezTo>
                    <a:pt x="874" y="783"/>
                    <a:pt x="871" y="786"/>
                    <a:pt x="867" y="786"/>
                  </a:cubicBezTo>
                  <a:cubicBezTo>
                    <a:pt x="469" y="786"/>
                    <a:pt x="469" y="786"/>
                    <a:pt x="469" y="786"/>
                  </a:cubicBezTo>
                  <a:cubicBezTo>
                    <a:pt x="450" y="786"/>
                    <a:pt x="434" y="802"/>
                    <a:pt x="434" y="822"/>
                  </a:cubicBezTo>
                  <a:cubicBezTo>
                    <a:pt x="434" y="842"/>
                    <a:pt x="450" y="858"/>
                    <a:pt x="469" y="858"/>
                  </a:cubicBezTo>
                  <a:cubicBezTo>
                    <a:pt x="791" y="858"/>
                    <a:pt x="791" y="858"/>
                    <a:pt x="791" y="858"/>
                  </a:cubicBezTo>
                  <a:cubicBezTo>
                    <a:pt x="795" y="858"/>
                    <a:pt x="798" y="861"/>
                    <a:pt x="798" y="865"/>
                  </a:cubicBezTo>
                  <a:cubicBezTo>
                    <a:pt x="798" y="868"/>
                    <a:pt x="795" y="871"/>
                    <a:pt x="791" y="871"/>
                  </a:cubicBezTo>
                  <a:cubicBezTo>
                    <a:pt x="510" y="871"/>
                    <a:pt x="510" y="871"/>
                    <a:pt x="510" y="871"/>
                  </a:cubicBezTo>
                  <a:cubicBezTo>
                    <a:pt x="491" y="871"/>
                    <a:pt x="475" y="888"/>
                    <a:pt x="475" y="907"/>
                  </a:cubicBezTo>
                  <a:cubicBezTo>
                    <a:pt x="475" y="927"/>
                    <a:pt x="491" y="943"/>
                    <a:pt x="510" y="943"/>
                  </a:cubicBezTo>
                  <a:cubicBezTo>
                    <a:pt x="623" y="943"/>
                    <a:pt x="623" y="943"/>
                    <a:pt x="623" y="943"/>
                  </a:cubicBezTo>
                  <a:cubicBezTo>
                    <a:pt x="626" y="943"/>
                    <a:pt x="629" y="946"/>
                    <a:pt x="629" y="950"/>
                  </a:cubicBezTo>
                  <a:cubicBezTo>
                    <a:pt x="629" y="953"/>
                    <a:pt x="626" y="956"/>
                    <a:pt x="623" y="956"/>
                  </a:cubicBezTo>
                  <a:cubicBezTo>
                    <a:pt x="579" y="956"/>
                    <a:pt x="579" y="956"/>
                    <a:pt x="579" y="956"/>
                  </a:cubicBezTo>
                  <a:cubicBezTo>
                    <a:pt x="559" y="956"/>
                    <a:pt x="543" y="973"/>
                    <a:pt x="543" y="992"/>
                  </a:cubicBezTo>
                  <a:cubicBezTo>
                    <a:pt x="543" y="1012"/>
                    <a:pt x="559" y="1028"/>
                    <a:pt x="579" y="1028"/>
                  </a:cubicBezTo>
                  <a:cubicBezTo>
                    <a:pt x="637" y="1028"/>
                    <a:pt x="637" y="1028"/>
                    <a:pt x="637" y="1028"/>
                  </a:cubicBezTo>
                  <a:cubicBezTo>
                    <a:pt x="640" y="1028"/>
                    <a:pt x="643" y="1031"/>
                    <a:pt x="643" y="1035"/>
                  </a:cubicBezTo>
                  <a:cubicBezTo>
                    <a:pt x="643" y="1039"/>
                    <a:pt x="640" y="1042"/>
                    <a:pt x="637" y="1042"/>
                  </a:cubicBezTo>
                  <a:cubicBezTo>
                    <a:pt x="633" y="1042"/>
                    <a:pt x="633" y="1042"/>
                    <a:pt x="633" y="1042"/>
                  </a:cubicBezTo>
                  <a:cubicBezTo>
                    <a:pt x="613" y="1042"/>
                    <a:pt x="597" y="1058"/>
                    <a:pt x="597" y="1077"/>
                  </a:cubicBezTo>
                  <a:cubicBezTo>
                    <a:pt x="597" y="1097"/>
                    <a:pt x="613" y="1113"/>
                    <a:pt x="633" y="1113"/>
                  </a:cubicBezTo>
                  <a:cubicBezTo>
                    <a:pt x="750" y="1113"/>
                    <a:pt x="750" y="1113"/>
                    <a:pt x="750" y="1113"/>
                  </a:cubicBezTo>
                  <a:cubicBezTo>
                    <a:pt x="754" y="1113"/>
                    <a:pt x="757" y="1116"/>
                    <a:pt x="757" y="1120"/>
                  </a:cubicBezTo>
                  <a:cubicBezTo>
                    <a:pt x="757" y="1124"/>
                    <a:pt x="754" y="1127"/>
                    <a:pt x="750" y="1127"/>
                  </a:cubicBezTo>
                  <a:cubicBezTo>
                    <a:pt x="727" y="1127"/>
                    <a:pt x="727" y="1127"/>
                    <a:pt x="727" y="1127"/>
                  </a:cubicBezTo>
                  <a:cubicBezTo>
                    <a:pt x="707" y="1127"/>
                    <a:pt x="691" y="1143"/>
                    <a:pt x="691" y="1162"/>
                  </a:cubicBezTo>
                  <a:cubicBezTo>
                    <a:pt x="691" y="1182"/>
                    <a:pt x="707" y="1198"/>
                    <a:pt x="727" y="1198"/>
                  </a:cubicBezTo>
                  <a:cubicBezTo>
                    <a:pt x="1009" y="1198"/>
                    <a:pt x="1009" y="1198"/>
                    <a:pt x="1009" y="1198"/>
                  </a:cubicBezTo>
                  <a:cubicBezTo>
                    <a:pt x="1013" y="1198"/>
                    <a:pt x="1016" y="1201"/>
                    <a:pt x="1016" y="1205"/>
                  </a:cubicBezTo>
                  <a:cubicBezTo>
                    <a:pt x="1016" y="1209"/>
                    <a:pt x="1013" y="1212"/>
                    <a:pt x="1009" y="1212"/>
                  </a:cubicBezTo>
                  <a:cubicBezTo>
                    <a:pt x="786" y="1212"/>
                    <a:pt x="786" y="1212"/>
                    <a:pt x="786" y="1212"/>
                  </a:cubicBezTo>
                  <a:cubicBezTo>
                    <a:pt x="766" y="1212"/>
                    <a:pt x="750" y="1228"/>
                    <a:pt x="750" y="1247"/>
                  </a:cubicBezTo>
                  <a:cubicBezTo>
                    <a:pt x="750" y="1267"/>
                    <a:pt x="766" y="1283"/>
                    <a:pt x="786" y="1283"/>
                  </a:cubicBezTo>
                  <a:cubicBezTo>
                    <a:pt x="1124" y="1283"/>
                    <a:pt x="1124" y="1283"/>
                    <a:pt x="1124" y="1283"/>
                  </a:cubicBezTo>
                  <a:cubicBezTo>
                    <a:pt x="1127" y="1283"/>
                    <a:pt x="1130" y="1286"/>
                    <a:pt x="1130" y="1289"/>
                  </a:cubicBezTo>
                  <a:cubicBezTo>
                    <a:pt x="1129" y="1291"/>
                    <a:pt x="1125" y="1294"/>
                    <a:pt x="1120" y="1297"/>
                  </a:cubicBezTo>
                  <a:cubicBezTo>
                    <a:pt x="845" y="1297"/>
                    <a:pt x="845" y="1297"/>
                    <a:pt x="845" y="1297"/>
                  </a:cubicBezTo>
                  <a:cubicBezTo>
                    <a:pt x="825" y="1297"/>
                    <a:pt x="809" y="1313"/>
                    <a:pt x="809" y="1333"/>
                  </a:cubicBezTo>
                  <a:cubicBezTo>
                    <a:pt x="809" y="1352"/>
                    <a:pt x="825" y="1368"/>
                    <a:pt x="845" y="1368"/>
                  </a:cubicBezTo>
                  <a:cubicBezTo>
                    <a:pt x="1102" y="1368"/>
                    <a:pt x="1102" y="1368"/>
                    <a:pt x="1102" y="1368"/>
                  </a:cubicBezTo>
                  <a:cubicBezTo>
                    <a:pt x="1106" y="1368"/>
                    <a:pt x="1109" y="1371"/>
                    <a:pt x="1109" y="1375"/>
                  </a:cubicBezTo>
                  <a:cubicBezTo>
                    <a:pt x="1109" y="1379"/>
                    <a:pt x="1106" y="1382"/>
                    <a:pt x="1102" y="1382"/>
                  </a:cubicBezTo>
                  <a:cubicBezTo>
                    <a:pt x="887" y="1382"/>
                    <a:pt x="887" y="1382"/>
                    <a:pt x="887" y="1382"/>
                  </a:cubicBezTo>
                  <a:cubicBezTo>
                    <a:pt x="868" y="1382"/>
                    <a:pt x="852" y="1398"/>
                    <a:pt x="852" y="1418"/>
                  </a:cubicBezTo>
                  <a:cubicBezTo>
                    <a:pt x="852" y="1437"/>
                    <a:pt x="868" y="1453"/>
                    <a:pt x="887" y="1453"/>
                  </a:cubicBezTo>
                  <a:cubicBezTo>
                    <a:pt x="1040" y="1453"/>
                    <a:pt x="1040" y="1453"/>
                    <a:pt x="1040" y="1453"/>
                  </a:cubicBezTo>
                  <a:cubicBezTo>
                    <a:pt x="1044" y="1453"/>
                    <a:pt x="1047" y="1456"/>
                    <a:pt x="1047" y="1460"/>
                  </a:cubicBezTo>
                  <a:cubicBezTo>
                    <a:pt x="1047" y="1464"/>
                    <a:pt x="1044" y="1467"/>
                    <a:pt x="1040" y="1467"/>
                  </a:cubicBezTo>
                  <a:cubicBezTo>
                    <a:pt x="875" y="1467"/>
                    <a:pt x="875" y="1467"/>
                    <a:pt x="875" y="1467"/>
                  </a:cubicBezTo>
                  <a:cubicBezTo>
                    <a:pt x="856" y="1467"/>
                    <a:pt x="840" y="1483"/>
                    <a:pt x="840" y="1503"/>
                  </a:cubicBezTo>
                  <a:cubicBezTo>
                    <a:pt x="840" y="1522"/>
                    <a:pt x="856" y="1538"/>
                    <a:pt x="875" y="1538"/>
                  </a:cubicBezTo>
                  <a:cubicBezTo>
                    <a:pt x="959" y="1538"/>
                    <a:pt x="959" y="1538"/>
                    <a:pt x="959" y="1538"/>
                  </a:cubicBezTo>
                  <a:cubicBezTo>
                    <a:pt x="963" y="1538"/>
                    <a:pt x="966" y="1541"/>
                    <a:pt x="966" y="1545"/>
                  </a:cubicBezTo>
                  <a:cubicBezTo>
                    <a:pt x="966" y="1549"/>
                    <a:pt x="963" y="1552"/>
                    <a:pt x="959" y="1552"/>
                  </a:cubicBezTo>
                  <a:cubicBezTo>
                    <a:pt x="883" y="1552"/>
                    <a:pt x="883" y="1552"/>
                    <a:pt x="883" y="1552"/>
                  </a:cubicBezTo>
                  <a:cubicBezTo>
                    <a:pt x="863" y="1552"/>
                    <a:pt x="847" y="1568"/>
                    <a:pt x="847" y="1588"/>
                  </a:cubicBezTo>
                  <a:cubicBezTo>
                    <a:pt x="847" y="1607"/>
                    <a:pt x="863" y="1624"/>
                    <a:pt x="883" y="1624"/>
                  </a:cubicBezTo>
                  <a:cubicBezTo>
                    <a:pt x="925" y="1624"/>
                    <a:pt x="925" y="1624"/>
                    <a:pt x="925" y="1624"/>
                  </a:cubicBezTo>
                  <a:cubicBezTo>
                    <a:pt x="928" y="1624"/>
                    <a:pt x="931" y="1627"/>
                    <a:pt x="931" y="1630"/>
                  </a:cubicBezTo>
                  <a:cubicBezTo>
                    <a:pt x="931" y="1634"/>
                    <a:pt x="928" y="1637"/>
                    <a:pt x="925" y="1637"/>
                  </a:cubicBezTo>
                  <a:cubicBezTo>
                    <a:pt x="883" y="1637"/>
                    <a:pt x="883" y="1637"/>
                    <a:pt x="883" y="1637"/>
                  </a:cubicBezTo>
                  <a:cubicBezTo>
                    <a:pt x="878" y="1636"/>
                    <a:pt x="878" y="1636"/>
                    <a:pt x="878" y="1636"/>
                  </a:cubicBezTo>
                  <a:cubicBezTo>
                    <a:pt x="876" y="1636"/>
                    <a:pt x="876" y="1636"/>
                    <a:pt x="876" y="1636"/>
                  </a:cubicBezTo>
                  <a:cubicBezTo>
                    <a:pt x="660" y="1636"/>
                    <a:pt x="458" y="1552"/>
                    <a:pt x="305" y="1399"/>
                  </a:cubicBezTo>
                  <a:cubicBezTo>
                    <a:pt x="152" y="1246"/>
                    <a:pt x="68" y="1043"/>
                    <a:pt x="68" y="827"/>
                  </a:cubicBezTo>
                  <a:cubicBezTo>
                    <a:pt x="68" y="693"/>
                    <a:pt x="100" y="566"/>
                    <a:pt x="162" y="449"/>
                  </a:cubicBezTo>
                  <a:cubicBezTo>
                    <a:pt x="163" y="448"/>
                    <a:pt x="163" y="448"/>
                    <a:pt x="163" y="448"/>
                  </a:cubicBezTo>
                  <a:cubicBezTo>
                    <a:pt x="164" y="446"/>
                    <a:pt x="164" y="446"/>
                    <a:pt x="164" y="446"/>
                  </a:cubicBezTo>
                  <a:cubicBezTo>
                    <a:pt x="184" y="403"/>
                    <a:pt x="187" y="354"/>
                    <a:pt x="171" y="309"/>
                  </a:cubicBezTo>
                  <a:cubicBezTo>
                    <a:pt x="157" y="267"/>
                    <a:pt x="128" y="234"/>
                    <a:pt x="91" y="212"/>
                  </a:cubicBezTo>
                  <a:cubicBezTo>
                    <a:pt x="91" y="210"/>
                    <a:pt x="91" y="207"/>
                    <a:pt x="91" y="204"/>
                  </a:cubicBezTo>
                  <a:cubicBezTo>
                    <a:pt x="91" y="179"/>
                    <a:pt x="71" y="158"/>
                    <a:pt x="46" y="158"/>
                  </a:cubicBezTo>
                  <a:cubicBezTo>
                    <a:pt x="21" y="158"/>
                    <a:pt x="0" y="179"/>
                    <a:pt x="0" y="204"/>
                  </a:cubicBezTo>
                  <a:cubicBezTo>
                    <a:pt x="0" y="229"/>
                    <a:pt x="21" y="250"/>
                    <a:pt x="46" y="250"/>
                  </a:cubicBezTo>
                  <a:cubicBezTo>
                    <a:pt x="58" y="250"/>
                    <a:pt x="69" y="245"/>
                    <a:pt x="77" y="237"/>
                  </a:cubicBezTo>
                  <a:cubicBezTo>
                    <a:pt x="109" y="255"/>
                    <a:pt x="133" y="283"/>
                    <a:pt x="145" y="318"/>
                  </a:cubicBezTo>
                  <a:cubicBezTo>
                    <a:pt x="158" y="355"/>
                    <a:pt x="156" y="396"/>
                    <a:pt x="139" y="432"/>
                  </a:cubicBezTo>
                  <a:cubicBezTo>
                    <a:pt x="139" y="433"/>
                    <a:pt x="139" y="433"/>
                    <a:pt x="139" y="433"/>
                  </a:cubicBezTo>
                  <a:cubicBezTo>
                    <a:pt x="138" y="434"/>
                    <a:pt x="138" y="434"/>
                    <a:pt x="138" y="434"/>
                  </a:cubicBezTo>
                  <a:cubicBezTo>
                    <a:pt x="73" y="555"/>
                    <a:pt x="40" y="688"/>
                    <a:pt x="40" y="827"/>
                  </a:cubicBezTo>
                  <a:cubicBezTo>
                    <a:pt x="40" y="1051"/>
                    <a:pt x="127" y="1261"/>
                    <a:pt x="285" y="1419"/>
                  </a:cubicBezTo>
                  <a:cubicBezTo>
                    <a:pt x="443" y="1577"/>
                    <a:pt x="652" y="1664"/>
                    <a:pt x="875" y="1664"/>
                  </a:cubicBezTo>
                  <a:cubicBezTo>
                    <a:pt x="879" y="1665"/>
                    <a:pt x="879" y="1665"/>
                    <a:pt x="879" y="1665"/>
                  </a:cubicBezTo>
                  <a:cubicBezTo>
                    <a:pt x="925" y="1665"/>
                    <a:pt x="925" y="1665"/>
                    <a:pt x="925" y="1665"/>
                  </a:cubicBezTo>
                  <a:cubicBezTo>
                    <a:pt x="944" y="1665"/>
                    <a:pt x="959" y="1649"/>
                    <a:pt x="959" y="1630"/>
                  </a:cubicBezTo>
                  <a:cubicBezTo>
                    <a:pt x="959" y="1611"/>
                    <a:pt x="944" y="1596"/>
                    <a:pt x="925" y="1596"/>
                  </a:cubicBezTo>
                  <a:cubicBezTo>
                    <a:pt x="883" y="1596"/>
                    <a:pt x="883" y="1596"/>
                    <a:pt x="883" y="1596"/>
                  </a:cubicBezTo>
                  <a:cubicBezTo>
                    <a:pt x="879" y="1596"/>
                    <a:pt x="875" y="1592"/>
                    <a:pt x="875" y="1588"/>
                  </a:cubicBezTo>
                  <a:cubicBezTo>
                    <a:pt x="875" y="1583"/>
                    <a:pt x="879" y="1580"/>
                    <a:pt x="883" y="1580"/>
                  </a:cubicBezTo>
                  <a:cubicBezTo>
                    <a:pt x="959" y="1580"/>
                    <a:pt x="959" y="1580"/>
                    <a:pt x="959" y="1580"/>
                  </a:cubicBezTo>
                  <a:cubicBezTo>
                    <a:pt x="978" y="1580"/>
                    <a:pt x="994" y="1564"/>
                    <a:pt x="994" y="1545"/>
                  </a:cubicBezTo>
                  <a:cubicBezTo>
                    <a:pt x="994" y="1526"/>
                    <a:pt x="978" y="1510"/>
                    <a:pt x="959" y="1510"/>
                  </a:cubicBezTo>
                  <a:cubicBezTo>
                    <a:pt x="875" y="1510"/>
                    <a:pt x="875" y="1510"/>
                    <a:pt x="875" y="1510"/>
                  </a:cubicBezTo>
                  <a:cubicBezTo>
                    <a:pt x="871" y="1510"/>
                    <a:pt x="868" y="1507"/>
                    <a:pt x="868" y="1503"/>
                  </a:cubicBezTo>
                  <a:cubicBezTo>
                    <a:pt x="868" y="1498"/>
                    <a:pt x="871" y="1495"/>
                    <a:pt x="875" y="1495"/>
                  </a:cubicBezTo>
                  <a:cubicBezTo>
                    <a:pt x="1040" y="1495"/>
                    <a:pt x="1040" y="1495"/>
                    <a:pt x="1040" y="1495"/>
                  </a:cubicBezTo>
                  <a:cubicBezTo>
                    <a:pt x="1060" y="1495"/>
                    <a:pt x="1075" y="1479"/>
                    <a:pt x="1075" y="1460"/>
                  </a:cubicBezTo>
                  <a:cubicBezTo>
                    <a:pt x="1075" y="1441"/>
                    <a:pt x="1060" y="1425"/>
                    <a:pt x="1040" y="1425"/>
                  </a:cubicBezTo>
                  <a:cubicBezTo>
                    <a:pt x="887" y="1425"/>
                    <a:pt x="887" y="1425"/>
                    <a:pt x="887" y="1425"/>
                  </a:cubicBezTo>
                  <a:cubicBezTo>
                    <a:pt x="883" y="1425"/>
                    <a:pt x="880" y="1422"/>
                    <a:pt x="880" y="1418"/>
                  </a:cubicBezTo>
                  <a:cubicBezTo>
                    <a:pt x="880" y="1413"/>
                    <a:pt x="883" y="1410"/>
                    <a:pt x="887" y="1410"/>
                  </a:cubicBezTo>
                  <a:cubicBezTo>
                    <a:pt x="1102" y="1410"/>
                    <a:pt x="1102" y="1410"/>
                    <a:pt x="1102" y="1410"/>
                  </a:cubicBezTo>
                  <a:cubicBezTo>
                    <a:pt x="1121" y="1410"/>
                    <a:pt x="1137" y="1394"/>
                    <a:pt x="1137" y="1375"/>
                  </a:cubicBezTo>
                  <a:cubicBezTo>
                    <a:pt x="1137" y="1356"/>
                    <a:pt x="1121" y="1340"/>
                    <a:pt x="1102" y="1340"/>
                  </a:cubicBezTo>
                  <a:cubicBezTo>
                    <a:pt x="845" y="1340"/>
                    <a:pt x="845" y="1340"/>
                    <a:pt x="845" y="1340"/>
                  </a:cubicBezTo>
                  <a:cubicBezTo>
                    <a:pt x="840" y="1340"/>
                    <a:pt x="837" y="1337"/>
                    <a:pt x="837" y="1333"/>
                  </a:cubicBezTo>
                  <a:cubicBezTo>
                    <a:pt x="837" y="1328"/>
                    <a:pt x="840" y="1325"/>
                    <a:pt x="845" y="1325"/>
                  </a:cubicBezTo>
                  <a:cubicBezTo>
                    <a:pt x="1127" y="1325"/>
                    <a:pt x="1127" y="1325"/>
                    <a:pt x="1127" y="1325"/>
                  </a:cubicBezTo>
                  <a:cubicBezTo>
                    <a:pt x="1129" y="1323"/>
                    <a:pt x="1129" y="1323"/>
                    <a:pt x="1129" y="1323"/>
                  </a:cubicBezTo>
                  <a:cubicBezTo>
                    <a:pt x="1136" y="1320"/>
                    <a:pt x="1158" y="1309"/>
                    <a:pt x="1158" y="1290"/>
                  </a:cubicBezTo>
                  <a:cubicBezTo>
                    <a:pt x="1158" y="1271"/>
                    <a:pt x="1143" y="1255"/>
                    <a:pt x="1124" y="1255"/>
                  </a:cubicBezTo>
                  <a:cubicBezTo>
                    <a:pt x="786" y="1255"/>
                    <a:pt x="786" y="1255"/>
                    <a:pt x="786" y="1255"/>
                  </a:cubicBezTo>
                  <a:cubicBezTo>
                    <a:pt x="782" y="1255"/>
                    <a:pt x="778" y="1252"/>
                    <a:pt x="778" y="1247"/>
                  </a:cubicBezTo>
                  <a:cubicBezTo>
                    <a:pt x="778" y="1243"/>
                    <a:pt x="782" y="1240"/>
                    <a:pt x="786" y="1240"/>
                  </a:cubicBezTo>
                  <a:cubicBezTo>
                    <a:pt x="1009" y="1240"/>
                    <a:pt x="1009" y="1240"/>
                    <a:pt x="1009" y="1240"/>
                  </a:cubicBezTo>
                  <a:cubicBezTo>
                    <a:pt x="1029" y="1240"/>
                    <a:pt x="1044" y="1224"/>
                    <a:pt x="1044" y="1205"/>
                  </a:cubicBezTo>
                  <a:cubicBezTo>
                    <a:pt x="1044" y="1186"/>
                    <a:pt x="1029" y="1170"/>
                    <a:pt x="1009" y="1170"/>
                  </a:cubicBezTo>
                  <a:cubicBezTo>
                    <a:pt x="727" y="1170"/>
                    <a:pt x="727" y="1170"/>
                    <a:pt x="727" y="1170"/>
                  </a:cubicBezTo>
                  <a:cubicBezTo>
                    <a:pt x="723" y="1170"/>
                    <a:pt x="719" y="1167"/>
                    <a:pt x="719" y="1162"/>
                  </a:cubicBezTo>
                  <a:cubicBezTo>
                    <a:pt x="719" y="1158"/>
                    <a:pt x="723" y="1155"/>
                    <a:pt x="727" y="1155"/>
                  </a:cubicBezTo>
                  <a:cubicBezTo>
                    <a:pt x="750" y="1155"/>
                    <a:pt x="750" y="1155"/>
                    <a:pt x="750" y="1155"/>
                  </a:cubicBezTo>
                  <a:cubicBezTo>
                    <a:pt x="769" y="1155"/>
                    <a:pt x="785" y="1139"/>
                    <a:pt x="785" y="1120"/>
                  </a:cubicBezTo>
                  <a:cubicBezTo>
                    <a:pt x="785" y="1101"/>
                    <a:pt x="769" y="1085"/>
                    <a:pt x="750" y="1085"/>
                  </a:cubicBezTo>
                  <a:cubicBezTo>
                    <a:pt x="633" y="1085"/>
                    <a:pt x="633" y="1085"/>
                    <a:pt x="633" y="1085"/>
                  </a:cubicBezTo>
                  <a:cubicBezTo>
                    <a:pt x="629" y="1085"/>
                    <a:pt x="625" y="1082"/>
                    <a:pt x="625" y="1077"/>
                  </a:cubicBezTo>
                  <a:cubicBezTo>
                    <a:pt x="625" y="1073"/>
                    <a:pt x="629" y="1070"/>
                    <a:pt x="633" y="1070"/>
                  </a:cubicBezTo>
                  <a:cubicBezTo>
                    <a:pt x="637" y="1070"/>
                    <a:pt x="637" y="1070"/>
                    <a:pt x="637" y="1070"/>
                  </a:cubicBezTo>
                  <a:cubicBezTo>
                    <a:pt x="656" y="1070"/>
                    <a:pt x="671" y="1054"/>
                    <a:pt x="671" y="1035"/>
                  </a:cubicBezTo>
                  <a:cubicBezTo>
                    <a:pt x="671" y="1016"/>
                    <a:pt x="656" y="1000"/>
                    <a:pt x="637" y="1000"/>
                  </a:cubicBezTo>
                  <a:cubicBezTo>
                    <a:pt x="579" y="1000"/>
                    <a:pt x="579" y="1000"/>
                    <a:pt x="579" y="1000"/>
                  </a:cubicBezTo>
                  <a:cubicBezTo>
                    <a:pt x="575" y="1000"/>
                    <a:pt x="571" y="997"/>
                    <a:pt x="571" y="992"/>
                  </a:cubicBezTo>
                  <a:cubicBezTo>
                    <a:pt x="571" y="988"/>
                    <a:pt x="575" y="984"/>
                    <a:pt x="579" y="984"/>
                  </a:cubicBezTo>
                  <a:cubicBezTo>
                    <a:pt x="623" y="984"/>
                    <a:pt x="623" y="984"/>
                    <a:pt x="623" y="984"/>
                  </a:cubicBezTo>
                  <a:cubicBezTo>
                    <a:pt x="642" y="984"/>
                    <a:pt x="657" y="969"/>
                    <a:pt x="657" y="950"/>
                  </a:cubicBezTo>
                  <a:cubicBezTo>
                    <a:pt x="657" y="931"/>
                    <a:pt x="642" y="915"/>
                    <a:pt x="623" y="915"/>
                  </a:cubicBezTo>
                  <a:cubicBezTo>
                    <a:pt x="510" y="915"/>
                    <a:pt x="510" y="915"/>
                    <a:pt x="510" y="915"/>
                  </a:cubicBezTo>
                  <a:cubicBezTo>
                    <a:pt x="506" y="915"/>
                    <a:pt x="503" y="912"/>
                    <a:pt x="503" y="907"/>
                  </a:cubicBezTo>
                  <a:cubicBezTo>
                    <a:pt x="503" y="903"/>
                    <a:pt x="506" y="899"/>
                    <a:pt x="510" y="899"/>
                  </a:cubicBezTo>
                  <a:cubicBezTo>
                    <a:pt x="791" y="899"/>
                    <a:pt x="791" y="899"/>
                    <a:pt x="791" y="899"/>
                  </a:cubicBezTo>
                  <a:cubicBezTo>
                    <a:pt x="810" y="899"/>
                    <a:pt x="826" y="884"/>
                    <a:pt x="826" y="865"/>
                  </a:cubicBezTo>
                  <a:cubicBezTo>
                    <a:pt x="826" y="846"/>
                    <a:pt x="810" y="830"/>
                    <a:pt x="791" y="830"/>
                  </a:cubicBezTo>
                  <a:cubicBezTo>
                    <a:pt x="469" y="830"/>
                    <a:pt x="469" y="830"/>
                    <a:pt x="469" y="830"/>
                  </a:cubicBezTo>
                  <a:cubicBezTo>
                    <a:pt x="465" y="830"/>
                    <a:pt x="462" y="827"/>
                    <a:pt x="462" y="822"/>
                  </a:cubicBezTo>
                  <a:cubicBezTo>
                    <a:pt x="462" y="818"/>
                    <a:pt x="465" y="814"/>
                    <a:pt x="469" y="814"/>
                  </a:cubicBezTo>
                  <a:cubicBezTo>
                    <a:pt x="867" y="814"/>
                    <a:pt x="867" y="814"/>
                    <a:pt x="867" y="814"/>
                  </a:cubicBezTo>
                  <a:cubicBezTo>
                    <a:pt x="887" y="814"/>
                    <a:pt x="902" y="799"/>
                    <a:pt x="902" y="780"/>
                  </a:cubicBezTo>
                  <a:cubicBezTo>
                    <a:pt x="902" y="761"/>
                    <a:pt x="887" y="745"/>
                    <a:pt x="867" y="745"/>
                  </a:cubicBezTo>
                  <a:cubicBezTo>
                    <a:pt x="496" y="745"/>
                    <a:pt x="496" y="745"/>
                    <a:pt x="496" y="745"/>
                  </a:cubicBezTo>
                  <a:cubicBezTo>
                    <a:pt x="492" y="745"/>
                    <a:pt x="488" y="741"/>
                    <a:pt x="488" y="737"/>
                  </a:cubicBezTo>
                  <a:cubicBezTo>
                    <a:pt x="488" y="733"/>
                    <a:pt x="492" y="729"/>
                    <a:pt x="496" y="729"/>
                  </a:cubicBezTo>
                  <a:cubicBezTo>
                    <a:pt x="993" y="729"/>
                    <a:pt x="993" y="729"/>
                    <a:pt x="993" y="729"/>
                  </a:cubicBezTo>
                  <a:cubicBezTo>
                    <a:pt x="1012" y="729"/>
                    <a:pt x="1027" y="714"/>
                    <a:pt x="1027" y="695"/>
                  </a:cubicBezTo>
                  <a:cubicBezTo>
                    <a:pt x="1027" y="675"/>
                    <a:pt x="1012" y="660"/>
                    <a:pt x="993" y="660"/>
                  </a:cubicBezTo>
                  <a:cubicBezTo>
                    <a:pt x="472" y="660"/>
                    <a:pt x="472" y="660"/>
                    <a:pt x="472" y="660"/>
                  </a:cubicBezTo>
                  <a:cubicBezTo>
                    <a:pt x="468" y="660"/>
                    <a:pt x="464" y="656"/>
                    <a:pt x="464" y="652"/>
                  </a:cubicBezTo>
                  <a:cubicBezTo>
                    <a:pt x="464" y="648"/>
                    <a:pt x="468" y="644"/>
                    <a:pt x="472" y="644"/>
                  </a:cubicBezTo>
                  <a:cubicBezTo>
                    <a:pt x="999" y="644"/>
                    <a:pt x="999" y="644"/>
                    <a:pt x="999" y="644"/>
                  </a:cubicBezTo>
                  <a:cubicBezTo>
                    <a:pt x="1018" y="644"/>
                    <a:pt x="1033" y="629"/>
                    <a:pt x="1033" y="610"/>
                  </a:cubicBezTo>
                  <a:cubicBezTo>
                    <a:pt x="1033" y="594"/>
                    <a:pt x="1024" y="581"/>
                    <a:pt x="1009" y="576"/>
                  </a:cubicBezTo>
                  <a:cubicBezTo>
                    <a:pt x="1006" y="575"/>
                    <a:pt x="1006" y="575"/>
                    <a:pt x="1006" y="575"/>
                  </a:cubicBezTo>
                  <a:cubicBezTo>
                    <a:pt x="985" y="575"/>
                    <a:pt x="985" y="575"/>
                    <a:pt x="985" y="575"/>
                  </a:cubicBezTo>
                  <a:cubicBezTo>
                    <a:pt x="985" y="575"/>
                    <a:pt x="985" y="575"/>
                    <a:pt x="985" y="575"/>
                  </a:cubicBezTo>
                  <a:cubicBezTo>
                    <a:pt x="462" y="575"/>
                    <a:pt x="462" y="575"/>
                    <a:pt x="462" y="575"/>
                  </a:cubicBezTo>
                  <a:cubicBezTo>
                    <a:pt x="458" y="575"/>
                    <a:pt x="454" y="571"/>
                    <a:pt x="454" y="567"/>
                  </a:cubicBezTo>
                  <a:cubicBezTo>
                    <a:pt x="454" y="563"/>
                    <a:pt x="458" y="559"/>
                    <a:pt x="462" y="559"/>
                  </a:cubicBezTo>
                  <a:cubicBezTo>
                    <a:pt x="770" y="559"/>
                    <a:pt x="770" y="559"/>
                    <a:pt x="770" y="559"/>
                  </a:cubicBezTo>
                  <a:cubicBezTo>
                    <a:pt x="789" y="559"/>
                    <a:pt x="805" y="544"/>
                    <a:pt x="805" y="524"/>
                  </a:cubicBezTo>
                  <a:cubicBezTo>
                    <a:pt x="805" y="505"/>
                    <a:pt x="789" y="490"/>
                    <a:pt x="770" y="490"/>
                  </a:cubicBezTo>
                  <a:cubicBezTo>
                    <a:pt x="264" y="490"/>
                    <a:pt x="264" y="490"/>
                    <a:pt x="264" y="490"/>
                  </a:cubicBezTo>
                  <a:cubicBezTo>
                    <a:pt x="260" y="490"/>
                    <a:pt x="256" y="486"/>
                    <a:pt x="256" y="482"/>
                  </a:cubicBezTo>
                  <a:cubicBezTo>
                    <a:pt x="256" y="478"/>
                    <a:pt x="260" y="474"/>
                    <a:pt x="264" y="474"/>
                  </a:cubicBezTo>
                  <a:cubicBezTo>
                    <a:pt x="740" y="474"/>
                    <a:pt x="740" y="474"/>
                    <a:pt x="740" y="474"/>
                  </a:cubicBezTo>
                  <a:cubicBezTo>
                    <a:pt x="759" y="474"/>
                    <a:pt x="774" y="459"/>
                    <a:pt x="774" y="439"/>
                  </a:cubicBezTo>
                  <a:cubicBezTo>
                    <a:pt x="774" y="420"/>
                    <a:pt x="759" y="405"/>
                    <a:pt x="740" y="405"/>
                  </a:cubicBezTo>
                  <a:cubicBezTo>
                    <a:pt x="318" y="405"/>
                    <a:pt x="318" y="405"/>
                    <a:pt x="318" y="405"/>
                  </a:cubicBezTo>
                  <a:cubicBezTo>
                    <a:pt x="314" y="405"/>
                    <a:pt x="311" y="401"/>
                    <a:pt x="311" y="397"/>
                  </a:cubicBezTo>
                  <a:cubicBezTo>
                    <a:pt x="311" y="393"/>
                    <a:pt x="314" y="389"/>
                    <a:pt x="318" y="389"/>
                  </a:cubicBezTo>
                  <a:cubicBezTo>
                    <a:pt x="580" y="389"/>
                    <a:pt x="580" y="389"/>
                    <a:pt x="580" y="389"/>
                  </a:cubicBezTo>
                  <a:cubicBezTo>
                    <a:pt x="599" y="389"/>
                    <a:pt x="614" y="374"/>
                    <a:pt x="614" y="354"/>
                  </a:cubicBezTo>
                  <a:cubicBezTo>
                    <a:pt x="614" y="335"/>
                    <a:pt x="599" y="320"/>
                    <a:pt x="580" y="320"/>
                  </a:cubicBezTo>
                  <a:cubicBezTo>
                    <a:pt x="263" y="320"/>
                    <a:pt x="263" y="320"/>
                    <a:pt x="263" y="320"/>
                  </a:cubicBezTo>
                  <a:cubicBezTo>
                    <a:pt x="259" y="320"/>
                    <a:pt x="255" y="316"/>
                    <a:pt x="255" y="312"/>
                  </a:cubicBezTo>
                  <a:cubicBezTo>
                    <a:pt x="255" y="312"/>
                    <a:pt x="255" y="311"/>
                    <a:pt x="255" y="311"/>
                  </a:cubicBezTo>
                  <a:cubicBezTo>
                    <a:pt x="257" y="309"/>
                    <a:pt x="257" y="309"/>
                    <a:pt x="257" y="309"/>
                  </a:cubicBezTo>
                  <a:cubicBezTo>
                    <a:pt x="410" y="131"/>
                    <a:pt x="633" y="28"/>
                    <a:pt x="869" y="28"/>
                  </a:cubicBezTo>
                  <a:cubicBezTo>
                    <a:pt x="877" y="28"/>
                    <a:pt x="877" y="28"/>
                    <a:pt x="877" y="28"/>
                  </a:cubicBezTo>
                  <a:cubicBezTo>
                    <a:pt x="950" y="28"/>
                    <a:pt x="1022" y="38"/>
                    <a:pt x="1091" y="57"/>
                  </a:cubicBezTo>
                  <a:cubicBezTo>
                    <a:pt x="1093" y="58"/>
                    <a:pt x="1093" y="58"/>
                    <a:pt x="1093" y="58"/>
                  </a:cubicBezTo>
                  <a:cubicBezTo>
                    <a:pt x="1096" y="59"/>
                    <a:pt x="1096" y="62"/>
                    <a:pt x="1096" y="64"/>
                  </a:cubicBezTo>
                  <a:cubicBezTo>
                    <a:pt x="1096" y="68"/>
                    <a:pt x="1093" y="71"/>
                    <a:pt x="1089" y="71"/>
                  </a:cubicBezTo>
                  <a:cubicBezTo>
                    <a:pt x="1066" y="71"/>
                    <a:pt x="1066" y="71"/>
                    <a:pt x="1066" y="71"/>
                  </a:cubicBezTo>
                  <a:cubicBezTo>
                    <a:pt x="1046" y="71"/>
                    <a:pt x="1030" y="87"/>
                    <a:pt x="1030" y="107"/>
                  </a:cubicBezTo>
                  <a:cubicBezTo>
                    <a:pt x="1030" y="126"/>
                    <a:pt x="1046" y="142"/>
                    <a:pt x="1066" y="142"/>
                  </a:cubicBezTo>
                  <a:cubicBezTo>
                    <a:pt x="1289" y="142"/>
                    <a:pt x="1289" y="142"/>
                    <a:pt x="1289" y="142"/>
                  </a:cubicBezTo>
                  <a:cubicBezTo>
                    <a:pt x="1292" y="142"/>
                    <a:pt x="1295" y="145"/>
                    <a:pt x="1295" y="149"/>
                  </a:cubicBezTo>
                  <a:cubicBezTo>
                    <a:pt x="1295" y="153"/>
                    <a:pt x="1292" y="156"/>
                    <a:pt x="1289" y="156"/>
                  </a:cubicBezTo>
                  <a:cubicBezTo>
                    <a:pt x="1125" y="156"/>
                    <a:pt x="1125" y="156"/>
                    <a:pt x="1125" y="156"/>
                  </a:cubicBezTo>
                  <a:cubicBezTo>
                    <a:pt x="1105" y="156"/>
                    <a:pt x="1089" y="172"/>
                    <a:pt x="1089" y="192"/>
                  </a:cubicBezTo>
                  <a:cubicBezTo>
                    <a:pt x="1089" y="211"/>
                    <a:pt x="1105" y="227"/>
                    <a:pt x="1125" y="227"/>
                  </a:cubicBezTo>
                  <a:cubicBezTo>
                    <a:pt x="1398" y="227"/>
                    <a:pt x="1398" y="227"/>
                    <a:pt x="1398" y="227"/>
                  </a:cubicBezTo>
                  <a:cubicBezTo>
                    <a:pt x="1402" y="227"/>
                    <a:pt x="1405" y="230"/>
                    <a:pt x="1405" y="234"/>
                  </a:cubicBezTo>
                  <a:cubicBezTo>
                    <a:pt x="1405" y="238"/>
                    <a:pt x="1402" y="241"/>
                    <a:pt x="1398" y="241"/>
                  </a:cubicBezTo>
                  <a:cubicBezTo>
                    <a:pt x="1070" y="241"/>
                    <a:pt x="1070" y="241"/>
                    <a:pt x="1070" y="241"/>
                  </a:cubicBezTo>
                  <a:cubicBezTo>
                    <a:pt x="1051" y="241"/>
                    <a:pt x="1035" y="257"/>
                    <a:pt x="1035" y="277"/>
                  </a:cubicBezTo>
                  <a:cubicBezTo>
                    <a:pt x="1035" y="296"/>
                    <a:pt x="1051" y="313"/>
                    <a:pt x="1070" y="313"/>
                  </a:cubicBezTo>
                  <a:cubicBezTo>
                    <a:pt x="1442" y="313"/>
                    <a:pt x="1442" y="313"/>
                    <a:pt x="1442" y="313"/>
                  </a:cubicBezTo>
                  <a:cubicBezTo>
                    <a:pt x="1445" y="313"/>
                    <a:pt x="1448" y="316"/>
                    <a:pt x="1448" y="319"/>
                  </a:cubicBezTo>
                  <a:cubicBezTo>
                    <a:pt x="1448" y="323"/>
                    <a:pt x="1445" y="326"/>
                    <a:pt x="1442" y="326"/>
                  </a:cubicBezTo>
                  <a:cubicBezTo>
                    <a:pt x="1124" y="326"/>
                    <a:pt x="1124" y="326"/>
                    <a:pt x="1124" y="326"/>
                  </a:cubicBezTo>
                  <a:cubicBezTo>
                    <a:pt x="1104" y="326"/>
                    <a:pt x="1088" y="342"/>
                    <a:pt x="1088" y="362"/>
                  </a:cubicBezTo>
                  <a:cubicBezTo>
                    <a:pt x="1088" y="382"/>
                    <a:pt x="1104" y="398"/>
                    <a:pt x="1124" y="398"/>
                  </a:cubicBezTo>
                  <a:cubicBezTo>
                    <a:pt x="1547" y="398"/>
                    <a:pt x="1547" y="398"/>
                    <a:pt x="1547" y="398"/>
                  </a:cubicBezTo>
                  <a:cubicBezTo>
                    <a:pt x="1549" y="398"/>
                    <a:pt x="1551" y="399"/>
                    <a:pt x="1552" y="401"/>
                  </a:cubicBezTo>
                  <a:cubicBezTo>
                    <a:pt x="1555" y="404"/>
                    <a:pt x="1555" y="404"/>
                    <a:pt x="1555" y="404"/>
                  </a:cubicBezTo>
                  <a:cubicBezTo>
                    <a:pt x="1634" y="531"/>
                    <a:pt x="1676" y="677"/>
                    <a:pt x="1676" y="827"/>
                  </a:cubicBezTo>
                  <a:cubicBezTo>
                    <a:pt x="1676" y="835"/>
                    <a:pt x="1676" y="835"/>
                    <a:pt x="1676" y="835"/>
                  </a:cubicBezTo>
                  <a:cubicBezTo>
                    <a:pt x="1676" y="835"/>
                    <a:pt x="1676" y="835"/>
                    <a:pt x="1676" y="835"/>
                  </a:cubicBezTo>
                  <a:cubicBezTo>
                    <a:pt x="1676" y="1204"/>
                    <a:pt x="1427" y="1525"/>
                    <a:pt x="1071" y="1617"/>
                  </a:cubicBezTo>
                  <a:cubicBezTo>
                    <a:pt x="1062" y="1618"/>
                    <a:pt x="1062" y="1618"/>
                    <a:pt x="1062" y="1618"/>
                  </a:cubicBezTo>
                  <a:cubicBezTo>
                    <a:pt x="1061" y="1619"/>
                    <a:pt x="1061" y="1619"/>
                    <a:pt x="1061" y="1619"/>
                  </a:cubicBezTo>
                  <a:cubicBezTo>
                    <a:pt x="969" y="1641"/>
                    <a:pt x="911" y="1732"/>
                    <a:pt x="927" y="1824"/>
                  </a:cubicBezTo>
                  <a:cubicBezTo>
                    <a:pt x="897" y="1832"/>
                    <a:pt x="897" y="1832"/>
                    <a:pt x="897" y="1832"/>
                  </a:cubicBezTo>
                  <a:cubicBezTo>
                    <a:pt x="919" y="1920"/>
                    <a:pt x="919" y="1920"/>
                    <a:pt x="919" y="1920"/>
                  </a:cubicBezTo>
                  <a:cubicBezTo>
                    <a:pt x="1007" y="1898"/>
                    <a:pt x="1007" y="1898"/>
                    <a:pt x="1007" y="1898"/>
                  </a:cubicBezTo>
                  <a:cubicBezTo>
                    <a:pt x="985" y="1810"/>
                    <a:pt x="985" y="1810"/>
                    <a:pt x="985" y="1810"/>
                  </a:cubicBezTo>
                  <a:cubicBezTo>
                    <a:pt x="955" y="1817"/>
                    <a:pt x="955" y="1817"/>
                    <a:pt x="955" y="1817"/>
                  </a:cubicBezTo>
                  <a:cubicBezTo>
                    <a:pt x="942" y="1740"/>
                    <a:pt x="991" y="1665"/>
                    <a:pt x="1067" y="1646"/>
                  </a:cubicBezTo>
                  <a:cubicBezTo>
                    <a:pt x="1076" y="1644"/>
                    <a:pt x="1076" y="1644"/>
                    <a:pt x="1076" y="1644"/>
                  </a:cubicBezTo>
                  <a:cubicBezTo>
                    <a:pt x="1077" y="1644"/>
                    <a:pt x="1077" y="1644"/>
                    <a:pt x="1077" y="1644"/>
                  </a:cubicBezTo>
                  <a:cubicBezTo>
                    <a:pt x="1446" y="1549"/>
                    <a:pt x="1704" y="1217"/>
                    <a:pt x="1704" y="836"/>
                  </a:cubicBezTo>
                  <a:cubicBezTo>
                    <a:pt x="1704" y="828"/>
                    <a:pt x="1704" y="828"/>
                    <a:pt x="1704" y="828"/>
                  </a:cubicBezTo>
                  <a:cubicBezTo>
                    <a:pt x="1704" y="827"/>
                    <a:pt x="1704" y="827"/>
                    <a:pt x="1704" y="827"/>
                  </a:cubicBezTo>
                  <a:cubicBezTo>
                    <a:pt x="1704" y="672"/>
                    <a:pt x="1660" y="520"/>
                    <a:pt x="1578" y="389"/>
                  </a:cubicBezTo>
                  <a:close/>
                  <a:moveTo>
                    <a:pt x="61" y="213"/>
                  </a:moveTo>
                  <a:cubicBezTo>
                    <a:pt x="61" y="213"/>
                    <a:pt x="61" y="213"/>
                    <a:pt x="61" y="213"/>
                  </a:cubicBezTo>
                  <a:cubicBezTo>
                    <a:pt x="61" y="213"/>
                    <a:pt x="61" y="213"/>
                    <a:pt x="61" y="213"/>
                  </a:cubicBezTo>
                  <a:cubicBezTo>
                    <a:pt x="58" y="218"/>
                    <a:pt x="52" y="222"/>
                    <a:pt x="46" y="222"/>
                  </a:cubicBezTo>
                  <a:cubicBezTo>
                    <a:pt x="36" y="222"/>
                    <a:pt x="28" y="214"/>
                    <a:pt x="28" y="204"/>
                  </a:cubicBezTo>
                  <a:cubicBezTo>
                    <a:pt x="28" y="194"/>
                    <a:pt x="36" y="186"/>
                    <a:pt x="46" y="186"/>
                  </a:cubicBezTo>
                  <a:cubicBezTo>
                    <a:pt x="55" y="186"/>
                    <a:pt x="63" y="194"/>
                    <a:pt x="63" y="204"/>
                  </a:cubicBezTo>
                  <a:cubicBezTo>
                    <a:pt x="63" y="207"/>
                    <a:pt x="62" y="210"/>
                    <a:pt x="61" y="213"/>
                  </a:cubicBezTo>
                  <a:close/>
                  <a:moveTo>
                    <a:pt x="974" y="1878"/>
                  </a:moveTo>
                  <a:cubicBezTo>
                    <a:pt x="939" y="1886"/>
                    <a:pt x="939" y="1886"/>
                    <a:pt x="939" y="1886"/>
                  </a:cubicBezTo>
                  <a:cubicBezTo>
                    <a:pt x="931" y="1852"/>
                    <a:pt x="931" y="1852"/>
                    <a:pt x="931" y="1852"/>
                  </a:cubicBezTo>
                  <a:cubicBezTo>
                    <a:pt x="965" y="1844"/>
                    <a:pt x="965" y="1844"/>
                    <a:pt x="965" y="1844"/>
                  </a:cubicBezTo>
                  <a:lnTo>
                    <a:pt x="974" y="1878"/>
                  </a:lnTo>
                  <a:close/>
                </a:path>
              </a:pathLst>
            </a:custGeom>
            <a:solidFill>
              <a:srgbClr val="7FBA00"/>
            </a:solidFill>
            <a:ln>
              <a:noFill/>
            </a:ln>
          </p:spPr>
          <p:style>
            <a:lnRef idx="0">
              <a:scrgbClr r="0" g="0" b="0"/>
            </a:lnRef>
            <a:fillRef idx="0">
              <a:scrgbClr r="0" g="0" b="0"/>
            </a:fillRef>
            <a:effectRef idx="0">
              <a:scrgbClr r="0" g="0" b="0"/>
            </a:effectRef>
            <a:fontRef idx="minor"/>
          </p:style>
        </p:sp>
      </p:grpSp>
      <p:sp>
        <p:nvSpPr>
          <p:cNvPr id="13" name="Footer Placeholder 1">
            <a:extLst>
              <a:ext uri="{FF2B5EF4-FFF2-40B4-BE49-F238E27FC236}">
                <a16:creationId xmlns:a16="http://schemas.microsoft.com/office/drawing/2014/main" id="{528EAB3E-A458-43DA-8C2D-C55FDDFED78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23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1E33-63C6-4B58-9E69-FA65C538F754}"/>
              </a:ext>
            </a:extLst>
          </p:cNvPr>
          <p:cNvSpPr>
            <a:spLocks noGrp="1"/>
          </p:cNvSpPr>
          <p:nvPr>
            <p:ph type="title"/>
          </p:nvPr>
        </p:nvSpPr>
        <p:spPr/>
        <p:txBody>
          <a:bodyPr/>
          <a:lstStyle/>
          <a:p>
            <a:r>
              <a:rPr lang="en-US" sz="3921" dirty="0"/>
              <a:t>Availability Options</a:t>
            </a:r>
          </a:p>
        </p:txBody>
      </p:sp>
      <p:grpSp>
        <p:nvGrpSpPr>
          <p:cNvPr id="52" name="Group 51" descr="Three phase picture.  First phase on the left shows a single VM in the cloud, second phase shows several VM's running in an Availability Set, and third phase on the right showing VM's distributed across multiple regions.">
            <a:extLst>
              <a:ext uri="{FF2B5EF4-FFF2-40B4-BE49-F238E27FC236}">
                <a16:creationId xmlns:a16="http://schemas.microsoft.com/office/drawing/2014/main" id="{D8CEDAC8-6488-4905-8507-0E2C8F059862}"/>
              </a:ext>
            </a:extLst>
          </p:cNvPr>
          <p:cNvGrpSpPr/>
          <p:nvPr/>
        </p:nvGrpSpPr>
        <p:grpSpPr>
          <a:xfrm>
            <a:off x="639119" y="1507893"/>
            <a:ext cx="10913762" cy="4028635"/>
            <a:chOff x="639119" y="1753697"/>
            <a:chExt cx="10913762" cy="4028635"/>
          </a:xfrm>
        </p:grpSpPr>
        <p:sp>
          <p:nvSpPr>
            <p:cNvPr id="6" name="Freeform: Shape 5">
              <a:extLst>
                <a:ext uri="{FF2B5EF4-FFF2-40B4-BE49-F238E27FC236}">
                  <a16:creationId xmlns:a16="http://schemas.microsoft.com/office/drawing/2014/main" id="{C8CFEE28-AA80-4187-9DA6-664AD8EAEF28}"/>
                </a:ext>
              </a:extLst>
            </p:cNvPr>
            <p:cNvSpPr/>
            <p:nvPr/>
          </p:nvSpPr>
          <p:spPr bwMode="auto">
            <a:xfrm>
              <a:off x="639119" y="4962069"/>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2" name="Rectangle 11">
              <a:extLst>
                <a:ext uri="{FF2B5EF4-FFF2-40B4-BE49-F238E27FC236}">
                  <a16:creationId xmlns:a16="http://schemas.microsoft.com/office/drawing/2014/main" id="{542839BF-0F52-4ABD-A570-5F17F433DDBD}"/>
                </a:ext>
              </a:extLst>
            </p:cNvPr>
            <p:cNvSpPr/>
            <p:nvPr/>
          </p:nvSpPr>
          <p:spPr>
            <a:xfrm>
              <a:off x="639119" y="5054435"/>
              <a:ext cx="2741089" cy="523220"/>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SINGLE VM</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Easier lift and shift</a:t>
              </a:r>
            </a:p>
          </p:txBody>
        </p:sp>
        <p:sp>
          <p:nvSpPr>
            <p:cNvPr id="15" name="Rectangle 365">
              <a:extLst>
                <a:ext uri="{FF2B5EF4-FFF2-40B4-BE49-F238E27FC236}">
                  <a16:creationId xmlns:a16="http://schemas.microsoft.com/office/drawing/2014/main" id="{E406852C-3B6F-4AE9-89FE-8DE4C82F78D1}"/>
                </a:ext>
              </a:extLst>
            </p:cNvPr>
            <p:cNvSpPr>
              <a:spLocks noChangeArrowheads="1"/>
            </p:cNvSpPr>
            <p:nvPr/>
          </p:nvSpPr>
          <p:spPr bwMode="auto">
            <a:xfrm>
              <a:off x="683068" y="1753697"/>
              <a:ext cx="2741089" cy="5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896354" eaLnBrk="1" hangingPunct="1">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VM SLA</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cs typeface="Segoe UI" panose="020B0502040204020203" pitchFamily="34" charset="0"/>
              </a:endParaRPr>
            </a:p>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cs typeface="Segoe UI" panose="020B0502040204020203" pitchFamily="34" charset="0"/>
                </a:rPr>
                <a:t>99.9% </a:t>
              </a:r>
              <a:r>
                <a:rPr kumimoji="0" lang="en-US" altLang="en-US" sz="12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rPr>
                <a:t>with Premium Storage</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n-lt"/>
                <a:ea typeface="+mn-ea"/>
              </a:endParaRPr>
            </a:p>
          </p:txBody>
        </p:sp>
        <p:sp>
          <p:nvSpPr>
            <p:cNvPr id="28" name="Freeform: Shape 27">
              <a:extLst>
                <a:ext uri="{FF2B5EF4-FFF2-40B4-BE49-F238E27FC236}">
                  <a16:creationId xmlns:a16="http://schemas.microsoft.com/office/drawing/2014/main" id="{1D1B7222-CC0D-4FD6-AA74-095F1C2E5CE6}"/>
                </a:ext>
              </a:extLst>
            </p:cNvPr>
            <p:cNvSpPr/>
            <p:nvPr/>
          </p:nvSpPr>
          <p:spPr bwMode="auto">
            <a:xfrm flipV="1">
              <a:off x="639119" y="2299825"/>
              <a:ext cx="2741087"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1" name="PC1_E977">
              <a:extLst>
                <a:ext uri="{FF2B5EF4-FFF2-40B4-BE49-F238E27FC236}">
                  <a16:creationId xmlns:a16="http://schemas.microsoft.com/office/drawing/2014/main" id="{05BCE54E-DA0E-4BF0-BA0A-4DE9A18587D9}"/>
                </a:ext>
              </a:extLst>
            </p:cNvPr>
            <p:cNvSpPr>
              <a:spLocks noChangeAspect="1" noEditPoints="1"/>
            </p:cNvSpPr>
            <p:nvPr/>
          </p:nvSpPr>
          <p:spPr bwMode="auto">
            <a:xfrm>
              <a:off x="933694" y="2629463"/>
              <a:ext cx="2239838" cy="2076162"/>
            </a:xfrm>
            <a:custGeom>
              <a:avLst/>
              <a:gdLst>
                <a:gd name="T0" fmla="*/ 1697 w 5093"/>
                <a:gd name="T1" fmla="*/ 1359 h 4076"/>
                <a:gd name="T2" fmla="*/ 5093 w 5093"/>
                <a:gd name="T3" fmla="*/ 1359 h 4076"/>
                <a:gd name="T4" fmla="*/ 5093 w 5093"/>
                <a:gd name="T5" fmla="*/ 3398 h 4076"/>
                <a:gd name="T6" fmla="*/ 1697 w 5093"/>
                <a:gd name="T7" fmla="*/ 3398 h 4076"/>
                <a:gd name="T8" fmla="*/ 1697 w 5093"/>
                <a:gd name="T9" fmla="*/ 1359 h 4076"/>
                <a:gd name="T10" fmla="*/ 3396 w 5093"/>
                <a:gd name="T11" fmla="*/ 3398 h 4076"/>
                <a:gd name="T12" fmla="*/ 3396 w 5093"/>
                <a:gd name="T13" fmla="*/ 4076 h 4076"/>
                <a:gd name="T14" fmla="*/ 2547 w 5093"/>
                <a:gd name="T15" fmla="*/ 4076 h 4076"/>
                <a:gd name="T16" fmla="*/ 4244 w 5093"/>
                <a:gd name="T17" fmla="*/ 4076 h 4076"/>
                <a:gd name="T18" fmla="*/ 510 w 5093"/>
                <a:gd name="T19" fmla="*/ 680 h 4076"/>
                <a:gd name="T20" fmla="*/ 1528 w 5093"/>
                <a:gd name="T21" fmla="*/ 680 h 4076"/>
                <a:gd name="T22" fmla="*/ 510 w 5093"/>
                <a:gd name="T23" fmla="*/ 3398 h 4076"/>
                <a:gd name="T24" fmla="*/ 1697 w 5093"/>
                <a:gd name="T25" fmla="*/ 3398 h 4076"/>
                <a:gd name="T26" fmla="*/ 510 w 5093"/>
                <a:gd name="T27" fmla="*/ 2718 h 4076"/>
                <a:gd name="T28" fmla="*/ 1705 w 5093"/>
                <a:gd name="T29" fmla="*/ 2718 h 4076"/>
                <a:gd name="T30" fmla="*/ 2038 w 5093"/>
                <a:gd name="T31" fmla="*/ 1359 h 4076"/>
                <a:gd name="T32" fmla="*/ 2038 w 5093"/>
                <a:gd name="T33" fmla="*/ 0 h 4076"/>
                <a:gd name="T34" fmla="*/ 0 w 5093"/>
                <a:gd name="T35" fmla="*/ 0 h 4076"/>
                <a:gd name="T36" fmla="*/ 0 w 5093"/>
                <a:gd name="T37" fmla="*/ 4076 h 4076"/>
                <a:gd name="T38" fmla="*/ 2038 w 5093"/>
                <a:gd name="T39" fmla="*/ 4076 h 4076"/>
                <a:gd name="T40" fmla="*/ 2038 w 5093"/>
                <a:gd name="T41" fmla="*/ 3398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93" h="4076">
                  <a:moveTo>
                    <a:pt x="1697" y="1359"/>
                  </a:moveTo>
                  <a:lnTo>
                    <a:pt x="5093" y="1359"/>
                  </a:lnTo>
                  <a:lnTo>
                    <a:pt x="5093" y="3398"/>
                  </a:lnTo>
                  <a:lnTo>
                    <a:pt x="1697" y="3398"/>
                  </a:lnTo>
                  <a:lnTo>
                    <a:pt x="1697" y="1359"/>
                  </a:lnTo>
                  <a:moveTo>
                    <a:pt x="3396" y="3398"/>
                  </a:moveTo>
                  <a:lnTo>
                    <a:pt x="3396" y="4076"/>
                  </a:lnTo>
                  <a:moveTo>
                    <a:pt x="2547" y="4076"/>
                  </a:moveTo>
                  <a:lnTo>
                    <a:pt x="4244" y="4076"/>
                  </a:lnTo>
                  <a:moveTo>
                    <a:pt x="510" y="680"/>
                  </a:moveTo>
                  <a:lnTo>
                    <a:pt x="1528" y="680"/>
                  </a:lnTo>
                  <a:moveTo>
                    <a:pt x="510" y="3398"/>
                  </a:moveTo>
                  <a:lnTo>
                    <a:pt x="1697" y="3398"/>
                  </a:lnTo>
                  <a:moveTo>
                    <a:pt x="510" y="2718"/>
                  </a:moveTo>
                  <a:lnTo>
                    <a:pt x="1705" y="2718"/>
                  </a:lnTo>
                  <a:moveTo>
                    <a:pt x="2038" y="1359"/>
                  </a:moveTo>
                  <a:lnTo>
                    <a:pt x="2038" y="0"/>
                  </a:lnTo>
                  <a:lnTo>
                    <a:pt x="0" y="0"/>
                  </a:lnTo>
                  <a:lnTo>
                    <a:pt x="0" y="4076"/>
                  </a:lnTo>
                  <a:lnTo>
                    <a:pt x="2038" y="4076"/>
                  </a:lnTo>
                  <a:lnTo>
                    <a:pt x="2038" y="339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9" name="Freeform: Shape 8">
              <a:extLst>
                <a:ext uri="{FF2B5EF4-FFF2-40B4-BE49-F238E27FC236}">
                  <a16:creationId xmlns:a16="http://schemas.microsoft.com/office/drawing/2014/main" id="{E13D51CB-62C9-4BD6-B804-E9B898F40A34}"/>
                </a:ext>
              </a:extLst>
            </p:cNvPr>
            <p:cNvSpPr/>
            <p:nvPr/>
          </p:nvSpPr>
          <p:spPr bwMode="auto">
            <a:xfrm>
              <a:off x="7990882" y="4962069"/>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6" name="Rectangle 25">
              <a:extLst>
                <a:ext uri="{FF2B5EF4-FFF2-40B4-BE49-F238E27FC236}">
                  <a16:creationId xmlns:a16="http://schemas.microsoft.com/office/drawing/2014/main" id="{F29F91C1-7DD7-4F3E-A9D7-9FD218EC2450}"/>
                </a:ext>
              </a:extLst>
            </p:cNvPr>
            <p:cNvSpPr/>
            <p:nvPr/>
          </p:nvSpPr>
          <p:spPr>
            <a:xfrm>
              <a:off x="7986568" y="5043668"/>
              <a:ext cx="3561999" cy="738664"/>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REGION PAIRS</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Regional protection within Data Residency Boundaries</a:t>
              </a:r>
            </a:p>
          </p:txBody>
        </p:sp>
        <p:sp>
          <p:nvSpPr>
            <p:cNvPr id="31" name="Freeform: Shape 30">
              <a:extLst>
                <a:ext uri="{FF2B5EF4-FFF2-40B4-BE49-F238E27FC236}">
                  <a16:creationId xmlns:a16="http://schemas.microsoft.com/office/drawing/2014/main" id="{6D58DF6F-F4F6-4434-9F42-6F1AF2304DE7}"/>
                </a:ext>
              </a:extLst>
            </p:cNvPr>
            <p:cNvSpPr/>
            <p:nvPr/>
          </p:nvSpPr>
          <p:spPr bwMode="auto">
            <a:xfrm>
              <a:off x="7990882" y="2299825"/>
              <a:ext cx="3561999"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9" name="Rectangle 362">
              <a:extLst>
                <a:ext uri="{FF2B5EF4-FFF2-40B4-BE49-F238E27FC236}">
                  <a16:creationId xmlns:a16="http://schemas.microsoft.com/office/drawing/2014/main" id="{EA50117F-28D2-4058-B941-79C44F7DDF37}"/>
                </a:ext>
              </a:extLst>
            </p:cNvPr>
            <p:cNvSpPr>
              <a:spLocks noChangeArrowheads="1"/>
            </p:cNvSpPr>
            <p:nvPr/>
          </p:nvSpPr>
          <p:spPr bwMode="auto">
            <a:xfrm>
              <a:off x="7986567" y="1757900"/>
              <a:ext cx="3561999" cy="30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MULTI-REGION DISASTER RECOVERY</a:t>
              </a:r>
            </a:p>
          </p:txBody>
        </p:sp>
        <p:grpSp>
          <p:nvGrpSpPr>
            <p:cNvPr id="5" name="Group 4">
              <a:extLst>
                <a:ext uri="{FF2B5EF4-FFF2-40B4-BE49-F238E27FC236}">
                  <a16:creationId xmlns:a16="http://schemas.microsoft.com/office/drawing/2014/main" id="{20B62707-FB7B-43CA-BC0D-7857B566D30A}"/>
                </a:ext>
              </a:extLst>
            </p:cNvPr>
            <p:cNvGrpSpPr/>
            <p:nvPr/>
          </p:nvGrpSpPr>
          <p:grpSpPr>
            <a:xfrm>
              <a:off x="8022946" y="2672490"/>
              <a:ext cx="3525621" cy="1968572"/>
              <a:chOff x="6183185" y="2526144"/>
              <a:chExt cx="2627152" cy="1430917"/>
            </a:xfrm>
          </p:grpSpPr>
          <p:sp>
            <p:nvSpPr>
              <p:cNvPr id="58" name="Freeform 11">
                <a:extLst>
                  <a:ext uri="{FF2B5EF4-FFF2-40B4-BE49-F238E27FC236}">
                    <a16:creationId xmlns:a16="http://schemas.microsoft.com/office/drawing/2014/main" id="{354CE7FD-1E1D-469C-93DB-93C7A02E3961}"/>
                  </a:ext>
                </a:extLst>
              </p:cNvPr>
              <p:cNvSpPr>
                <a:spLocks/>
              </p:cNvSpPr>
              <p:nvPr/>
            </p:nvSpPr>
            <p:spPr bwMode="auto">
              <a:xfrm>
                <a:off x="7806822"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1">
                <a:extLst>
                  <a:ext uri="{FF2B5EF4-FFF2-40B4-BE49-F238E27FC236}">
                    <a16:creationId xmlns:a16="http://schemas.microsoft.com/office/drawing/2014/main" id="{42C20B2E-6AD8-4352-A210-78AABD4AF724}"/>
                  </a:ext>
                </a:extLst>
              </p:cNvPr>
              <p:cNvSpPr>
                <a:spLocks/>
              </p:cNvSpPr>
              <p:nvPr/>
            </p:nvSpPr>
            <p:spPr bwMode="auto">
              <a:xfrm>
                <a:off x="6642861" y="3089594"/>
                <a:ext cx="543841" cy="402875"/>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0" name="Freeform: Shape 59">
                <a:extLst>
                  <a:ext uri="{FF2B5EF4-FFF2-40B4-BE49-F238E27FC236}">
                    <a16:creationId xmlns:a16="http://schemas.microsoft.com/office/drawing/2014/main" id="{448185C4-5019-45BF-82EE-BF5084DB4B29}"/>
                  </a:ext>
                </a:extLst>
              </p:cNvPr>
              <p:cNvSpPr/>
              <p:nvPr/>
            </p:nvSpPr>
            <p:spPr bwMode="auto">
              <a:xfrm>
                <a:off x="7274929" y="3291031"/>
                <a:ext cx="443667" cy="0"/>
              </a:xfrm>
              <a:custGeom>
                <a:avLst/>
                <a:gdLst>
                  <a:gd name="connsiteX0" fmla="*/ 0 w 461638"/>
                  <a:gd name="connsiteY0" fmla="*/ 0 h 0"/>
                  <a:gd name="connsiteX1" fmla="*/ 461638 w 461638"/>
                  <a:gd name="connsiteY1" fmla="*/ 0 h 0"/>
                </a:gdLst>
                <a:ahLst/>
                <a:cxnLst>
                  <a:cxn ang="0">
                    <a:pos x="connsiteX0" y="connsiteY0"/>
                  </a:cxn>
                  <a:cxn ang="0">
                    <a:pos x="connsiteX1" y="connsiteY1"/>
                  </a:cxn>
                </a:cxnLst>
                <a:rect l="l" t="t" r="r" b="b"/>
                <a:pathLst>
                  <a:path w="461638">
                    <a:moveTo>
                      <a:pt x="0" y="0"/>
                    </a:moveTo>
                    <a:lnTo>
                      <a:pt x="461638" y="0"/>
                    </a:lnTo>
                  </a:path>
                </a:pathLst>
              </a:custGeom>
              <a:noFill/>
              <a:ln w="19050">
                <a:solidFill>
                  <a:schemeClr val="bg1">
                    <a:lumMod val="65000"/>
                  </a:schemeClr>
                </a:solidFill>
                <a:headEnd type="arrow" w="lg" len="sm"/>
                <a:tailEnd type="arrow" w="lg" len="sm"/>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1" name="Rectangle 60">
                <a:extLst>
                  <a:ext uri="{FF2B5EF4-FFF2-40B4-BE49-F238E27FC236}">
                    <a16:creationId xmlns:a16="http://schemas.microsoft.com/office/drawing/2014/main" id="{9C7CD9A6-6E55-4AB5-828F-D665C8D12687}"/>
                  </a:ext>
                </a:extLst>
              </p:cNvPr>
              <p:cNvSpPr/>
              <p:nvPr/>
            </p:nvSpPr>
            <p:spPr bwMode="auto">
              <a:xfrm>
                <a:off x="6183185" y="2526144"/>
                <a:ext cx="2627152" cy="1430917"/>
              </a:xfrm>
              <a:prstGeom prst="rect">
                <a:avLst/>
              </a:prstGeom>
              <a:no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2" name="Rectangle 61">
                <a:extLst>
                  <a:ext uri="{FF2B5EF4-FFF2-40B4-BE49-F238E27FC236}">
                    <a16:creationId xmlns:a16="http://schemas.microsoft.com/office/drawing/2014/main" id="{B5B59BA0-BF3D-442B-811A-0E1B5027A07D}"/>
                  </a:ext>
                </a:extLst>
              </p:cNvPr>
              <p:cNvSpPr/>
              <p:nvPr/>
            </p:nvSpPr>
            <p:spPr bwMode="auto">
              <a:xfrm>
                <a:off x="6470958" y="260725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1</a:t>
                </a:r>
              </a:p>
            </p:txBody>
          </p:sp>
          <p:sp>
            <p:nvSpPr>
              <p:cNvPr id="64" name="Rectangle 63">
                <a:extLst>
                  <a:ext uri="{FF2B5EF4-FFF2-40B4-BE49-F238E27FC236}">
                    <a16:creationId xmlns:a16="http://schemas.microsoft.com/office/drawing/2014/main" id="{C22FD308-6140-4DD8-9CF8-6011167F5430}"/>
                  </a:ext>
                </a:extLst>
              </p:cNvPr>
              <p:cNvSpPr/>
              <p:nvPr/>
            </p:nvSpPr>
            <p:spPr bwMode="auto">
              <a:xfrm>
                <a:off x="7634919" y="2594392"/>
                <a:ext cx="887647" cy="39858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a:ln>
                      <a:noFill/>
                    </a:ln>
                    <a:gradFill>
                      <a:gsLst>
                        <a:gs pos="1770">
                          <a:srgbClr val="353535"/>
                        </a:gs>
                        <a:gs pos="9800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Region 2</a:t>
                </a:r>
              </a:p>
            </p:txBody>
          </p:sp>
        </p:grpSp>
        <p:sp>
          <p:nvSpPr>
            <p:cNvPr id="8" name="Freeform: Shape 7">
              <a:extLst>
                <a:ext uri="{FF2B5EF4-FFF2-40B4-BE49-F238E27FC236}">
                  <a16:creationId xmlns:a16="http://schemas.microsoft.com/office/drawing/2014/main" id="{6F14173F-3CB1-4A4D-A8CF-1057BCBAC0F7}"/>
                </a:ext>
              </a:extLst>
            </p:cNvPr>
            <p:cNvSpPr/>
            <p:nvPr/>
          </p:nvSpPr>
          <p:spPr bwMode="auto">
            <a:xfrm>
              <a:off x="3743817" y="4962069"/>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2" name="Rectangle 21">
              <a:extLst>
                <a:ext uri="{FF2B5EF4-FFF2-40B4-BE49-F238E27FC236}">
                  <a16:creationId xmlns:a16="http://schemas.microsoft.com/office/drawing/2014/main" id="{7FF6A33F-CB65-4809-A907-A7B1AAEDA725}"/>
                </a:ext>
              </a:extLst>
            </p:cNvPr>
            <p:cNvSpPr/>
            <p:nvPr/>
          </p:nvSpPr>
          <p:spPr>
            <a:xfrm>
              <a:off x="3743817" y="5023649"/>
              <a:ext cx="3879144" cy="523220"/>
            </a:xfrm>
            <a:prstGeom prst="rect">
              <a:avLst/>
            </a:prstGeom>
          </p:spPr>
          <p:txBody>
            <a:bodyPr wrap="square">
              <a:spAutoFit/>
            </a:bodyPr>
            <a:lstStyle/>
            <a:p>
              <a:pPr algn="ctr" defTabSz="896354">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cs typeface="Segoe UI Semibold" panose="020B0702040204020203" pitchFamily="34" charset="0"/>
                </a:rPr>
                <a:t>AVAILABILITY ZONES</a:t>
              </a:r>
              <a:endPar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mj-lt"/>
                <a:ea typeface="+mn-ea"/>
              </a:endParaRPr>
            </a:p>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gradFill>
                    <a:gsLst>
                      <a:gs pos="78761">
                        <a:srgbClr val="353535"/>
                      </a:gs>
                      <a:gs pos="0">
                        <a:srgbClr val="353535"/>
                      </a:gs>
                    </a:gsLst>
                    <a:lin ang="5400000" scaled="0"/>
                  </a:gradFill>
                  <a:effectLst/>
                  <a:uLnTx/>
                  <a:uFillTx/>
                  <a:ea typeface="+mn-ea"/>
                </a:rPr>
                <a:t>Protection from entire datacenter failures</a:t>
              </a:r>
            </a:p>
          </p:txBody>
        </p:sp>
        <p:sp>
          <p:nvSpPr>
            <p:cNvPr id="30" name="Freeform: Shape 29">
              <a:extLst>
                <a:ext uri="{FF2B5EF4-FFF2-40B4-BE49-F238E27FC236}">
                  <a16:creationId xmlns:a16="http://schemas.microsoft.com/office/drawing/2014/main" id="{8E9E16CB-CD08-4660-942B-4CB1A5400F11}"/>
                </a:ext>
              </a:extLst>
            </p:cNvPr>
            <p:cNvSpPr/>
            <p:nvPr/>
          </p:nvSpPr>
          <p:spPr bwMode="auto">
            <a:xfrm>
              <a:off x="3743817" y="2299825"/>
              <a:ext cx="3879144" cy="0"/>
            </a:xfrm>
            <a:custGeom>
              <a:avLst/>
              <a:gdLst>
                <a:gd name="connsiteX0" fmla="*/ 0 w 1296238"/>
                <a:gd name="connsiteY0" fmla="*/ 0 h 0"/>
                <a:gd name="connsiteX1" fmla="*/ 1296238 w 1296238"/>
                <a:gd name="connsiteY1" fmla="*/ 0 h 0"/>
              </a:gdLst>
              <a:ahLst/>
              <a:cxnLst>
                <a:cxn ang="0">
                  <a:pos x="connsiteX0" y="connsiteY0"/>
                </a:cxn>
                <a:cxn ang="0">
                  <a:pos x="connsiteX1" y="connsiteY1"/>
                </a:cxn>
              </a:cxnLst>
              <a:rect l="l" t="t" r="r" b="b"/>
              <a:pathLst>
                <a:path w="1296238">
                  <a:moveTo>
                    <a:pt x="0" y="0"/>
                  </a:moveTo>
                  <a:lnTo>
                    <a:pt x="1296238" y="0"/>
                  </a:lnTo>
                </a:path>
              </a:pathLst>
            </a:custGeom>
            <a:noFill/>
            <a:ln w="15875">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6" name="Rectangle 362">
              <a:extLst>
                <a:ext uri="{FF2B5EF4-FFF2-40B4-BE49-F238E27FC236}">
                  <a16:creationId xmlns:a16="http://schemas.microsoft.com/office/drawing/2014/main" id="{5D069575-3D1A-455D-AA42-E0E15F785F75}"/>
                </a:ext>
              </a:extLst>
            </p:cNvPr>
            <p:cNvSpPr>
              <a:spLocks noChangeArrowheads="1"/>
            </p:cNvSpPr>
            <p:nvPr/>
          </p:nvSpPr>
          <p:spPr bwMode="auto">
            <a:xfrm>
              <a:off x="3730632" y="1753697"/>
              <a:ext cx="3879143" cy="51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80" tIns="43940" rIns="87880" bIns="4394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896354"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VM SLA</a:t>
              </a:r>
            </a:p>
            <a:p>
              <a:pPr algn="ctr" defTabSz="896354" eaLnBrk="1" hangingPunct="1">
                <a:defRPr/>
              </a:pPr>
              <a:r>
                <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panose="020B0502040204020203" pitchFamily="34" charset="0"/>
                  <a:ea typeface="+mn-ea"/>
                  <a:cs typeface="Segoe UI" panose="020B0502040204020203" pitchFamily="34" charset="0"/>
                </a:rPr>
                <a:t>99.99% </a:t>
              </a:r>
              <a:endParaRPr kumimoji="0" lang="en-US" altLang="en-US" sz="1400"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light"/>
                <a:ea typeface="+mn-ea"/>
              </a:endParaRPr>
            </a:p>
          </p:txBody>
        </p:sp>
        <p:grpSp>
          <p:nvGrpSpPr>
            <p:cNvPr id="4" name="Group 3">
              <a:extLst>
                <a:ext uri="{FF2B5EF4-FFF2-40B4-BE49-F238E27FC236}">
                  <a16:creationId xmlns:a16="http://schemas.microsoft.com/office/drawing/2014/main" id="{D53A1EB4-E62E-494C-B98E-5F35B03F7ED6}"/>
                </a:ext>
              </a:extLst>
            </p:cNvPr>
            <p:cNvGrpSpPr/>
            <p:nvPr/>
          </p:nvGrpSpPr>
          <p:grpSpPr>
            <a:xfrm>
              <a:off x="4200237" y="2576743"/>
              <a:ext cx="2939934" cy="2120031"/>
              <a:chOff x="3005784" y="2526144"/>
              <a:chExt cx="1984311" cy="1430917"/>
            </a:xfrm>
          </p:grpSpPr>
          <p:sp>
            <p:nvSpPr>
              <p:cNvPr id="65" name="Freeform 11">
                <a:extLst>
                  <a:ext uri="{FF2B5EF4-FFF2-40B4-BE49-F238E27FC236}">
                    <a16:creationId xmlns:a16="http://schemas.microsoft.com/office/drawing/2014/main" id="{C367DE45-DA53-40F0-876A-699C18141EFD}"/>
                  </a:ext>
                </a:extLst>
              </p:cNvPr>
              <p:cNvSpPr>
                <a:spLocks/>
              </p:cNvSpPr>
              <p:nvPr/>
            </p:nvSpPr>
            <p:spPr bwMode="auto">
              <a:xfrm>
                <a:off x="3005784" y="2526144"/>
                <a:ext cx="1984311" cy="1430917"/>
              </a:xfrm>
              <a:custGeom>
                <a:avLst/>
                <a:gdLst>
                  <a:gd name="T0" fmla="*/ 752 w 1651"/>
                  <a:gd name="T1" fmla="*/ 1056 h 1056"/>
                  <a:gd name="T2" fmla="*/ 0 w 1651"/>
                  <a:gd name="T3" fmla="*/ 1056 h 1056"/>
                  <a:gd name="T4" fmla="*/ 0 w 1651"/>
                  <a:gd name="T5" fmla="*/ 153 h 1056"/>
                  <a:gd name="T6" fmla="*/ 452 w 1651"/>
                  <a:gd name="T7" fmla="*/ 153 h 1056"/>
                  <a:gd name="T8" fmla="*/ 452 w 1651"/>
                  <a:gd name="T9" fmla="*/ 755 h 1056"/>
                  <a:gd name="T10" fmla="*/ 360 w 1651"/>
                  <a:gd name="T11" fmla="*/ 755 h 1056"/>
                  <a:gd name="T12" fmla="*/ 452 w 1651"/>
                  <a:gd name="T13" fmla="*/ 755 h 1056"/>
                  <a:gd name="T14" fmla="*/ 452 w 1651"/>
                  <a:gd name="T15" fmla="*/ 0 h 1056"/>
                  <a:gd name="T16" fmla="*/ 1199 w 1651"/>
                  <a:gd name="T17" fmla="*/ 0 h 1056"/>
                  <a:gd name="T18" fmla="*/ 1199 w 1651"/>
                  <a:gd name="T19" fmla="*/ 755 h 1056"/>
                  <a:gd name="T20" fmla="*/ 1291 w 1651"/>
                  <a:gd name="T21" fmla="*/ 755 h 1056"/>
                  <a:gd name="T22" fmla="*/ 1199 w 1651"/>
                  <a:gd name="T23" fmla="*/ 755 h 1056"/>
                  <a:gd name="T24" fmla="*/ 1199 w 1651"/>
                  <a:gd name="T25" fmla="*/ 153 h 1056"/>
                  <a:gd name="T26" fmla="*/ 1651 w 1651"/>
                  <a:gd name="T27" fmla="*/ 153 h 1056"/>
                  <a:gd name="T28" fmla="*/ 1651 w 1651"/>
                  <a:gd name="T29" fmla="*/ 1056 h 1056"/>
                  <a:gd name="T30" fmla="*/ 900 w 1651"/>
                  <a:gd name="T31" fmla="*/ 1056 h 1056"/>
                  <a:gd name="T32" fmla="*/ 900 w 1651"/>
                  <a:gd name="T33" fmla="*/ 751 h 1056"/>
                  <a:gd name="T34" fmla="*/ 752 w 1651"/>
                  <a:gd name="T35" fmla="*/ 751 h 1056"/>
                  <a:gd name="T36" fmla="*/ 752 w 1651"/>
                  <a:gd name="T37" fmla="*/ 10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1" h="1056">
                    <a:moveTo>
                      <a:pt x="752" y="1056"/>
                    </a:moveTo>
                    <a:lnTo>
                      <a:pt x="0" y="1056"/>
                    </a:lnTo>
                    <a:lnTo>
                      <a:pt x="0" y="153"/>
                    </a:lnTo>
                    <a:lnTo>
                      <a:pt x="452" y="153"/>
                    </a:lnTo>
                    <a:lnTo>
                      <a:pt x="452" y="755"/>
                    </a:lnTo>
                    <a:lnTo>
                      <a:pt x="360" y="755"/>
                    </a:lnTo>
                    <a:lnTo>
                      <a:pt x="452" y="755"/>
                    </a:lnTo>
                    <a:lnTo>
                      <a:pt x="452" y="0"/>
                    </a:lnTo>
                    <a:lnTo>
                      <a:pt x="1199" y="0"/>
                    </a:lnTo>
                    <a:lnTo>
                      <a:pt x="1199" y="755"/>
                    </a:lnTo>
                    <a:lnTo>
                      <a:pt x="1291" y="755"/>
                    </a:lnTo>
                    <a:lnTo>
                      <a:pt x="1199" y="755"/>
                    </a:lnTo>
                    <a:lnTo>
                      <a:pt x="1199" y="153"/>
                    </a:lnTo>
                    <a:lnTo>
                      <a:pt x="1651" y="153"/>
                    </a:lnTo>
                    <a:lnTo>
                      <a:pt x="1651" y="1056"/>
                    </a:lnTo>
                    <a:lnTo>
                      <a:pt x="900" y="1056"/>
                    </a:lnTo>
                    <a:lnTo>
                      <a:pt x="900" y="751"/>
                    </a:lnTo>
                    <a:lnTo>
                      <a:pt x="752" y="751"/>
                    </a:lnTo>
                    <a:lnTo>
                      <a:pt x="752" y="1056"/>
                    </a:lnTo>
                    <a:close/>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6" name="Rectangle 65">
                <a:extLst>
                  <a:ext uri="{FF2B5EF4-FFF2-40B4-BE49-F238E27FC236}">
                    <a16:creationId xmlns:a16="http://schemas.microsoft.com/office/drawing/2014/main" id="{576ED55F-90A5-499D-BBB8-CD8189F30A26}"/>
                  </a:ext>
                </a:extLst>
              </p:cNvPr>
              <p:cNvSpPr/>
              <p:nvPr/>
            </p:nvSpPr>
            <p:spPr bwMode="auto">
              <a:xfrm rot="5400000">
                <a:off x="2880435" y="30456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67" name="monitor">
                <a:extLst>
                  <a:ext uri="{FF2B5EF4-FFF2-40B4-BE49-F238E27FC236}">
                    <a16:creationId xmlns:a16="http://schemas.microsoft.com/office/drawing/2014/main" id="{69C20AB9-F19C-491F-BA81-DE58455D0E85}"/>
                  </a:ext>
                </a:extLst>
              </p:cNvPr>
              <p:cNvSpPr>
                <a:spLocks noChangeAspect="1" noEditPoints="1"/>
              </p:cNvSpPr>
              <p:nvPr/>
            </p:nvSpPr>
            <p:spPr bwMode="auto">
              <a:xfrm>
                <a:off x="3130261" y="29268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8" name="monitor">
                <a:extLst>
                  <a:ext uri="{FF2B5EF4-FFF2-40B4-BE49-F238E27FC236}">
                    <a16:creationId xmlns:a16="http://schemas.microsoft.com/office/drawing/2014/main" id="{D0025875-75AD-46FF-A03E-BA4D744FEB8A}"/>
                  </a:ext>
                </a:extLst>
              </p:cNvPr>
              <p:cNvSpPr>
                <a:spLocks noChangeAspect="1" noEditPoints="1"/>
              </p:cNvSpPr>
              <p:nvPr/>
            </p:nvSpPr>
            <p:spPr bwMode="auto">
              <a:xfrm>
                <a:off x="3130261" y="32844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69" name="Rectangle 68">
                <a:extLst>
                  <a:ext uri="{FF2B5EF4-FFF2-40B4-BE49-F238E27FC236}">
                    <a16:creationId xmlns:a16="http://schemas.microsoft.com/office/drawing/2014/main" id="{420C9F38-4BB9-47AC-82F5-940C586F280D}"/>
                  </a:ext>
                </a:extLst>
              </p:cNvPr>
              <p:cNvSpPr/>
              <p:nvPr/>
            </p:nvSpPr>
            <p:spPr bwMode="auto">
              <a:xfrm rot="5400000">
                <a:off x="3559578" y="2824992"/>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0" name="monitor">
                <a:extLst>
                  <a:ext uri="{FF2B5EF4-FFF2-40B4-BE49-F238E27FC236}">
                    <a16:creationId xmlns:a16="http://schemas.microsoft.com/office/drawing/2014/main" id="{04FC05E3-9FED-49F4-92F0-BE09CFF5009B}"/>
                  </a:ext>
                </a:extLst>
              </p:cNvPr>
              <p:cNvSpPr>
                <a:spLocks noChangeAspect="1" noEditPoints="1"/>
              </p:cNvSpPr>
              <p:nvPr/>
            </p:nvSpPr>
            <p:spPr bwMode="auto">
              <a:xfrm>
                <a:off x="3809404" y="2706190"/>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1" name="monitor">
                <a:extLst>
                  <a:ext uri="{FF2B5EF4-FFF2-40B4-BE49-F238E27FC236}">
                    <a16:creationId xmlns:a16="http://schemas.microsoft.com/office/drawing/2014/main" id="{57132751-AD31-463B-A7EF-EF1BF5F9C063}"/>
                  </a:ext>
                </a:extLst>
              </p:cNvPr>
              <p:cNvSpPr>
                <a:spLocks noChangeAspect="1" noEditPoints="1"/>
              </p:cNvSpPr>
              <p:nvPr/>
            </p:nvSpPr>
            <p:spPr bwMode="auto">
              <a:xfrm>
                <a:off x="3809404" y="3063764"/>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1254A47F-4ACE-49D2-8224-CC92F1B8ACE9}"/>
                  </a:ext>
                </a:extLst>
              </p:cNvPr>
              <p:cNvSpPr/>
              <p:nvPr/>
            </p:nvSpPr>
            <p:spPr bwMode="auto">
              <a:xfrm rot="5400000">
                <a:off x="4310893" y="3025160"/>
                <a:ext cx="835521" cy="454715"/>
              </a:xfrm>
              <a:prstGeom prst="rect">
                <a:avLst/>
              </a:prstGeom>
              <a:solidFill>
                <a:schemeClr val="bg1"/>
              </a:solidFill>
              <a:ln w="15875">
                <a:solidFill>
                  <a:schemeClr val="bg2">
                    <a:lumMod val="5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marL="0" marR="0" lvl="0" indent="0" algn="ctr" defTabSz="89593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73" name="monitor">
                <a:extLst>
                  <a:ext uri="{FF2B5EF4-FFF2-40B4-BE49-F238E27FC236}">
                    <a16:creationId xmlns:a16="http://schemas.microsoft.com/office/drawing/2014/main" id="{81C9059D-222B-490B-9B6F-EB93F6A70C47}"/>
                  </a:ext>
                </a:extLst>
              </p:cNvPr>
              <p:cNvSpPr>
                <a:spLocks noChangeAspect="1" noEditPoints="1"/>
              </p:cNvSpPr>
              <p:nvPr/>
            </p:nvSpPr>
            <p:spPr bwMode="auto">
              <a:xfrm>
                <a:off x="4560718" y="2906359"/>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74" name="monitor">
                <a:extLst>
                  <a:ext uri="{FF2B5EF4-FFF2-40B4-BE49-F238E27FC236}">
                    <a16:creationId xmlns:a16="http://schemas.microsoft.com/office/drawing/2014/main" id="{D130BF16-B558-4D2D-A609-BC32EC9A6BD1}"/>
                  </a:ext>
                </a:extLst>
              </p:cNvPr>
              <p:cNvSpPr>
                <a:spLocks noChangeAspect="1" noEditPoints="1"/>
              </p:cNvSpPr>
              <p:nvPr/>
            </p:nvSpPr>
            <p:spPr bwMode="auto">
              <a:xfrm>
                <a:off x="4560718" y="3263933"/>
                <a:ext cx="335871" cy="298130"/>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grpSp>
      </p:grpSp>
    </p:spTree>
    <p:extLst>
      <p:ext uri="{BB962C8B-B14F-4D97-AF65-F5344CB8AC3E}">
        <p14:creationId xmlns:p14="http://schemas.microsoft.com/office/powerpoint/2010/main" val="242489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customXml/itemProps2.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6FE134-7361-4698-B6E4-8A8E01883A2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5546</Words>
  <Application>Microsoft Office PowerPoint</Application>
  <PresentationFormat>Widescreen</PresentationFormat>
  <Paragraphs>576</Paragraphs>
  <Slides>37</Slides>
  <Notes>34</Notes>
  <HiddenSlides>1</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37</vt:i4>
      </vt:variant>
    </vt:vector>
  </HeadingPairs>
  <TitlesOfParts>
    <vt:vector size="49"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1_Microsoft Power Platform Template</vt:lpstr>
      <vt:lpstr>Microsoft Power Platform Template</vt:lpstr>
      <vt:lpstr>AZ-900T0x Module 02: Core Azure Services</vt:lpstr>
      <vt:lpstr>Module Outline</vt:lpstr>
      <vt:lpstr>Module 02 – Outline</vt:lpstr>
      <vt:lpstr>Core Azure architectural components</vt:lpstr>
      <vt:lpstr>Core Azure architectural components – Objective Domain</vt:lpstr>
      <vt:lpstr>Regions</vt:lpstr>
      <vt:lpstr>Region Pairs</vt:lpstr>
      <vt:lpstr>Geographies</vt:lpstr>
      <vt:lpstr>Availability Options</vt:lpstr>
      <vt:lpstr>Availability zones</vt:lpstr>
      <vt:lpstr>Azure Resources</vt:lpstr>
      <vt:lpstr>Resource groups</vt:lpstr>
      <vt:lpstr>Azure Resource Manager</vt:lpstr>
      <vt:lpstr>Azure Subscriptions</vt:lpstr>
      <vt:lpstr>Walkthrough – Explore the Azure Portal</vt:lpstr>
      <vt:lpstr>Management Groups</vt:lpstr>
      <vt:lpstr>Core Azure workload products</vt:lpstr>
      <vt:lpstr>Core Azure Workloads - Objective Domain</vt:lpstr>
      <vt:lpstr>Azure compute services</vt:lpstr>
      <vt:lpstr>Azure virtual machines</vt:lpstr>
      <vt:lpstr>Walkthrough – Create a Virtual Machine</vt:lpstr>
      <vt:lpstr>Azure App Services</vt:lpstr>
      <vt:lpstr>Walkthrough – Create an App Service</vt:lpstr>
      <vt:lpstr>Azure Container Services</vt:lpstr>
      <vt:lpstr>Walkthrough - Deploy Azure Container Instances</vt:lpstr>
      <vt:lpstr>Azure Virtual Desktop</vt:lpstr>
      <vt:lpstr>Azure networking services</vt:lpstr>
      <vt:lpstr>Walkthrough - Create a virtual network</vt:lpstr>
      <vt:lpstr>Azure storage services</vt:lpstr>
      <vt:lpstr>Azure storage access tiers</vt:lpstr>
      <vt:lpstr>Walkthrough - Create blob storage</vt:lpstr>
      <vt:lpstr>Azure database services</vt:lpstr>
      <vt:lpstr>Azure SQL Managed Instance</vt:lpstr>
      <vt:lpstr>Walkthrough-Create a SQL database</vt:lpstr>
      <vt:lpstr>Explore Azure Marketplace</vt:lpstr>
      <vt:lpstr>Knowledge Check</vt:lpstr>
      <vt:lpstr>Module 02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2021-09-16T23:09:06Z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