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513" r:id="rId5"/>
    <p:sldId id="260" r:id="rId6"/>
    <p:sldId id="520" r:id="rId7"/>
    <p:sldId id="521" r:id="rId8"/>
    <p:sldId id="522" r:id="rId9"/>
    <p:sldId id="523" r:id="rId10"/>
    <p:sldId id="524" r:id="rId11"/>
    <p:sldId id="527" r:id="rId12"/>
    <p:sldId id="518" r:id="rId13"/>
    <p:sldId id="525" r:id="rId14"/>
    <p:sldId id="526" r:id="rId15"/>
    <p:sldId id="519" r:id="rId16"/>
    <p:sldId id="514" r:id="rId17"/>
    <p:sldId id="516" r:id="rId18"/>
    <p:sldId id="517" r:id="rId19"/>
    <p:sldId id="530" r:id="rId20"/>
    <p:sldId id="515" r:id="rId21"/>
    <p:sldId id="52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3FBD4-7C1D-6B9A-CC34-38A08CFCC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48292-3AD9-6E5C-96BB-97F9DAA3C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39AFD-9355-AA71-70C7-DE0E0EC96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42FF-0D3D-44AC-9EC6-C5F6A3B24860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6C25B-812A-1E8D-15B5-3517BB08B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80DE2-4F57-FA5F-9871-C20B0ADD4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ED49-1CF9-4469-9CEE-539F41BB2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1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A5BF3-CBC1-7F2F-CC34-270955794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F46C7A-C57E-D359-9398-71DC75DD9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40D33-8712-DA12-F3EB-5E1A88E1D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42FF-0D3D-44AC-9EC6-C5F6A3B24860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D5AE8-9B2F-BD49-CF2B-2E371B03A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C4514-AF9D-9F49-9E91-99B083A6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ED49-1CF9-4469-9CEE-539F41BB2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3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66810D-F24A-F432-F2FC-C1353F3699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FEEFAD-2EB6-ED64-2216-DA2060A6E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8603A-1C24-5044-1716-1F07F4E65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42FF-0D3D-44AC-9EC6-C5F6A3B24860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C7859-904D-667F-AE72-132FCB0EB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72612-21BE-3340-ECD6-DA2C86F97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ED49-1CF9-4469-9CEE-539F41BB2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014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906" y="1122426"/>
            <a:ext cx="9142562" cy="238722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>
              <a:buNone/>
              <a:defRPr>
                <a:latin typeface="Calibri Light" panose="020F0302020204030204" pitchFamily="34" charset="0"/>
              </a:defRPr>
            </a:lvl1pPr>
          </a:lstStyle>
          <a:p>
            <a:pPr indent="0">
              <a:buNone/>
            </a:pPr>
            <a:endParaRPr lang="en-US" sz="2322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562" y="1604399"/>
            <a:ext cx="10971684" cy="397681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831"/>
              </a:spcBef>
              <a:buNone/>
              <a:defRPr>
                <a:latin typeface="Calibri Light" panose="020F0302020204030204" pitchFamily="34" charset="0"/>
              </a:defRPr>
            </a:lvl1pPr>
          </a:lstStyle>
          <a:p>
            <a:pPr indent="0">
              <a:spcBef>
                <a:spcPts val="1514"/>
              </a:spcBef>
              <a:buNone/>
            </a:pPr>
            <a:endParaRPr lang="en-US" sz="2322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FCC3674-80BE-426C-9AF4-3156488B7F2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8973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3301-18AF-870F-C212-61CB249DC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04F5B-DC5F-658B-67AF-2808E2A0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6D903-1A5C-DD86-559A-7100076BB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42FF-0D3D-44AC-9EC6-C5F6A3B24860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7470E-1BD0-5A7A-005A-55B2DF388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B8AE4-DE6D-F14D-F4AC-648247BB1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ED49-1CF9-4469-9CEE-539F41BB2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21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94C8B-6E5E-DE7A-32E4-1447754C2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27759-149F-C7C3-DF5A-1DBEA4133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53D23-48C5-B922-306F-E13A39C92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42FF-0D3D-44AC-9EC6-C5F6A3B24860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8BB15-062D-F0EC-5AD4-A5815879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6F85F-F58D-EA58-07FA-58D7D86D1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ED49-1CF9-4469-9CEE-539F41BB2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95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1CEFD-6058-2152-2C55-7ABA9BB7B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10B97-B733-BF96-3D47-E4C5808EC5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08348-B746-5552-E3C6-503AD92F6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CE548-893F-72B9-E981-72056E502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42FF-0D3D-44AC-9EC6-C5F6A3B24860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9A6C7-3858-ADCE-7972-4EC3CCB51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55E2D-7B77-C94F-E2E4-3BE10E7C9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ED49-1CF9-4469-9CEE-539F41BB2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0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7AF6B-C7C2-D14B-BCD1-D13D9E874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983A9-3541-7C01-A87C-5079ED31D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731C9E-532D-34EE-2D4E-79CD354A9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2864E0-BFB0-9F27-34D3-A5838CE2EA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D13F00-E7D9-51DF-C3B4-E2EE229A71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027D33-A71D-873F-1E7B-38F81C485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42FF-0D3D-44AC-9EC6-C5F6A3B24860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40D929-9DC7-E0C6-B380-136352D10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B85335-C0F0-9944-081B-0C83DC2CF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ED49-1CF9-4469-9CEE-539F41BB2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64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31BF8-BDE4-DD5B-8093-43D379B09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443F-E5D1-AD56-B8FA-A5BE21F87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42FF-0D3D-44AC-9EC6-C5F6A3B24860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4074A9-976C-58C2-7D35-28F2166F1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922E9-A9D4-2A9A-C573-014296C4A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ED49-1CF9-4469-9CEE-539F41BB2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64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D7C72D-A5A3-4276-BED3-F1CC761C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42FF-0D3D-44AC-9EC6-C5F6A3B24860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8895AE-D6FE-BBFC-607E-6DE7D2D1A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19084-550C-E3E6-244E-C1497A97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ED49-1CF9-4469-9CEE-539F41BB2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64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63A33-421A-092F-A76F-114627E16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D2A0E-60F4-191B-0AEE-90E761F83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5BBBAB-7913-DE2C-E6C1-96B709A67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83FC4D-213C-32D5-E0C5-35C2A3660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42FF-0D3D-44AC-9EC6-C5F6A3B24860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F543B-786F-CA0A-03BE-27A4EE2C1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07A42-65B4-BC30-BE77-4819C1461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ED49-1CF9-4469-9CEE-539F41BB2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39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0F314-1D45-D07D-A981-DE1E0C7AE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8251C9-C451-E003-B859-707437218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D9F891-6C07-9A2A-F600-E63CE998E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B4AB1-99E7-FD50-0829-C14084151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42FF-0D3D-44AC-9EC6-C5F6A3B24860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F125A-1FB9-10B1-95A5-0805EB528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727E0-960D-9B0E-6771-9F93524D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ED49-1CF9-4469-9CEE-539F41BB2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99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B38725-CBBA-BFAD-B799-7F2B19596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0B0BB-C022-1A59-3842-EE975B0C2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055A3-2B79-A1DB-2023-64FC643778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</a:defRPr>
            </a:lvl1pPr>
          </a:lstStyle>
          <a:p>
            <a:fld id="{2BC842FF-0D3D-44AC-9EC6-C5F6A3B24860}" type="datetimeFigureOut">
              <a:rPr lang="en-US" smtClean="0"/>
              <a:pPr/>
              <a:t>11/2/2024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7892D-2AF7-5002-6018-4739DB54BE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8D5C2-B94E-FEC6-ECCF-DE14D30500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</a:defRPr>
            </a:lvl1pPr>
          </a:lstStyle>
          <a:p>
            <a:fld id="{B9AEED49-1CF9-4469-9CEE-539F41BB29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297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Luu.p.loi@google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105-F644-D68E-342A-40F0094630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Tin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vi-VN" dirty="0">
                <a:latin typeface="Calibri Light" panose="020F0302020204030204" pitchFamily="34" charset="0"/>
              </a:rPr>
              <a:t>học ứng dụng</a:t>
            </a:r>
            <a:br>
              <a:rPr lang="vi-VN" dirty="0">
                <a:latin typeface="Calibri Light" panose="020F0302020204030204" pitchFamily="34" charset="0"/>
              </a:rPr>
            </a:br>
            <a:r>
              <a:rPr lang="vi-VN" sz="3600" dirty="0">
                <a:latin typeface="Calibri Light" panose="020F0302020204030204" pitchFamily="34" charset="0"/>
              </a:rPr>
              <a:t>(Applied Bioinformatics)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456907-E2C4-B33B-BF50-4BBEB7DB6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16438"/>
            <a:ext cx="9144000" cy="1655762"/>
          </a:xfrm>
        </p:spPr>
        <p:txBody>
          <a:bodyPr>
            <a:normAutofit/>
          </a:bodyPr>
          <a:lstStyle/>
          <a:p>
            <a:r>
              <a:rPr lang="vi-VN" sz="2000" dirty="0">
                <a:latin typeface="Calibri Light" panose="020F0302020204030204" pitchFamily="34" charset="0"/>
              </a:rPr>
              <a:t>Phuc Loi Luu, PhD</a:t>
            </a:r>
          </a:p>
          <a:p>
            <a:r>
              <a:rPr lang="vi-VN" sz="2000" dirty="0">
                <a:latin typeface="Calibri Light" panose="020F0302020204030204" pitchFamily="34" charset="0"/>
                <a:hlinkClick r:id="rId2"/>
              </a:rPr>
              <a:t>Luu.p.loi@googlemail.com</a:t>
            </a:r>
            <a:endParaRPr lang="vi-VN" sz="2000" dirty="0">
              <a:latin typeface="Calibri Light" panose="020F0302020204030204" pitchFamily="34" charset="0"/>
            </a:endParaRPr>
          </a:p>
          <a:p>
            <a:r>
              <a:rPr lang="vi-VN" sz="2000" dirty="0">
                <a:latin typeface="Calibri Light" panose="020F0302020204030204" pitchFamily="34" charset="0"/>
              </a:rPr>
              <a:t> </a:t>
            </a:r>
            <a:r>
              <a:rPr lang="en-GB" sz="2000" dirty="0">
                <a:latin typeface="Calibri Light" panose="020F0302020204030204" pitchFamily="34" charset="0"/>
              </a:rPr>
              <a:t>Nov 02</a:t>
            </a:r>
            <a:r>
              <a:rPr lang="vi-VN" sz="2000" dirty="0">
                <a:latin typeface="Calibri Light" panose="020F0302020204030204" pitchFamily="34" charset="0"/>
              </a:rPr>
              <a:t> 202</a:t>
            </a:r>
            <a:r>
              <a:rPr lang="en-GB" sz="2000" dirty="0">
                <a:latin typeface="Calibri Light" panose="020F0302020204030204" pitchFamily="34" charset="0"/>
              </a:rPr>
              <a:t>4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5DABA8-DA7D-BC18-0720-F458898D1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58" y="228622"/>
            <a:ext cx="1088822" cy="893741"/>
          </a:xfrm>
          <a:prstGeom prst="rect">
            <a:avLst/>
          </a:prstGeom>
        </p:spPr>
      </p:pic>
      <p:pic>
        <p:nvPicPr>
          <p:cNvPr id="1028" name="Picture 4" descr="Trường Đại học Khoa học Tự nhiên, ĐHQG-HCM - ĐHQG-HCM và các đơn vị thành  viên">
            <a:extLst>
              <a:ext uri="{FF2B5EF4-FFF2-40B4-BE49-F238E27FC236}">
                <a16:creationId xmlns:a16="http://schemas.microsoft.com/office/drawing/2014/main" id="{37AE2053-DC08-D147-682A-A6E5F624E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540" y="115888"/>
            <a:ext cx="2115500" cy="138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22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E015CD-B2DF-924A-5FC0-4699C089F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24" y="531370"/>
            <a:ext cx="11054676" cy="595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208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2F6F62-AD5F-BB94-C87F-18A9F28FB1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950" y="464026"/>
            <a:ext cx="11055171" cy="5929948"/>
          </a:xfrm>
        </p:spPr>
      </p:pic>
    </p:spTree>
    <p:extLst>
      <p:ext uri="{BB962C8B-B14F-4D97-AF65-F5344CB8AC3E}">
        <p14:creationId xmlns:p14="http://schemas.microsoft.com/office/powerpoint/2010/main" val="2136720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50E1B-39DF-4E9F-B0F6-9802F4A2C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8955"/>
          </a:xfrm>
        </p:spPr>
        <p:txBody>
          <a:bodyPr>
            <a:normAutofit fontScale="90000"/>
          </a:bodyPr>
          <a:lstStyle/>
          <a:p>
            <a:pPr algn="ctr"/>
            <a:r>
              <a:rPr lang="vi-VN" dirty="0">
                <a:latin typeface="Calibri Light" panose="020F0302020204030204" pitchFamily="34" charset="0"/>
              </a:rPr>
              <a:t>Projects and important dates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03BA982-83F8-3221-FB1D-EF676D4B51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3368796"/>
              </p:ext>
            </p:extLst>
          </p:nvPr>
        </p:nvGraphicFramePr>
        <p:xfrm>
          <a:off x="838200" y="1107440"/>
          <a:ext cx="10515600" cy="475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571898159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507715326"/>
                    </a:ext>
                  </a:extLst>
                </a:gridCol>
                <a:gridCol w="3119120">
                  <a:extLst>
                    <a:ext uri="{9D8B030D-6E8A-4147-A177-3AD203B41FA5}">
                      <a16:colId xmlns:a16="http://schemas.microsoft.com/office/drawing/2014/main" val="2801679016"/>
                    </a:ext>
                  </a:extLst>
                </a:gridCol>
                <a:gridCol w="2225040">
                  <a:extLst>
                    <a:ext uri="{9D8B030D-6E8A-4147-A177-3AD203B41FA5}">
                      <a16:colId xmlns:a16="http://schemas.microsoft.com/office/drawing/2014/main" val="2403869516"/>
                    </a:ext>
                  </a:extLst>
                </a:gridCol>
                <a:gridCol w="858520">
                  <a:extLst>
                    <a:ext uri="{9D8B030D-6E8A-4147-A177-3AD203B41FA5}">
                      <a16:colId xmlns:a16="http://schemas.microsoft.com/office/drawing/2014/main" val="1048074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vi-VN" sz="14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No</a:t>
                      </a:r>
                      <a:endParaRPr lang="en-US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Project</a:t>
                      </a:r>
                      <a:endParaRPr lang="en-US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Aim</a:t>
                      </a:r>
                      <a:endParaRPr lang="en-US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Requirement</a:t>
                      </a:r>
                      <a:endParaRPr lang="en-US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Group</a:t>
                      </a:r>
                      <a:endParaRPr lang="en-US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5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4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  <a:endParaRPr lang="en-US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A </a:t>
                      </a:r>
                      <a:r>
                        <a:rPr lang="vi-VN" sz="14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breast cancer gene panel</a:t>
                      </a:r>
                      <a:r>
                        <a:rPr lang="en-GB" sz="14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 (BRCA1 and BRCA2)</a:t>
                      </a:r>
                      <a:endParaRPr lang="en-US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GB" sz="14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P</a:t>
                      </a:r>
                      <a:r>
                        <a:rPr lang="vi-VN" sz="14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rocessing </a:t>
                      </a:r>
                      <a:r>
                        <a:rPr lang="en-GB" sz="14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a </a:t>
                      </a:r>
                      <a:r>
                        <a:rPr lang="vi-VN" sz="14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dataset</a:t>
                      </a:r>
                      <a:r>
                        <a:rPr lang="en-GB" sz="14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 of 10 samples</a:t>
                      </a:r>
                      <a:endParaRPr lang="en-US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vi-VN" sz="14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- Programming bash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vi-VN" sz="14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- </a:t>
                      </a:r>
                      <a:r>
                        <a:rPr lang="en-GB" sz="14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Human </a:t>
                      </a:r>
                      <a:r>
                        <a:rPr lang="vi-VN" sz="14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Moclecular biology</a:t>
                      </a:r>
                      <a:endParaRPr lang="en-GB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- </a:t>
                      </a:r>
                      <a:r>
                        <a:rPr lang="vi-VN" sz="14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Clinical background</a:t>
                      </a:r>
                      <a:endParaRPr lang="en-US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914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4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  <a:endParaRPr lang="en-US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A </a:t>
                      </a:r>
                      <a:r>
                        <a:rPr lang="vi-VN" sz="14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gene panel sequencing dataset of a cancer</a:t>
                      </a:r>
                      <a:endParaRPr lang="en-US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P</a:t>
                      </a:r>
                      <a:r>
                        <a:rPr lang="vi-VN" sz="14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rocessing </a:t>
                      </a:r>
                      <a:r>
                        <a:rPr lang="en-GB" sz="14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a </a:t>
                      </a:r>
                      <a:r>
                        <a:rPr lang="vi-VN" sz="14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dataset</a:t>
                      </a:r>
                      <a:r>
                        <a:rPr lang="en-GB" sz="14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 of 2 samples</a:t>
                      </a:r>
                      <a:endParaRPr lang="en-US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vi-VN" sz="14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- Programming bash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vi-VN" sz="14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- </a:t>
                      </a:r>
                      <a:r>
                        <a:rPr lang="en-GB" sz="14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Human </a:t>
                      </a:r>
                      <a:r>
                        <a:rPr lang="vi-VN" sz="14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Moclecular biology</a:t>
                      </a:r>
                      <a:endParaRPr lang="en-GB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- </a:t>
                      </a:r>
                      <a:r>
                        <a:rPr lang="vi-VN" sz="14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Clinical background</a:t>
                      </a:r>
                      <a:endParaRPr lang="en-US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234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4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3</a:t>
                      </a:r>
                      <a:endParaRPr lang="en-US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Whole E</a:t>
                      </a:r>
                      <a:r>
                        <a:rPr lang="vi-VN" sz="14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xome sequencing </a:t>
                      </a:r>
                      <a:r>
                        <a:rPr lang="en-GB" sz="14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(WES) </a:t>
                      </a:r>
                      <a:r>
                        <a:rPr lang="vi-VN" sz="14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dataset of a cancer</a:t>
                      </a:r>
                      <a:endParaRPr lang="en-US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vi-VN" sz="14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Processing </a:t>
                      </a:r>
                      <a:r>
                        <a:rPr lang="en-GB" sz="14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WES </a:t>
                      </a:r>
                      <a:r>
                        <a:rPr lang="vi-VN" sz="14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and interpretation of the result</a:t>
                      </a:r>
                      <a:endParaRPr lang="en-US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vi-VN" sz="14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- Programming bash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vi-VN" sz="14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- </a:t>
                      </a:r>
                      <a:r>
                        <a:rPr lang="en-GB" sz="14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Human </a:t>
                      </a:r>
                      <a:r>
                        <a:rPr lang="vi-VN" sz="14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Moclecular biology</a:t>
                      </a:r>
                      <a:endParaRPr lang="en-GB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- </a:t>
                      </a:r>
                      <a:r>
                        <a:rPr lang="vi-VN" sz="14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Clinical background</a:t>
                      </a:r>
                      <a:endParaRPr lang="en-US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3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4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4</a:t>
                      </a:r>
                      <a:endParaRPr lang="en-US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Whole E</a:t>
                      </a:r>
                      <a:r>
                        <a:rPr lang="vi-VN" sz="14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xome sequencing</a:t>
                      </a:r>
                      <a:r>
                        <a:rPr lang="en-GB" sz="14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 (WES)</a:t>
                      </a:r>
                      <a:r>
                        <a:rPr lang="vi-VN" sz="14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 dataset of a </a:t>
                      </a:r>
                      <a:r>
                        <a:rPr lang="en-GB" sz="14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genetic disease</a:t>
                      </a:r>
                      <a:endParaRPr lang="en-US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4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Processing </a:t>
                      </a:r>
                      <a:r>
                        <a:rPr lang="en-GB" sz="14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WES </a:t>
                      </a:r>
                      <a:r>
                        <a:rPr lang="vi-VN" sz="14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and interpretation of the result</a:t>
                      </a:r>
                      <a:endParaRPr lang="en-US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vi-VN" sz="14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- Programming bash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vi-VN" sz="14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- </a:t>
                      </a:r>
                      <a:r>
                        <a:rPr lang="en-GB" sz="14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Human </a:t>
                      </a:r>
                      <a:r>
                        <a:rPr lang="vi-VN" sz="14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Moclecular biology</a:t>
                      </a:r>
                      <a:endParaRPr lang="en-GB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- </a:t>
                      </a:r>
                      <a:r>
                        <a:rPr lang="vi-VN" sz="14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Clinical background</a:t>
                      </a:r>
                      <a:endParaRPr lang="en-US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791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4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5</a:t>
                      </a:r>
                      <a:endParaRPr lang="en-US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Denovo</a:t>
                      </a:r>
                      <a:r>
                        <a:rPr lang="en-GB" sz="14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 assembly of a viral genome ONT/PacBio</a:t>
                      </a:r>
                      <a:endParaRPr lang="en-US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4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Understanding processing and interpretation of the result</a:t>
                      </a:r>
                      <a:endParaRPr lang="en-US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vi-VN" sz="14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- Programming bash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vi-VN" sz="14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- Moclecular </a:t>
                      </a:r>
                      <a:r>
                        <a:rPr lang="en-GB" sz="14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micro</a:t>
                      </a:r>
                      <a:r>
                        <a:rPr lang="vi-VN" sz="14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biology</a:t>
                      </a:r>
                      <a:endParaRPr lang="en-GB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- </a:t>
                      </a:r>
                      <a:r>
                        <a:rPr lang="vi-VN" sz="14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Clinical background</a:t>
                      </a:r>
                      <a:endParaRPr lang="en-US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475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4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6</a:t>
                      </a:r>
                      <a:endParaRPr lang="en-US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Variant calling and subtyping of bacteria Whole Genome Sequencing</a:t>
                      </a:r>
                      <a:endParaRPr lang="en-US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4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Understanding the artical and interpretation of the result</a:t>
                      </a:r>
                      <a:endParaRPr lang="en-US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vi-VN" sz="14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- Programming bash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vi-VN" sz="14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- Moclecular </a:t>
                      </a:r>
                      <a:r>
                        <a:rPr lang="en-GB" sz="14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micro</a:t>
                      </a:r>
                      <a:r>
                        <a:rPr lang="vi-VN" sz="14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biology</a:t>
                      </a:r>
                      <a:endParaRPr lang="en-GB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- </a:t>
                      </a:r>
                      <a:r>
                        <a:rPr lang="vi-VN" sz="14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Clinical background</a:t>
                      </a:r>
                      <a:endParaRPr lang="en-US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125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8861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2BE20-F1C1-E232-FB0A-1109A0ED3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6635"/>
          </a:xfrm>
        </p:spPr>
        <p:txBody>
          <a:bodyPr>
            <a:noAutofit/>
          </a:bodyPr>
          <a:lstStyle/>
          <a:p>
            <a:pPr algn="ctr"/>
            <a:r>
              <a:rPr lang="vi-VN" sz="3200" dirty="0">
                <a:latin typeface="Calibri Light" panose="020F0302020204030204" pitchFamily="34" charset="0"/>
              </a:rPr>
              <a:t>Do we need to install and learn Ubuntu and programing?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F2EBD8D2-51CA-9EF0-80E7-1F72DDC07F1A}"/>
              </a:ext>
            </a:extLst>
          </p:cNvPr>
          <p:cNvSpPr/>
          <p:nvPr/>
        </p:nvSpPr>
        <p:spPr>
          <a:xfrm>
            <a:off x="3246120" y="1889760"/>
            <a:ext cx="2326640" cy="1574800"/>
          </a:xfrm>
          <a:prstGeom prst="wedgeRoundRectCallou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dirty="0">
                <a:latin typeface="Calibri Light" panose="020F0302020204030204" pitchFamily="34" charset="0"/>
              </a:rPr>
              <a:t>Không học Ubuntu và lập trình được không?</a:t>
            </a:r>
            <a:endParaRPr lang="en-US" sz="2400" dirty="0">
              <a:latin typeface="Calibri Light" panose="020F0302020204030204" pitchFamily="34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E792BB94-21C7-B800-71A0-F29F00A4ED44}"/>
              </a:ext>
            </a:extLst>
          </p:cNvPr>
          <p:cNvSpPr/>
          <p:nvPr/>
        </p:nvSpPr>
        <p:spPr>
          <a:xfrm>
            <a:off x="6842760" y="1899920"/>
            <a:ext cx="2326640" cy="1574800"/>
          </a:xfrm>
          <a:prstGeom prst="wedgeRoundRectCallou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 dirty="0">
                <a:latin typeface="Calibri Light" panose="020F0302020204030204" pitchFamily="34" charset="0"/>
              </a:rPr>
              <a:t>Được nhe!</a:t>
            </a:r>
            <a:endParaRPr lang="en-US" sz="3200" dirty="0">
              <a:latin typeface="Calibri Light" panose="020F0302020204030204" pitchFamily="34" charset="0"/>
            </a:endParaRPr>
          </a:p>
        </p:txBody>
      </p:sp>
      <p:pic>
        <p:nvPicPr>
          <p:cNvPr id="7" name="Graphic 6" descr="Children with solid fill">
            <a:extLst>
              <a:ext uri="{FF2B5EF4-FFF2-40B4-BE49-F238E27FC236}">
                <a16:creationId xmlns:a16="http://schemas.microsoft.com/office/drawing/2014/main" id="{DA15E2B8-9D5A-904D-D098-64961F51B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6080" y="2947352"/>
            <a:ext cx="3484880" cy="348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689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E792BB94-21C7-B800-71A0-F29F00A4ED44}"/>
              </a:ext>
            </a:extLst>
          </p:cNvPr>
          <p:cNvSpPr/>
          <p:nvPr/>
        </p:nvSpPr>
        <p:spPr>
          <a:xfrm>
            <a:off x="6842760" y="1899920"/>
            <a:ext cx="2326640" cy="1574800"/>
          </a:xfrm>
          <a:prstGeom prst="wedgeRoundRectCallou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 dirty="0">
                <a:latin typeface="Calibri Light" panose="020F0302020204030204" pitchFamily="34" charset="0"/>
              </a:rPr>
              <a:t>Được, nhưng như có chân mà ngồi xe lăn!</a:t>
            </a:r>
            <a:endParaRPr lang="en-US" sz="2400" b="1" dirty="0">
              <a:latin typeface="Calibri Light" panose="020F0302020204030204" pitchFamily="34" charset="0"/>
            </a:endParaRPr>
          </a:p>
        </p:txBody>
      </p:sp>
      <p:pic>
        <p:nvPicPr>
          <p:cNvPr id="7" name="Graphic 6" descr="Children with solid fill">
            <a:extLst>
              <a:ext uri="{FF2B5EF4-FFF2-40B4-BE49-F238E27FC236}">
                <a16:creationId xmlns:a16="http://schemas.microsoft.com/office/drawing/2014/main" id="{DA15E2B8-9D5A-904D-D098-64961F51B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6080" y="2947352"/>
            <a:ext cx="3484880" cy="3484880"/>
          </a:xfrm>
          <a:prstGeom prst="rect">
            <a:avLst/>
          </a:prstGeom>
        </p:spPr>
      </p:pic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44A28AC9-63B9-F113-E71C-F84308C687F7}"/>
              </a:ext>
            </a:extLst>
          </p:cNvPr>
          <p:cNvSpPr/>
          <p:nvPr/>
        </p:nvSpPr>
        <p:spPr>
          <a:xfrm>
            <a:off x="3246120" y="1889760"/>
            <a:ext cx="2326640" cy="1574800"/>
          </a:xfrm>
          <a:prstGeom prst="wedgeRoundRectCallou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dirty="0">
                <a:latin typeface="Calibri Light" panose="020F0302020204030204" pitchFamily="34" charset="0"/>
              </a:rPr>
              <a:t>Không học Ubuntu và lập trình được không?</a:t>
            </a:r>
            <a:endParaRPr lang="en-US" sz="2400" dirty="0">
              <a:latin typeface="Calibri Light" panose="020F030202020403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CE56BE-7E3D-A8B6-4985-7EC5A32AFBF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0166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200">
                <a:latin typeface="Calibri Light" panose="020F0302020204030204" pitchFamily="34" charset="0"/>
              </a:rPr>
              <a:t>Do we need to install and learn Ubuntu and programing?</a:t>
            </a:r>
            <a:endParaRPr lang="vi-VN" sz="32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914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50E1B-39DF-4E9F-B0F6-9802F4A2C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8325"/>
            <a:ext cx="10515600" cy="528955"/>
          </a:xfrm>
        </p:spPr>
        <p:txBody>
          <a:bodyPr>
            <a:noAutofit/>
          </a:bodyPr>
          <a:lstStyle/>
          <a:p>
            <a:pPr algn="ctr"/>
            <a:r>
              <a:rPr lang="vi-VN" sz="6000" b="1" dirty="0">
                <a:latin typeface="Calibri Light" panose="020F0302020204030204" pitchFamily="34" charset="0"/>
              </a:rPr>
              <a:t>Evalutation for the course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2D48D3-47B7-6D5E-F30D-32E34F6BB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800" dirty="0"/>
              <a:t>Presentation date (final exam): </a:t>
            </a:r>
            <a:r>
              <a:rPr lang="en-US" sz="3200" b="1" i="0" dirty="0">
                <a:solidFill>
                  <a:schemeClr val="accent2">
                    <a:lumMod val="50000"/>
                  </a:schemeClr>
                </a:solidFill>
                <a:effectLst/>
              </a:rPr>
              <a:t>11 Jan 2025</a:t>
            </a:r>
            <a:endParaRPr lang="vi-VN" sz="2800" b="1" dirty="0"/>
          </a:p>
          <a:p>
            <a:r>
              <a:rPr lang="en-GB" sz="2800" dirty="0"/>
              <a:t>Max </a:t>
            </a:r>
            <a:r>
              <a:rPr lang="vi-VN" sz="2800" dirty="0"/>
              <a:t>30 min each group</a:t>
            </a:r>
          </a:p>
          <a:p>
            <a:r>
              <a:rPr lang="vi-VN" sz="2800" dirty="0"/>
              <a:t>5-10 questions each student</a:t>
            </a:r>
          </a:p>
          <a:p>
            <a:r>
              <a:rPr lang="vi-VN" sz="2800" dirty="0"/>
              <a:t>Report (20) + </a:t>
            </a:r>
            <a:endParaRPr lang="en-GB" sz="2800" dirty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vi-VN" sz="2800" dirty="0"/>
              <a:t>Presentation (20) + </a:t>
            </a:r>
            <a:endParaRPr lang="en-GB" sz="2800" dirty="0"/>
          </a:p>
          <a:p>
            <a:pPr marL="0" indent="0">
              <a:buNone/>
            </a:pPr>
            <a:r>
              <a:rPr lang="en-GB" dirty="0"/>
              <a:t>		</a:t>
            </a:r>
            <a:r>
              <a:rPr lang="vi-VN" sz="2800" dirty="0"/>
              <a:t>Slide (10) + </a:t>
            </a:r>
            <a:endParaRPr lang="en-GB" sz="2800" dirty="0"/>
          </a:p>
          <a:p>
            <a:pPr marL="0" indent="0">
              <a:buNone/>
            </a:pPr>
            <a:r>
              <a:rPr lang="en-GB" dirty="0"/>
              <a:t>			</a:t>
            </a:r>
            <a:r>
              <a:rPr lang="vi-VN" sz="2800" dirty="0"/>
              <a:t>Questions for the presentation (25) + </a:t>
            </a:r>
            <a:endParaRPr lang="en-GB" sz="2800" dirty="0"/>
          </a:p>
          <a:p>
            <a:pPr marL="0" indent="0">
              <a:buNone/>
            </a:pPr>
            <a:r>
              <a:rPr lang="en-GB" dirty="0"/>
              <a:t>				</a:t>
            </a:r>
            <a:r>
              <a:rPr lang="vi-VN" sz="2800" dirty="0"/>
              <a:t>Questions for the all </a:t>
            </a:r>
            <a:r>
              <a:rPr lang="en-GB" dirty="0"/>
              <a:t>of</a:t>
            </a:r>
            <a:r>
              <a:rPr lang="vi-VN" sz="2800" dirty="0"/>
              <a:t> lectures (25)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17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EC38-8A13-3AC0-51A4-01936FF4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vi-VN" sz="6000" b="1" dirty="0">
                <a:latin typeface="Calibri Light" panose="020F0302020204030204" pitchFamily="34" charset="0"/>
              </a:rPr>
              <a:t>How does my lecture work?</a:t>
            </a:r>
            <a:endParaRPr lang="en-US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97C8C-2453-0CA3-732D-EB53EFED0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3400" dirty="0"/>
              <a:t>Start at </a:t>
            </a:r>
            <a:r>
              <a:rPr lang="en-GB" sz="3400" dirty="0"/>
              <a:t>1</a:t>
            </a:r>
            <a:r>
              <a:rPr lang="vi-VN" sz="3400" dirty="0"/>
              <a:t>:</a:t>
            </a:r>
            <a:r>
              <a:rPr lang="en-GB" sz="3400" dirty="0"/>
              <a:t>3</a:t>
            </a:r>
            <a:r>
              <a:rPr lang="vi-VN" sz="3400" dirty="0"/>
              <a:t>0 </a:t>
            </a:r>
            <a:r>
              <a:rPr lang="en-GB" sz="3400" dirty="0"/>
              <a:t>P</a:t>
            </a:r>
            <a:r>
              <a:rPr lang="vi-VN" sz="3400" dirty="0"/>
              <a:t>M every Saturday from </a:t>
            </a:r>
            <a:r>
              <a:rPr lang="en-GB" sz="3400" b="1" dirty="0"/>
              <a:t>0</a:t>
            </a:r>
            <a:r>
              <a:rPr lang="vi-VN" sz="3400" b="1" dirty="0"/>
              <a:t>2 </a:t>
            </a:r>
            <a:r>
              <a:rPr lang="en-GB" sz="3400" b="1" dirty="0"/>
              <a:t>Nov</a:t>
            </a:r>
            <a:r>
              <a:rPr lang="vi-VN" sz="3400" b="1" dirty="0"/>
              <a:t> </a:t>
            </a:r>
            <a:r>
              <a:rPr lang="en-GB" sz="3400" b="1" dirty="0"/>
              <a:t>2024 </a:t>
            </a:r>
            <a:r>
              <a:rPr lang="vi-VN" sz="3400" dirty="0"/>
              <a:t>to </a:t>
            </a:r>
            <a:r>
              <a:rPr lang="en-GB" sz="3400" b="1" dirty="0"/>
              <a:t>12</a:t>
            </a:r>
            <a:r>
              <a:rPr lang="vi-VN" sz="3400" b="1" dirty="0"/>
              <a:t> </a:t>
            </a:r>
            <a:r>
              <a:rPr lang="en-GB" sz="3400" b="1" dirty="0"/>
              <a:t>Jan</a:t>
            </a:r>
            <a:r>
              <a:rPr lang="vi-VN" sz="3400" b="1" dirty="0"/>
              <a:t> 202</a:t>
            </a:r>
            <a:r>
              <a:rPr lang="en-GB" sz="3400" b="1" dirty="0"/>
              <a:t>5</a:t>
            </a:r>
            <a:r>
              <a:rPr lang="vi-VN" sz="3400" b="1" dirty="0"/>
              <a:t> </a:t>
            </a:r>
            <a:r>
              <a:rPr lang="vi-VN" sz="3400" dirty="0"/>
              <a:t>(</a:t>
            </a:r>
            <a:r>
              <a:rPr lang="en-GB" sz="3400" dirty="0"/>
              <a:t>14</a:t>
            </a:r>
            <a:r>
              <a:rPr lang="vi-VN" sz="3400" dirty="0"/>
              <a:t> week</a:t>
            </a:r>
            <a:r>
              <a:rPr lang="en-GB" sz="3400" dirty="0"/>
              <a:t>s</a:t>
            </a:r>
            <a:r>
              <a:rPr lang="vi-VN" sz="3400" dirty="0"/>
              <a:t>)</a:t>
            </a:r>
          </a:p>
          <a:p>
            <a:r>
              <a:rPr lang="vi-VN" sz="3400" dirty="0"/>
              <a:t>15 min oral test at the begin of the lecture</a:t>
            </a:r>
          </a:p>
          <a:p>
            <a:r>
              <a:rPr lang="vi-VN" sz="3400" dirty="0"/>
              <a:t>Time breaks in a lecture (</a:t>
            </a:r>
            <a:r>
              <a:rPr lang="en-GB" sz="3400" b="1" dirty="0"/>
              <a:t>2</a:t>
            </a:r>
            <a:r>
              <a:rPr lang="vi-VN" sz="3400" b="1" dirty="0"/>
              <a:t>:</a:t>
            </a:r>
            <a:r>
              <a:rPr lang="en-GB" sz="3400" b="1" dirty="0"/>
              <a:t>45</a:t>
            </a:r>
            <a:r>
              <a:rPr lang="vi-VN" sz="3400" b="1" dirty="0"/>
              <a:t>-</a:t>
            </a:r>
            <a:r>
              <a:rPr lang="en-GB" sz="3400" b="1" dirty="0"/>
              <a:t>3</a:t>
            </a:r>
            <a:r>
              <a:rPr lang="vi-VN" sz="3400" b="1" dirty="0"/>
              <a:t>:</a:t>
            </a:r>
            <a:r>
              <a:rPr lang="en-GB" sz="3400" b="1" dirty="0"/>
              <a:t>0</a:t>
            </a:r>
            <a:r>
              <a:rPr lang="vi-VN" sz="3400" b="1" dirty="0"/>
              <a:t>0 </a:t>
            </a:r>
            <a:r>
              <a:rPr lang="en-GB" sz="3400" b="1" dirty="0"/>
              <a:t>P</a:t>
            </a:r>
            <a:r>
              <a:rPr lang="vi-VN" sz="3400" dirty="0"/>
              <a:t>M</a:t>
            </a:r>
            <a:r>
              <a:rPr lang="en-GB" sz="3400" dirty="0"/>
              <a:t> and </a:t>
            </a:r>
            <a:r>
              <a:rPr lang="en-GB" sz="3400" b="1" dirty="0"/>
              <a:t>4</a:t>
            </a:r>
            <a:r>
              <a:rPr lang="vi-VN" sz="3400" b="1" dirty="0"/>
              <a:t>:</a:t>
            </a:r>
            <a:r>
              <a:rPr lang="en-GB" sz="3400" b="1" dirty="0"/>
              <a:t>00</a:t>
            </a:r>
            <a:r>
              <a:rPr lang="vi-VN" sz="3400" b="1" dirty="0"/>
              <a:t>-</a:t>
            </a:r>
            <a:r>
              <a:rPr lang="en-GB" sz="3400" b="1" dirty="0"/>
              <a:t>4:15</a:t>
            </a:r>
            <a:r>
              <a:rPr lang="vi-VN" sz="3400" dirty="0"/>
              <a:t> </a:t>
            </a:r>
            <a:r>
              <a:rPr lang="en-GB" sz="3400" dirty="0"/>
              <a:t>P</a:t>
            </a:r>
            <a:r>
              <a:rPr lang="vi-VN" sz="3400" dirty="0"/>
              <a:t>M)</a:t>
            </a:r>
            <a:endParaRPr lang="en-GB" sz="3400" dirty="0"/>
          </a:p>
          <a:p>
            <a:r>
              <a:rPr lang="en-GB" sz="3400" dirty="0"/>
              <a:t>Lecture end at </a:t>
            </a:r>
            <a:r>
              <a:rPr lang="en-GB" sz="3400" b="1" dirty="0"/>
              <a:t>5</a:t>
            </a:r>
            <a:r>
              <a:rPr lang="en-GB" sz="3400" dirty="0"/>
              <a:t> PM</a:t>
            </a:r>
            <a:endParaRPr lang="vi-VN" sz="3400" dirty="0"/>
          </a:p>
          <a:p>
            <a:r>
              <a:rPr lang="vi-VN" sz="3400" dirty="0"/>
              <a:t>No attendance checking</a:t>
            </a:r>
          </a:p>
          <a:p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846525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2BE20-F1C1-E232-FB0A-1109A0ED3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6635"/>
          </a:xfrm>
        </p:spPr>
        <p:txBody>
          <a:bodyPr/>
          <a:lstStyle/>
          <a:p>
            <a:pPr algn="ctr"/>
            <a:r>
              <a:rPr lang="vi-VN" dirty="0">
                <a:latin typeface="Calibri Light" panose="020F0302020204030204" pitchFamily="34" charset="0"/>
              </a:rPr>
              <a:t>No attendance checking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F2EBD8D2-51CA-9EF0-80E7-1F72DDC07F1A}"/>
              </a:ext>
            </a:extLst>
          </p:cNvPr>
          <p:cNvSpPr/>
          <p:nvPr/>
        </p:nvSpPr>
        <p:spPr>
          <a:xfrm>
            <a:off x="3246120" y="1889760"/>
            <a:ext cx="2326640" cy="1574800"/>
          </a:xfrm>
          <a:prstGeom prst="wedgeRoundRectCallou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dirty="0">
                <a:latin typeface="Calibri Light" panose="020F0302020204030204" pitchFamily="34" charset="0"/>
              </a:rPr>
              <a:t>Nghỉ học được không bạn?</a:t>
            </a:r>
            <a:endParaRPr lang="en-US" sz="2800" dirty="0">
              <a:latin typeface="Calibri Light" panose="020F0302020204030204" pitchFamily="34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E792BB94-21C7-B800-71A0-F29F00A4ED44}"/>
              </a:ext>
            </a:extLst>
          </p:cNvPr>
          <p:cNvSpPr/>
          <p:nvPr/>
        </p:nvSpPr>
        <p:spPr>
          <a:xfrm>
            <a:off x="6842760" y="1899920"/>
            <a:ext cx="2326640" cy="1574800"/>
          </a:xfrm>
          <a:prstGeom prst="wedgeRoundRectCallou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 dirty="0">
                <a:latin typeface="Calibri Light" panose="020F0302020204030204" pitchFamily="34" charset="0"/>
              </a:rPr>
              <a:t>Được nhe!</a:t>
            </a:r>
            <a:endParaRPr lang="en-US" sz="3200" dirty="0">
              <a:latin typeface="Calibri Light" panose="020F0302020204030204" pitchFamily="34" charset="0"/>
            </a:endParaRPr>
          </a:p>
        </p:txBody>
      </p:sp>
      <p:pic>
        <p:nvPicPr>
          <p:cNvPr id="7" name="Graphic 6" descr="Children with solid fill">
            <a:extLst>
              <a:ext uri="{FF2B5EF4-FFF2-40B4-BE49-F238E27FC236}">
                <a16:creationId xmlns:a16="http://schemas.microsoft.com/office/drawing/2014/main" id="{DA15E2B8-9D5A-904D-D098-64961F51B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6080" y="2947352"/>
            <a:ext cx="3484880" cy="348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523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2BE20-F1C1-E232-FB0A-1109A0ED3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6635"/>
          </a:xfrm>
        </p:spPr>
        <p:txBody>
          <a:bodyPr/>
          <a:lstStyle/>
          <a:p>
            <a:pPr algn="ctr"/>
            <a:r>
              <a:rPr lang="vi-VN" dirty="0">
                <a:latin typeface="Calibri Light" panose="020F0302020204030204" pitchFamily="34" charset="0"/>
              </a:rPr>
              <a:t>No attendance checking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F2EBD8D2-51CA-9EF0-80E7-1F72DDC07F1A}"/>
              </a:ext>
            </a:extLst>
          </p:cNvPr>
          <p:cNvSpPr/>
          <p:nvPr/>
        </p:nvSpPr>
        <p:spPr>
          <a:xfrm>
            <a:off x="3246120" y="1889760"/>
            <a:ext cx="2326640" cy="1574800"/>
          </a:xfrm>
          <a:prstGeom prst="wedgeRoundRectCallou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dirty="0">
                <a:latin typeface="Calibri Light" panose="020F0302020204030204" pitchFamily="34" charset="0"/>
              </a:rPr>
              <a:t>Nghỉ học được không bạn?</a:t>
            </a:r>
            <a:endParaRPr lang="en-US" sz="2800" dirty="0">
              <a:latin typeface="Calibri Light" panose="020F0302020204030204" pitchFamily="34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E792BB94-21C7-B800-71A0-F29F00A4ED44}"/>
              </a:ext>
            </a:extLst>
          </p:cNvPr>
          <p:cNvSpPr/>
          <p:nvPr/>
        </p:nvSpPr>
        <p:spPr>
          <a:xfrm>
            <a:off x="6842760" y="1899920"/>
            <a:ext cx="2326640" cy="1574800"/>
          </a:xfrm>
          <a:prstGeom prst="wedgeRoundRectCallou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 dirty="0">
                <a:latin typeface="Calibri Light" panose="020F0302020204030204" pitchFamily="34" charset="0"/>
              </a:rPr>
              <a:t>Nhưng khó đậu nhe!</a:t>
            </a:r>
            <a:endParaRPr lang="en-US" sz="3200" dirty="0">
              <a:latin typeface="Calibri Light" panose="020F0302020204030204" pitchFamily="34" charset="0"/>
            </a:endParaRPr>
          </a:p>
        </p:txBody>
      </p:sp>
      <p:pic>
        <p:nvPicPr>
          <p:cNvPr id="7" name="Graphic 6" descr="Children with solid fill">
            <a:extLst>
              <a:ext uri="{FF2B5EF4-FFF2-40B4-BE49-F238E27FC236}">
                <a16:creationId xmlns:a16="http://schemas.microsoft.com/office/drawing/2014/main" id="{DA15E2B8-9D5A-904D-D098-64961F51B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6080" y="2947352"/>
            <a:ext cx="3484880" cy="348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4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EADEE-EDF4-18AD-71DC-50739257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584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https://github.com/luuloi/AppliedBioinformatics2024/tree/main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DDE563-7C18-C13E-5EB7-B7AFE8F2E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409" y="1354818"/>
            <a:ext cx="7702268" cy="498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532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18131-769A-F525-5C68-104D130F1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vi-VN" sz="6000" b="1" dirty="0">
                <a:latin typeface="Calibri Light" panose="020F0302020204030204" pitchFamily="34" charset="0"/>
              </a:rPr>
              <a:t>Content</a:t>
            </a:r>
            <a:endParaRPr lang="en-US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FF752-884E-6C63-6459-24E720E60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b="1" dirty="0"/>
              <a:t>Class member introduction</a:t>
            </a:r>
          </a:p>
          <a:p>
            <a:r>
              <a:rPr lang="en-GB" b="1" dirty="0"/>
              <a:t>Curriculum of Applied Bioinformatics 2024</a:t>
            </a:r>
          </a:p>
          <a:p>
            <a:r>
              <a:rPr lang="vi-VN" b="1" dirty="0"/>
              <a:t>Projects and important dates</a:t>
            </a:r>
          </a:p>
          <a:p>
            <a:r>
              <a:rPr lang="vi-VN" b="1" dirty="0"/>
              <a:t>Evalutation for the course</a:t>
            </a:r>
          </a:p>
          <a:p>
            <a:r>
              <a:rPr lang="vi-VN" b="1" dirty="0"/>
              <a:t>How my lecture work?</a:t>
            </a:r>
          </a:p>
          <a:p>
            <a:r>
              <a:rPr lang="en-US" b="1" i="0" dirty="0">
                <a:solidFill>
                  <a:schemeClr val="accent2"/>
                </a:solidFill>
                <a:effectLst/>
              </a:rPr>
              <a:t>Linux OS, Google </a:t>
            </a:r>
            <a:r>
              <a:rPr lang="en-US" b="1" i="0" dirty="0" err="1">
                <a:solidFill>
                  <a:schemeClr val="accent2"/>
                </a:solidFill>
                <a:effectLst/>
              </a:rPr>
              <a:t>Colab</a:t>
            </a:r>
            <a:r>
              <a:rPr lang="en-US" b="1" dirty="0">
                <a:solidFill>
                  <a:schemeClr val="accent2"/>
                </a:solidFill>
              </a:rPr>
              <a:t> and </a:t>
            </a:r>
            <a:r>
              <a:rPr lang="en-US" b="1" i="0" dirty="0">
                <a:solidFill>
                  <a:schemeClr val="accent2"/>
                </a:solidFill>
                <a:effectLst/>
              </a:rPr>
              <a:t>Linux </a:t>
            </a:r>
            <a:r>
              <a:rPr lang="en-US" b="1" dirty="0">
                <a:solidFill>
                  <a:schemeClr val="accent2"/>
                </a:solidFill>
              </a:rPr>
              <a:t>C</a:t>
            </a:r>
            <a:r>
              <a:rPr lang="en-US" b="1" i="0" dirty="0">
                <a:solidFill>
                  <a:schemeClr val="accent2"/>
                </a:solidFill>
                <a:effectLst/>
              </a:rPr>
              <a:t>ommand </a:t>
            </a:r>
            <a:r>
              <a:rPr lang="en-US" b="1" dirty="0">
                <a:solidFill>
                  <a:schemeClr val="accent2"/>
                </a:solidFill>
              </a:rPr>
              <a:t>L</a:t>
            </a:r>
            <a:r>
              <a:rPr lang="en-US" b="1" i="0" dirty="0">
                <a:solidFill>
                  <a:schemeClr val="accent2"/>
                </a:solidFill>
                <a:effectLst/>
              </a:rPr>
              <a:t>ines</a:t>
            </a:r>
            <a:endParaRPr lang="vi-VN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814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46C29-C2D4-4C6E-40A2-654BD0CDA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800" y="5909152"/>
            <a:ext cx="8600440" cy="732155"/>
          </a:xfrm>
        </p:spPr>
        <p:txBody>
          <a:bodyPr>
            <a:normAutofit/>
          </a:bodyPr>
          <a:lstStyle/>
          <a:p>
            <a:r>
              <a:rPr lang="en-US" sz="2000" dirty="0"/>
              <a:t>https://www.youtube.com/@vpivnpathoinformatics8930/playlists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BD5330-3EC3-1F44-2C35-8CED072F6A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7033" y="680720"/>
            <a:ext cx="9177933" cy="5090159"/>
          </a:xfrm>
        </p:spPr>
      </p:pic>
    </p:spTree>
    <p:extLst>
      <p:ext uri="{BB962C8B-B14F-4D97-AF65-F5344CB8AC3E}">
        <p14:creationId xmlns:p14="http://schemas.microsoft.com/office/powerpoint/2010/main" val="2552288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A79E28-9EB8-E680-17EE-261D3B910E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4771" y="995100"/>
            <a:ext cx="9846140" cy="5182179"/>
          </a:xfrm>
        </p:spPr>
      </p:pic>
    </p:spTree>
    <p:extLst>
      <p:ext uri="{BB962C8B-B14F-4D97-AF65-F5344CB8AC3E}">
        <p14:creationId xmlns:p14="http://schemas.microsoft.com/office/powerpoint/2010/main" val="1754566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2BE20-F1C1-E232-FB0A-1109A0ED3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6635"/>
          </a:xfrm>
        </p:spPr>
        <p:txBody>
          <a:bodyPr/>
          <a:lstStyle/>
          <a:p>
            <a:pPr algn="ctr"/>
            <a:r>
              <a:rPr lang="vi-VN" dirty="0">
                <a:latin typeface="Calibri Light" panose="020F0302020204030204" pitchFamily="34" charset="0"/>
              </a:rPr>
              <a:t>Class member introduction</a:t>
            </a:r>
            <a:endParaRPr lang="en-US" dirty="0"/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F2EBD8D2-51CA-9EF0-80E7-1F72DDC07F1A}"/>
              </a:ext>
            </a:extLst>
          </p:cNvPr>
          <p:cNvSpPr/>
          <p:nvPr/>
        </p:nvSpPr>
        <p:spPr>
          <a:xfrm>
            <a:off x="3246120" y="1889760"/>
            <a:ext cx="2326640" cy="1574800"/>
          </a:xfrm>
          <a:prstGeom prst="wedgeRoundRectCallou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600" dirty="0">
                <a:latin typeface="Calibri Light" panose="020F0302020204030204" pitchFamily="34" charset="0"/>
              </a:rPr>
              <a:t>Bạn phẻ không?</a:t>
            </a:r>
            <a:endParaRPr lang="en-US" sz="3600" dirty="0">
              <a:latin typeface="Calibri Light" panose="020F0302020204030204" pitchFamily="34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E792BB94-21C7-B800-71A0-F29F00A4ED44}"/>
              </a:ext>
            </a:extLst>
          </p:cNvPr>
          <p:cNvSpPr/>
          <p:nvPr/>
        </p:nvSpPr>
        <p:spPr>
          <a:xfrm>
            <a:off x="6842760" y="1899920"/>
            <a:ext cx="2326640" cy="1574800"/>
          </a:xfrm>
          <a:prstGeom prst="wedgeRoundRectCallou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 dirty="0">
                <a:latin typeface="Calibri Light" panose="020F0302020204030204" pitchFamily="34" charset="0"/>
              </a:rPr>
              <a:t>Phẻ! Cảm ơn bạn. Còn bạn?</a:t>
            </a:r>
            <a:endParaRPr lang="en-US" sz="3200" dirty="0">
              <a:latin typeface="Calibri Light" panose="020F0302020204030204" pitchFamily="34" charset="0"/>
            </a:endParaRPr>
          </a:p>
        </p:txBody>
      </p:sp>
      <p:pic>
        <p:nvPicPr>
          <p:cNvPr id="7" name="Graphic 6" descr="Children with solid fill">
            <a:extLst>
              <a:ext uri="{FF2B5EF4-FFF2-40B4-BE49-F238E27FC236}">
                <a16:creationId xmlns:a16="http://schemas.microsoft.com/office/drawing/2014/main" id="{DA15E2B8-9D5A-904D-D098-64961F51B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6080" y="2947352"/>
            <a:ext cx="3484880" cy="348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360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2"/>
          <p:cNvSpPr/>
          <p:nvPr/>
        </p:nvSpPr>
        <p:spPr>
          <a:xfrm>
            <a:off x="1520" y="-10449"/>
            <a:ext cx="12188641" cy="503307"/>
          </a:xfrm>
          <a:prstGeom prst="rect">
            <a:avLst/>
          </a:prstGeom>
          <a:solidFill>
            <a:srgbClr val="002060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08847" tIns="54423" rIns="108847" bIns="54423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996" b="1" spc="-1" dirty="0">
                <a:solidFill>
                  <a:schemeClr val="lt1"/>
                </a:solidFill>
                <a:latin typeface="Calibri Light" panose="020F0302020204030204" pitchFamily="34" charset="0"/>
                <a:ea typeface="DejaVu Sans"/>
              </a:rPr>
              <a:t>EDUCATION AND PROFESSION</a:t>
            </a:r>
            <a:endParaRPr lang="en-US" sz="1996" spc="-1" dirty="0">
              <a:solidFill>
                <a:srgbClr val="FFFFFF"/>
              </a:solidFill>
              <a:latin typeface="Calibri Light" panose="020F03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2A269C-3D2C-04E1-70FA-5087FB0CF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573" y="904476"/>
            <a:ext cx="9274534" cy="51977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D6542-6955-E5BD-97E3-A640F6A91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7275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Curriculum of </a:t>
            </a:r>
            <a:r>
              <a:rPr lang="en-US" b="1" i="0" dirty="0">
                <a:solidFill>
                  <a:srgbClr val="1F2328"/>
                </a:solidFill>
                <a:effectLst/>
              </a:rPr>
              <a:t>Applied Bioinformatics 2024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349DD-0E7F-00F1-EC2A-B603B42DE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757" y="1537421"/>
            <a:ext cx="10515600" cy="4622483"/>
          </a:xfrm>
        </p:spPr>
        <p:txBody>
          <a:bodyPr>
            <a:normAutofit fontScale="47500" lnSpcReduction="20000"/>
          </a:bodyPr>
          <a:lstStyle/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</a:rPr>
              <a:t>Linux OS, Google </a:t>
            </a:r>
            <a:r>
              <a:rPr lang="en-US" b="0" i="0" dirty="0" err="1">
                <a:solidFill>
                  <a:srgbClr val="1F2328"/>
                </a:solidFill>
                <a:effectLst/>
              </a:rPr>
              <a:t>Colab</a:t>
            </a:r>
            <a:r>
              <a:rPr lang="en-US" dirty="0">
                <a:solidFill>
                  <a:srgbClr val="1F2328"/>
                </a:solidFill>
              </a:rPr>
              <a:t> and </a:t>
            </a:r>
            <a:r>
              <a:rPr lang="en-US" b="0" i="0" dirty="0">
                <a:solidFill>
                  <a:srgbClr val="1F2328"/>
                </a:solidFill>
                <a:effectLst/>
              </a:rPr>
              <a:t>Linux </a:t>
            </a:r>
            <a:r>
              <a:rPr lang="en-US" dirty="0">
                <a:solidFill>
                  <a:srgbClr val="1F2328"/>
                </a:solidFill>
              </a:rPr>
              <a:t>C</a:t>
            </a:r>
            <a:r>
              <a:rPr lang="en-US" b="0" i="0" dirty="0">
                <a:solidFill>
                  <a:srgbClr val="1F2328"/>
                </a:solidFill>
                <a:effectLst/>
              </a:rPr>
              <a:t>ommand </a:t>
            </a:r>
            <a:r>
              <a:rPr lang="en-US" dirty="0">
                <a:solidFill>
                  <a:srgbClr val="1F2328"/>
                </a:solidFill>
              </a:rPr>
              <a:t>L</a:t>
            </a:r>
            <a:r>
              <a:rPr lang="en-US" b="0" i="0" dirty="0">
                <a:solidFill>
                  <a:srgbClr val="1F2328"/>
                </a:solidFill>
                <a:effectLst/>
              </a:rPr>
              <a:t>ines</a:t>
            </a:r>
            <a:r>
              <a:rPr lang="en-US" dirty="0">
                <a:solidFill>
                  <a:srgbClr val="1F2328"/>
                </a:solidFill>
              </a:rPr>
              <a:t> </a:t>
            </a:r>
            <a:r>
              <a:rPr lang="vi-VN" b="0" i="0" dirty="0">
                <a:solidFill>
                  <a:srgbClr val="1F2328"/>
                </a:solidFill>
                <a:effectLst/>
              </a:rPr>
              <a:t>(</a:t>
            </a:r>
            <a:r>
              <a:rPr lang="en-GB" dirty="0">
                <a:solidFill>
                  <a:srgbClr val="1F2328"/>
                </a:solidFill>
              </a:rPr>
              <a:t>02</a:t>
            </a:r>
            <a:r>
              <a:rPr lang="vi-VN" b="0" i="0" dirty="0">
                <a:solidFill>
                  <a:srgbClr val="1F2328"/>
                </a:solidFill>
                <a:effectLst/>
              </a:rPr>
              <a:t> </a:t>
            </a:r>
            <a:r>
              <a:rPr lang="en-GB" b="0" i="0" dirty="0">
                <a:solidFill>
                  <a:srgbClr val="1F2328"/>
                </a:solidFill>
                <a:effectLst/>
              </a:rPr>
              <a:t>Nov</a:t>
            </a:r>
            <a:r>
              <a:rPr lang="vi-VN" b="0" i="0" dirty="0">
                <a:solidFill>
                  <a:srgbClr val="1F2328"/>
                </a:solidFill>
                <a:effectLst/>
              </a:rPr>
              <a:t>)</a:t>
            </a:r>
            <a:endParaRPr lang="en-US" b="0" i="0" dirty="0">
              <a:solidFill>
                <a:srgbClr val="1F2328"/>
              </a:solidFill>
              <a:effectLst/>
            </a:endParaRP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</a:rPr>
              <a:t>Basic </a:t>
            </a:r>
            <a:r>
              <a:rPr lang="en-US" dirty="0">
                <a:solidFill>
                  <a:srgbClr val="1F2328"/>
                </a:solidFill>
              </a:rPr>
              <a:t>B</a:t>
            </a:r>
            <a:r>
              <a:rPr lang="en-US" b="0" i="0" dirty="0">
                <a:solidFill>
                  <a:srgbClr val="1F2328"/>
                </a:solidFill>
                <a:effectLst/>
              </a:rPr>
              <a:t>ash script</a:t>
            </a:r>
            <a:r>
              <a:rPr lang="vi-VN" b="0" i="0" dirty="0">
                <a:solidFill>
                  <a:srgbClr val="1F2328"/>
                </a:solidFill>
                <a:effectLst/>
              </a:rPr>
              <a:t> and </a:t>
            </a:r>
            <a:r>
              <a:rPr lang="en-GB" b="0" i="0" dirty="0">
                <a:solidFill>
                  <a:srgbClr val="1F2328"/>
                </a:solidFill>
                <a:effectLst/>
              </a:rPr>
              <a:t>A</a:t>
            </a:r>
            <a:r>
              <a:rPr lang="vi-VN" b="0" i="0" dirty="0">
                <a:solidFill>
                  <a:srgbClr val="1F2328"/>
                </a:solidFill>
                <a:effectLst/>
              </a:rPr>
              <a:t>wk (</a:t>
            </a:r>
            <a:r>
              <a:rPr lang="en-GB" b="0" i="0" dirty="0">
                <a:solidFill>
                  <a:srgbClr val="1F2328"/>
                </a:solidFill>
                <a:effectLst/>
              </a:rPr>
              <a:t>09 Nov</a:t>
            </a:r>
            <a:r>
              <a:rPr lang="vi-VN" b="0" i="0" dirty="0">
                <a:solidFill>
                  <a:srgbClr val="1F2328"/>
                </a:solidFill>
                <a:effectLst/>
              </a:rPr>
              <a:t>)</a:t>
            </a:r>
            <a:endParaRPr lang="en-US" b="0" i="0" dirty="0">
              <a:solidFill>
                <a:srgbClr val="1F2328"/>
              </a:solidFill>
              <a:effectLst/>
            </a:endParaRP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</a:rPr>
              <a:t>Basic R </a:t>
            </a:r>
            <a:r>
              <a:rPr lang="vi-VN" b="0" i="0" dirty="0">
                <a:solidFill>
                  <a:srgbClr val="1F2328"/>
                </a:solidFill>
                <a:effectLst/>
              </a:rPr>
              <a:t>(</a:t>
            </a:r>
            <a:r>
              <a:rPr lang="en-GB" dirty="0">
                <a:solidFill>
                  <a:srgbClr val="1F2328"/>
                </a:solidFill>
              </a:rPr>
              <a:t>16</a:t>
            </a:r>
            <a:r>
              <a:rPr lang="en-GB" b="0" i="0" dirty="0">
                <a:solidFill>
                  <a:srgbClr val="1F2328"/>
                </a:solidFill>
                <a:effectLst/>
              </a:rPr>
              <a:t> Nov</a:t>
            </a:r>
            <a:r>
              <a:rPr lang="vi-VN" b="0" i="0" dirty="0">
                <a:solidFill>
                  <a:srgbClr val="1F2328"/>
                </a:solidFill>
                <a:effectLst/>
              </a:rPr>
              <a:t>)</a:t>
            </a:r>
            <a:endParaRPr lang="en-US" dirty="0">
              <a:solidFill>
                <a:srgbClr val="1F2328"/>
              </a:solidFill>
            </a:endParaRP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solidFill>
                  <a:srgbClr val="1F2328"/>
                </a:solidFill>
              </a:rPr>
              <a:t>S</a:t>
            </a:r>
            <a:r>
              <a:rPr lang="en-US" b="0" i="0" dirty="0">
                <a:solidFill>
                  <a:srgbClr val="1F2328"/>
                </a:solidFill>
                <a:effectLst/>
              </a:rPr>
              <a:t>tatistics with R </a:t>
            </a:r>
            <a:r>
              <a:rPr lang="vi-VN" b="0" i="0" dirty="0">
                <a:solidFill>
                  <a:srgbClr val="1F2328"/>
                </a:solidFill>
                <a:effectLst/>
              </a:rPr>
              <a:t>(</a:t>
            </a:r>
            <a:r>
              <a:rPr lang="en-GB" b="0" i="0" dirty="0">
                <a:solidFill>
                  <a:srgbClr val="1F2328"/>
                </a:solidFill>
                <a:effectLst/>
              </a:rPr>
              <a:t>23 Nov</a:t>
            </a:r>
            <a:r>
              <a:rPr lang="vi-VN" b="0" i="0" dirty="0">
                <a:solidFill>
                  <a:srgbClr val="1F2328"/>
                </a:solidFill>
                <a:effectLst/>
              </a:rPr>
              <a:t>)</a:t>
            </a:r>
            <a:endParaRPr lang="en-US" dirty="0">
              <a:solidFill>
                <a:srgbClr val="1F2328"/>
              </a:solidFill>
            </a:endParaRP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</a:rPr>
              <a:t>Data visualization with R</a:t>
            </a:r>
            <a:r>
              <a:rPr lang="vi-VN" b="0" i="0" dirty="0">
                <a:solidFill>
                  <a:srgbClr val="1F2328"/>
                </a:solidFill>
                <a:effectLst/>
              </a:rPr>
              <a:t> (</a:t>
            </a:r>
            <a:r>
              <a:rPr lang="en-GB" dirty="0">
                <a:solidFill>
                  <a:srgbClr val="1F2328"/>
                </a:solidFill>
              </a:rPr>
              <a:t>30</a:t>
            </a:r>
            <a:r>
              <a:rPr lang="vi-VN" b="0" i="0" dirty="0">
                <a:solidFill>
                  <a:srgbClr val="1F2328"/>
                </a:solidFill>
                <a:effectLst/>
              </a:rPr>
              <a:t> </a:t>
            </a:r>
            <a:r>
              <a:rPr lang="en-GB" b="0" i="0" dirty="0">
                <a:solidFill>
                  <a:srgbClr val="1F2328"/>
                </a:solidFill>
                <a:effectLst/>
              </a:rPr>
              <a:t>Nov</a:t>
            </a:r>
            <a:r>
              <a:rPr lang="vi-VN" b="0" i="0" dirty="0">
                <a:solidFill>
                  <a:srgbClr val="1F2328"/>
                </a:solidFill>
                <a:effectLst/>
              </a:rPr>
              <a:t>)</a:t>
            </a:r>
            <a:endParaRPr lang="en-US" b="0" i="0" dirty="0">
              <a:solidFill>
                <a:srgbClr val="1F2328"/>
              </a:solidFill>
              <a:effectLst/>
            </a:endParaRP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en-US" b="0" i="0" dirty="0">
                <a:solidFill>
                  <a:schemeClr val="accent2"/>
                </a:solidFill>
                <a:effectLst/>
              </a:rPr>
              <a:t>Review basic molecular biology</a:t>
            </a:r>
            <a:r>
              <a:rPr lang="en-US" dirty="0">
                <a:solidFill>
                  <a:schemeClr val="accent2"/>
                </a:solidFill>
              </a:rPr>
              <a:t> and </a:t>
            </a:r>
            <a:r>
              <a:rPr lang="en-US" b="0" i="0" dirty="0">
                <a:solidFill>
                  <a:schemeClr val="accent2"/>
                </a:solidFill>
                <a:effectLst/>
              </a:rPr>
              <a:t>the human genome </a:t>
            </a:r>
            <a:r>
              <a:rPr lang="vi-VN" b="0" i="0" dirty="0">
                <a:solidFill>
                  <a:srgbClr val="1F2328"/>
                </a:solidFill>
                <a:effectLst/>
              </a:rPr>
              <a:t>(</a:t>
            </a:r>
            <a:r>
              <a:rPr lang="en-GB" b="0" i="0" dirty="0">
                <a:solidFill>
                  <a:srgbClr val="1F2328"/>
                </a:solidFill>
                <a:effectLst/>
              </a:rPr>
              <a:t>09 Nov</a:t>
            </a:r>
            <a:r>
              <a:rPr lang="vi-VN" b="0" i="0" dirty="0">
                <a:solidFill>
                  <a:srgbClr val="1F2328"/>
                </a:solidFill>
                <a:effectLst/>
              </a:rPr>
              <a:t>) </a:t>
            </a:r>
            <a:endParaRPr lang="en-GB" b="0" i="0" dirty="0">
              <a:solidFill>
                <a:srgbClr val="1F2328"/>
              </a:solidFill>
              <a:effectLst/>
            </a:endParaRP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en-GB" b="0" i="0" dirty="0">
                <a:solidFill>
                  <a:schemeClr val="accent2"/>
                </a:solidFill>
                <a:effectLst/>
              </a:rPr>
              <a:t>Introduction to Next Generation Sequencing (NGS), </a:t>
            </a:r>
            <a:r>
              <a:rPr lang="en-US" b="0" i="0" dirty="0">
                <a:solidFill>
                  <a:schemeClr val="accent2"/>
                </a:solidFill>
                <a:effectLst/>
              </a:rPr>
              <a:t>Gene annotation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b="0" i="0" dirty="0">
                <a:solidFill>
                  <a:schemeClr val="accent2"/>
                </a:solidFill>
                <a:effectLst/>
              </a:rPr>
              <a:t>and the related databases </a:t>
            </a:r>
            <a:r>
              <a:rPr lang="vi-VN" b="0" i="0" dirty="0">
                <a:solidFill>
                  <a:srgbClr val="1F2328"/>
                </a:solidFill>
                <a:effectLst/>
              </a:rPr>
              <a:t>(</a:t>
            </a:r>
            <a:r>
              <a:rPr lang="en-GB" b="0" i="0" dirty="0">
                <a:solidFill>
                  <a:srgbClr val="1F2328"/>
                </a:solidFill>
                <a:effectLst/>
              </a:rPr>
              <a:t>23 Nov</a:t>
            </a:r>
            <a:r>
              <a:rPr lang="vi-VN" b="0" i="0" dirty="0">
                <a:solidFill>
                  <a:srgbClr val="1F2328"/>
                </a:solidFill>
                <a:effectLst/>
              </a:rPr>
              <a:t>)</a:t>
            </a:r>
            <a:endParaRPr lang="en-US" b="0" i="0" dirty="0">
              <a:solidFill>
                <a:schemeClr val="accent2"/>
              </a:solidFill>
              <a:effectLst/>
            </a:endParaRP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en-US" b="0" i="0" dirty="0">
                <a:solidFill>
                  <a:schemeClr val="accent2"/>
                </a:solidFill>
                <a:effectLst/>
              </a:rPr>
              <a:t>Next Generation Sequencing (NGS) and its applications in clinic and </a:t>
            </a:r>
            <a:r>
              <a:rPr lang="en-US" dirty="0">
                <a:solidFill>
                  <a:schemeClr val="accent2"/>
                </a:solidFill>
              </a:rPr>
              <a:t>agriculture (30 Nov)</a:t>
            </a:r>
            <a:endParaRPr lang="en-US" b="0" i="0" dirty="0">
              <a:solidFill>
                <a:schemeClr val="accent2"/>
              </a:solidFill>
              <a:effectLst/>
            </a:endParaRP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</a:rPr>
              <a:t>Short read sequencing and upstream analysis for DNA-seq (7 Dec)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</a:rPr>
              <a:t> Short read sequencing and downstream analysis (variant calling and variant annotation) for DNA-seq (14 Dec)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en-US" b="0" i="0" dirty="0">
                <a:solidFill>
                  <a:schemeClr val="accent2"/>
                </a:solidFill>
                <a:effectLst/>
              </a:rPr>
              <a:t> A brief introduction to clinical genomics and precision medicine (21 Dec)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</a:rPr>
              <a:t> Long read sequencing introduction and upstream analysis for DNA-seq (28 Dec)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</a:rPr>
              <a:t> Long read sequencing and downstream analysis (</a:t>
            </a:r>
            <a:r>
              <a:rPr lang="en-US" b="0" i="0" dirty="0" err="1">
                <a:solidFill>
                  <a:schemeClr val="accent5">
                    <a:lumMod val="75000"/>
                  </a:schemeClr>
                </a:solidFill>
                <a:effectLst/>
              </a:rPr>
              <a:t>denovo</a:t>
            </a: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</a:rPr>
              <a:t> assembly and genome annotation) for DNA-seq (4 Jan 2025)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en-US" b="0" i="0" dirty="0">
                <a:solidFill>
                  <a:schemeClr val="accent2">
                    <a:lumMod val="50000"/>
                  </a:schemeClr>
                </a:solidFill>
                <a:effectLst/>
              </a:rPr>
              <a:t>Presenting group projects (11 Jan 2025)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021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0013F8-C74D-2450-F1A9-1028612351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979" y="640080"/>
            <a:ext cx="10638054" cy="5729923"/>
          </a:xfrm>
        </p:spPr>
      </p:pic>
    </p:spTree>
    <p:extLst>
      <p:ext uri="{BB962C8B-B14F-4D97-AF65-F5344CB8AC3E}">
        <p14:creationId xmlns:p14="http://schemas.microsoft.com/office/powerpoint/2010/main" val="3451495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F598265-E572-7BE5-1816-8C7EF746B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07" y="366648"/>
            <a:ext cx="10735785" cy="612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052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6F3491-10F0-2A6A-FEFD-96E319639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717" y="354838"/>
            <a:ext cx="10851481" cy="612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11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DAB7BA-3273-A44C-6056-A9DD34527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62" y="400495"/>
            <a:ext cx="10983803" cy="605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231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683</Words>
  <Application>Microsoft Office PowerPoint</Application>
  <PresentationFormat>Widescreen</PresentationFormat>
  <Paragraphs>101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 Light</vt:lpstr>
      <vt:lpstr>Office Theme</vt:lpstr>
      <vt:lpstr>Tin sinh học ứng dụng (Applied Bioinformatics)</vt:lpstr>
      <vt:lpstr>Content</vt:lpstr>
      <vt:lpstr>Class member introduction</vt:lpstr>
      <vt:lpstr>PowerPoint Presentation</vt:lpstr>
      <vt:lpstr>Curriculum of Applied Bioinformatics 2024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Projects and important dates</vt:lpstr>
      <vt:lpstr>Do we need to install and learn Ubuntu and programing?</vt:lpstr>
      <vt:lpstr>PowerPoint Presentation</vt:lpstr>
      <vt:lpstr>Evalutation for the course</vt:lpstr>
      <vt:lpstr>How does my lecture work?</vt:lpstr>
      <vt:lpstr>No attendance checking</vt:lpstr>
      <vt:lpstr>No attendance checking</vt:lpstr>
      <vt:lpstr>https://github.com/luuloi/AppliedBioinformatics2024/tree/main</vt:lpstr>
      <vt:lpstr>https://www.youtube.com/@vpivnpathoinformatics8930/playlists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sinh học ứng dụng (Applied Bioinformatics)</dc:title>
  <dc:creator>Luu Loi</dc:creator>
  <cp:lastModifiedBy>Luu Loi</cp:lastModifiedBy>
  <cp:revision>98</cp:revision>
  <dcterms:created xsi:type="dcterms:W3CDTF">2023-07-21T21:55:59Z</dcterms:created>
  <dcterms:modified xsi:type="dcterms:W3CDTF">2024-11-02T04:04:35Z</dcterms:modified>
</cp:coreProperties>
</file>