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omic Sans MS" panose="030F0702030302020204" pitchFamily="66" charset="0"/>
      <p:regular r:id="rId42"/>
      <p:bold r:id="rId43"/>
      <p:italic r:id="rId44"/>
      <p:boldItalic r:id="rId45"/>
    </p:embeddedFont>
    <p:embeddedFont>
      <p:font typeface="Maven Pro" panose="020B0604020202020204" charset="0"/>
      <p:regular r:id="rId46"/>
      <p:bold r:id="rId47"/>
    </p:embeddedFont>
    <p:embeddedFont>
      <p:font typeface="Nunito"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9644B5-1132-4ED8-A245-DFEB9C4A5ED4}">
  <a:tblStyle styleId="{199644B5-1132-4ED8-A245-DFEB9C4A5E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92" autoAdjust="0"/>
  </p:normalViewPr>
  <p:slideViewPr>
    <p:cSldViewPr snapToGrid="0">
      <p:cViewPr varScale="1">
        <p:scale>
          <a:sx n="111" d="100"/>
          <a:sy n="111" d="100"/>
        </p:scale>
        <p:origin x="161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08f8c97d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08f8c97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b0ac23fd1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b0ac23fd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0"/>
              </a:spcBef>
              <a:spcAft>
                <a:spcPts val="0"/>
              </a:spcAft>
            </a:pPr>
            <a:r>
              <a:rPr lang="vi-VN" sz="1800" b="0" i="0" u="none" strike="noStrike" dirty="0">
                <a:solidFill>
                  <a:srgbClr val="000000"/>
                </a:solidFill>
                <a:effectLst/>
                <a:latin typeface="Arial" panose="020B0604020202020204" pitchFamily="34" charset="0"/>
              </a:rPr>
              <a:t>Trên hình là thông tin kiểu dữ liệu của mỗi cột</a:t>
            </a:r>
            <a:endParaRPr lang="vi-VN" sz="1100" b="0" dirty="0">
              <a:effectLst/>
            </a:endParaRPr>
          </a:p>
          <a:p>
            <a:br>
              <a:rPr lang="vi-VN" sz="1100" dirty="0"/>
            </a:br>
            <a:endParaRPr sz="6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b0ac23fd1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b0ac23fd1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Ý nghĩa của các cột lúc nãy đã được đề cập ở phần Thu thập dữ liệu, gồm có 17 cột</a:t>
            </a:r>
          </a:p>
          <a:p>
            <a:pPr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Cột </a:t>
            </a:r>
            <a:r>
              <a:rPr lang="vi-VN" sz="1800" b="0" i="0" u="none" strike="noStrike" dirty="0" err="1">
                <a:solidFill>
                  <a:srgbClr val="000000"/>
                </a:solidFill>
                <a:effectLst/>
                <a:latin typeface="Arial" panose="020B0604020202020204" pitchFamily="34" charset="0"/>
              </a:rPr>
              <a:t>Unnamed</a:t>
            </a:r>
            <a:r>
              <a:rPr lang="vi-VN" sz="1800" b="0" i="0" u="none" strike="noStrike" dirty="0">
                <a:solidFill>
                  <a:srgbClr val="000000"/>
                </a:solidFill>
                <a:effectLst/>
                <a:latin typeface="Arial" panose="020B0604020202020204" pitchFamily="34" charset="0"/>
              </a:rPr>
              <a:t>: 0 không thực sự cần thiết trong </a:t>
            </a:r>
            <a:r>
              <a:rPr lang="vi-VN" sz="1800" b="0" i="0" u="none" strike="noStrike" dirty="0" err="1">
                <a:solidFill>
                  <a:srgbClr val="000000"/>
                </a:solidFill>
                <a:effectLst/>
                <a:latin typeface="Arial" panose="020B0604020202020204" pitchFamily="34" charset="0"/>
              </a:rPr>
              <a:t>df</a:t>
            </a:r>
            <a:r>
              <a:rPr lang="vi-VN" sz="1800" b="0" i="0" u="none" strike="noStrike" dirty="0">
                <a:solidFill>
                  <a:srgbClr val="000000"/>
                </a:solidFill>
                <a:effectLst/>
                <a:latin typeface="Arial" panose="020B0604020202020204" pitchFamily="34" charset="0"/>
              </a:rPr>
              <a:t>, vì nó có giá trị trùng với giá trị </a:t>
            </a:r>
            <a:r>
              <a:rPr lang="vi-VN" sz="1800" b="0" i="0" u="none" strike="noStrike" dirty="0" err="1">
                <a:solidFill>
                  <a:srgbClr val="000000"/>
                </a:solidFill>
                <a:effectLst/>
                <a:latin typeface="Arial" panose="020B0604020202020204" pitchFamily="34" charset="0"/>
              </a:rPr>
              <a:t>index</a:t>
            </a:r>
            <a:r>
              <a:rPr lang="vi-VN" sz="1800" b="0" i="0" u="none" strike="noStrike" dirty="0">
                <a:solidFill>
                  <a:srgbClr val="000000"/>
                </a:solidFill>
                <a:effectLst/>
                <a:latin typeface="Arial" panose="020B0604020202020204" pitchFamily="34" charset="0"/>
              </a:rPr>
              <a:t> . Do đó ta sẽ xóa cột đó đi bằng </a:t>
            </a:r>
            <a:r>
              <a:rPr lang="vi-VN" sz="1800" b="0" i="0" u="none" strike="noStrike" dirty="0" err="1">
                <a:solidFill>
                  <a:srgbClr val="000000"/>
                </a:solidFill>
                <a:effectLst/>
                <a:latin typeface="Arial" panose="020B0604020202020204" pitchFamily="34" charset="0"/>
              </a:rPr>
              <a:t>drop</a:t>
            </a:r>
            <a:r>
              <a:rPr lang="vi-VN" sz="1800" b="0" i="0" u="none" strike="noStrike" dirty="0">
                <a:solidFill>
                  <a:srgbClr val="000000"/>
                </a:solidFill>
                <a:effectLst/>
                <a:latin typeface="Arial" panose="020B0604020202020204" pitchFamily="34" charset="0"/>
              </a:rPr>
              <a:t>()</a:t>
            </a:r>
          </a:p>
          <a:p>
            <a:pPr marL="0" lvl="0" indent="0" algn="just" rtl="0">
              <a:lnSpc>
                <a:spcPct val="130434"/>
              </a:lnSpc>
              <a:spcBef>
                <a:spcPts val="0"/>
              </a:spcBef>
              <a:spcAft>
                <a:spcPts val="0"/>
              </a:spcAft>
              <a:buNone/>
            </a:pPr>
            <a:endParaRPr sz="6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b0ac23fd1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b0ac23fd1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Để tính tỉ lệ giá trị thiếu, sử dụng </a:t>
            </a:r>
            <a:r>
              <a:rPr lang="vi-VN" sz="1100" b="0" i="0" u="none" strike="noStrike" dirty="0" err="1">
                <a:solidFill>
                  <a:srgbClr val="000000"/>
                </a:solidFill>
                <a:effectLst/>
                <a:latin typeface="Arial" panose="020B0604020202020204" pitchFamily="34" charset="0"/>
              </a:rPr>
              <a:t>isna</a:t>
            </a:r>
            <a:r>
              <a:rPr lang="vi-VN" sz="1100" b="0" i="0" u="none" strike="noStrike" dirty="0">
                <a:solidFill>
                  <a:srgbClr val="000000"/>
                </a:solidFill>
                <a:effectLst/>
                <a:latin typeface="Arial" panose="020B0604020202020204" pitchFamily="34" charset="0"/>
              </a:rPr>
              <a:t>().sum() để tính tổng giá trị thiếu trong từng cột, sau đó chia cho tổng số dòng để ra giá trị thiếu</a:t>
            </a:r>
            <a:endParaRPr lang="vi-VN" sz="14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Sử dụng .min .</a:t>
            </a:r>
            <a:r>
              <a:rPr lang="vi-VN" sz="1100" b="0" i="0" u="none" strike="noStrike" dirty="0" err="1">
                <a:solidFill>
                  <a:srgbClr val="000000"/>
                </a:solidFill>
                <a:effectLst/>
                <a:latin typeface="Arial" panose="020B0604020202020204" pitchFamily="34" charset="0"/>
              </a:rPr>
              <a:t>max</a:t>
            </a:r>
            <a:r>
              <a:rPr lang="vi-VN" sz="1100" b="0" i="0" u="none" strike="noStrike" dirty="0">
                <a:solidFill>
                  <a:srgbClr val="000000"/>
                </a:solidFill>
                <a:effectLst/>
                <a:latin typeface="Arial" panose="020B0604020202020204" pitchFamily="34" charset="0"/>
              </a:rPr>
              <a:t> để lấy giá trị min </a:t>
            </a:r>
            <a:r>
              <a:rPr lang="vi-VN" sz="1100" b="0" i="0" u="none" strike="noStrike" dirty="0" err="1">
                <a:solidFill>
                  <a:srgbClr val="000000"/>
                </a:solidFill>
                <a:effectLst/>
                <a:latin typeface="Arial" panose="020B0604020202020204" pitchFamily="34" charset="0"/>
              </a:rPr>
              <a:t>max</a:t>
            </a:r>
            <a:r>
              <a:rPr lang="vi-VN" sz="1100" b="0" i="0" u="none" strike="noStrike" dirty="0">
                <a:solidFill>
                  <a:srgbClr val="000000"/>
                </a:solidFill>
                <a:effectLst/>
                <a:latin typeface="Arial" panose="020B0604020202020204" pitchFamily="34" charset="0"/>
              </a:rPr>
              <a:t> trong mỗi cột</a:t>
            </a:r>
            <a:endParaRPr lang="vi-VN" sz="14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sử dụng phương thức </a:t>
            </a:r>
            <a:r>
              <a:rPr lang="vi-VN" sz="1100" b="0" i="0" u="none" strike="noStrike" dirty="0" err="1">
                <a:solidFill>
                  <a:srgbClr val="000000"/>
                </a:solidFill>
                <a:effectLst/>
                <a:latin typeface="Arial" panose="020B0604020202020204" pitchFamily="34" charset="0"/>
              </a:rPr>
              <a:t>quantile</a:t>
            </a:r>
            <a:r>
              <a:rPr lang="vi-VN" sz="1100" b="0" i="0" u="none" strike="noStrike" dirty="0">
                <a:solidFill>
                  <a:srgbClr val="000000"/>
                </a:solidFill>
                <a:effectLst/>
                <a:latin typeface="Arial" panose="020B0604020202020204" pitchFamily="34" charset="0"/>
              </a:rPr>
              <a:t> với giá trị truyền vào là mảng [0.25,0.5,0.75] tương ứng với 3 giá trị phân vị nói trên </a:t>
            </a:r>
            <a:endParaRPr lang="vi-VN" sz="14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Lưu kết quả vào </a:t>
            </a:r>
            <a:r>
              <a:rPr lang="vi-VN" sz="1100" b="0" i="0" u="none" strike="noStrike" dirty="0" err="1">
                <a:solidFill>
                  <a:srgbClr val="000000"/>
                </a:solidFill>
                <a:effectLst/>
                <a:latin typeface="Arial" panose="020B0604020202020204" pitchFamily="34" charset="0"/>
              </a:rPr>
              <a:t>Dataframe</a:t>
            </a:r>
            <a:r>
              <a:rPr lang="vi-VN" sz="1100" b="0" i="0" u="none" strike="noStrike" dirty="0">
                <a:solidFill>
                  <a:srgbClr val="000000"/>
                </a:solidFill>
                <a:effectLst/>
                <a:latin typeface="Arial" panose="020B0604020202020204" pitchFamily="34" charset="0"/>
              </a:rPr>
              <a:t> </a:t>
            </a:r>
            <a:r>
              <a:rPr lang="vi-VN" sz="1100" b="0" i="0" u="none" strike="noStrike" dirty="0" err="1">
                <a:solidFill>
                  <a:srgbClr val="000000"/>
                </a:solidFill>
                <a:effectLst/>
                <a:latin typeface="Arial" panose="020B0604020202020204" pitchFamily="34" charset="0"/>
              </a:rPr>
              <a:t>num_col_info_df</a:t>
            </a:r>
            <a:r>
              <a:rPr lang="vi-VN" sz="1100" b="0" i="0" u="none" strike="noStrike" dirty="0">
                <a:solidFill>
                  <a:srgbClr val="000000"/>
                </a:solidFill>
                <a:effectLst/>
                <a:latin typeface="Arial" panose="020B0604020202020204" pitchFamily="34" charset="0"/>
              </a:rPr>
              <a:t>, trong đó:</a:t>
            </a:r>
          </a:p>
          <a:p>
            <a:pPr marL="742950" lvl="1" indent="-285750"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Tên các cột là tên của các cột có kiểu dữ liệu số trong </a:t>
            </a:r>
            <a:r>
              <a:rPr lang="vi-VN" sz="1100" b="0" i="0" u="none" strike="noStrike" dirty="0" err="1">
                <a:solidFill>
                  <a:srgbClr val="000000"/>
                </a:solidFill>
                <a:effectLst/>
                <a:latin typeface="Arial" panose="020B0604020202020204" pitchFamily="34" charset="0"/>
              </a:rPr>
              <a:t>df</a:t>
            </a:r>
            <a:endParaRPr lang="vi-VN" sz="1100" b="0" i="0" u="none" strike="noStrike" dirty="0">
              <a:solidFill>
                <a:srgbClr val="000000"/>
              </a:solidFill>
              <a:effectLst/>
              <a:latin typeface="Arial" panose="020B0604020202020204" pitchFamily="34" charset="0"/>
            </a:endParaRPr>
          </a:p>
          <a:p>
            <a:pPr marL="742950" lvl="1" indent="-285750"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Tên các dòng là: </a:t>
            </a:r>
            <a:r>
              <a:rPr lang="vi-VN" sz="1100" b="0" i="0" u="none" strike="noStrike" dirty="0" err="1">
                <a:solidFill>
                  <a:srgbClr val="000000"/>
                </a:solidFill>
                <a:effectLst/>
                <a:latin typeface="Arial" panose="020B0604020202020204" pitchFamily="34" charset="0"/>
              </a:rPr>
              <a:t>missing_ratio</a:t>
            </a:r>
            <a:r>
              <a:rPr lang="vi-VN" sz="1100" b="0" i="0" u="none" strike="noStrike" dirty="0">
                <a:solidFill>
                  <a:srgbClr val="000000"/>
                </a:solidFill>
                <a:effectLst/>
                <a:latin typeface="Arial" panose="020B0604020202020204" pitchFamily="34" charset="0"/>
              </a:rPr>
              <a:t>, min, </a:t>
            </a:r>
            <a:r>
              <a:rPr lang="vi-VN" sz="1100" b="0" i="0" u="none" strike="noStrike" dirty="0" err="1">
                <a:solidFill>
                  <a:srgbClr val="000000"/>
                </a:solidFill>
                <a:effectLst/>
                <a:latin typeface="Arial" panose="020B0604020202020204" pitchFamily="34" charset="0"/>
              </a:rPr>
              <a:t>lower_quartile</a:t>
            </a:r>
            <a:r>
              <a:rPr lang="vi-VN" sz="1100" b="0" i="0" u="none" strike="noStrike" dirty="0">
                <a:solidFill>
                  <a:srgbClr val="000000"/>
                </a:solidFill>
                <a:effectLst/>
                <a:latin typeface="Arial" panose="020B0604020202020204" pitchFamily="34" charset="0"/>
              </a:rPr>
              <a:t>, </a:t>
            </a:r>
            <a:r>
              <a:rPr lang="vi-VN" sz="1100" b="0" i="0" u="none" strike="noStrike" dirty="0" err="1">
                <a:solidFill>
                  <a:srgbClr val="000000"/>
                </a:solidFill>
                <a:effectLst/>
                <a:latin typeface="Arial" panose="020B0604020202020204" pitchFamily="34" charset="0"/>
              </a:rPr>
              <a:t>median</a:t>
            </a:r>
            <a:r>
              <a:rPr lang="vi-VN" sz="1100" b="0" i="0" u="none" strike="noStrike" dirty="0">
                <a:solidFill>
                  <a:srgbClr val="000000"/>
                </a:solidFill>
                <a:effectLst/>
                <a:latin typeface="Arial" panose="020B0604020202020204" pitchFamily="34" charset="0"/>
              </a:rPr>
              <a:t>, </a:t>
            </a:r>
            <a:r>
              <a:rPr lang="vi-VN" sz="1100" b="0" i="0" u="none" strike="noStrike" dirty="0" err="1">
                <a:solidFill>
                  <a:srgbClr val="000000"/>
                </a:solidFill>
                <a:effectLst/>
                <a:latin typeface="Arial" panose="020B0604020202020204" pitchFamily="34" charset="0"/>
              </a:rPr>
              <a:t>upper_quartile</a:t>
            </a:r>
            <a:r>
              <a:rPr lang="vi-VN" sz="1100" b="0" i="0" u="none" strike="noStrike" dirty="0">
                <a:solidFill>
                  <a:srgbClr val="000000"/>
                </a:solidFill>
                <a:effectLst/>
                <a:latin typeface="Arial" panose="020B0604020202020204" pitchFamily="34" charset="0"/>
              </a:rPr>
              <a:t>, </a:t>
            </a:r>
            <a:r>
              <a:rPr lang="vi-VN" sz="1100" b="0" i="0" u="none" strike="noStrike" dirty="0" err="1">
                <a:solidFill>
                  <a:srgbClr val="000000"/>
                </a:solidFill>
                <a:effectLst/>
                <a:latin typeface="Arial" panose="020B0604020202020204" pitchFamily="34" charset="0"/>
              </a:rPr>
              <a:t>max</a:t>
            </a:r>
            <a:r>
              <a:rPr lang="vi-VN" sz="1100" b="0" i="0" u="none" strike="noStrike" dirty="0">
                <a:solidFill>
                  <a:srgbClr val="000000"/>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br>
              <a:rPr lang="vi-VN" sz="1400" b="0" i="0" u="none" strike="noStrike" dirty="0">
                <a:solidFill>
                  <a:srgbClr val="000000"/>
                </a:solidFill>
                <a:effectLst/>
                <a:latin typeface="Arial" panose="020B0604020202020204" pitchFamily="34" charset="0"/>
              </a:rPr>
            </a:br>
            <a:endParaRPr lang="vi-VN" sz="1400" b="0" i="0" u="none" strike="noStrike" dirty="0">
              <a:solidFill>
                <a:srgbClr val="000000"/>
              </a:solidFill>
              <a:effectLst/>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b26428a29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b26428a29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Sau khi thực hiện xong sẽ thu được kết quả như trên hình</a:t>
            </a:r>
            <a:endParaRPr lang="vi-VN" b="0" dirty="0">
              <a:effectLst/>
            </a:endParaRPr>
          </a:p>
          <a:p>
            <a:br>
              <a:rPr lang="vi-VN" dirty="0"/>
            </a:b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b0ac23fd1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b0ac23fd1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Với các cột có kiểu dữ liệu không phải dạng số, ta sẽ xem xét 3 yếu tốt sau: tỉ lệ giá trị thiếu, số lượng các giá trị </a:t>
            </a:r>
            <a:r>
              <a:rPr lang="vi-VN" sz="1800" b="0" i="0" u="none" strike="noStrike" dirty="0" err="1">
                <a:solidFill>
                  <a:srgbClr val="000000"/>
                </a:solidFill>
                <a:effectLst/>
                <a:latin typeface="Arial" panose="020B0604020202020204" pitchFamily="34" charset="0"/>
              </a:rPr>
              <a:t>kkhacs</a:t>
            </a:r>
            <a:r>
              <a:rPr lang="vi-VN" sz="1800" b="0" i="0" u="none" strike="noStrike" dirty="0">
                <a:solidFill>
                  <a:srgbClr val="000000"/>
                </a:solidFill>
                <a:effectLst/>
                <a:latin typeface="Arial" panose="020B0604020202020204" pitchFamily="34" charset="0"/>
              </a:rPr>
              <a:t> nhau (</a:t>
            </a:r>
            <a:r>
              <a:rPr lang="vi-VN" sz="1800" b="0" i="0" u="none" strike="noStrike" dirty="0" err="1">
                <a:solidFill>
                  <a:srgbClr val="000000"/>
                </a:solidFill>
                <a:effectLst/>
                <a:latin typeface="Arial" panose="020B0604020202020204" pitchFamily="34" charset="0"/>
              </a:rPr>
              <a:t>ko</a:t>
            </a:r>
            <a:r>
              <a:rPr lang="vi-VN" sz="1800" b="0" i="0" u="none" strike="noStrike" dirty="0">
                <a:solidFill>
                  <a:srgbClr val="000000"/>
                </a:solidFill>
                <a:effectLst/>
                <a:latin typeface="Arial" panose="020B0604020202020204" pitchFamily="34" charset="0"/>
              </a:rPr>
              <a:t> xét giá trị thiếu) và tỉ lệ % của mỗi giá trị được </a:t>
            </a:r>
            <a:r>
              <a:rPr lang="vi-VN" sz="1800" b="0" i="0" u="none" strike="noStrike" dirty="0" err="1">
                <a:solidFill>
                  <a:srgbClr val="000000"/>
                </a:solidFill>
                <a:effectLst/>
                <a:latin typeface="Arial" panose="020B0604020202020204" pitchFamily="34" charset="0"/>
              </a:rPr>
              <a:t>sort</a:t>
            </a:r>
            <a:r>
              <a:rPr lang="vi-VN" sz="1800" b="0" i="0" u="none" strike="noStrike" dirty="0">
                <a:solidFill>
                  <a:srgbClr val="000000"/>
                </a:solidFill>
                <a:effectLst/>
                <a:latin typeface="Arial" panose="020B0604020202020204" pitchFamily="34" charset="0"/>
              </a:rPr>
              <a:t> theo tỉ lệ % giảm dần.</a:t>
            </a:r>
          </a:p>
          <a:p>
            <a:pPr marL="9144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Cũng giống như cột có kiểu dữ liệu số, ta tính tỉ lệ giá trị thiếu bằng cách sử dụng </a:t>
            </a:r>
            <a:r>
              <a:rPr lang="vi-VN" sz="1800" b="0" i="0" u="none" strike="noStrike" dirty="0" err="1">
                <a:solidFill>
                  <a:srgbClr val="000000"/>
                </a:solidFill>
                <a:effectLst/>
                <a:latin typeface="Arial" panose="020B0604020202020204" pitchFamily="34" charset="0"/>
              </a:rPr>
              <a:t>isna</a:t>
            </a:r>
            <a:r>
              <a:rPr lang="vi-VN" sz="1800" b="0" i="0" u="none" strike="noStrike" dirty="0">
                <a:solidFill>
                  <a:srgbClr val="000000"/>
                </a:solidFill>
                <a:effectLst/>
                <a:latin typeface="Arial" panose="020B0604020202020204" pitchFamily="34" charset="0"/>
              </a:rPr>
              <a:t>().sum() để tính tổng giá trị thiếu trong từng cột, sau đó chia cho tổng số dòng để ra giá trị thiếu</a:t>
            </a:r>
          </a:p>
          <a:p>
            <a:pPr marL="9144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Sử dụng </a:t>
            </a:r>
            <a:r>
              <a:rPr lang="vi-VN" sz="1800" b="0" i="0" u="none" strike="noStrike" dirty="0" err="1">
                <a:solidFill>
                  <a:srgbClr val="000000"/>
                </a:solidFill>
                <a:effectLst/>
                <a:latin typeface="Arial" panose="020B0604020202020204" pitchFamily="34" charset="0"/>
              </a:rPr>
              <a:t>dropna</a:t>
            </a:r>
            <a:r>
              <a:rPr lang="vi-VN" sz="1800" b="0" i="0" u="none" strike="noStrike" dirty="0">
                <a:solidFill>
                  <a:srgbClr val="000000"/>
                </a:solidFill>
                <a:effectLst/>
                <a:latin typeface="Arial" panose="020B0604020202020204" pitchFamily="34" charset="0"/>
              </a:rPr>
              <a:t>() để xóa các giá trị thiếu trong cột, sau đó sử dụng phương </a:t>
            </a:r>
            <a:r>
              <a:rPr lang="vi-VN" sz="1800" b="0" i="0" u="none" strike="noStrike" dirty="0" err="1">
                <a:solidFill>
                  <a:srgbClr val="000000"/>
                </a:solidFill>
                <a:effectLst/>
                <a:latin typeface="Arial" panose="020B0604020202020204" pitchFamily="34" charset="0"/>
              </a:rPr>
              <a:t>thưc</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nunique</a:t>
            </a:r>
            <a:r>
              <a:rPr lang="vi-VN" sz="1800" b="0" i="0" u="none" strike="noStrike" dirty="0">
                <a:solidFill>
                  <a:srgbClr val="000000"/>
                </a:solidFill>
                <a:effectLst/>
                <a:latin typeface="Arial" panose="020B0604020202020204" pitchFamily="34" charset="0"/>
              </a:rPr>
              <a:t>() để biết được số giá trị khác nhau trong cột</a:t>
            </a:r>
          </a:p>
          <a:p>
            <a:pPr marL="9144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Về tỉ lệ % của mỗi giá trị, ta dùng 1 </a:t>
            </a:r>
            <a:r>
              <a:rPr lang="vi-VN" sz="1800" b="0" i="0" u="none" strike="noStrike" dirty="0" err="1">
                <a:solidFill>
                  <a:srgbClr val="000000"/>
                </a:solidFill>
                <a:effectLst/>
                <a:latin typeface="Arial" panose="020B0604020202020204" pitchFamily="34" charset="0"/>
              </a:rPr>
              <a:t>dictionary</a:t>
            </a:r>
            <a:r>
              <a:rPr lang="vi-VN" sz="1800" b="0" i="0" u="none" strike="noStrike" dirty="0">
                <a:solidFill>
                  <a:srgbClr val="000000"/>
                </a:solidFill>
                <a:effectLst/>
                <a:latin typeface="Arial" panose="020B0604020202020204" pitchFamily="34" charset="0"/>
              </a:rPr>
              <a:t> để lưu với </a:t>
            </a:r>
            <a:r>
              <a:rPr lang="vi-VN" sz="1800" b="0" i="0" u="none" strike="noStrike" dirty="0" err="1">
                <a:solidFill>
                  <a:srgbClr val="000000"/>
                </a:solidFill>
                <a:effectLst/>
                <a:latin typeface="Arial" panose="020B0604020202020204" pitchFamily="34" charset="0"/>
              </a:rPr>
              <a:t>key</a:t>
            </a:r>
            <a:r>
              <a:rPr lang="vi-VN" sz="1800" b="0" i="0" u="none" strike="noStrike" dirty="0">
                <a:solidFill>
                  <a:srgbClr val="000000"/>
                </a:solidFill>
                <a:effectLst/>
                <a:latin typeface="Arial" panose="020B0604020202020204" pitchFamily="34" charset="0"/>
              </a:rPr>
              <a:t> là giá trị trong cột, </a:t>
            </a:r>
            <a:r>
              <a:rPr lang="vi-VN" sz="1800" b="0" i="0" u="none" strike="noStrike" dirty="0" err="1">
                <a:solidFill>
                  <a:srgbClr val="000000"/>
                </a:solidFill>
                <a:effectLst/>
                <a:latin typeface="Arial" panose="020B0604020202020204" pitchFamily="34" charset="0"/>
              </a:rPr>
              <a:t>value</a:t>
            </a:r>
            <a:r>
              <a:rPr lang="vi-VN" sz="1800" b="0" i="0" u="none" strike="noStrike" dirty="0">
                <a:solidFill>
                  <a:srgbClr val="000000"/>
                </a:solidFill>
                <a:effectLst/>
                <a:latin typeface="Arial" panose="020B0604020202020204" pitchFamily="34" charset="0"/>
              </a:rPr>
              <a:t> là tỉ lệ % giá trị đó xuất hiện xong cột</a:t>
            </a:r>
          </a:p>
          <a:p>
            <a:pPr marL="9144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Bên dưới là bảng thống kê sau khi đã xử lý</a:t>
            </a:r>
          </a:p>
          <a:p>
            <a:pPr marL="615950" indent="0" algn="just" rtl="0" fontAlgn="base">
              <a:spcBef>
                <a:spcPts val="0"/>
              </a:spcBef>
              <a:spcAft>
                <a:spcPts val="0"/>
              </a:spcAft>
              <a:buFont typeface="Arial" panose="020B0604020202020204" pitchFamily="34" charset="0"/>
              <a:buNone/>
            </a:pPr>
            <a:br>
              <a:rPr lang="vi-VN" sz="1100" b="0" dirty="0">
                <a:effectLst/>
              </a:rPr>
            </a:br>
            <a:endParaRPr sz="6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b26428a298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b26428a298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b11b740cd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b11b740c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b0ac23fd1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b0ac23fd1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b0fc6e0f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b0fc6e0f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b0fc6e0f1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b0fc6e0f1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b0fc6e0f1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b0fc6e0f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b0fc6e0f1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b0fc6e0f1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b0ac23fd1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b0ac23fd1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r>
              <a:rPr lang="vi" sz="600"/>
              <a:t> </a:t>
            </a:r>
            <a:r>
              <a:rPr lang="vi" sz="1200"/>
              <a:t>-Đầu tiên, nhìn vào dataframe thì ta sẽ thấy trong cột doanh thu sẽ có những cột không có dữ liệu -&gt; sẽ xóa các cột này. Sau đó tiếp tục xử lý bằng cách xóa đi những kí hiệu %  và usd</a:t>
            </a:r>
            <a:endParaRPr sz="1200"/>
          </a:p>
          <a:p>
            <a:pPr marL="0" lvl="0" indent="0" algn="just" rtl="0">
              <a:lnSpc>
                <a:spcPct val="130434"/>
              </a:lnSpc>
              <a:spcBef>
                <a:spcPts val="0"/>
              </a:spcBef>
              <a:spcAft>
                <a:spcPts val="0"/>
              </a:spcAft>
              <a:buNone/>
            </a:pPr>
            <a:r>
              <a:rPr lang="vi" sz="1200"/>
              <a:t>-Tiếp đó thì tụi em sẽ đồng nhất đơn vị trong cột tức là chuyển billion-&gt;million</a:t>
            </a:r>
            <a:endParaRPr sz="1200"/>
          </a:p>
          <a:p>
            <a:pPr marL="0" lvl="0" indent="0" algn="just" rtl="0">
              <a:lnSpc>
                <a:spcPct val="130434"/>
              </a:lnSpc>
              <a:spcBef>
                <a:spcPts val="0"/>
              </a:spcBef>
              <a:spcAft>
                <a:spcPts val="0"/>
              </a:spcAft>
              <a:buNone/>
            </a:pPr>
            <a:r>
              <a:rPr lang="vi" sz="1200"/>
              <a:t>-Ở đây, dữ liệu trong cột doanh thu sẽ có ‘less than’ và ‘+’-tức là more thì cột này tụi em nghĩ là xử lý vẫn chưa tối ưu lắm đối với 2 trường hợp trên. ‘Less than’ thì sẽ lấy TB từ 0-1 còn more thì sẽ +1. Nhưng với đơn vị rất là lớn là billion chuyển qua million thì sai số có lẽ là rất lớn nên nếu có thêm thời gian thì có lẽ tụi em sẽ nghĩ ra cách xử lý tốt hơn.</a:t>
            </a:r>
            <a:endParaRPr sz="1200"/>
          </a:p>
          <a:p>
            <a:pPr marL="0" lvl="0" indent="0" algn="just" rtl="0">
              <a:lnSpc>
                <a:spcPct val="130434"/>
              </a:lnSpc>
              <a:spcBef>
                <a:spcPts val="0"/>
              </a:spcBef>
              <a:spcAft>
                <a:spcPts val="0"/>
              </a:spcAft>
              <a:buNone/>
            </a:pPr>
            <a:r>
              <a:rPr lang="vi" sz="1200"/>
              <a:t>-Cột size cũng tương tự như vậy nhưng mà nó đã cùng đơn vị từ đầu nên em nghĩ xử lý như trên cũng khá là hợp lý.</a:t>
            </a:r>
            <a:endParaRPr sz="1200"/>
          </a:p>
          <a:p>
            <a:pPr marL="0" lvl="0" indent="0" algn="just" rtl="0">
              <a:lnSpc>
                <a:spcPct val="130434"/>
              </a:lnSpc>
              <a:spcBef>
                <a:spcPts val="0"/>
              </a:spcBef>
              <a:spcAft>
                <a:spcPts val="0"/>
              </a:spcAft>
              <a:buNone/>
            </a:pPr>
            <a:r>
              <a:rPr lang="vi" sz="1200"/>
              <a:t>-Cuối cùng là tính tổng của 2 cột của từng lĩnh vực và vẽ sơ đồ để có thể đánh giá 1 cách trực quan nhất.</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0c1b5d21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b0c1b5d21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b2207875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b2207875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b22078752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b22078752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b61a4749c9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b61a4749c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b61a4749c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b61a4749c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b0ac23fd1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b0ac23fd1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b1078255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b1078255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aeb7546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aeb7546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b26428a2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b26428a2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b26428a29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b26428a2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b26428a29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b26428a2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b0ac23fd1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b0ac23fd1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b0f8337a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b0f8337a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b26428a29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b26428a2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aeb7546f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aeb7546f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vi-VN" sz="1800" b="0" i="0" u="none" strike="noStrike" dirty="0">
                <a:solidFill>
                  <a:srgbClr val="000000"/>
                </a:solidFill>
                <a:effectLst/>
                <a:latin typeface="Arial" panose="020B0604020202020204" pitchFamily="34" charset="0"/>
              </a:rPr>
              <a:t>Nhận xét:</a:t>
            </a:r>
            <a:endParaRPr lang="vi-VN" b="0" dirty="0">
              <a:effectLst/>
            </a:endParaRPr>
          </a:p>
          <a:p>
            <a:pPr marL="158750" indent="0" rtl="0" fontAlgn="base">
              <a:spcBef>
                <a:spcPts val="110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 Qua biểu đồ ta có thể thấy các thành phố tuyển dụng nhiều nhất đều ở Hoa Kỳ</a:t>
            </a:r>
          </a:p>
          <a:p>
            <a:pPr marL="158750" indent="0" rtl="0" fontAlgn="base">
              <a:spcBef>
                <a:spcPts val="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 Những nơi tuyển dụng nhiều (</a:t>
            </a:r>
            <a:r>
              <a:rPr lang="vi-VN" sz="1800" b="0" i="0" u="none" strike="noStrike" dirty="0" err="1">
                <a:solidFill>
                  <a:srgbClr val="000000"/>
                </a:solidFill>
                <a:effectLst/>
                <a:latin typeface="Arial" panose="020B0604020202020204" pitchFamily="34" charset="0"/>
              </a:rPr>
              <a:t>Austin</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Chicago</a:t>
            </a:r>
            <a:r>
              <a:rPr lang="vi-VN" sz="1800" b="0" i="0" u="none" strike="noStrike" dirty="0">
                <a:solidFill>
                  <a:srgbClr val="000000"/>
                </a:solidFill>
                <a:effectLst/>
                <a:latin typeface="Arial" panose="020B0604020202020204" pitchFamily="34" charset="0"/>
              </a:rPr>
              <a:t>,...) có mức lương trung bình hằng năm ở mức trung bình so với các nơi khác</a:t>
            </a:r>
          </a:p>
          <a:p>
            <a:pPr marL="158750" indent="0" rtl="0" fontAlgn="base">
              <a:spcBef>
                <a:spcPts val="0"/>
              </a:spcBef>
              <a:spcAft>
                <a:spcPts val="110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 Những nơi tuyển dụng ít trong </a:t>
            </a:r>
            <a:r>
              <a:rPr lang="vi-VN" sz="1800" b="0" i="0" u="none" strike="noStrike" dirty="0" err="1">
                <a:solidFill>
                  <a:srgbClr val="000000"/>
                </a:solidFill>
                <a:effectLst/>
                <a:latin typeface="Arial" panose="020B0604020202020204" pitchFamily="34" charset="0"/>
              </a:rPr>
              <a:t>top</a:t>
            </a:r>
            <a:r>
              <a:rPr lang="vi-VN" sz="1800" b="0" i="0" u="none" strike="noStrike" dirty="0">
                <a:solidFill>
                  <a:srgbClr val="000000"/>
                </a:solidFill>
                <a:effectLst/>
                <a:latin typeface="Arial" panose="020B0604020202020204" pitchFamily="34" charset="0"/>
              </a:rPr>
              <a:t> 20 (</a:t>
            </a:r>
            <a:r>
              <a:rPr lang="vi-VN" sz="1800" b="0" i="0" u="none" strike="noStrike" dirty="0" err="1">
                <a:solidFill>
                  <a:srgbClr val="000000"/>
                </a:solidFill>
                <a:effectLst/>
                <a:latin typeface="Arial" panose="020B0604020202020204" pitchFamily="34" charset="0"/>
              </a:rPr>
              <a:t>Mountain</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View</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Sunnyvale</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Palo</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Alto</a:t>
            </a:r>
            <a:r>
              <a:rPr lang="vi-VN" sz="1800" b="0" i="0" u="none" strike="noStrike" dirty="0">
                <a:solidFill>
                  <a:srgbClr val="000000"/>
                </a:solidFill>
                <a:effectLst/>
                <a:latin typeface="Arial" panose="020B0604020202020204" pitchFamily="34" charset="0"/>
              </a:rPr>
              <a:t>) có mức lương trung bình hằng năm rất cao (trên 150.000$/năm)</a:t>
            </a:r>
          </a:p>
          <a:p>
            <a:pPr marL="158750" indent="0">
              <a:buNone/>
            </a:pPr>
            <a:br>
              <a:rPr lang="vi-VN" b="0" dirty="0">
                <a:effectLst/>
              </a:rPr>
            </a:b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b0ac23fd1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b0ac23fd1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r>
              <a:rPr lang="vi"/>
              <a:t>Sau khi tổng hợp ý kiến của tất cả thành viên trong nhóm, nhìn chung nhóm còn gặp những khó khăn và những điều đã học đc khi làm đồ án như sau</a:t>
            </a:r>
            <a:endParaRPr/>
          </a:p>
          <a:p>
            <a:pPr marL="0" lvl="0" indent="0" algn="l" rtl="0">
              <a:spcBef>
                <a:spcPts val="0"/>
              </a:spcBef>
              <a:spcAft>
                <a:spcPts val="0"/>
              </a:spcAft>
              <a:buClr>
                <a:schemeClr val="dk1"/>
              </a:buClr>
              <a:buSzPts val="1100"/>
              <a:buFont typeface="Arial"/>
              <a:buNone/>
            </a:pPr>
            <a:r>
              <a:rPr lang="vi" sz="1900" b="1">
                <a:solidFill>
                  <a:schemeClr val="dk1"/>
                </a:solidFill>
                <a:latin typeface="Nunito"/>
                <a:ea typeface="Nunito"/>
                <a:cs typeface="Nunito"/>
                <a:sym typeface="Nunito"/>
              </a:rPr>
              <a:t>Khó khăn:</a:t>
            </a:r>
            <a:endParaRPr sz="1900" b="1">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Khai thác dữ liệu để đặt câu hỏi</a:t>
            </a:r>
            <a:endParaRPr>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Xử lý dữ liệu gặp nhiều khó khăn, có những giá trị xử lý chưa thực sự hiệu quả trong quá trình làm</a:t>
            </a:r>
            <a:endParaRPr>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Sử dụng github, ko bt cách nào để người này tiền xử lý và người khác ứng dụng trong cùng 1 thời điểm</a:t>
            </a:r>
            <a:endParaRPr>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Sử dụng biểu đồ: lúng túng trong việc lựa chọn biểu đồ, vẽ như nào cho đẹp</a:t>
            </a:r>
            <a:endParaRPr>
              <a:solidFill>
                <a:schemeClr val="dk1"/>
              </a:solidFill>
              <a:latin typeface="Nunito"/>
              <a:ea typeface="Nunito"/>
              <a:cs typeface="Nunito"/>
              <a:sym typeface="Nunito"/>
            </a:endParaRPr>
          </a:p>
          <a:p>
            <a:pPr marL="0" lvl="0" indent="0" algn="l" rtl="0">
              <a:spcBef>
                <a:spcPts val="0"/>
              </a:spcBef>
              <a:spcAft>
                <a:spcPts val="0"/>
              </a:spcAft>
              <a:buNone/>
            </a:pPr>
            <a:r>
              <a:rPr lang="vi" sz="2400" b="1">
                <a:solidFill>
                  <a:schemeClr val="dk1"/>
                </a:solidFill>
                <a:latin typeface="Nunito"/>
                <a:ea typeface="Nunito"/>
                <a:cs typeface="Nunito"/>
                <a:sym typeface="Nunito"/>
              </a:rPr>
              <a:t>Học được:</a:t>
            </a:r>
            <a:endParaRPr sz="2400" b="1">
              <a:solidFill>
                <a:schemeClr val="dk1"/>
              </a:solidFill>
              <a:latin typeface="Nunito"/>
              <a:ea typeface="Nunito"/>
              <a:cs typeface="Nunito"/>
              <a:sym typeface="Nunito"/>
            </a:endParaRPr>
          </a:p>
          <a:p>
            <a:pPr marL="457200" lvl="0" indent="-381000" algn="l" rtl="0">
              <a:spcBef>
                <a:spcPts val="0"/>
              </a:spcBef>
              <a:spcAft>
                <a:spcPts val="0"/>
              </a:spcAft>
              <a:buClr>
                <a:schemeClr val="dk1"/>
              </a:buClr>
              <a:buSzPts val="2400"/>
              <a:buFont typeface="Nunito"/>
              <a:buChar char="-"/>
            </a:pPr>
            <a:r>
              <a:rPr lang="vi" sz="1600">
                <a:solidFill>
                  <a:schemeClr val="dk1"/>
                </a:solidFill>
                <a:latin typeface="Nunito"/>
                <a:ea typeface="Nunito"/>
                <a:cs typeface="Nunito"/>
                <a:sym typeface="Nunito"/>
              </a:rPr>
              <a:t>Làm việc nhóm</a:t>
            </a:r>
            <a:endParaRPr sz="1600">
              <a:solidFill>
                <a:schemeClr val="dk1"/>
              </a:solidFill>
              <a:latin typeface="Nunito"/>
              <a:ea typeface="Nunito"/>
              <a:cs typeface="Nunito"/>
              <a:sym typeface="Nunito"/>
            </a:endParaRPr>
          </a:p>
          <a:p>
            <a:pPr marL="457200" lvl="0" indent="-330200" algn="l" rtl="0">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Sử dụng git và github</a:t>
            </a:r>
            <a:endParaRPr sz="1600">
              <a:solidFill>
                <a:schemeClr val="dk1"/>
              </a:solidFill>
              <a:latin typeface="Nunito"/>
              <a:ea typeface="Nunito"/>
              <a:cs typeface="Nunito"/>
              <a:sym typeface="Nunito"/>
            </a:endParaRPr>
          </a:p>
          <a:p>
            <a:pPr marL="457200" lvl="0" indent="-330200" algn="l" rtl="0">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Xử lý dữ liệu</a:t>
            </a:r>
            <a:endParaRPr sz="1600">
              <a:solidFill>
                <a:schemeClr val="dk1"/>
              </a:solidFill>
              <a:latin typeface="Nunito"/>
              <a:ea typeface="Nunito"/>
              <a:cs typeface="Nunito"/>
              <a:sym typeface="Nunito"/>
            </a:endParaRPr>
          </a:p>
          <a:p>
            <a:pPr marL="457200" lvl="0" indent="-330200" algn="l" rtl="0">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Các hàm, thư viện mới, dạng biểu đồ mới, cách vẽ mới</a:t>
            </a:r>
            <a:endParaRPr sz="1600">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b0f8337a3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b0f8337a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808f8c9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808f8c9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eb7546f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aeb7546f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0434"/>
              </a:lnSpc>
              <a:spcBef>
                <a:spcPts val="0"/>
              </a:spcBef>
              <a:spcAft>
                <a:spcPts val="0"/>
              </a:spcAft>
              <a:buClr>
                <a:schemeClr val="dk1"/>
              </a:buClr>
              <a:buSzPts val="1100"/>
              <a:buFont typeface="Arial"/>
              <a:buNone/>
            </a:pPr>
            <a:r>
              <a:rPr lang="vi" sz="1150" dirty="0">
                <a:solidFill>
                  <a:schemeClr val="dk1"/>
                </a:solidFill>
                <a:highlight>
                  <a:schemeClr val="lt1"/>
                </a:highlight>
                <a:latin typeface="Courier New"/>
                <a:ea typeface="Courier New"/>
                <a:cs typeface="Courier New"/>
                <a:sym typeface="Courier New"/>
              </a:rPr>
              <a:t>Tập dữ liệu được nhóm thống nhất tải ở dạng file csv vào ngày 23/11/2022</a:t>
            </a:r>
            <a:endParaRPr sz="1150" dirty="0">
              <a:solidFill>
                <a:schemeClr val="dk1"/>
              </a:solidFill>
              <a:highlight>
                <a:schemeClr val="lt1"/>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vi" sz="1400" dirty="0">
                <a:solidFill>
                  <a:schemeClr val="dk1"/>
                </a:solidFill>
                <a:latin typeface="Nunito"/>
                <a:ea typeface="Nunito"/>
                <a:cs typeface="Nunito"/>
                <a:sym typeface="Nunito"/>
              </a:rPr>
              <a:t>2.</a:t>
            </a:r>
            <a:endParaRPr sz="1400" dirty="0">
              <a:solidFill>
                <a:schemeClr val="dk1"/>
              </a:solidFill>
              <a:latin typeface="Nunito"/>
              <a:ea typeface="Nunito"/>
              <a:cs typeface="Nunito"/>
              <a:sym typeface="Nunito"/>
            </a:endParaRPr>
          </a:p>
          <a:p>
            <a:pPr marL="457200" lvl="0" indent="-317500" algn="l" rtl="0">
              <a:lnSpc>
                <a:spcPct val="130434"/>
              </a:lnSpc>
              <a:spcBef>
                <a:spcPts val="0"/>
              </a:spcBef>
              <a:spcAft>
                <a:spcPts val="0"/>
              </a:spcAft>
              <a:buClr>
                <a:schemeClr val="dk1"/>
              </a:buClr>
              <a:buSzPts val="1400"/>
              <a:buFont typeface="Nunito"/>
              <a:buChar char="-"/>
            </a:pPr>
            <a:r>
              <a:rPr lang="vi" sz="1400" dirty="0">
                <a:solidFill>
                  <a:schemeClr val="dk1"/>
                </a:solidFill>
                <a:latin typeface="Nunito"/>
                <a:ea typeface="Nunito"/>
                <a:cs typeface="Nunito"/>
                <a:sym typeface="Nunito"/>
              </a:rPr>
              <a:t>Tập dữ liệu được tải xuống chỉ chứa duy nhất 1 bảng, gồm 17 thuộc tính được mô tả như sau:</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aeb7546fb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aeb7546f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Sau khi thống nhất, nhóm đã quyết định chọn ra 8 câu hỏi dùng để khám phá dữ liệu như bên dưới</a:t>
            </a:r>
            <a:endParaRPr lang="vi-VN" b="0" dirty="0">
              <a:effectLs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aeb7546fb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aeb7546fb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Nunito"/>
              <a:buAutoNum type="arabicPeriod"/>
            </a:pPr>
            <a:r>
              <a:rPr lang="vi">
                <a:solidFill>
                  <a:schemeClr val="dk1"/>
                </a:solidFill>
                <a:latin typeface="Nunito"/>
                <a:ea typeface="Nunito"/>
                <a:cs typeface="Nunito"/>
                <a:sym typeface="Nunito"/>
              </a:rPr>
              <a:t>Đọc dữ liệu và tính số dòng</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Import các thư viện cần thiết: pandas, numpy, matplotlib, seaborn, warnings</a:t>
            </a:r>
            <a:endParaRPr>
              <a:solidFill>
                <a:schemeClr val="dk1"/>
              </a:solidFill>
              <a:latin typeface="Nunito"/>
              <a:ea typeface="Nunito"/>
              <a:cs typeface="Nunito"/>
              <a:sym typeface="Nunito"/>
            </a:endParaRPr>
          </a:p>
          <a:p>
            <a:pPr marL="0" lvl="0" indent="0" algn="l" rtl="0">
              <a:spcBef>
                <a:spcPts val="0"/>
              </a:spcBef>
              <a:spcAft>
                <a:spcPts val="0"/>
              </a:spcAft>
              <a:buNone/>
            </a:pP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b0ac23fd1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b0ac23fd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rtl="0">
              <a:spcBef>
                <a:spcPts val="0"/>
              </a:spcBef>
              <a:spcAft>
                <a:spcPts val="0"/>
              </a:spcAft>
              <a:buNone/>
            </a:pPr>
            <a:r>
              <a:rPr lang="vi-VN" sz="1800" b="0" i="0" u="none" strike="noStrike" dirty="0">
                <a:solidFill>
                  <a:srgbClr val="000000"/>
                </a:solidFill>
                <a:effectLst/>
                <a:latin typeface="Arial" panose="020B0604020202020204" pitchFamily="34" charset="0"/>
              </a:rPr>
              <a:t>3. </a:t>
            </a:r>
            <a:endParaRPr lang="vi-VN" sz="1100" b="0" dirty="0">
              <a:effectLst/>
            </a:endParaRPr>
          </a:p>
          <a:p>
            <a:pPr marL="158750" indent="0" algn="just" rtl="0">
              <a:spcBef>
                <a:spcPts val="0"/>
              </a:spcBef>
              <a:spcAft>
                <a:spcPts val="0"/>
              </a:spcAft>
              <a:buNone/>
            </a:pPr>
            <a:r>
              <a:rPr lang="vi-VN" sz="1800" b="0" i="0" u="none" strike="noStrike" dirty="0">
                <a:solidFill>
                  <a:srgbClr val="000000"/>
                </a:solidFill>
                <a:effectLst/>
                <a:latin typeface="Arial" panose="020B0604020202020204" pitchFamily="34" charset="0"/>
              </a:rPr>
              <a:t>Để kiểm tra dữ liệu có các dòng bị lặp hay không, nhóm sử dụng </a:t>
            </a:r>
            <a:r>
              <a:rPr lang="vi-VN" sz="1800" b="0" i="0" u="none" strike="noStrike" dirty="0" err="1">
                <a:solidFill>
                  <a:srgbClr val="000000"/>
                </a:solidFill>
                <a:effectLst/>
                <a:latin typeface="Arial" panose="020B0604020202020204" pitchFamily="34" charset="0"/>
              </a:rPr>
              <a:t>duplicated</a:t>
            </a:r>
            <a:r>
              <a:rPr lang="vi-VN" sz="1800" b="0" i="0" u="none" strike="noStrike" dirty="0">
                <a:solidFill>
                  <a:srgbClr val="000000"/>
                </a:solidFill>
                <a:effectLst/>
                <a:latin typeface="Arial" panose="020B0604020202020204" pitchFamily="34" charset="0"/>
              </a:rPr>
              <a:t>() và </a:t>
            </a:r>
            <a:r>
              <a:rPr lang="vi-VN" sz="1800" b="0" i="0" u="none" strike="noStrike" dirty="0" err="1">
                <a:solidFill>
                  <a:srgbClr val="000000"/>
                </a:solidFill>
                <a:effectLst/>
                <a:latin typeface="Arial" panose="020B0604020202020204" pitchFamily="34" charset="0"/>
              </a:rPr>
              <a:t>any</a:t>
            </a:r>
            <a:r>
              <a:rPr lang="vi-VN" sz="1800" b="0" i="0" u="none" strike="noStrike" dirty="0">
                <a:solidFill>
                  <a:srgbClr val="000000"/>
                </a:solidFill>
                <a:effectLst/>
                <a:latin typeface="Arial" panose="020B0604020202020204" pitchFamily="34" charset="0"/>
              </a:rPr>
              <a:t>() để kiểm tra. kết quả trả về </a:t>
            </a:r>
            <a:r>
              <a:rPr lang="vi-VN" sz="1800" b="0" i="0" u="none" strike="noStrike" dirty="0" err="1">
                <a:solidFill>
                  <a:srgbClr val="000000"/>
                </a:solidFill>
                <a:effectLst/>
                <a:latin typeface="Arial" panose="020B0604020202020204" pitchFamily="34" charset="0"/>
              </a:rPr>
              <a:t>True</a:t>
            </a:r>
            <a:r>
              <a:rPr lang="vi-VN" sz="1800" b="0" i="0" u="none" strike="noStrike" dirty="0">
                <a:solidFill>
                  <a:srgbClr val="000000"/>
                </a:solidFill>
                <a:effectLst/>
                <a:latin typeface="Arial" panose="020B0604020202020204" pitchFamily="34" charset="0"/>
              </a:rPr>
              <a:t> nếu trong dữ liệu có dòng bị lặp, ngược lại sẽ trả về </a:t>
            </a:r>
            <a:r>
              <a:rPr lang="vi-VN" sz="1800" b="0" i="0" u="none" strike="noStrike" dirty="0" err="1">
                <a:solidFill>
                  <a:srgbClr val="000000"/>
                </a:solidFill>
                <a:effectLst/>
                <a:latin typeface="Arial" panose="020B0604020202020204" pitchFamily="34" charset="0"/>
              </a:rPr>
              <a:t>False</a:t>
            </a:r>
            <a:r>
              <a:rPr lang="vi-VN" sz="1800" b="0" i="0" u="none" strike="noStrike" dirty="0">
                <a:solidFill>
                  <a:srgbClr val="000000"/>
                </a:solidFill>
                <a:effectLst/>
                <a:latin typeface="Arial" panose="020B0604020202020204" pitchFamily="34" charset="0"/>
              </a:rPr>
              <a:t>→ </a:t>
            </a:r>
            <a:r>
              <a:rPr lang="vi-VN" sz="1800" b="0" i="0" u="none" strike="noStrike" dirty="0" err="1">
                <a:solidFill>
                  <a:srgbClr val="000000"/>
                </a:solidFill>
                <a:effectLst/>
                <a:latin typeface="Arial" panose="020B0604020202020204" pitchFamily="34" charset="0"/>
              </a:rPr>
              <a:t>df.duplicated</a:t>
            </a:r>
            <a:r>
              <a:rPr lang="vi-VN" sz="1800" b="0" i="0" u="none" strike="noStrike" dirty="0">
                <a:solidFill>
                  <a:srgbClr val="000000"/>
                </a:solidFill>
                <a:effectLst/>
                <a:latin typeface="Arial" panose="020B0604020202020204" pitchFamily="34" charset="0"/>
              </a:rPr>
              <a:t>().</a:t>
            </a:r>
            <a:r>
              <a:rPr lang="vi-VN" sz="1800" b="0" i="0" u="none" strike="noStrike" dirty="0" err="1">
                <a:solidFill>
                  <a:srgbClr val="000000"/>
                </a:solidFill>
                <a:effectLst/>
                <a:latin typeface="Arial" panose="020B0604020202020204" pitchFamily="34" charset="0"/>
              </a:rPr>
              <a:t>any</a:t>
            </a:r>
            <a:r>
              <a:rPr lang="vi-VN" sz="1800" b="0" i="0" u="none" strike="noStrike" dirty="0">
                <a:solidFill>
                  <a:srgbClr val="000000"/>
                </a:solidFill>
                <a:effectLst/>
                <a:latin typeface="Arial" panose="020B0604020202020204" pitchFamily="34" charset="0"/>
              </a:rPr>
              <a:t>()</a:t>
            </a:r>
            <a:endParaRPr lang="vi-VN" sz="1100" b="0" dirty="0">
              <a:effectLst/>
            </a:endParaRPr>
          </a:p>
          <a:p>
            <a:pPr marL="158750" indent="0" algn="just" rtl="0">
              <a:spcBef>
                <a:spcPts val="0"/>
              </a:spcBef>
              <a:spcAft>
                <a:spcPts val="0"/>
              </a:spcAft>
              <a:buNone/>
            </a:pPr>
            <a:r>
              <a:rPr lang="vi-VN" sz="1800" b="0" i="0" u="none" strike="noStrike" dirty="0">
                <a:solidFill>
                  <a:srgbClr val="000000"/>
                </a:solidFill>
                <a:effectLst/>
                <a:latin typeface="Arial" panose="020B0604020202020204" pitchFamily="34" charset="0"/>
              </a:rPr>
              <a:t>Kết quả sau khi chạy từ dữ liệu của nhóm là </a:t>
            </a:r>
            <a:r>
              <a:rPr lang="vi-VN" sz="1800" b="0" i="0" u="none" strike="noStrike" dirty="0" err="1">
                <a:solidFill>
                  <a:srgbClr val="000000"/>
                </a:solidFill>
                <a:effectLst/>
                <a:latin typeface="Arial" panose="020B0604020202020204" pitchFamily="34" charset="0"/>
              </a:rPr>
              <a:t>False</a:t>
            </a:r>
            <a:r>
              <a:rPr lang="vi-VN" sz="1800" b="0" i="0" u="none" strike="noStrike" dirty="0">
                <a:solidFill>
                  <a:srgbClr val="000000"/>
                </a:solidFill>
                <a:effectLst/>
                <a:latin typeface="Arial" panose="020B0604020202020204" pitchFamily="34" charset="0"/>
              </a:rPr>
              <a:t>. Vì vậy dữ liệu không có dòng nào bị lặp</a:t>
            </a:r>
            <a:endParaRPr lang="vi-VN" sz="1100" b="0" dirty="0">
              <a:effectLst/>
            </a:endParaRPr>
          </a:p>
          <a:p>
            <a:br>
              <a:rPr lang="vi-VN" sz="1100" dirty="0"/>
            </a:br>
            <a:endParaRPr sz="6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b0ac23fd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b0ac23fd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fontAlgn="base">
              <a:spcBef>
                <a:spcPts val="0"/>
              </a:spcBef>
              <a:spcAft>
                <a:spcPts val="0"/>
              </a:spcAft>
              <a:buFont typeface="Arial" panose="020B0604020202020204" pitchFamily="34" charset="0"/>
              <a:buChar char="•"/>
            </a:pPr>
            <a:r>
              <a:rPr lang="vi-VN" sz="1600" b="0" i="0" u="none" strike="noStrike" dirty="0">
                <a:solidFill>
                  <a:srgbClr val="000000"/>
                </a:solidFill>
                <a:effectLst/>
                <a:latin typeface="Nunito" pitchFamily="2" charset="0"/>
              </a:rPr>
              <a:t>Đầu tiên, khi nhìn vào </a:t>
            </a:r>
            <a:r>
              <a:rPr lang="vi-VN" sz="1600" b="0" i="0" u="none" strike="noStrike" dirty="0" err="1">
                <a:solidFill>
                  <a:srgbClr val="000000"/>
                </a:solidFill>
                <a:effectLst/>
                <a:latin typeface="Nunito" pitchFamily="2" charset="0"/>
              </a:rPr>
              <a:t>dataframe</a:t>
            </a:r>
            <a:r>
              <a:rPr lang="vi-VN" sz="1600" b="0" i="0" u="none" strike="noStrike" dirty="0">
                <a:solidFill>
                  <a:srgbClr val="000000"/>
                </a:solidFill>
                <a:effectLst/>
                <a:latin typeface="Nunito" pitchFamily="2" charset="0"/>
              </a:rPr>
              <a:t> </a:t>
            </a:r>
            <a:r>
              <a:rPr lang="vi-VN" sz="1600" b="0" i="0" u="none" strike="noStrike" dirty="0" err="1">
                <a:solidFill>
                  <a:srgbClr val="000000"/>
                </a:solidFill>
                <a:effectLst/>
                <a:latin typeface="Nunito" pitchFamily="2" charset="0"/>
              </a:rPr>
              <a:t>df</a:t>
            </a:r>
            <a:r>
              <a:rPr lang="vi-VN" sz="1600" b="0" i="0" u="none" strike="noStrike" dirty="0">
                <a:solidFill>
                  <a:srgbClr val="000000"/>
                </a:solidFill>
                <a:effectLst/>
                <a:latin typeface="Nunito" pitchFamily="2" charset="0"/>
              </a:rPr>
              <a:t>, giá trị ở cột </a:t>
            </a:r>
            <a:r>
              <a:rPr lang="vi-VN" sz="1600" b="0" i="0" u="none" strike="noStrike" dirty="0" err="1">
                <a:solidFill>
                  <a:srgbClr val="000000"/>
                </a:solidFill>
                <a:effectLst/>
                <a:latin typeface="Nunito" pitchFamily="2" charset="0"/>
              </a:rPr>
              <a:t>Easy</a:t>
            </a:r>
            <a:r>
              <a:rPr lang="vi-VN" sz="1600" b="0" i="0" u="none" strike="noStrike" dirty="0">
                <a:solidFill>
                  <a:srgbClr val="000000"/>
                </a:solidFill>
                <a:effectLst/>
                <a:latin typeface="Nunito" pitchFamily="2" charset="0"/>
              </a:rPr>
              <a:t> </a:t>
            </a:r>
            <a:r>
              <a:rPr lang="vi-VN" sz="1600" b="0" i="0" u="none" strike="noStrike" dirty="0" err="1">
                <a:solidFill>
                  <a:srgbClr val="000000"/>
                </a:solidFill>
                <a:effectLst/>
                <a:latin typeface="Nunito" pitchFamily="2" charset="0"/>
              </a:rPr>
              <a:t>Apply</a:t>
            </a:r>
            <a:r>
              <a:rPr lang="vi-VN" sz="1600" b="0" i="0" u="none" strike="noStrike" dirty="0">
                <a:solidFill>
                  <a:srgbClr val="000000"/>
                </a:solidFill>
                <a:effectLst/>
                <a:latin typeface="Nunito" pitchFamily="2" charset="0"/>
              </a:rPr>
              <a:t> có dạng </a:t>
            </a:r>
            <a:r>
              <a:rPr lang="vi-VN" sz="1600" b="0" i="0" u="none" strike="noStrike" dirty="0" err="1">
                <a:solidFill>
                  <a:srgbClr val="000000"/>
                </a:solidFill>
                <a:effectLst/>
                <a:latin typeface="Nunito" pitchFamily="2" charset="0"/>
              </a:rPr>
              <a:t>boolean</a:t>
            </a:r>
            <a:endParaRPr lang="vi-VN" sz="1600" b="0" i="0" u="none" strike="noStrike" dirty="0">
              <a:solidFill>
                <a:srgbClr val="000000"/>
              </a:solidFill>
              <a:effectLst/>
              <a:latin typeface="Nunito" pitchFamily="2" charset="0"/>
            </a:endParaRPr>
          </a:p>
          <a:p>
            <a:pPr algn="just" rtl="0" fontAlgn="base">
              <a:spcBef>
                <a:spcPts val="0"/>
              </a:spcBef>
              <a:spcAft>
                <a:spcPts val="0"/>
              </a:spcAft>
              <a:buFont typeface="Arial" panose="020B0604020202020204" pitchFamily="34" charset="0"/>
              <a:buChar char="•"/>
            </a:pPr>
            <a:r>
              <a:rPr lang="vi-VN" sz="1600" b="0" i="0" u="none" strike="noStrike" dirty="0">
                <a:solidFill>
                  <a:srgbClr val="000000"/>
                </a:solidFill>
                <a:effectLst/>
                <a:latin typeface="Nunito" pitchFamily="2" charset="0"/>
              </a:rPr>
              <a:t>Vì thế, đầu tiên ta Thay thế các giá trị không hợp lệ trong cột </a:t>
            </a:r>
            <a:r>
              <a:rPr lang="vi-VN" sz="1600" b="0" i="0" u="none" strike="noStrike" dirty="0" err="1">
                <a:solidFill>
                  <a:srgbClr val="1155CC"/>
                </a:solidFill>
                <a:effectLst/>
                <a:latin typeface="Nunito" pitchFamily="2" charset="0"/>
              </a:rPr>
              <a:t>Easy</a:t>
            </a:r>
            <a:r>
              <a:rPr lang="vi-VN" sz="1600" b="0" i="0" u="none" strike="noStrike" dirty="0">
                <a:solidFill>
                  <a:srgbClr val="1155CC"/>
                </a:solidFill>
                <a:effectLst/>
                <a:latin typeface="Nunito" pitchFamily="2" charset="0"/>
              </a:rPr>
              <a:t> </a:t>
            </a:r>
            <a:r>
              <a:rPr lang="vi-VN" sz="1600" b="0" i="0" u="none" strike="noStrike" dirty="0" err="1">
                <a:solidFill>
                  <a:srgbClr val="1155CC"/>
                </a:solidFill>
                <a:effectLst/>
                <a:latin typeface="Nunito" pitchFamily="2" charset="0"/>
              </a:rPr>
              <a:t>Apply</a:t>
            </a:r>
            <a:r>
              <a:rPr lang="vi-VN" sz="1600" b="0" i="0" u="none" strike="noStrike" dirty="0">
                <a:solidFill>
                  <a:srgbClr val="000000"/>
                </a:solidFill>
                <a:effectLst/>
                <a:latin typeface="Nunito" pitchFamily="2" charset="0"/>
              </a:rPr>
              <a:t> thành giá trị </a:t>
            </a:r>
            <a:r>
              <a:rPr lang="vi-VN" sz="1600" b="0" i="0" u="none" strike="noStrike" dirty="0" err="1">
                <a:solidFill>
                  <a:srgbClr val="000000"/>
                </a:solidFill>
                <a:effectLst/>
                <a:latin typeface="Nunito" pitchFamily="2" charset="0"/>
              </a:rPr>
              <a:t>boolean</a:t>
            </a:r>
            <a:r>
              <a:rPr lang="vi-VN" sz="1600" b="0" i="0" u="none" strike="noStrike" dirty="0">
                <a:solidFill>
                  <a:srgbClr val="000000"/>
                </a:solidFill>
                <a:effectLst/>
                <a:latin typeface="Nunito" pitchFamily="2" charset="0"/>
              </a:rPr>
              <a:t> </a:t>
            </a:r>
            <a:r>
              <a:rPr lang="vi-VN" sz="1600" b="0" i="0" u="none" strike="noStrike" dirty="0" err="1">
                <a:solidFill>
                  <a:srgbClr val="85200C"/>
                </a:solidFill>
                <a:effectLst/>
                <a:latin typeface="Nunito" pitchFamily="2" charset="0"/>
              </a:rPr>
              <a:t>False</a:t>
            </a:r>
            <a:r>
              <a:rPr lang="vi-VN" sz="1600" b="0" i="0" u="none" strike="noStrike" dirty="0">
                <a:solidFill>
                  <a:srgbClr val="85200C"/>
                </a:solidFill>
                <a:effectLst/>
                <a:latin typeface="Nunito" pitchFamily="2" charset="0"/>
              </a:rPr>
              <a:t> </a:t>
            </a:r>
            <a:r>
              <a:rPr lang="vi-VN" sz="1600" b="0" i="0" u="none" strike="noStrike" dirty="0">
                <a:solidFill>
                  <a:srgbClr val="000000"/>
                </a:solidFill>
                <a:effectLst/>
                <a:latin typeface="Nunito" pitchFamily="2" charset="0"/>
              </a:rPr>
              <a:t>bằng cách sử dụng </a:t>
            </a:r>
            <a:r>
              <a:rPr lang="vi-VN" sz="1600" b="0" i="0" u="none" strike="noStrike" dirty="0" err="1">
                <a:solidFill>
                  <a:srgbClr val="FF0000"/>
                </a:solidFill>
                <a:effectLst/>
                <a:latin typeface="Nunito" pitchFamily="2" charset="0"/>
              </a:rPr>
              <a:t>fillna</a:t>
            </a:r>
            <a:r>
              <a:rPr lang="vi-VN" sz="1600" b="0" i="0" u="none" strike="noStrike" dirty="0">
                <a:solidFill>
                  <a:srgbClr val="FF0000"/>
                </a:solidFill>
                <a:effectLst/>
                <a:latin typeface="Nunito" pitchFamily="2" charset="0"/>
              </a:rPr>
              <a:t>()</a:t>
            </a:r>
            <a:r>
              <a:rPr lang="vi-VN" sz="1600" b="0" i="0" u="none" strike="noStrike" dirty="0">
                <a:solidFill>
                  <a:srgbClr val="000000"/>
                </a:solidFill>
                <a:effectLst/>
                <a:latin typeface="Nunito" pitchFamily="2" charset="0"/>
              </a:rPr>
              <a:t> và </a:t>
            </a:r>
            <a:r>
              <a:rPr lang="vi-VN" sz="1600" b="0" i="0" u="none" strike="noStrike" dirty="0" err="1">
                <a:solidFill>
                  <a:srgbClr val="FF0000"/>
                </a:solidFill>
                <a:effectLst/>
                <a:latin typeface="Nunito" pitchFamily="2" charset="0"/>
              </a:rPr>
              <a:t>astype</a:t>
            </a:r>
            <a:r>
              <a:rPr lang="vi-VN" sz="1600" b="0" i="0" u="none" strike="noStrike" dirty="0">
                <a:solidFill>
                  <a:srgbClr val="FF0000"/>
                </a:solidFill>
                <a:effectLst/>
                <a:latin typeface="Nunito" pitchFamily="2" charset="0"/>
              </a:rPr>
              <a:t>()</a:t>
            </a:r>
            <a:endParaRPr lang="vi-VN" sz="1600" b="0" i="0" u="none" strike="noStrike" dirty="0">
              <a:solidFill>
                <a:srgbClr val="000000"/>
              </a:solidFill>
              <a:effectLst/>
              <a:latin typeface="Nunito" pitchFamily="2" charset="0"/>
            </a:endParaRPr>
          </a:p>
          <a:p>
            <a:pPr algn="just" rtl="0" fontAlgn="base">
              <a:spcBef>
                <a:spcPts val="0"/>
              </a:spcBef>
              <a:spcAft>
                <a:spcPts val="0"/>
              </a:spcAft>
              <a:buFont typeface="Arial" panose="020B0604020202020204" pitchFamily="34" charset="0"/>
              <a:buChar char="•"/>
            </a:pPr>
            <a:r>
              <a:rPr lang="vi-VN" sz="1600" b="0" i="0" u="none" strike="noStrike" dirty="0">
                <a:solidFill>
                  <a:srgbClr val="000000"/>
                </a:solidFill>
                <a:effectLst/>
                <a:latin typeface="Nunito" pitchFamily="2" charset="0"/>
              </a:rPr>
              <a:t>Thay các giá trị không hợp lệ (bằng -1) khác trong </a:t>
            </a:r>
            <a:r>
              <a:rPr lang="vi-VN" sz="1600" b="0" i="0" u="none" strike="noStrike" dirty="0" err="1">
                <a:solidFill>
                  <a:srgbClr val="38761D"/>
                </a:solidFill>
                <a:effectLst/>
                <a:latin typeface="Nunito" pitchFamily="2" charset="0"/>
              </a:rPr>
              <a:t>df</a:t>
            </a:r>
            <a:r>
              <a:rPr lang="vi-VN" sz="1600" b="0" i="0" u="none" strike="noStrike" dirty="0">
                <a:solidFill>
                  <a:srgbClr val="000000"/>
                </a:solidFill>
                <a:effectLst/>
                <a:latin typeface="Nunito" pitchFamily="2" charset="0"/>
              </a:rPr>
              <a:t> thành </a:t>
            </a:r>
            <a:r>
              <a:rPr lang="vi-VN" sz="1600" b="0" i="0" u="none" strike="noStrike" dirty="0" err="1">
                <a:solidFill>
                  <a:srgbClr val="990000"/>
                </a:solidFill>
                <a:effectLst/>
                <a:latin typeface="Nunito" pitchFamily="2" charset="0"/>
              </a:rPr>
              <a:t>NaN</a:t>
            </a:r>
            <a:r>
              <a:rPr lang="vi-VN" sz="1600" b="0" i="0" u="none" strike="noStrike" dirty="0">
                <a:solidFill>
                  <a:srgbClr val="000000"/>
                </a:solidFill>
                <a:effectLst/>
                <a:latin typeface="Nunito" pitchFamily="2" charset="0"/>
              </a:rPr>
              <a:t> bằng </a:t>
            </a:r>
            <a:r>
              <a:rPr lang="vi-VN" sz="1600" b="0" i="0" u="none" strike="noStrike" dirty="0" err="1">
                <a:solidFill>
                  <a:srgbClr val="FF0000"/>
                </a:solidFill>
                <a:effectLst/>
                <a:latin typeface="Nunito" pitchFamily="2" charset="0"/>
              </a:rPr>
              <a:t>replace</a:t>
            </a:r>
            <a:r>
              <a:rPr lang="vi-VN" sz="1600" b="0" i="0" u="none" strike="noStrike" dirty="0">
                <a:solidFill>
                  <a:srgbClr val="FF0000"/>
                </a:solidFill>
                <a:effectLst/>
                <a:latin typeface="Nunito" pitchFamily="2" charset="0"/>
              </a:rPr>
              <a:t>()</a:t>
            </a:r>
            <a:endParaRPr lang="vi-VN" sz="1600" b="0" i="0" u="none" strike="noStrike" dirty="0">
              <a:solidFill>
                <a:srgbClr val="282C34"/>
              </a:solidFill>
              <a:effectLst/>
              <a:latin typeface="Nunito" pitchFamily="2" charset="0"/>
            </a:endParaRPr>
          </a:p>
          <a:p>
            <a:pPr algn="just" rtl="0" fontAlgn="base">
              <a:spcBef>
                <a:spcPts val="0"/>
              </a:spcBef>
              <a:spcAft>
                <a:spcPts val="0"/>
              </a:spcAft>
              <a:buFont typeface="Arial" panose="020B0604020202020204" pitchFamily="34" charset="0"/>
              <a:buChar char="•"/>
            </a:pPr>
            <a:r>
              <a:rPr lang="vi-VN" sz="1600" b="0" i="0" u="none" strike="noStrike" dirty="0">
                <a:solidFill>
                  <a:srgbClr val="000000"/>
                </a:solidFill>
                <a:effectLst/>
                <a:latin typeface="Nunito" pitchFamily="2" charset="0"/>
              </a:rPr>
              <a:t>Sau khi tiền xử lý xong, ta xem xét đến các giá trị thiếu trong dữ liệu</a:t>
            </a:r>
          </a:p>
          <a:p>
            <a:pPr marL="742950" lvl="1" indent="-285750"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Chúng ta sẽ tính tỉ lệ giá trị thiếu của từng cột bằng cách: tính tổng giá trị thiếu của mỗi cột, sau đó chia cho tổng số giá trị trong cột đó, chúng ta sẽ có tỉ lệ giá trị thiếu của mỗi cột</a:t>
            </a:r>
            <a:endParaRPr lang="vi-VN" sz="1600" b="0" i="0" u="none" strike="noStrike" dirty="0">
              <a:solidFill>
                <a:srgbClr val="000000"/>
              </a:solidFill>
              <a:effectLst/>
              <a:latin typeface="Nunito" pitchFamily="2" charset="0"/>
            </a:endParaRPr>
          </a:p>
          <a:p>
            <a:pPr marL="742950" lvl="1" indent="-285750" algn="just" rtl="0" fontAlgn="base">
              <a:spcBef>
                <a:spcPts val="0"/>
              </a:spcBef>
              <a:spcAft>
                <a:spcPts val="0"/>
              </a:spcAft>
              <a:buFont typeface="Arial" panose="020B0604020202020204" pitchFamily="34" charset="0"/>
              <a:buChar char="•"/>
            </a:pPr>
            <a:r>
              <a:rPr lang="vi-VN" sz="1100" b="0" i="0" u="none" strike="noStrike" dirty="0">
                <a:solidFill>
                  <a:srgbClr val="000000"/>
                </a:solidFill>
                <a:effectLst/>
                <a:latin typeface="Arial" panose="020B0604020202020204" pitchFamily="34" charset="0"/>
              </a:rPr>
              <a:t>Như đã phân tích, đầu tiên ta Sử dụng </a:t>
            </a:r>
            <a:r>
              <a:rPr lang="vi-VN" sz="1100" b="0" i="0" u="none" strike="noStrike" dirty="0" err="1">
                <a:solidFill>
                  <a:srgbClr val="000000"/>
                </a:solidFill>
                <a:effectLst/>
                <a:latin typeface="Arial" panose="020B0604020202020204" pitchFamily="34" charset="0"/>
              </a:rPr>
              <a:t>isnull</a:t>
            </a:r>
            <a:r>
              <a:rPr lang="vi-VN" sz="1100" b="0" i="0" u="none" strike="noStrike" dirty="0">
                <a:solidFill>
                  <a:srgbClr val="000000"/>
                </a:solidFill>
                <a:effectLst/>
                <a:latin typeface="Arial" panose="020B0604020202020204" pitchFamily="34" charset="0"/>
              </a:rPr>
              <a:t>() để hiển thị ra các giá trị thiếu, sau đó dùng sum() để tính tống số giá trị thiếu theo từng cột. Cuối cùng chia cho tổng số dòng của dữ liệu để tính tỉ lệ giá trị thiếu của từng cột và lưu vào biến </a:t>
            </a:r>
            <a:r>
              <a:rPr lang="vi-VN" sz="1100" b="0" i="0" u="none" strike="noStrike" dirty="0" err="1">
                <a:solidFill>
                  <a:srgbClr val="000000"/>
                </a:solidFill>
                <a:effectLst/>
                <a:latin typeface="Arial" panose="020B0604020202020204" pitchFamily="34" charset="0"/>
              </a:rPr>
              <a:t>missing_ratio</a:t>
            </a:r>
            <a:endParaRPr lang="vi-VN" sz="1100" b="0" i="0" u="none" strike="noStrike" dirty="0">
              <a:solidFill>
                <a:srgbClr val="000000"/>
              </a:solidFill>
              <a:effectLst/>
              <a:latin typeface="Arial" panose="020B0604020202020204" pitchFamily="34" charset="0"/>
            </a:endParaRPr>
          </a:p>
          <a:p>
            <a:pPr marL="285750" lvl="0" indent="-285750" algn="just"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Arial" panose="020B0604020202020204" pitchFamily="34" charset="0"/>
              </a:rPr>
              <a:t>Ta cũng cần tính các giá trị thống kê mô tả của các cột </a:t>
            </a:r>
            <a:r>
              <a:rPr lang="vi-VN" sz="1400" b="0" i="0" u="none" strike="noStrike" dirty="0" err="1">
                <a:solidFill>
                  <a:srgbClr val="000000"/>
                </a:solidFill>
                <a:effectLst/>
                <a:latin typeface="Arial" panose="020B0604020202020204" pitchFamily="34" charset="0"/>
              </a:rPr>
              <a:t>numeric</a:t>
            </a:r>
            <a:r>
              <a:rPr lang="vi-VN" sz="1400" b="0" i="0" u="none" strike="noStrike" dirty="0">
                <a:solidFill>
                  <a:srgbClr val="000000"/>
                </a:solidFill>
                <a:effectLst/>
                <a:latin typeface="Arial" panose="020B0604020202020204" pitchFamily="34" charset="0"/>
              </a:rPr>
              <a:t> bằng </a:t>
            </a:r>
            <a:r>
              <a:rPr lang="vi-VN" sz="1400" b="0" i="0" u="none" strike="noStrike" dirty="0" err="1">
                <a:solidFill>
                  <a:srgbClr val="000000"/>
                </a:solidFill>
                <a:effectLst/>
                <a:latin typeface="Arial" panose="020B0604020202020204" pitchFamily="34" charset="0"/>
              </a:rPr>
              <a:t>describe</a:t>
            </a:r>
            <a:r>
              <a:rPr lang="vi-VN" sz="1400" b="0" i="0" u="none" strike="noStrike" dirty="0">
                <a:solidFill>
                  <a:srgbClr val="000000"/>
                </a:solidFill>
                <a:effectLst/>
                <a:latin typeface="Arial" panose="020B0604020202020204" pitchFamily="34" charset="0"/>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11b740c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b11b740c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Trên </a:t>
            </a:r>
            <a:r>
              <a:rPr lang="vi-VN" sz="1800" b="0" i="0" u="none" strike="noStrike" dirty="0" err="1">
                <a:solidFill>
                  <a:srgbClr val="000000"/>
                </a:solidFill>
                <a:effectLst/>
                <a:latin typeface="Arial" panose="020B0604020202020204" pitchFamily="34" charset="0"/>
              </a:rPr>
              <a:t>slide</a:t>
            </a:r>
            <a:r>
              <a:rPr lang="vi-VN" sz="1800" b="0" i="0" u="none" strike="noStrike" dirty="0">
                <a:solidFill>
                  <a:srgbClr val="000000"/>
                </a:solidFill>
                <a:effectLst/>
                <a:latin typeface="Arial" panose="020B0604020202020204" pitchFamily="34" charset="0"/>
              </a:rPr>
              <a:t> là giá trị </a:t>
            </a:r>
            <a:r>
              <a:rPr lang="vi-VN" sz="1800" b="0" i="0" u="none" strike="noStrike" dirty="0" err="1">
                <a:solidFill>
                  <a:srgbClr val="000000"/>
                </a:solidFill>
                <a:effectLst/>
                <a:latin typeface="Arial" panose="020B0604020202020204" pitchFamily="34" charset="0"/>
              </a:rPr>
              <a:t>missing_ratio</a:t>
            </a:r>
            <a:r>
              <a:rPr lang="vi-VN" sz="1800" b="0" i="0" u="none" strike="noStrike" dirty="0">
                <a:solidFill>
                  <a:srgbClr val="000000"/>
                </a:solidFill>
                <a:effectLst/>
                <a:latin typeface="Arial" panose="020B0604020202020204" pitchFamily="34" charset="0"/>
              </a:rPr>
              <a:t> và </a:t>
            </a:r>
            <a:r>
              <a:rPr lang="vi-VN" sz="1800" b="0" i="0" u="none" strike="noStrike" dirty="0" err="1">
                <a:solidFill>
                  <a:srgbClr val="000000"/>
                </a:solidFill>
                <a:effectLst/>
                <a:latin typeface="Arial" panose="020B0604020202020204" pitchFamily="34" charset="0"/>
              </a:rPr>
              <a:t>describe</a:t>
            </a:r>
            <a:r>
              <a:rPr lang="vi-VN" sz="1800" b="0" i="0" u="none" strike="noStrike" dirty="0">
                <a:solidFill>
                  <a:srgbClr val="000000"/>
                </a:solidFill>
                <a:effectLst/>
                <a:latin typeface="Arial" panose="020B0604020202020204" pitchFamily="34" charset="0"/>
              </a:rPr>
              <a:t>()</a:t>
            </a:r>
            <a:endParaRPr lang="vi-VN" b="0" dirty="0">
              <a:effectLst/>
            </a:endParaRPr>
          </a:p>
          <a:p>
            <a:br>
              <a:rPr lang="vi-VN"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ndrewmvd/data-scientist-job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glassdoor.com/Job/" TargetMode="External"/><Relationship Id="rId4" Type="http://schemas.openxmlformats.org/officeDocument/2006/relationships/hyperlink" Target="https://github.com/picklesuea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replace.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www.kaggle.com/datasets/andrewmvd/data-scientist-jobs/code" TargetMode="External"/><Relationship Id="rId5" Type="http://schemas.openxmlformats.org/officeDocument/2006/relationships/hyperlink" Target="https://matplotlib.org/stable/tutorials/colors/colormaps.html" TargetMode="External"/><Relationship Id="rId4" Type="http://schemas.openxmlformats.org/officeDocument/2006/relationships/hyperlink" Target="http://thongthai.work/cach-thuc-hien-phan-tich-du-lieu-kham-ph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728900" y="528375"/>
            <a:ext cx="5686200" cy="28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sz="5000">
                <a:solidFill>
                  <a:srgbClr val="000000"/>
                </a:solidFill>
                <a:latin typeface="Nunito"/>
                <a:ea typeface="Nunito"/>
                <a:cs typeface="Nunito"/>
                <a:sym typeface="Nunito"/>
              </a:rPr>
              <a:t>Báo cáo đồ án thực hành cuối kì</a:t>
            </a:r>
            <a:r>
              <a:rPr lang="vi" sz="5000">
                <a:solidFill>
                  <a:srgbClr val="282C34"/>
                </a:solidFill>
              </a:rPr>
              <a:t> </a:t>
            </a:r>
            <a:endParaRPr sz="5000">
              <a:solidFill>
                <a:srgbClr val="282C34"/>
              </a:solidFill>
            </a:endParaRPr>
          </a:p>
          <a:p>
            <a:pPr marL="0" lvl="0" indent="0" algn="ctr" rtl="0">
              <a:spcBef>
                <a:spcPts val="0"/>
              </a:spcBef>
              <a:spcAft>
                <a:spcPts val="0"/>
              </a:spcAft>
              <a:buNone/>
            </a:pPr>
            <a:r>
              <a:rPr lang="vi" sz="2200">
                <a:solidFill>
                  <a:srgbClr val="000000"/>
                </a:solidFill>
                <a:latin typeface="Nunito"/>
                <a:ea typeface="Nunito"/>
                <a:cs typeface="Nunito"/>
                <a:sym typeface="Nunito"/>
              </a:rPr>
              <a:t>Môn học: Lập trình cho Khoa học dữ liệu</a:t>
            </a:r>
            <a:endParaRPr sz="5000">
              <a:solidFill>
                <a:srgbClr val="282C34"/>
              </a:solidFill>
            </a:endParaRPr>
          </a:p>
        </p:txBody>
      </p:sp>
      <p:sp>
        <p:nvSpPr>
          <p:cNvPr id="278" name="Google Shape;278;p13"/>
          <p:cNvSpPr txBox="1"/>
          <p:nvPr/>
        </p:nvSpPr>
        <p:spPr>
          <a:xfrm>
            <a:off x="3433500" y="3326625"/>
            <a:ext cx="22770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700">
                <a:latin typeface="Nunito"/>
                <a:ea typeface="Nunito"/>
                <a:cs typeface="Nunito"/>
                <a:sym typeface="Nunito"/>
              </a:rPr>
              <a:t>Giáo viên hướng dẫn: </a:t>
            </a:r>
            <a:endParaRPr sz="1700">
              <a:latin typeface="Nunito"/>
              <a:ea typeface="Nunito"/>
              <a:cs typeface="Nunito"/>
              <a:sym typeface="Nunito"/>
            </a:endParaRPr>
          </a:p>
          <a:p>
            <a:pPr marL="457200" lvl="0" indent="-336550" algn="l" rtl="0">
              <a:spcBef>
                <a:spcPts val="0"/>
              </a:spcBef>
              <a:spcAft>
                <a:spcPts val="0"/>
              </a:spcAft>
              <a:buSzPts val="1700"/>
              <a:buFont typeface="Nunito"/>
              <a:buAutoNum type="arabicPeriod"/>
            </a:pPr>
            <a:r>
              <a:rPr lang="vi" sz="1700">
                <a:latin typeface="Nunito"/>
                <a:ea typeface="Nunito"/>
                <a:cs typeface="Nunito"/>
                <a:sym typeface="Nunito"/>
              </a:rPr>
              <a:t>Lê Nhựt Nam</a:t>
            </a:r>
            <a:endParaRPr sz="1700">
              <a:latin typeface="Nunito"/>
              <a:ea typeface="Nunito"/>
              <a:cs typeface="Nunito"/>
              <a:sym typeface="Nunito"/>
            </a:endParaRPr>
          </a:p>
          <a:p>
            <a:pPr marL="457200" lvl="0" indent="-336550" algn="l" rtl="0">
              <a:spcBef>
                <a:spcPts val="0"/>
              </a:spcBef>
              <a:spcAft>
                <a:spcPts val="0"/>
              </a:spcAft>
              <a:buSzPts val="1700"/>
              <a:buFont typeface="Nunito"/>
              <a:buAutoNum type="arabicPeriod"/>
            </a:pPr>
            <a:r>
              <a:rPr lang="vi" sz="1700">
                <a:latin typeface="Nunito"/>
                <a:ea typeface="Nunito"/>
                <a:cs typeface="Nunito"/>
                <a:sym typeface="Nunito"/>
              </a:rPr>
              <a:t>Trần Đại Chí</a:t>
            </a:r>
            <a:endParaRPr sz="17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42" name="Google Shape;342;p22"/>
          <p:cNvSpPr txBox="1"/>
          <p:nvPr/>
        </p:nvSpPr>
        <p:spPr>
          <a:xfrm>
            <a:off x="663900" y="1350000"/>
            <a:ext cx="7816200" cy="1317253"/>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5"/>
            </a:pPr>
            <a:r>
              <a:rPr lang="vi" sz="1600" b="1" dirty="0">
                <a:latin typeface="Nunito"/>
                <a:ea typeface="Nunito"/>
                <a:cs typeface="Nunito"/>
                <a:sym typeface="Nunito"/>
              </a:rPr>
              <a:t>Kiểu dữ liệu của mỗi cột? Có cột nào có kiểu dữ liệu chưa phù hợp để xử lý tiếp không?</a:t>
            </a:r>
            <a:endParaRPr sz="1600" b="1"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Sử dụng </a:t>
            </a:r>
            <a:r>
              <a:rPr lang="vi" sz="1600" dirty="0">
                <a:solidFill>
                  <a:srgbClr val="FF0000"/>
                </a:solidFill>
                <a:latin typeface="Nunito"/>
                <a:ea typeface="Nunito"/>
                <a:cs typeface="Nunito"/>
                <a:sym typeface="Nunito"/>
              </a:rPr>
              <a:t>df.dtpyes</a:t>
            </a:r>
            <a:r>
              <a:rPr lang="vi" sz="1600" dirty="0">
                <a:latin typeface="Nunito"/>
                <a:ea typeface="Nunito"/>
                <a:cs typeface="Nunito"/>
                <a:sym typeface="Nunito"/>
              </a:rPr>
              <a:t> để kiểm tra dữ liệu mỗi cột</a:t>
            </a:r>
            <a:endParaRPr sz="1600" dirty="0">
              <a:latin typeface="Nunito"/>
              <a:ea typeface="Nunito"/>
              <a:cs typeface="Nunito"/>
              <a:sym typeface="Nunito"/>
            </a:endParaRPr>
          </a:p>
          <a:p>
            <a:pPr marL="0" lvl="0" indent="0" algn="just" rtl="0">
              <a:lnSpc>
                <a:spcPct val="115000"/>
              </a:lnSpc>
              <a:spcBef>
                <a:spcPts val="0"/>
              </a:spcBef>
              <a:spcAft>
                <a:spcPts val="0"/>
              </a:spcAft>
              <a:buNone/>
            </a:pPr>
            <a:endParaRPr sz="1600" dirty="0">
              <a:latin typeface="Nunito"/>
              <a:ea typeface="Nunito"/>
              <a:cs typeface="Nunito"/>
              <a:sym typeface="Nunito"/>
            </a:endParaRPr>
          </a:p>
        </p:txBody>
      </p:sp>
      <p:sp>
        <p:nvSpPr>
          <p:cNvPr id="343" name="Google Shape;343;p22"/>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pic>
        <p:nvPicPr>
          <p:cNvPr id="344" name="Google Shape;344;p22"/>
          <p:cNvPicPr preferRelativeResize="0"/>
          <p:nvPr/>
        </p:nvPicPr>
        <p:blipFill>
          <a:blip r:embed="rId3">
            <a:alphaModFix/>
          </a:blip>
          <a:stretch>
            <a:fillRect/>
          </a:stretch>
        </p:blipFill>
        <p:spPr>
          <a:xfrm>
            <a:off x="3771175" y="2305700"/>
            <a:ext cx="1601650" cy="256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50" name="Google Shape;350;p23"/>
          <p:cNvSpPr txBox="1"/>
          <p:nvPr/>
        </p:nvSpPr>
        <p:spPr>
          <a:xfrm>
            <a:off x="663900" y="1350000"/>
            <a:ext cx="8034900" cy="1034099"/>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6"/>
            </a:pPr>
            <a:r>
              <a:rPr lang="vi" sz="1600" b="1" dirty="0">
                <a:latin typeface="Nunito"/>
                <a:ea typeface="Nunito"/>
                <a:cs typeface="Nunito"/>
                <a:sym typeface="Nunito"/>
              </a:rPr>
              <a:t>Mỗi cột có ý nghĩa gì?</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Ý nghĩa của các cột đã được đề cập ở phần Thu thập dữ liệu</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Cột </a:t>
            </a:r>
            <a:r>
              <a:rPr lang="vi" sz="1600" dirty="0">
                <a:solidFill>
                  <a:srgbClr val="1155CC"/>
                </a:solidFill>
                <a:latin typeface="Nunito"/>
                <a:ea typeface="Nunito"/>
                <a:cs typeface="Nunito"/>
                <a:sym typeface="Nunito"/>
              </a:rPr>
              <a:t>Unnamed: 0</a:t>
            </a:r>
            <a:r>
              <a:rPr lang="vi" sz="1600" dirty="0">
                <a:latin typeface="Nunito"/>
                <a:ea typeface="Nunito"/>
                <a:cs typeface="Nunito"/>
                <a:sym typeface="Nunito"/>
              </a:rPr>
              <a:t> có giá trị trùng với index → không cần thiết → dùng </a:t>
            </a:r>
            <a:r>
              <a:rPr lang="vi" sz="1600" dirty="0">
                <a:solidFill>
                  <a:srgbClr val="FF0000"/>
                </a:solidFill>
                <a:latin typeface="Nunito"/>
                <a:ea typeface="Nunito"/>
                <a:cs typeface="Nunito"/>
                <a:sym typeface="Nunito"/>
              </a:rPr>
              <a:t>drop()</a:t>
            </a:r>
            <a:r>
              <a:rPr lang="vi" sz="1600" dirty="0">
                <a:latin typeface="Nunito"/>
                <a:ea typeface="Nunito"/>
                <a:cs typeface="Nunito"/>
                <a:sym typeface="Nunito"/>
              </a:rPr>
              <a:t> để bỏ</a:t>
            </a:r>
            <a:endParaRPr sz="1600" dirty="0">
              <a:solidFill>
                <a:schemeClr val="dk2"/>
              </a:solidFill>
              <a:latin typeface="Nunito"/>
              <a:ea typeface="Nunito"/>
              <a:cs typeface="Nunito"/>
              <a:sym typeface="Nunito"/>
            </a:endParaRPr>
          </a:p>
        </p:txBody>
      </p:sp>
      <p:sp>
        <p:nvSpPr>
          <p:cNvPr id="351" name="Google Shape;351;p23"/>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57" name="Google Shape;357;p24"/>
          <p:cNvSpPr txBox="1"/>
          <p:nvPr/>
        </p:nvSpPr>
        <p:spPr>
          <a:xfrm>
            <a:off x="663900" y="1350000"/>
            <a:ext cx="7816200" cy="3582489"/>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7"/>
            </a:pPr>
            <a:r>
              <a:rPr lang="vi" sz="1600" b="1" dirty="0">
                <a:latin typeface="Nunito"/>
                <a:ea typeface="Nunito"/>
                <a:cs typeface="Nunito"/>
                <a:sym typeface="Nunito"/>
              </a:rPr>
              <a:t>Với mỗi cột có kiểu dữ liệu số, các giá trị phân bố như thế nào?</a:t>
            </a:r>
            <a:endParaRPr sz="1600" dirty="0">
              <a:solidFill>
                <a:srgbClr val="BF9000"/>
              </a:solidFill>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Với các cột có kiểu dữ liệu số, ta sẽ tính:</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Tỉ lệ % (từ 0 đến 100) các giá trị thiếu</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min</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lower quartile (phân vị 25)</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median (phân vị 50)</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upper quartile (phân vị 75)</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max</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Lưu kết quả vào DataFrame </a:t>
            </a:r>
            <a:r>
              <a:rPr lang="vi" sz="1600" dirty="0">
                <a:solidFill>
                  <a:srgbClr val="38761D"/>
                </a:solidFill>
                <a:latin typeface="Nunito"/>
                <a:ea typeface="Nunito"/>
                <a:cs typeface="Nunito"/>
                <a:sym typeface="Nunito"/>
              </a:rPr>
              <a:t>num_col_info_df</a:t>
            </a:r>
            <a:r>
              <a:rPr lang="vi" sz="1600" dirty="0">
                <a:latin typeface="Nunito"/>
                <a:ea typeface="Nunito"/>
                <a:cs typeface="Nunito"/>
                <a:sym typeface="Nunito"/>
              </a:rPr>
              <a:t>, trong đó:</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Tên của các cột là tên của các cột số trong </a:t>
            </a:r>
            <a:r>
              <a:rPr lang="vi" sz="1600" dirty="0">
                <a:solidFill>
                  <a:srgbClr val="38761D"/>
                </a:solidFill>
                <a:latin typeface="Nunito"/>
                <a:ea typeface="Nunito"/>
                <a:cs typeface="Nunito"/>
                <a:sym typeface="Nunito"/>
              </a:rPr>
              <a:t>df</a:t>
            </a:r>
            <a:endParaRPr sz="1600" dirty="0">
              <a:solidFill>
                <a:srgbClr val="38761D"/>
              </a:solidFill>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Tên của các dòng là: </a:t>
            </a:r>
            <a:r>
              <a:rPr lang="vi" sz="1600" dirty="0">
                <a:solidFill>
                  <a:srgbClr val="38761D"/>
                </a:solidFill>
                <a:latin typeface="Nunito"/>
                <a:ea typeface="Nunito"/>
                <a:cs typeface="Nunito"/>
                <a:sym typeface="Nunito"/>
              </a:rPr>
              <a:t>missing_ratio</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min</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lower_quartile</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median</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upper_quartile</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max</a:t>
            </a:r>
            <a:r>
              <a:rPr lang="vi" sz="1150" dirty="0">
                <a:solidFill>
                  <a:srgbClr val="BBBBBB"/>
                </a:solidFill>
                <a:highlight>
                  <a:srgbClr val="282C34"/>
                </a:highlight>
                <a:latin typeface="Courier New"/>
                <a:ea typeface="Courier New"/>
                <a:cs typeface="Courier New"/>
                <a:sym typeface="Courier New"/>
              </a:rPr>
              <a:t> </a:t>
            </a:r>
            <a:endParaRPr sz="1600" dirty="0">
              <a:solidFill>
                <a:srgbClr val="282C34"/>
              </a:solidFill>
              <a:latin typeface="Nunito"/>
              <a:ea typeface="Nunito"/>
              <a:cs typeface="Nunito"/>
              <a:sym typeface="Nunito"/>
            </a:endParaRPr>
          </a:p>
        </p:txBody>
      </p:sp>
      <p:sp>
        <p:nvSpPr>
          <p:cNvPr id="358" name="Google Shape;358;p24"/>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2764625" y="1279125"/>
            <a:ext cx="3312325" cy="236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69" name="Google Shape;369;p26"/>
          <p:cNvSpPr txBox="1"/>
          <p:nvPr/>
        </p:nvSpPr>
        <p:spPr>
          <a:xfrm>
            <a:off x="663900" y="1350000"/>
            <a:ext cx="7816200" cy="2733026"/>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8"/>
            </a:pPr>
            <a:r>
              <a:rPr lang="vi" sz="1600" b="1" dirty="0">
                <a:latin typeface="Nunito"/>
                <a:ea typeface="Nunito"/>
                <a:cs typeface="Nunito"/>
                <a:sym typeface="Nunito"/>
              </a:rPr>
              <a:t>Với mỗi cột có kiểu dữ liệu không phải dạng số, các giá trị được phân bố như thế nào?</a:t>
            </a:r>
            <a:endParaRPr sz="1600" b="1" dirty="0">
              <a:latin typeface="Nunito"/>
              <a:ea typeface="Nunito"/>
              <a:cs typeface="Nunito"/>
              <a:sym typeface="Nunito"/>
            </a:endParaRPr>
          </a:p>
          <a:p>
            <a:pPr marL="0" lvl="0" indent="0" algn="l" rtl="0">
              <a:lnSpc>
                <a:spcPct val="115000"/>
              </a:lnSpc>
              <a:spcBef>
                <a:spcPts val="0"/>
              </a:spcBef>
              <a:spcAft>
                <a:spcPts val="0"/>
              </a:spcAft>
              <a:buNone/>
            </a:pPr>
            <a:r>
              <a:rPr lang="vi" sz="1600" dirty="0">
                <a:latin typeface="Nunito"/>
                <a:ea typeface="Nunito"/>
                <a:cs typeface="Nunito"/>
                <a:sym typeface="Nunito"/>
              </a:rPr>
              <a:t>Thực hiện thống kê và lưu vào một dataframe với các dòng là đại diện cho các giá trị như sau:</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Tỉ lệ % (từ 0 đến 100) các giá trị thiếu (</a:t>
            </a:r>
            <a:r>
              <a:rPr lang="vi" sz="1600" dirty="0">
                <a:solidFill>
                  <a:srgbClr val="38761D"/>
                </a:solidFill>
                <a:latin typeface="Nunito"/>
                <a:ea typeface="Nunito"/>
                <a:cs typeface="Nunito"/>
                <a:sym typeface="Nunito"/>
              </a:rPr>
              <a:t>missing_ratio</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Số lượng các giá trị khác nhau (không xét giá trị thiếu) (</a:t>
            </a:r>
            <a:r>
              <a:rPr lang="vi" sz="1600" dirty="0">
                <a:solidFill>
                  <a:srgbClr val="38761D"/>
                </a:solidFill>
                <a:latin typeface="Nunito"/>
                <a:ea typeface="Nunito"/>
                <a:cs typeface="Nunito"/>
                <a:sym typeface="Nunito"/>
              </a:rPr>
              <a:t>num_values</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Tỉ lệ % (từ 0 đến 100) của mỗi giá trị được sort theo tỉ lệ % giảm dần (không xét giá trị thiếu, tỉ lệ là tỉ lệ so với số lượng các giá trị không thiếu): dùng 1 dictionary để lưu, key là giá trị, value là tỉ lệ % (</a:t>
            </a:r>
            <a:r>
              <a:rPr lang="vi" sz="1600" dirty="0">
                <a:solidFill>
                  <a:srgbClr val="38761D"/>
                </a:solidFill>
                <a:latin typeface="Nunito"/>
                <a:ea typeface="Nunito"/>
                <a:cs typeface="Nunito"/>
                <a:sym typeface="Nunito"/>
              </a:rPr>
              <a:t>value_ratios</a:t>
            </a:r>
            <a:r>
              <a:rPr lang="vi" sz="1600" dirty="0">
                <a:latin typeface="Nunito"/>
                <a:ea typeface="Nunito"/>
                <a:cs typeface="Nunito"/>
                <a:sym typeface="Nunito"/>
              </a:rPr>
              <a:t>).</a:t>
            </a:r>
            <a:endParaRPr sz="1600" b="1" dirty="0">
              <a:latin typeface="Nunito"/>
              <a:ea typeface="Nunito"/>
              <a:cs typeface="Nunito"/>
              <a:sym typeface="Nunito"/>
            </a:endParaRPr>
          </a:p>
        </p:txBody>
      </p:sp>
      <p:sp>
        <p:nvSpPr>
          <p:cNvPr id="370" name="Google Shape;370;p26"/>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27"/>
          <p:cNvPicPr preferRelativeResize="0"/>
          <p:nvPr/>
        </p:nvPicPr>
        <p:blipFill>
          <a:blip r:embed="rId3">
            <a:alphaModFix/>
          </a:blip>
          <a:stretch>
            <a:fillRect/>
          </a:stretch>
        </p:blipFill>
        <p:spPr>
          <a:xfrm>
            <a:off x="152399" y="1759415"/>
            <a:ext cx="8839202" cy="1624670"/>
          </a:xfrm>
          <a:prstGeom prst="rect">
            <a:avLst/>
          </a:prstGeom>
          <a:noFill/>
          <a:ln>
            <a:noFill/>
          </a:ln>
        </p:spPr>
      </p:pic>
      <p:sp>
        <p:nvSpPr>
          <p:cNvPr id="376" name="Google Shape;376;p27"/>
          <p:cNvSpPr/>
          <p:nvPr/>
        </p:nvSpPr>
        <p:spPr>
          <a:xfrm>
            <a:off x="492925" y="642950"/>
            <a:ext cx="792900" cy="80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28"/>
          <p:cNvPicPr preferRelativeResize="0"/>
          <p:nvPr/>
        </p:nvPicPr>
        <p:blipFill>
          <a:blip r:embed="rId3">
            <a:alphaModFix/>
          </a:blip>
          <a:stretch>
            <a:fillRect/>
          </a:stretch>
        </p:blipFill>
        <p:spPr>
          <a:xfrm>
            <a:off x="257913" y="2797325"/>
            <a:ext cx="8628174" cy="1996725"/>
          </a:xfrm>
          <a:prstGeom prst="rect">
            <a:avLst/>
          </a:prstGeom>
          <a:noFill/>
          <a:ln>
            <a:noFill/>
          </a:ln>
        </p:spPr>
      </p:pic>
      <p:pic>
        <p:nvPicPr>
          <p:cNvPr id="382" name="Google Shape;382;p28"/>
          <p:cNvPicPr preferRelativeResize="0"/>
          <p:nvPr/>
        </p:nvPicPr>
        <p:blipFill>
          <a:blip r:embed="rId4">
            <a:alphaModFix/>
          </a:blip>
          <a:stretch>
            <a:fillRect/>
          </a:stretch>
        </p:blipFill>
        <p:spPr>
          <a:xfrm>
            <a:off x="279025" y="168300"/>
            <a:ext cx="8472476" cy="2220800"/>
          </a:xfrm>
          <a:prstGeom prst="rect">
            <a:avLst/>
          </a:prstGeom>
          <a:noFill/>
          <a:ln>
            <a:noFill/>
          </a:ln>
        </p:spPr>
      </p:pic>
      <p:sp>
        <p:nvSpPr>
          <p:cNvPr id="383" name="Google Shape;383;p28"/>
          <p:cNvSpPr txBox="1"/>
          <p:nvPr/>
        </p:nvSpPr>
        <p:spPr>
          <a:xfrm>
            <a:off x="2882400" y="2372000"/>
            <a:ext cx="33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Dữ liệu trước khi khám phá và tiền xử lý</a:t>
            </a:r>
            <a:endParaRPr>
              <a:latin typeface="Nunito"/>
              <a:ea typeface="Nunito"/>
              <a:cs typeface="Nunito"/>
              <a:sym typeface="Nunito"/>
            </a:endParaRPr>
          </a:p>
        </p:txBody>
      </p:sp>
      <p:sp>
        <p:nvSpPr>
          <p:cNvPr id="384" name="Google Shape;384;p28"/>
          <p:cNvSpPr txBox="1"/>
          <p:nvPr/>
        </p:nvSpPr>
        <p:spPr>
          <a:xfrm>
            <a:off x="2825663" y="4743300"/>
            <a:ext cx="33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Dữ liệu sau khi khám phá và tiền xử lý</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
        <p:nvSpPr>
          <p:cNvPr id="390" name="Google Shape;390;p29"/>
          <p:cNvSpPr txBox="1"/>
          <p:nvPr/>
        </p:nvSpPr>
        <p:spPr>
          <a:xfrm>
            <a:off x="663900" y="1350000"/>
            <a:ext cx="7816200" cy="3829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Với mỗi công việc được tuyển thì nên chọn công ty nào là nơi làm việc tốt nhất?</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highlight>
                  <a:srgbClr val="FFFFFF"/>
                </a:highlight>
                <a:latin typeface="Nunito"/>
                <a:ea typeface="Nunito"/>
                <a:cs typeface="Nunito"/>
                <a:sym typeface="Nunito"/>
              </a:rPr>
              <a:t>Mỗi vị trí công việc có nhiều công ty để lựa chọn. Việc lọc như thế này có thể đưa ra sự lựa chọn công ty tốt nhất cho mỗi vị trí công việc.</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3"/>
            </a:pPr>
            <a:r>
              <a:rPr lang="vi" sz="1600" b="1" dirty="0">
                <a:latin typeface="Nunito"/>
                <a:ea typeface="Nunito"/>
                <a:cs typeface="Nunito"/>
                <a:sym typeface="Nunito"/>
              </a:rPr>
              <a:t>Tiền xử lý, phân tích để trả lời câu hỏi</a:t>
            </a:r>
            <a:endParaRPr sz="1600" b="1" dirty="0">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vi" sz="1600" dirty="0">
                <a:latin typeface="Nunito"/>
                <a:ea typeface="Nunito"/>
                <a:cs typeface="Nunito"/>
                <a:sym typeface="Nunito"/>
              </a:rPr>
              <a:t>Xử lí dữ liệu cột</a:t>
            </a:r>
            <a:r>
              <a:rPr lang="vi" sz="1600" dirty="0">
                <a:solidFill>
                  <a:srgbClr val="1155CC"/>
                </a:solidFill>
                <a:latin typeface="Nunito"/>
                <a:ea typeface="Nunito"/>
                <a:cs typeface="Nunito"/>
                <a:sym typeface="Nunito"/>
              </a:rPr>
              <a:t> Company Name</a:t>
            </a:r>
            <a:r>
              <a:rPr lang="vi" sz="1600" dirty="0">
                <a:latin typeface="Nunito"/>
                <a:ea typeface="Nunito"/>
                <a:cs typeface="Nunito"/>
                <a:sym typeface="Nunito"/>
              </a:rPr>
              <a:t>: xóa bớt các kí tự thừa (‘</a:t>
            </a:r>
            <a:r>
              <a:rPr lang="vi" sz="1600" i="1" dirty="0">
                <a:latin typeface="Nunito"/>
                <a:ea typeface="Nunito"/>
                <a:cs typeface="Nunito"/>
                <a:sym typeface="Nunito"/>
              </a:rPr>
              <a:t>/r/n’</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Xử lí dữ liệu cột </a:t>
            </a:r>
            <a:r>
              <a:rPr lang="vi" sz="1600" dirty="0">
                <a:solidFill>
                  <a:srgbClr val="1155CC"/>
                </a:solidFill>
                <a:latin typeface="Nunito"/>
                <a:ea typeface="Nunito"/>
                <a:cs typeface="Nunito"/>
                <a:sym typeface="Nunito"/>
              </a:rPr>
              <a:t>Salary Estimate</a:t>
            </a:r>
            <a:r>
              <a:rPr lang="vi" sz="1600" dirty="0">
                <a:latin typeface="Nunito"/>
                <a:ea typeface="Nunito"/>
                <a:cs typeface="Nunito"/>
                <a:sym typeface="Nunito"/>
              </a:rPr>
              <a:t>: tách ra hai cột mới là </a:t>
            </a:r>
            <a:r>
              <a:rPr lang="vi" sz="1600" dirty="0">
                <a:solidFill>
                  <a:srgbClr val="1155CC"/>
                </a:solidFill>
                <a:latin typeface="Nunito"/>
                <a:ea typeface="Nunito"/>
                <a:cs typeface="Nunito"/>
                <a:sym typeface="Nunito"/>
              </a:rPr>
              <a:t>Minimum Salary</a:t>
            </a:r>
            <a:r>
              <a:rPr lang="vi" sz="1600" dirty="0">
                <a:latin typeface="Nunito"/>
                <a:ea typeface="Nunito"/>
                <a:cs typeface="Nunito"/>
                <a:sym typeface="Nunito"/>
              </a:rPr>
              <a:t> và </a:t>
            </a:r>
            <a:r>
              <a:rPr lang="vi" sz="1600" dirty="0">
                <a:solidFill>
                  <a:srgbClr val="1155CC"/>
                </a:solidFill>
                <a:latin typeface="Nunito"/>
                <a:ea typeface="Nunito"/>
                <a:cs typeface="Nunito"/>
                <a:sym typeface="Nunito"/>
              </a:rPr>
              <a:t>Maximum Salary</a:t>
            </a:r>
            <a:r>
              <a:rPr lang="vi" sz="1600" dirty="0">
                <a:latin typeface="Nunito"/>
                <a:ea typeface="Nunito"/>
                <a:cs typeface="Nunito"/>
                <a:sym typeface="Nunito"/>
              </a:rPr>
              <a:t>; tính trung bình và tạo ra cột </a:t>
            </a:r>
            <a:r>
              <a:rPr lang="vi" sz="1600" dirty="0">
                <a:solidFill>
                  <a:srgbClr val="1155CC"/>
                </a:solidFill>
                <a:latin typeface="Nunito"/>
                <a:ea typeface="Nunito"/>
                <a:cs typeface="Nunito"/>
                <a:sym typeface="Nunito"/>
              </a:rPr>
              <a:t>Avg Salary</a:t>
            </a:r>
            <a:endParaRPr sz="1600" dirty="0">
              <a:solidFill>
                <a:srgbClr val="1155CC"/>
              </a:solidFill>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Gom nhóm dữ liệu trong cột </a:t>
            </a:r>
            <a:r>
              <a:rPr lang="vi" sz="1600" dirty="0">
                <a:solidFill>
                  <a:srgbClr val="1155CC"/>
                </a:solidFill>
                <a:latin typeface="Nunito"/>
                <a:ea typeface="Nunito"/>
                <a:cs typeface="Nunito"/>
                <a:sym typeface="Nunito"/>
              </a:rPr>
              <a:t>Job Title</a:t>
            </a:r>
            <a:r>
              <a:rPr lang="vi" sz="1600" dirty="0">
                <a:latin typeface="Nunito"/>
                <a:ea typeface="Nunito"/>
                <a:cs typeface="Nunito"/>
                <a:sym typeface="Nunito"/>
              </a:rPr>
              <a:t> để chọn </a:t>
            </a:r>
            <a:r>
              <a:rPr lang="vi" sz="1600" dirty="0">
                <a:solidFill>
                  <a:srgbClr val="1155CC"/>
                </a:solidFill>
                <a:latin typeface="Nunito"/>
                <a:ea typeface="Nunito"/>
                <a:cs typeface="Nunito"/>
                <a:sym typeface="Nunito"/>
              </a:rPr>
              <a:t>Company Name</a:t>
            </a:r>
            <a:r>
              <a:rPr lang="vi" sz="1600" dirty="0">
                <a:latin typeface="Nunito"/>
                <a:ea typeface="Nunito"/>
                <a:cs typeface="Nunito"/>
                <a:sym typeface="Nunito"/>
              </a:rPr>
              <a:t> tốt nhất theo tiêu chí </a:t>
            </a:r>
            <a:r>
              <a:rPr lang="vi" sz="1600" dirty="0">
                <a:solidFill>
                  <a:srgbClr val="1155CC"/>
                </a:solidFill>
                <a:latin typeface="Nunito"/>
                <a:ea typeface="Nunito"/>
                <a:cs typeface="Nunito"/>
                <a:sym typeface="Nunito"/>
              </a:rPr>
              <a:t>Rating </a:t>
            </a:r>
            <a:r>
              <a:rPr lang="vi" sz="1600" dirty="0">
                <a:latin typeface="Nunito"/>
                <a:ea typeface="Nunito"/>
                <a:cs typeface="Nunito"/>
                <a:sym typeface="Nunito"/>
              </a:rPr>
              <a:t>và </a:t>
            </a:r>
            <a:r>
              <a:rPr lang="vi" sz="1600" dirty="0">
                <a:solidFill>
                  <a:srgbClr val="1155CC"/>
                </a:solidFill>
                <a:latin typeface="Nunito"/>
                <a:ea typeface="Nunito"/>
                <a:cs typeface="Nunito"/>
                <a:sym typeface="Nunito"/>
              </a:rPr>
              <a:t>Avg Salary</a:t>
            </a:r>
            <a:r>
              <a:rPr lang="vi" sz="1600" dirty="0">
                <a:latin typeface="Nunito"/>
                <a:ea typeface="Nunito"/>
                <a:cs typeface="Nunito"/>
                <a:sym typeface="Nunito"/>
              </a:rPr>
              <a:t> cao nhất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Đếm số lượng </a:t>
            </a:r>
            <a:r>
              <a:rPr lang="vi" sz="1600" dirty="0">
                <a:solidFill>
                  <a:srgbClr val="1155CC"/>
                </a:solidFill>
                <a:latin typeface="Nunito"/>
                <a:ea typeface="Nunito"/>
                <a:cs typeface="Nunito"/>
                <a:sym typeface="Nunito"/>
              </a:rPr>
              <a:t>Company Name</a:t>
            </a:r>
            <a:r>
              <a:rPr lang="vi" sz="1600" dirty="0">
                <a:latin typeface="Nunito"/>
                <a:ea typeface="Nunito"/>
                <a:cs typeface="Nunito"/>
                <a:sym typeface="Nunito"/>
              </a:rPr>
              <a:t> có trong kết quả trên và cho ra một vài nhận xét.</a:t>
            </a:r>
            <a:endParaRPr sz="1600" dirty="0">
              <a:latin typeface="Nunito"/>
              <a:ea typeface="Nunito"/>
              <a:cs typeface="Nunito"/>
              <a:sym typeface="Nunito"/>
            </a:endParaRPr>
          </a:p>
        </p:txBody>
      </p:sp>
      <p:sp>
        <p:nvSpPr>
          <p:cNvPr id="391" name="Google Shape;391;p29"/>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1:</a:t>
            </a:r>
            <a:endParaRPr sz="2400" b="1">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p:nvPr/>
        </p:nvSpPr>
        <p:spPr>
          <a:xfrm>
            <a:off x="1165650" y="160725"/>
            <a:ext cx="6812700" cy="114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sz="1600" b="1">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Company Name</a:t>
            </a:r>
            <a:r>
              <a:rPr lang="vi" sz="1600">
                <a:latin typeface="Nunito"/>
                <a:ea typeface="Nunito"/>
                <a:cs typeface="Nunito"/>
                <a:sym typeface="Nunito"/>
              </a:rPr>
              <a:t>: xóa bớt các kí tự thừa (/r/n)</a:t>
            </a:r>
            <a:endParaRPr sz="1600">
              <a:latin typeface="Nunito"/>
              <a:ea typeface="Nunito"/>
              <a:cs typeface="Nunito"/>
              <a:sym typeface="Nunito"/>
            </a:endParaRPr>
          </a:p>
          <a:p>
            <a:pPr marL="457200" lvl="0" indent="0" algn="l" rtl="0">
              <a:spcBef>
                <a:spcPts val="0"/>
              </a:spcBef>
              <a:spcAft>
                <a:spcPts val="0"/>
              </a:spcAft>
              <a:buNone/>
            </a:pPr>
            <a:r>
              <a:rPr lang="vi" sz="1600">
                <a:latin typeface="Nunito"/>
                <a:ea typeface="Nunito"/>
                <a:cs typeface="Nunito"/>
                <a:sym typeface="Nunito"/>
              </a:rPr>
              <a:t>Dùng hàm </a:t>
            </a:r>
            <a:r>
              <a:rPr lang="vi" sz="1600">
                <a:solidFill>
                  <a:srgbClr val="FF0000"/>
                </a:solidFill>
                <a:latin typeface="Nunito"/>
                <a:ea typeface="Nunito"/>
                <a:cs typeface="Nunito"/>
                <a:sym typeface="Nunito"/>
              </a:rPr>
              <a:t>replace()</a:t>
            </a:r>
            <a:r>
              <a:rPr lang="vi" sz="1600">
                <a:latin typeface="Nunito"/>
                <a:ea typeface="Nunito"/>
                <a:cs typeface="Nunito"/>
                <a:sym typeface="Nunito"/>
              </a:rPr>
              <a:t> để xóa phần dữ liệu thừa này</a:t>
            </a:r>
            <a:endParaRPr>
              <a:latin typeface="Nunito"/>
              <a:ea typeface="Nunito"/>
              <a:cs typeface="Nunito"/>
              <a:sym typeface="Nunito"/>
            </a:endParaRPr>
          </a:p>
        </p:txBody>
      </p:sp>
      <p:pic>
        <p:nvPicPr>
          <p:cNvPr id="397" name="Google Shape;397;p30"/>
          <p:cNvPicPr preferRelativeResize="0"/>
          <p:nvPr/>
        </p:nvPicPr>
        <p:blipFill>
          <a:blip r:embed="rId3">
            <a:alphaModFix/>
          </a:blip>
          <a:stretch>
            <a:fillRect/>
          </a:stretch>
        </p:blipFill>
        <p:spPr>
          <a:xfrm>
            <a:off x="2799150" y="1205275"/>
            <a:ext cx="1216825" cy="3938237"/>
          </a:xfrm>
          <a:prstGeom prst="rect">
            <a:avLst/>
          </a:prstGeom>
          <a:noFill/>
          <a:ln>
            <a:noFill/>
          </a:ln>
        </p:spPr>
      </p:pic>
      <p:pic>
        <p:nvPicPr>
          <p:cNvPr id="398" name="Google Shape;398;p30"/>
          <p:cNvPicPr preferRelativeResize="0"/>
          <p:nvPr/>
        </p:nvPicPr>
        <p:blipFill>
          <a:blip r:embed="rId4">
            <a:alphaModFix/>
          </a:blip>
          <a:stretch>
            <a:fillRect/>
          </a:stretch>
        </p:blipFill>
        <p:spPr>
          <a:xfrm>
            <a:off x="5162575" y="1645625"/>
            <a:ext cx="1162050" cy="3057525"/>
          </a:xfrm>
          <a:prstGeom prst="rect">
            <a:avLst/>
          </a:prstGeom>
          <a:noFill/>
          <a:ln>
            <a:noFill/>
          </a:ln>
        </p:spPr>
      </p:pic>
      <p:cxnSp>
        <p:nvCxnSpPr>
          <p:cNvPr id="399" name="Google Shape;399;p30"/>
          <p:cNvCxnSpPr/>
          <p:nvPr/>
        </p:nvCxnSpPr>
        <p:spPr>
          <a:xfrm rot="10800000" flipH="1">
            <a:off x="4232675" y="3182450"/>
            <a:ext cx="642900" cy="10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1"/>
          <p:cNvSpPr txBox="1"/>
          <p:nvPr/>
        </p:nvSpPr>
        <p:spPr>
          <a:xfrm>
            <a:off x="1165650" y="278600"/>
            <a:ext cx="6812700" cy="181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sz="1600" b="1">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Salary Estimate</a:t>
            </a:r>
            <a:r>
              <a:rPr lang="vi" sz="1600">
                <a:latin typeface="Nunito"/>
                <a:ea typeface="Nunito"/>
                <a:cs typeface="Nunito"/>
                <a:sym typeface="Nunito"/>
              </a:rPr>
              <a:t>: tách ra hai cột mới là </a:t>
            </a:r>
            <a:r>
              <a:rPr lang="vi" sz="1600">
                <a:solidFill>
                  <a:srgbClr val="1155CC"/>
                </a:solidFill>
                <a:latin typeface="Nunito"/>
                <a:ea typeface="Nunito"/>
                <a:cs typeface="Nunito"/>
                <a:sym typeface="Nunito"/>
              </a:rPr>
              <a:t>Minimum</a:t>
            </a:r>
            <a:r>
              <a:rPr lang="vi" sz="1600">
                <a:latin typeface="Nunito"/>
                <a:ea typeface="Nunito"/>
                <a:cs typeface="Nunito"/>
                <a:sym typeface="Nunito"/>
              </a:rPr>
              <a:t> </a:t>
            </a:r>
            <a:r>
              <a:rPr lang="vi" sz="1600">
                <a:solidFill>
                  <a:srgbClr val="1155CC"/>
                </a:solidFill>
                <a:latin typeface="Nunito"/>
                <a:ea typeface="Nunito"/>
                <a:cs typeface="Nunito"/>
                <a:sym typeface="Nunito"/>
              </a:rPr>
              <a:t>Salary</a:t>
            </a:r>
            <a:r>
              <a:rPr lang="vi" sz="1600">
                <a:latin typeface="Nunito"/>
                <a:ea typeface="Nunito"/>
                <a:cs typeface="Nunito"/>
                <a:sym typeface="Nunito"/>
              </a:rPr>
              <a:t> và </a:t>
            </a:r>
            <a:r>
              <a:rPr lang="vi" sz="1600">
                <a:solidFill>
                  <a:srgbClr val="1155CC"/>
                </a:solidFill>
                <a:latin typeface="Nunito"/>
                <a:ea typeface="Nunito"/>
                <a:cs typeface="Nunito"/>
                <a:sym typeface="Nunito"/>
              </a:rPr>
              <a:t>Maximum Salary</a:t>
            </a:r>
            <a:r>
              <a:rPr lang="vi" sz="1600">
                <a:latin typeface="Nunito"/>
                <a:ea typeface="Nunito"/>
                <a:cs typeface="Nunito"/>
                <a:sym typeface="Nunito"/>
              </a:rPr>
              <a:t>; tính trung bình và tạo ra cột </a:t>
            </a:r>
            <a:r>
              <a:rPr lang="vi" sz="1600">
                <a:solidFill>
                  <a:srgbClr val="1155CC"/>
                </a:solidFill>
                <a:latin typeface="Nunito"/>
                <a:ea typeface="Nunito"/>
                <a:cs typeface="Nunito"/>
                <a:sym typeface="Nunito"/>
              </a:rPr>
              <a:t>Avg Salary</a:t>
            </a:r>
            <a:endParaRPr sz="1600">
              <a:solidFill>
                <a:srgbClr val="1155CC"/>
              </a:solidFill>
              <a:latin typeface="Nunito"/>
              <a:ea typeface="Nunito"/>
              <a:cs typeface="Nunito"/>
              <a:sym typeface="Nunito"/>
            </a:endParaRPr>
          </a:p>
          <a:p>
            <a:pPr marL="457200" lvl="0" indent="0" algn="l" rtl="0">
              <a:lnSpc>
                <a:spcPct val="115000"/>
              </a:lnSpc>
              <a:spcBef>
                <a:spcPts val="0"/>
              </a:spcBef>
              <a:spcAft>
                <a:spcPts val="0"/>
              </a:spcAft>
              <a:buNone/>
            </a:pPr>
            <a:r>
              <a:rPr lang="vi" sz="1600">
                <a:latin typeface="Nunito"/>
                <a:ea typeface="Nunito"/>
                <a:cs typeface="Nunito"/>
                <a:sym typeface="Nunito"/>
              </a:rPr>
              <a:t>Dùng hàm </a:t>
            </a:r>
            <a:r>
              <a:rPr lang="vi" sz="1600">
                <a:solidFill>
                  <a:srgbClr val="FF0000"/>
                </a:solidFill>
                <a:latin typeface="Nunito"/>
                <a:ea typeface="Nunito"/>
                <a:cs typeface="Nunito"/>
                <a:sym typeface="Nunito"/>
              </a:rPr>
              <a:t>replace()</a:t>
            </a:r>
            <a:r>
              <a:rPr lang="vi" sz="1600">
                <a:latin typeface="Nunito"/>
                <a:ea typeface="Nunito"/>
                <a:cs typeface="Nunito"/>
                <a:sym typeface="Nunito"/>
              </a:rPr>
              <a:t> để xóa bớt kí tự thừa và hàm </a:t>
            </a:r>
            <a:r>
              <a:rPr lang="vi" sz="1600">
                <a:solidFill>
                  <a:srgbClr val="FF0000"/>
                </a:solidFill>
                <a:latin typeface="Nunito"/>
                <a:ea typeface="Nunito"/>
                <a:cs typeface="Nunito"/>
                <a:sym typeface="Nunito"/>
              </a:rPr>
              <a:t>split()</a:t>
            </a:r>
            <a:r>
              <a:rPr lang="vi" sz="1600">
                <a:latin typeface="Nunito"/>
                <a:ea typeface="Nunito"/>
                <a:cs typeface="Nunito"/>
                <a:sym typeface="Nunito"/>
              </a:rPr>
              <a:t> để lấy ra 2 giá trị tiền lương đó, rồi dùng hàm </a:t>
            </a:r>
            <a:r>
              <a:rPr lang="vi" sz="1600">
                <a:solidFill>
                  <a:srgbClr val="FF0000"/>
                </a:solidFill>
                <a:latin typeface="Nunito"/>
                <a:ea typeface="Nunito"/>
                <a:cs typeface="Nunito"/>
                <a:sym typeface="Nunito"/>
              </a:rPr>
              <a:t>astype()</a:t>
            </a:r>
            <a:r>
              <a:rPr lang="vi" sz="1600">
                <a:latin typeface="Nunito"/>
                <a:ea typeface="Nunito"/>
                <a:cs typeface="Nunito"/>
                <a:sym typeface="Nunito"/>
              </a:rPr>
              <a:t> để chuyển từ kiểu chuỗi sang dạng numeric.</a:t>
            </a:r>
            <a:endParaRPr sz="1600">
              <a:latin typeface="Nunito"/>
              <a:ea typeface="Nunito"/>
              <a:cs typeface="Nunito"/>
              <a:sym typeface="Nunito"/>
            </a:endParaRPr>
          </a:p>
        </p:txBody>
      </p:sp>
      <p:pic>
        <p:nvPicPr>
          <p:cNvPr id="405" name="Google Shape;405;p31"/>
          <p:cNvPicPr preferRelativeResize="0"/>
          <p:nvPr/>
        </p:nvPicPr>
        <p:blipFill>
          <a:blip r:embed="rId3">
            <a:alphaModFix/>
          </a:blip>
          <a:stretch>
            <a:fillRect/>
          </a:stretch>
        </p:blipFill>
        <p:spPr>
          <a:xfrm>
            <a:off x="2659850" y="2242100"/>
            <a:ext cx="952624" cy="2749000"/>
          </a:xfrm>
          <a:prstGeom prst="rect">
            <a:avLst/>
          </a:prstGeom>
          <a:noFill/>
          <a:ln>
            <a:noFill/>
          </a:ln>
        </p:spPr>
      </p:pic>
      <p:pic>
        <p:nvPicPr>
          <p:cNvPr id="406" name="Google Shape;406;p31"/>
          <p:cNvPicPr preferRelativeResize="0"/>
          <p:nvPr/>
        </p:nvPicPr>
        <p:blipFill>
          <a:blip r:embed="rId4">
            <a:alphaModFix/>
          </a:blip>
          <a:stretch>
            <a:fillRect/>
          </a:stretch>
        </p:blipFill>
        <p:spPr>
          <a:xfrm>
            <a:off x="4455099" y="2242100"/>
            <a:ext cx="2443567" cy="2749000"/>
          </a:xfrm>
          <a:prstGeom prst="rect">
            <a:avLst/>
          </a:prstGeom>
          <a:noFill/>
          <a:ln>
            <a:noFill/>
          </a:ln>
        </p:spPr>
      </p:pic>
      <p:cxnSp>
        <p:nvCxnSpPr>
          <p:cNvPr id="407" name="Google Shape;407;p31"/>
          <p:cNvCxnSpPr>
            <a:stCxn id="405" idx="3"/>
            <a:endCxn id="406" idx="1"/>
          </p:cNvCxnSpPr>
          <p:nvPr/>
        </p:nvCxnSpPr>
        <p:spPr>
          <a:xfrm>
            <a:off x="3612474" y="3616600"/>
            <a:ext cx="842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p:nvPr/>
        </p:nvSpPr>
        <p:spPr>
          <a:xfrm>
            <a:off x="2455650" y="375250"/>
            <a:ext cx="42327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6000">
                <a:latin typeface="Comic Sans MS"/>
                <a:ea typeface="Comic Sans MS"/>
                <a:cs typeface="Comic Sans MS"/>
                <a:sym typeface="Comic Sans MS"/>
              </a:rPr>
              <a:t>Nhóm 13</a:t>
            </a:r>
            <a:endParaRPr sz="6000">
              <a:latin typeface="Comic Sans MS"/>
              <a:ea typeface="Comic Sans MS"/>
              <a:cs typeface="Comic Sans MS"/>
              <a:sym typeface="Comic Sans MS"/>
            </a:endParaRPr>
          </a:p>
        </p:txBody>
      </p:sp>
      <p:pic>
        <p:nvPicPr>
          <p:cNvPr id="284" name="Google Shape;284;p14"/>
          <p:cNvPicPr preferRelativeResize="0"/>
          <p:nvPr/>
        </p:nvPicPr>
        <p:blipFill>
          <a:blip r:embed="rId3">
            <a:alphaModFix/>
          </a:blip>
          <a:stretch>
            <a:fillRect/>
          </a:stretch>
        </p:blipFill>
        <p:spPr>
          <a:xfrm>
            <a:off x="2408001" y="1552875"/>
            <a:ext cx="4327998" cy="32161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2"/>
          <p:cNvSpPr txBox="1"/>
          <p:nvPr/>
        </p:nvSpPr>
        <p:spPr>
          <a:xfrm>
            <a:off x="1165650" y="278600"/>
            <a:ext cx="6812700" cy="48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sz="1600" b="1">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Gom nhóm dữ liệu trong cột Job Title để chọn Company Name tốt nhất theo tiêu chí </a:t>
            </a:r>
            <a:r>
              <a:rPr lang="vi" sz="1600">
                <a:solidFill>
                  <a:srgbClr val="4A86E8"/>
                </a:solidFill>
                <a:latin typeface="Nunito"/>
                <a:ea typeface="Nunito"/>
                <a:cs typeface="Nunito"/>
                <a:sym typeface="Nunito"/>
              </a:rPr>
              <a:t>Rating </a:t>
            </a:r>
            <a:r>
              <a:rPr lang="vi" sz="1600">
                <a:latin typeface="Nunito"/>
                <a:ea typeface="Nunito"/>
                <a:cs typeface="Nunito"/>
                <a:sym typeface="Nunito"/>
              </a:rPr>
              <a:t>và </a:t>
            </a:r>
            <a:r>
              <a:rPr lang="vi" sz="1600">
                <a:solidFill>
                  <a:srgbClr val="4A86E8"/>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Ta sử dụng hàm </a:t>
            </a:r>
            <a:r>
              <a:rPr lang="vi" sz="1600">
                <a:solidFill>
                  <a:srgbClr val="FF0000"/>
                </a:solidFill>
                <a:latin typeface="Nunito"/>
                <a:ea typeface="Nunito"/>
                <a:cs typeface="Nunito"/>
                <a:sym typeface="Nunito"/>
              </a:rPr>
              <a:t>groupby()</a:t>
            </a:r>
            <a:r>
              <a:rPr lang="vi" sz="1600">
                <a:latin typeface="Nunito"/>
                <a:ea typeface="Nunito"/>
                <a:cs typeface="Nunito"/>
                <a:sym typeface="Nunito"/>
              </a:rPr>
              <a:t> để gom nhóm dữ liệu trong cột </a:t>
            </a:r>
            <a:r>
              <a:rPr lang="vi" sz="1600">
                <a:solidFill>
                  <a:srgbClr val="4A86E8"/>
                </a:solidFill>
                <a:latin typeface="Nunito"/>
                <a:ea typeface="Nunito"/>
                <a:cs typeface="Nunito"/>
                <a:sym typeface="Nunito"/>
              </a:rPr>
              <a:t>Job Title</a:t>
            </a:r>
            <a:r>
              <a:rPr lang="vi" sz="1600">
                <a:latin typeface="Nunito"/>
                <a:ea typeface="Nunito"/>
                <a:cs typeface="Nunito"/>
                <a:sym typeface="Nunito"/>
              </a:rPr>
              <a:t> </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Kết hợp với hàm </a:t>
            </a:r>
            <a:r>
              <a:rPr lang="vi" sz="1600">
                <a:solidFill>
                  <a:srgbClr val="FF0000"/>
                </a:solidFill>
                <a:latin typeface="Nunito"/>
                <a:ea typeface="Nunito"/>
                <a:cs typeface="Nunito"/>
                <a:sym typeface="Nunito"/>
              </a:rPr>
              <a:t>max()</a:t>
            </a:r>
            <a:r>
              <a:rPr lang="vi" sz="1600">
                <a:latin typeface="Nunito"/>
                <a:ea typeface="Nunito"/>
                <a:cs typeface="Nunito"/>
                <a:sym typeface="Nunito"/>
              </a:rPr>
              <a:t> để lọc ra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có </a:t>
            </a:r>
            <a:r>
              <a:rPr lang="vi" sz="1600">
                <a:solidFill>
                  <a:srgbClr val="4A86E8"/>
                </a:solidFill>
                <a:latin typeface="Nunito"/>
                <a:ea typeface="Nunito"/>
                <a:cs typeface="Nunito"/>
                <a:sym typeface="Nunito"/>
              </a:rPr>
              <a:t>Rating</a:t>
            </a:r>
            <a:r>
              <a:rPr lang="vi" sz="1600">
                <a:latin typeface="Nunito"/>
                <a:ea typeface="Nunito"/>
                <a:cs typeface="Nunito"/>
                <a:sym typeface="Nunito"/>
              </a:rPr>
              <a:t> và </a:t>
            </a:r>
            <a:r>
              <a:rPr lang="vi" sz="1600">
                <a:solidFill>
                  <a:srgbClr val="4A86E8"/>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marL="457200" lvl="0" indent="0" algn="l" rtl="0">
              <a:lnSpc>
                <a:spcPct val="115000"/>
              </a:lnSpc>
              <a:spcBef>
                <a:spcPts val="0"/>
              </a:spcBef>
              <a:spcAft>
                <a:spcPts val="0"/>
              </a:spcAft>
              <a:buNone/>
            </a:pPr>
            <a:endParaRPr sz="160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Đếm số lượng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trong kết quả trên, trực quan hóa và cho ra một vài nhận xét</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Ta dùng hàm </a:t>
            </a:r>
            <a:r>
              <a:rPr lang="vi" sz="1600">
                <a:solidFill>
                  <a:srgbClr val="FF0000"/>
                </a:solidFill>
                <a:latin typeface="Nunito"/>
                <a:ea typeface="Nunito"/>
                <a:cs typeface="Nunito"/>
                <a:sym typeface="Nunito"/>
              </a:rPr>
              <a:t>value_counts()</a:t>
            </a:r>
            <a:r>
              <a:rPr lang="vi" sz="1600">
                <a:latin typeface="Nunito"/>
                <a:ea typeface="Nunito"/>
                <a:cs typeface="Nunito"/>
                <a:sym typeface="Nunito"/>
              </a:rPr>
              <a:t> để đếm số giá trị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trong dataframe kết quả trên.</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Sử dụng biểu đồ </a:t>
            </a:r>
            <a:r>
              <a:rPr lang="vi" sz="1600">
                <a:solidFill>
                  <a:srgbClr val="FF0000"/>
                </a:solidFill>
                <a:latin typeface="Nunito"/>
                <a:ea typeface="Nunito"/>
                <a:cs typeface="Nunito"/>
                <a:sym typeface="Nunito"/>
              </a:rPr>
              <a:t>plot.barh()</a:t>
            </a:r>
            <a:r>
              <a:rPr lang="vi" sz="1600">
                <a:latin typeface="Nunito"/>
                <a:ea typeface="Nunito"/>
                <a:cs typeface="Nunito"/>
                <a:sym typeface="Nunito"/>
              </a:rPr>
              <a:t> để biểu diễn top các công ty được đánh giá tốt cho các công việc và cho ra nhận xét.</a:t>
            </a:r>
            <a:endParaRPr sz="16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33"/>
          <p:cNvPicPr preferRelativeResize="0"/>
          <p:nvPr/>
        </p:nvPicPr>
        <p:blipFill>
          <a:blip r:embed="rId3">
            <a:alphaModFix/>
          </a:blip>
          <a:stretch>
            <a:fillRect/>
          </a:stretch>
        </p:blipFill>
        <p:spPr>
          <a:xfrm>
            <a:off x="152400" y="641300"/>
            <a:ext cx="8839198" cy="38608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p:nvPr/>
        </p:nvSpPr>
        <p:spPr>
          <a:xfrm>
            <a:off x="663900" y="1350000"/>
            <a:ext cx="7816200" cy="3793500"/>
          </a:xfrm>
          <a:prstGeom prst="rect">
            <a:avLst/>
          </a:prstGeom>
          <a:noFill/>
          <a:ln>
            <a:noFill/>
          </a:ln>
        </p:spPr>
        <p:txBody>
          <a:bodyPr spcFirstLastPara="1" wrap="square" lIns="91425" tIns="91425" rIns="91425" bIns="91425" anchor="t" anchorCtr="0">
            <a:normAutofit fontScale="92500" lnSpcReduction="10000"/>
          </a:bodyPr>
          <a:lstStyle/>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 </a:t>
            </a:r>
            <a:endParaRPr sz="1600" b="1" dirty="0">
              <a:latin typeface="Nunito"/>
              <a:ea typeface="Nunito"/>
              <a:cs typeface="Nunito"/>
              <a:sym typeface="Nunito"/>
            </a:endParaRPr>
          </a:p>
          <a:p>
            <a:pPr marL="457200" lvl="0" indent="0" algn="just" rtl="0">
              <a:lnSpc>
                <a:spcPct val="115000"/>
              </a:lnSpc>
              <a:spcBef>
                <a:spcPts val="0"/>
              </a:spcBef>
              <a:spcAft>
                <a:spcPts val="0"/>
              </a:spcAft>
              <a:buNone/>
            </a:pPr>
            <a:r>
              <a:rPr lang="vi" sz="1600" dirty="0">
                <a:latin typeface="Nunito"/>
                <a:ea typeface="Nunito"/>
                <a:cs typeface="Nunito"/>
                <a:sym typeface="Nunito"/>
              </a:rPr>
              <a:t>Lĩnh vực có doanh thu cao nhất và số lượng nhân viên trong từng lĩnh vực có liên quan gì đến nhau?</a:t>
            </a:r>
            <a:endParaRPr sz="1600" dirty="0">
              <a:latin typeface="Nunito"/>
              <a:ea typeface="Nunito"/>
              <a:cs typeface="Nunito"/>
              <a:sym typeface="Nunito"/>
            </a:endParaRPr>
          </a:p>
          <a:p>
            <a:pPr marL="469900" lvl="0" indent="-342900" algn="just"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 </a:t>
            </a:r>
            <a:endParaRPr sz="1600" b="1"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Có thể trực quan hóa tổng doanh thu của từng lĩnh vực, biết được xếp hạng doanh thu của từng lĩnh vực.</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Kết hợp quy mô lực lượng và doanh thu thì ta có thể biết được sự tương quan giữa chúng.</a:t>
            </a:r>
            <a:endParaRPr sz="1600" dirty="0">
              <a:latin typeface="Nunito"/>
              <a:ea typeface="Nunito"/>
              <a:cs typeface="Nunito"/>
              <a:sym typeface="Nunito"/>
            </a:endParaRPr>
          </a:p>
          <a:p>
            <a:pPr marL="469900" lvl="0" indent="-342900" algn="just" rtl="0">
              <a:lnSpc>
                <a:spcPct val="115000"/>
              </a:lnSpc>
              <a:spcBef>
                <a:spcPts val="0"/>
              </a:spcBef>
              <a:spcAft>
                <a:spcPts val="0"/>
              </a:spcAft>
              <a:buSzPts val="1600"/>
              <a:buFont typeface="+mj-lt"/>
              <a:buAutoNum type="arabicPeriod" startAt="3"/>
            </a:pPr>
            <a:r>
              <a:rPr lang="vi" sz="1600" b="1" dirty="0">
                <a:latin typeface="Nunito"/>
                <a:ea typeface="Nunito"/>
                <a:cs typeface="Nunito"/>
                <a:sym typeface="Nunito"/>
              </a:rPr>
              <a:t>Tiền xử lý, phân tích để trả lời câu hỏi: </a:t>
            </a:r>
            <a:endParaRPr sz="1600" b="1"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Xử lý dữ liệu trong cột doanh thu (</a:t>
            </a:r>
            <a:r>
              <a:rPr lang="vi" sz="1600" dirty="0">
                <a:solidFill>
                  <a:srgbClr val="1155CC"/>
                </a:solidFill>
                <a:latin typeface="Nunito"/>
                <a:ea typeface="Nunito"/>
                <a:cs typeface="Nunito"/>
                <a:sym typeface="Nunito"/>
              </a:rPr>
              <a:t>Revenue</a:t>
            </a:r>
            <a:r>
              <a:rPr lang="vi" sz="1600" dirty="0">
                <a:latin typeface="Nunito"/>
                <a:ea typeface="Nunito"/>
                <a:cs typeface="Nunito"/>
                <a:sym typeface="Nunito"/>
              </a:rPr>
              <a:t>): xử lý đơn vị của doanh thu (million, billion,...), xử lý dữ liệu số trong cột (‘to’, ‘less than’,...)</a:t>
            </a:r>
            <a:endParaRPr sz="1600"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Liệt kê danh sách các lĩnh vực.</a:t>
            </a:r>
            <a:endParaRPr sz="1600"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Tính số lượng nhân viên trung bình (</a:t>
            </a:r>
            <a:r>
              <a:rPr lang="vi" sz="1600" dirty="0">
                <a:solidFill>
                  <a:srgbClr val="1155CC"/>
                </a:solidFill>
                <a:latin typeface="Nunito"/>
                <a:ea typeface="Nunito"/>
                <a:cs typeface="Nunito"/>
                <a:sym typeface="Nunito"/>
              </a:rPr>
              <a:t>Size</a:t>
            </a:r>
            <a:r>
              <a:rPr lang="vi" sz="1600" dirty="0">
                <a:latin typeface="Nunito"/>
                <a:ea typeface="Nunito"/>
                <a:cs typeface="Nunito"/>
                <a:sym typeface="Nunito"/>
              </a:rPr>
              <a:t>), doanh thu (</a:t>
            </a:r>
            <a:r>
              <a:rPr lang="vi" sz="1600" dirty="0">
                <a:solidFill>
                  <a:srgbClr val="1155CC"/>
                </a:solidFill>
                <a:latin typeface="Nunito"/>
                <a:ea typeface="Nunito"/>
                <a:cs typeface="Nunito"/>
                <a:sym typeface="Nunito"/>
              </a:rPr>
              <a:t>Revenue</a:t>
            </a:r>
            <a:r>
              <a:rPr lang="vi" sz="1600" dirty="0">
                <a:latin typeface="Nunito"/>
                <a:ea typeface="Nunito"/>
                <a:cs typeface="Nunito"/>
                <a:sym typeface="Nunito"/>
              </a:rPr>
              <a:t>) trung bình của từng lĩnh vực.</a:t>
            </a:r>
            <a:endParaRPr sz="1600"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Vẽ biểu đồ trực quan hóa dữ liệu và từ đó đưa ra nhận xét, câu trả lời.</a:t>
            </a:r>
            <a:endParaRPr sz="1600" dirty="0">
              <a:latin typeface="Nunito"/>
              <a:ea typeface="Nunito"/>
              <a:cs typeface="Nunito"/>
              <a:sym typeface="Nunito"/>
            </a:endParaRPr>
          </a:p>
        </p:txBody>
      </p:sp>
      <p:sp>
        <p:nvSpPr>
          <p:cNvPr id="423" name="Google Shape;423;p34"/>
          <p:cNvSpPr txBox="1"/>
          <p:nvPr/>
        </p:nvSpPr>
        <p:spPr>
          <a:xfrm>
            <a:off x="1217850" y="7533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2:</a:t>
            </a:r>
            <a:endParaRPr sz="2400" b="1">
              <a:latin typeface="Nunito"/>
              <a:ea typeface="Nunito"/>
              <a:cs typeface="Nunito"/>
              <a:sym typeface="Nunito"/>
            </a:endParaRPr>
          </a:p>
        </p:txBody>
      </p:sp>
      <p:sp>
        <p:nvSpPr>
          <p:cNvPr id="424" name="Google Shape;424;p34"/>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body" idx="1"/>
          </p:nvPr>
        </p:nvSpPr>
        <p:spPr>
          <a:xfrm>
            <a:off x="861150" y="697875"/>
            <a:ext cx="7522200" cy="4345800"/>
          </a:xfrm>
          <a:prstGeom prst="rect">
            <a:avLst/>
          </a:prstGeom>
          <a:solidFill>
            <a:schemeClr val="lt1"/>
          </a:solidFill>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vi" sz="1600" b="1">
                <a:solidFill>
                  <a:srgbClr val="000000"/>
                </a:solidFill>
              </a:rPr>
              <a:t>3. Tiền xử lý, phân tích để trả lời câu hỏi:</a:t>
            </a:r>
            <a:endParaRPr sz="400">
              <a:solidFill>
                <a:srgbClr val="000000"/>
              </a:solidFill>
            </a:endParaRPr>
          </a:p>
          <a:p>
            <a:pPr marL="457200" lvl="0" indent="-330200" algn="just" rtl="0">
              <a:spcBef>
                <a:spcPts val="0"/>
              </a:spcBef>
              <a:spcAft>
                <a:spcPts val="0"/>
              </a:spcAft>
              <a:buClr>
                <a:srgbClr val="000000"/>
              </a:buClr>
              <a:buSzPts val="1600"/>
              <a:buFont typeface="Nunito"/>
              <a:buChar char="-"/>
            </a:pPr>
            <a:r>
              <a:rPr lang="vi" sz="1600">
                <a:solidFill>
                  <a:srgbClr val="000000"/>
                </a:solidFill>
              </a:rPr>
              <a:t>Xử lý dữ liệu trong cột doanh thu (</a:t>
            </a:r>
            <a:r>
              <a:rPr lang="vi" sz="1600">
                <a:solidFill>
                  <a:srgbClr val="1155CC"/>
                </a:solidFill>
              </a:rPr>
              <a:t>Revenue</a:t>
            </a:r>
            <a:r>
              <a:rPr lang="vi" sz="1600">
                <a:solidFill>
                  <a:srgbClr val="000000"/>
                </a:solidFill>
              </a:rPr>
              <a:t>): </a:t>
            </a:r>
            <a:endParaRPr sz="1600">
              <a:solidFill>
                <a:srgbClr val="000000"/>
              </a:solidFill>
            </a:endParaRPr>
          </a:p>
          <a:p>
            <a:pPr marL="914400" lvl="0" indent="-330200" algn="just" rtl="0">
              <a:spcBef>
                <a:spcPts val="0"/>
              </a:spcBef>
              <a:spcAft>
                <a:spcPts val="0"/>
              </a:spcAft>
              <a:buClr>
                <a:srgbClr val="000000"/>
              </a:buClr>
              <a:buSzPts val="1600"/>
              <a:buChar char="+"/>
            </a:pPr>
            <a:r>
              <a:rPr lang="vi" sz="1600">
                <a:solidFill>
                  <a:srgbClr val="000000"/>
                </a:solidFill>
              </a:rPr>
              <a:t>Đầu tiên chúng ta sẽ xóa đi các dữ liệu trống và xóa các ký tự như ‘$’,’USD’,...có trong dữ liệu bằng cách sử dụng:   </a:t>
            </a:r>
            <a:r>
              <a:rPr lang="vi" sz="1600">
                <a:solidFill>
                  <a:srgbClr val="1155CC"/>
                </a:solidFill>
                <a:highlight>
                  <a:schemeClr val="lt1"/>
                </a:highlight>
              </a:rPr>
              <a:t>df[</a:t>
            </a:r>
            <a:r>
              <a:rPr lang="vi" sz="1600">
                <a:solidFill>
                  <a:srgbClr val="38761D"/>
                </a:solidFill>
                <a:highlight>
                  <a:schemeClr val="lt1"/>
                </a:highlight>
              </a:rPr>
              <a:t>column_name</a:t>
            </a:r>
            <a:r>
              <a:rPr lang="vi" sz="1600">
                <a:solidFill>
                  <a:srgbClr val="1155CC"/>
                </a:solidFill>
                <a:highlight>
                  <a:schemeClr val="lt1"/>
                </a:highlight>
              </a:rPr>
              <a:t>]</a:t>
            </a:r>
            <a:r>
              <a:rPr lang="vi" sz="1600">
                <a:solidFill>
                  <a:srgbClr val="FF0000"/>
                </a:solidFill>
                <a:highlight>
                  <a:schemeClr val="lt1"/>
                </a:highlight>
              </a:rPr>
              <a:t>.replace(‘$’,’’)</a:t>
            </a:r>
            <a:endParaRPr sz="1600">
              <a:solidFill>
                <a:srgbClr val="FF0000"/>
              </a:solidFill>
              <a:highlight>
                <a:schemeClr val="lt1"/>
              </a:highlight>
            </a:endParaRPr>
          </a:p>
          <a:p>
            <a:pPr marL="914400" lvl="0" indent="-330200" algn="just" rtl="0">
              <a:spcBef>
                <a:spcPts val="0"/>
              </a:spcBef>
              <a:spcAft>
                <a:spcPts val="0"/>
              </a:spcAft>
              <a:buClr>
                <a:srgbClr val="000000"/>
              </a:buClr>
              <a:buSzPts val="1600"/>
              <a:buChar char="+"/>
            </a:pPr>
            <a:r>
              <a:rPr lang="vi" sz="1600">
                <a:solidFill>
                  <a:srgbClr val="000000"/>
                </a:solidFill>
                <a:highlight>
                  <a:schemeClr val="lt1"/>
                </a:highlight>
              </a:rPr>
              <a:t>Sau bước trên, dữ liệu trong cột Revenue sẽ còn lại 2 loại: </a:t>
            </a:r>
            <a:endParaRPr sz="1600">
              <a:solidFill>
                <a:srgbClr val="000000"/>
              </a:solidFill>
              <a:highlight>
                <a:schemeClr val="lt1"/>
              </a:highlight>
            </a:endParaRPr>
          </a:p>
          <a:p>
            <a:pPr marL="0" lvl="0" indent="0" algn="just" rtl="0">
              <a:spcBef>
                <a:spcPts val="0"/>
              </a:spcBef>
              <a:spcAft>
                <a:spcPts val="0"/>
              </a:spcAft>
              <a:buNone/>
            </a:pPr>
            <a:r>
              <a:rPr lang="vi" sz="1600">
                <a:solidFill>
                  <a:srgbClr val="000000"/>
                </a:solidFill>
                <a:highlight>
                  <a:schemeClr val="lt1"/>
                </a:highlight>
              </a:rPr>
              <a:t>		1.</a:t>
            </a:r>
            <a:r>
              <a:rPr lang="vi" sz="1600">
                <a:solidFill>
                  <a:srgbClr val="38761D"/>
                </a:solidFill>
                <a:highlight>
                  <a:schemeClr val="lt1"/>
                </a:highlight>
              </a:rPr>
              <a:t>’AtoB’</a:t>
            </a:r>
            <a:r>
              <a:rPr lang="vi" sz="1600">
                <a:solidFill>
                  <a:srgbClr val="000000"/>
                </a:solidFill>
                <a:highlight>
                  <a:schemeClr val="lt1"/>
                </a:highlight>
              </a:rPr>
              <a:t>:  sử dụng hàm </a:t>
            </a:r>
            <a:r>
              <a:rPr lang="vi" sz="1600">
                <a:solidFill>
                  <a:srgbClr val="FF0000"/>
                </a:solidFill>
                <a:highlight>
                  <a:schemeClr val="lt1"/>
                </a:highlight>
              </a:rPr>
              <a:t>split(‘to’)</a:t>
            </a:r>
            <a:r>
              <a:rPr lang="vi" sz="1600">
                <a:solidFill>
                  <a:srgbClr val="000000"/>
                </a:solidFill>
                <a:highlight>
                  <a:schemeClr val="lt1"/>
                </a:highlight>
              </a:rPr>
              <a:t> để chia dữ liệu ra thành 2 cột </a:t>
            </a:r>
            <a:r>
              <a:rPr lang="vi" sz="1600">
                <a:solidFill>
                  <a:srgbClr val="1155CC"/>
                </a:solidFill>
                <a:highlight>
                  <a:schemeClr val="lt1"/>
                </a:highlight>
              </a:rPr>
              <a:t>Minimum</a:t>
            </a:r>
            <a:r>
              <a:rPr lang="vi" sz="1600">
                <a:solidFill>
                  <a:srgbClr val="000000"/>
                </a:solidFill>
                <a:highlight>
                  <a:schemeClr val="lt1"/>
                </a:highlight>
              </a:rPr>
              <a:t> và </a:t>
            </a:r>
            <a:r>
              <a:rPr lang="vi" sz="1600">
                <a:solidFill>
                  <a:srgbClr val="1155CC"/>
                </a:solidFill>
                <a:highlight>
                  <a:schemeClr val="lt1"/>
                </a:highlight>
              </a:rPr>
              <a:t>Maximum</a:t>
            </a:r>
            <a:endParaRPr sz="1600">
              <a:solidFill>
                <a:srgbClr val="1155CC"/>
              </a:solidFill>
              <a:highlight>
                <a:schemeClr val="lt1"/>
              </a:highlight>
            </a:endParaRPr>
          </a:p>
          <a:p>
            <a:pPr marL="457200" lvl="0" indent="457200" algn="just" rtl="0">
              <a:spcBef>
                <a:spcPts val="0"/>
              </a:spcBef>
              <a:spcAft>
                <a:spcPts val="0"/>
              </a:spcAft>
              <a:buNone/>
            </a:pPr>
            <a:r>
              <a:rPr lang="vi" sz="1600">
                <a:solidFill>
                  <a:srgbClr val="000000"/>
                </a:solidFill>
                <a:highlight>
                  <a:schemeClr val="lt1"/>
                </a:highlight>
              </a:rPr>
              <a:t>2.‘</a:t>
            </a:r>
            <a:r>
              <a:rPr lang="vi" sz="1600">
                <a:solidFill>
                  <a:srgbClr val="38761D"/>
                </a:solidFill>
                <a:highlight>
                  <a:schemeClr val="lt1"/>
                </a:highlight>
              </a:rPr>
              <a:t>lessthanN</a:t>
            </a:r>
            <a:r>
              <a:rPr lang="vi" sz="1600">
                <a:solidFill>
                  <a:srgbClr val="000000"/>
                </a:solidFill>
                <a:highlight>
                  <a:schemeClr val="lt1"/>
                </a:highlight>
              </a:rPr>
              <a:t>’ / ’</a:t>
            </a:r>
            <a:r>
              <a:rPr lang="vi" sz="1600">
                <a:solidFill>
                  <a:srgbClr val="38761D"/>
                </a:solidFill>
                <a:highlight>
                  <a:schemeClr val="lt1"/>
                </a:highlight>
              </a:rPr>
              <a:t>N+</a:t>
            </a:r>
            <a:r>
              <a:rPr lang="vi" sz="1600">
                <a:solidFill>
                  <a:srgbClr val="000000"/>
                </a:solidFill>
                <a:highlight>
                  <a:schemeClr val="lt1"/>
                </a:highlight>
              </a:rPr>
              <a:t>’:  trước tiên ta sẽ thay thế ‘lessthan’ và ‘+’ bằng cách sử dụng </a:t>
            </a:r>
            <a:r>
              <a:rPr lang="vi" sz="1600">
                <a:solidFill>
                  <a:srgbClr val="1155CC"/>
                </a:solidFill>
                <a:highlight>
                  <a:schemeClr val="lt1"/>
                </a:highlight>
              </a:rPr>
              <a:t>replace() </a:t>
            </a:r>
            <a:r>
              <a:rPr lang="vi" sz="1600">
                <a:solidFill>
                  <a:srgbClr val="000000"/>
                </a:solidFill>
                <a:highlight>
                  <a:schemeClr val="lt1"/>
                </a:highlight>
              </a:rPr>
              <a:t>để chuyển nó về định dạng </a:t>
            </a:r>
            <a:r>
              <a:rPr lang="vi" sz="1600">
                <a:solidFill>
                  <a:srgbClr val="38761D"/>
                </a:solidFill>
                <a:highlight>
                  <a:schemeClr val="lt1"/>
                </a:highlight>
              </a:rPr>
              <a:t>‘AtoB’</a:t>
            </a:r>
            <a:r>
              <a:rPr lang="vi" sz="1600">
                <a:solidFill>
                  <a:srgbClr val="000000"/>
                </a:solidFill>
                <a:highlight>
                  <a:schemeClr val="lt1"/>
                </a:highlight>
              </a:rPr>
              <a:t> như loại 1 và xử lý nó.</a:t>
            </a:r>
            <a:endParaRPr sz="1600">
              <a:solidFill>
                <a:srgbClr val="000000"/>
              </a:solidFill>
              <a:highlight>
                <a:schemeClr val="lt1"/>
              </a:highlight>
            </a:endParaRPr>
          </a:p>
          <a:p>
            <a:pPr marL="457200" lvl="0" indent="457200" algn="just" rtl="0">
              <a:spcBef>
                <a:spcPts val="0"/>
              </a:spcBef>
              <a:spcAft>
                <a:spcPts val="0"/>
              </a:spcAft>
              <a:buNone/>
            </a:pPr>
            <a:r>
              <a:rPr lang="vi" sz="1600">
                <a:solidFill>
                  <a:srgbClr val="000000"/>
                </a:solidFill>
                <a:highlight>
                  <a:schemeClr val="lt1"/>
                </a:highlight>
              </a:rPr>
              <a:t>3. Tính doanh thu trung bình của 2 cột </a:t>
            </a:r>
            <a:r>
              <a:rPr lang="vi" sz="1600">
                <a:solidFill>
                  <a:srgbClr val="1155CC"/>
                </a:solidFill>
                <a:highlight>
                  <a:schemeClr val="lt1"/>
                </a:highlight>
              </a:rPr>
              <a:t>Min</a:t>
            </a:r>
            <a:r>
              <a:rPr lang="vi" sz="1600">
                <a:solidFill>
                  <a:srgbClr val="000000"/>
                </a:solidFill>
                <a:highlight>
                  <a:schemeClr val="lt1"/>
                </a:highlight>
              </a:rPr>
              <a:t> và </a:t>
            </a:r>
            <a:r>
              <a:rPr lang="vi" sz="1600">
                <a:solidFill>
                  <a:srgbClr val="1155CC"/>
                </a:solidFill>
                <a:highlight>
                  <a:schemeClr val="lt1"/>
                </a:highlight>
              </a:rPr>
              <a:t>Max</a:t>
            </a:r>
            <a:r>
              <a:rPr lang="vi" sz="1600">
                <a:solidFill>
                  <a:srgbClr val="000000"/>
                </a:solidFill>
                <a:highlight>
                  <a:schemeClr val="lt1"/>
                </a:highlight>
              </a:rPr>
              <a:t> sau đó lưu vào cột </a:t>
            </a:r>
            <a:r>
              <a:rPr lang="vi" sz="1600">
                <a:solidFill>
                  <a:srgbClr val="1155CC"/>
                </a:solidFill>
                <a:highlight>
                  <a:schemeClr val="lt1"/>
                </a:highlight>
              </a:rPr>
              <a:t>AVG Revenue</a:t>
            </a:r>
            <a:endParaRPr sz="1600">
              <a:solidFill>
                <a:srgbClr val="1155CC"/>
              </a:solidFill>
              <a:highlight>
                <a:schemeClr val="lt1"/>
              </a:highlight>
            </a:endParaRPr>
          </a:p>
          <a:p>
            <a:pPr marL="457200" lvl="0" indent="-330200" algn="just" rtl="0">
              <a:spcBef>
                <a:spcPts val="0"/>
              </a:spcBef>
              <a:spcAft>
                <a:spcPts val="0"/>
              </a:spcAft>
              <a:buClr>
                <a:srgbClr val="000000"/>
              </a:buClr>
              <a:buSzPts val="1600"/>
              <a:buFont typeface="Nunito"/>
              <a:buChar char="-"/>
            </a:pPr>
            <a:r>
              <a:rPr lang="vi" sz="1600">
                <a:solidFill>
                  <a:srgbClr val="000000"/>
                </a:solidFill>
              </a:rPr>
              <a:t>Đối với xử lý cột </a:t>
            </a:r>
            <a:r>
              <a:rPr lang="vi" sz="1600">
                <a:solidFill>
                  <a:srgbClr val="1155CC"/>
                </a:solidFill>
              </a:rPr>
              <a:t>Size</a:t>
            </a:r>
            <a:r>
              <a:rPr lang="vi" sz="1600">
                <a:solidFill>
                  <a:srgbClr val="000000"/>
                </a:solidFill>
              </a:rPr>
              <a:t> thì chúng ta cũng xử lý tương tự như cột </a:t>
            </a:r>
            <a:r>
              <a:rPr lang="vi" sz="1600">
                <a:solidFill>
                  <a:srgbClr val="1155CC"/>
                </a:solidFill>
              </a:rPr>
              <a:t>Revenue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34" name="Google Shape;434;p36"/>
          <p:cNvGrpSpPr/>
          <p:nvPr/>
        </p:nvGrpSpPr>
        <p:grpSpPr>
          <a:xfrm>
            <a:off x="5111350" y="385763"/>
            <a:ext cx="3309950" cy="4371975"/>
            <a:chOff x="5111350" y="385763"/>
            <a:chExt cx="3309950" cy="4371975"/>
          </a:xfrm>
        </p:grpSpPr>
        <p:pic>
          <p:nvPicPr>
            <p:cNvPr id="435" name="Google Shape;435;p36"/>
            <p:cNvPicPr preferRelativeResize="0"/>
            <p:nvPr/>
          </p:nvPicPr>
          <p:blipFill>
            <a:blip r:embed="rId3">
              <a:alphaModFix/>
            </a:blip>
            <a:stretch>
              <a:fillRect/>
            </a:stretch>
          </p:blipFill>
          <p:spPr>
            <a:xfrm>
              <a:off x="5111350" y="385763"/>
              <a:ext cx="809625" cy="4371975"/>
            </a:xfrm>
            <a:prstGeom prst="rect">
              <a:avLst/>
            </a:prstGeom>
            <a:noFill/>
            <a:ln>
              <a:noFill/>
            </a:ln>
          </p:spPr>
        </p:pic>
        <p:pic>
          <p:nvPicPr>
            <p:cNvPr id="436" name="Google Shape;436;p36"/>
            <p:cNvPicPr preferRelativeResize="0"/>
            <p:nvPr/>
          </p:nvPicPr>
          <p:blipFill>
            <a:blip r:embed="rId4">
              <a:alphaModFix/>
            </a:blip>
            <a:stretch>
              <a:fillRect/>
            </a:stretch>
          </p:blipFill>
          <p:spPr>
            <a:xfrm>
              <a:off x="6922859" y="385775"/>
              <a:ext cx="1498441" cy="4371950"/>
            </a:xfrm>
            <a:prstGeom prst="rect">
              <a:avLst/>
            </a:prstGeom>
            <a:noFill/>
            <a:ln>
              <a:noFill/>
            </a:ln>
          </p:spPr>
        </p:pic>
        <p:cxnSp>
          <p:nvCxnSpPr>
            <p:cNvPr id="437" name="Google Shape;437;p36"/>
            <p:cNvCxnSpPr/>
            <p:nvPr/>
          </p:nvCxnSpPr>
          <p:spPr>
            <a:xfrm>
              <a:off x="6023062" y="2571750"/>
              <a:ext cx="797700" cy="0"/>
            </a:xfrm>
            <a:prstGeom prst="straightConnector1">
              <a:avLst/>
            </a:prstGeom>
            <a:noFill/>
            <a:ln w="9525" cap="flat" cmpd="sng">
              <a:solidFill>
                <a:schemeClr val="dk2"/>
              </a:solidFill>
              <a:prstDash val="solid"/>
              <a:round/>
              <a:headEnd type="none" w="med" len="med"/>
              <a:tailEnd type="triangle" w="med" len="med"/>
            </a:ln>
          </p:spPr>
        </p:cxnSp>
      </p:grpSp>
      <p:grpSp>
        <p:nvGrpSpPr>
          <p:cNvPr id="438" name="Google Shape;438;p36"/>
          <p:cNvGrpSpPr/>
          <p:nvPr/>
        </p:nvGrpSpPr>
        <p:grpSpPr>
          <a:xfrm>
            <a:off x="918488" y="385775"/>
            <a:ext cx="3491937" cy="4476750"/>
            <a:chOff x="918488" y="385775"/>
            <a:chExt cx="3491937" cy="4476750"/>
          </a:xfrm>
        </p:grpSpPr>
        <p:pic>
          <p:nvPicPr>
            <p:cNvPr id="439" name="Google Shape;439;p36"/>
            <p:cNvPicPr preferRelativeResize="0"/>
            <p:nvPr/>
          </p:nvPicPr>
          <p:blipFill>
            <a:blip r:embed="rId5">
              <a:alphaModFix/>
            </a:blip>
            <a:stretch>
              <a:fillRect/>
            </a:stretch>
          </p:blipFill>
          <p:spPr>
            <a:xfrm>
              <a:off x="918488" y="385775"/>
              <a:ext cx="809625" cy="4476750"/>
            </a:xfrm>
            <a:prstGeom prst="rect">
              <a:avLst/>
            </a:prstGeom>
            <a:noFill/>
            <a:ln>
              <a:noFill/>
            </a:ln>
          </p:spPr>
        </p:pic>
        <p:pic>
          <p:nvPicPr>
            <p:cNvPr id="440" name="Google Shape;440;p36"/>
            <p:cNvPicPr preferRelativeResize="0"/>
            <p:nvPr/>
          </p:nvPicPr>
          <p:blipFill>
            <a:blip r:embed="rId6">
              <a:alphaModFix/>
            </a:blip>
            <a:stretch>
              <a:fillRect/>
            </a:stretch>
          </p:blipFill>
          <p:spPr>
            <a:xfrm>
              <a:off x="2869249" y="385775"/>
              <a:ext cx="1541176" cy="4476750"/>
            </a:xfrm>
            <a:prstGeom prst="rect">
              <a:avLst/>
            </a:prstGeom>
            <a:noFill/>
            <a:ln>
              <a:noFill/>
            </a:ln>
          </p:spPr>
        </p:pic>
        <p:cxnSp>
          <p:nvCxnSpPr>
            <p:cNvPr id="441" name="Google Shape;441;p36"/>
            <p:cNvCxnSpPr/>
            <p:nvPr/>
          </p:nvCxnSpPr>
          <p:spPr>
            <a:xfrm>
              <a:off x="1815663" y="2571750"/>
              <a:ext cx="927300" cy="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7"/>
          <p:cNvSpPr txBox="1">
            <a:spLocks noGrp="1"/>
          </p:cNvSpPr>
          <p:nvPr>
            <p:ph type="body" idx="1"/>
          </p:nvPr>
        </p:nvSpPr>
        <p:spPr>
          <a:xfrm>
            <a:off x="1097975" y="756400"/>
            <a:ext cx="7634700" cy="3892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vi" sz="1600" b="1">
                <a:solidFill>
                  <a:srgbClr val="000000"/>
                </a:solidFill>
              </a:rPr>
              <a:t>3. Tiền xử lý, phân tích để trả lời câu hỏi:</a:t>
            </a:r>
            <a:endParaRPr sz="1600" b="1">
              <a:latin typeface="Maven Pro"/>
              <a:ea typeface="Maven Pro"/>
              <a:cs typeface="Maven Pro"/>
              <a:sym typeface="Maven Pro"/>
            </a:endParaRPr>
          </a:p>
          <a:p>
            <a:pPr marL="457200" lvl="0" indent="-330200" algn="just" rtl="0">
              <a:lnSpc>
                <a:spcPct val="115000"/>
              </a:lnSpc>
              <a:spcBef>
                <a:spcPts val="0"/>
              </a:spcBef>
              <a:spcAft>
                <a:spcPts val="0"/>
              </a:spcAft>
              <a:buClr>
                <a:srgbClr val="000000"/>
              </a:buClr>
              <a:buSzPts val="1600"/>
              <a:buFont typeface="Nunito"/>
              <a:buChar char="-"/>
            </a:pPr>
            <a:r>
              <a:rPr lang="vi" sz="1600">
                <a:solidFill>
                  <a:srgbClr val="000000"/>
                </a:solidFill>
              </a:rPr>
              <a:t>Vẽ biểu đồ trực quan hóa dữ liệu và từ đó đưa ra nhận xét, câu trả lời:</a:t>
            </a:r>
            <a:endParaRPr sz="1600">
              <a:solidFill>
                <a:srgbClr val="000000"/>
              </a:solidFill>
            </a:endParaRPr>
          </a:p>
          <a:p>
            <a:pPr marL="914400" lvl="0" indent="-330200" algn="just" rtl="0">
              <a:lnSpc>
                <a:spcPct val="115000"/>
              </a:lnSpc>
              <a:spcBef>
                <a:spcPts val="0"/>
              </a:spcBef>
              <a:spcAft>
                <a:spcPts val="0"/>
              </a:spcAft>
              <a:buClr>
                <a:srgbClr val="000000"/>
              </a:buClr>
              <a:buSzPts val="1600"/>
              <a:buAutoNum type="arabicPeriod"/>
            </a:pPr>
            <a:r>
              <a:rPr lang="vi" sz="1600">
                <a:solidFill>
                  <a:srgbClr val="000000"/>
                </a:solidFill>
              </a:rPr>
              <a:t>Đối với câu hỏi so sánh dữ liệu thì sử dụng </a:t>
            </a:r>
            <a:r>
              <a:rPr lang="vi" sz="1600">
                <a:solidFill>
                  <a:srgbClr val="FF0000"/>
                </a:solidFill>
              </a:rPr>
              <a:t>plot.barh()</a:t>
            </a:r>
            <a:r>
              <a:rPr lang="vi" sz="1600">
                <a:solidFill>
                  <a:srgbClr val="000000"/>
                </a:solidFill>
              </a:rPr>
              <a:t> để tiện cho việc quan sát và đánh giá dữ liệu giữa từng cột.</a:t>
            </a:r>
            <a:endParaRPr sz="1600">
              <a:solidFill>
                <a:srgbClr val="000000"/>
              </a:solidFill>
            </a:endParaRPr>
          </a:p>
          <a:p>
            <a:pPr marL="914400" lvl="0" indent="-330200" algn="just" rtl="0">
              <a:lnSpc>
                <a:spcPct val="115000"/>
              </a:lnSpc>
              <a:spcBef>
                <a:spcPts val="0"/>
              </a:spcBef>
              <a:spcAft>
                <a:spcPts val="0"/>
              </a:spcAft>
              <a:buClr>
                <a:srgbClr val="000000"/>
              </a:buClr>
              <a:buSzPts val="1600"/>
              <a:buAutoNum type="arabicPeriod"/>
            </a:pPr>
            <a:r>
              <a:rPr lang="vi" sz="1600">
                <a:solidFill>
                  <a:srgbClr val="000000"/>
                </a:solidFill>
              </a:rPr>
              <a:t>Lấy top 20 lĩnh vực dẫn đầu trong mỗi mục đích so sánh để vẽ biểu đồ </a:t>
            </a:r>
            <a:r>
              <a:rPr lang="vi" sz="1600">
                <a:solidFill>
                  <a:srgbClr val="FF0000"/>
                </a:solidFill>
              </a:rPr>
              <a:t>.head(20)</a:t>
            </a:r>
            <a:endParaRPr sz="1600">
              <a:solidFill>
                <a:srgbClr val="FF0000"/>
              </a:solidFill>
            </a:endParaRPr>
          </a:p>
          <a:p>
            <a:pPr marL="914400" lvl="0" indent="-330200" algn="just" rtl="0">
              <a:lnSpc>
                <a:spcPct val="115000"/>
              </a:lnSpc>
              <a:spcBef>
                <a:spcPts val="0"/>
              </a:spcBef>
              <a:spcAft>
                <a:spcPts val="0"/>
              </a:spcAft>
              <a:buClr>
                <a:srgbClr val="000000"/>
              </a:buClr>
              <a:buSzPts val="1600"/>
              <a:buAutoNum type="arabicPeriod"/>
            </a:pPr>
            <a:r>
              <a:rPr lang="vi" sz="1600">
                <a:solidFill>
                  <a:srgbClr val="000000"/>
                </a:solidFill>
              </a:rPr>
              <a:t>Quan sát biểu đồ và tự đưa ra nhận xét của bản thân.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8"/>
          <p:cNvPicPr preferRelativeResize="0"/>
          <p:nvPr/>
        </p:nvPicPr>
        <p:blipFill>
          <a:blip r:embed="rId3">
            <a:alphaModFix/>
          </a:blip>
          <a:stretch>
            <a:fillRect/>
          </a:stretch>
        </p:blipFill>
        <p:spPr>
          <a:xfrm>
            <a:off x="152400" y="675900"/>
            <a:ext cx="8839200" cy="3791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9"/>
          <p:cNvPicPr preferRelativeResize="0"/>
          <p:nvPr/>
        </p:nvPicPr>
        <p:blipFill>
          <a:blip r:embed="rId3">
            <a:alphaModFix/>
          </a:blip>
          <a:stretch>
            <a:fillRect/>
          </a:stretch>
        </p:blipFill>
        <p:spPr>
          <a:xfrm>
            <a:off x="152401" y="733229"/>
            <a:ext cx="8839198" cy="36770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p:nvPr/>
        </p:nvSpPr>
        <p:spPr>
          <a:xfrm>
            <a:off x="663900" y="1127250"/>
            <a:ext cx="7816200" cy="4112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Xu hướng tuyển dụng của các công ty lớn hiện nay như thế nào?</a:t>
            </a:r>
            <a:endParaRPr sz="1600"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Kèm theo các câu hỏi nhỏ bao gồm: </a:t>
            </a:r>
            <a:endParaRPr sz="1600" dirty="0">
              <a:latin typeface="Nunito"/>
              <a:ea typeface="Nunito"/>
              <a:cs typeface="Nunito"/>
              <a:sym typeface="Nunito"/>
            </a:endParaRPr>
          </a:p>
          <a:p>
            <a:pPr marL="457200" lvl="0" indent="457200" algn="l" rtl="0">
              <a:lnSpc>
                <a:spcPct val="115000"/>
              </a:lnSpc>
              <a:spcBef>
                <a:spcPts val="0"/>
              </a:spcBef>
              <a:spcAft>
                <a:spcPts val="0"/>
              </a:spcAft>
              <a:buNone/>
            </a:pPr>
            <a:r>
              <a:rPr lang="vi" sz="1600" dirty="0">
                <a:latin typeface="Nunito"/>
                <a:ea typeface="Nunito"/>
                <a:cs typeface="Nunito"/>
                <a:sym typeface="Nunito"/>
              </a:rPr>
              <a:t>Các công ty lớn hiện nay là những công ty nào? </a:t>
            </a:r>
            <a:endParaRPr sz="1600"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	Các công việc được các công ty tuyển dụng nhiều nhất?</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Ta có thể biết được các vị trí tuyển dụng đang bị thiếu hụt nhiều nhất trên thị trường nhân sự</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Đối với doanh nghiệp -&gt; nhanh chóng nắm bắt được xu hướng kinh doanh và phát triển của công ty khác</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Đối với các nhà môi giới tuyển dụng -&gt; dễ dàng nắm bắt và nhanh chóng tìm kiếm nguồn nhân sự cho các công ty</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Đối với người tìm việc -&gt; kịp thời nắm bắt xu hướng việc làm để phát triển bản thân và tìm kiếm công việc phù hợp</a:t>
            </a:r>
            <a:endParaRPr sz="1600" dirty="0">
              <a:latin typeface="Nunito"/>
              <a:ea typeface="Nunito"/>
              <a:cs typeface="Nunito"/>
              <a:sym typeface="Nunito"/>
            </a:endParaRPr>
          </a:p>
        </p:txBody>
      </p:sp>
      <p:sp>
        <p:nvSpPr>
          <p:cNvPr id="462" name="Google Shape;462;p40"/>
          <p:cNvSpPr txBox="1"/>
          <p:nvPr/>
        </p:nvSpPr>
        <p:spPr>
          <a:xfrm>
            <a:off x="1217850" y="6469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dirty="0">
                <a:latin typeface="Nunito"/>
                <a:ea typeface="Nunito"/>
                <a:cs typeface="Nunito"/>
                <a:sym typeface="Nunito"/>
              </a:rPr>
              <a:t>Câu hỏi 3:</a:t>
            </a:r>
            <a:endParaRPr sz="2400" b="1" dirty="0">
              <a:latin typeface="Nunito"/>
              <a:ea typeface="Nunito"/>
              <a:cs typeface="Nunito"/>
              <a:sym typeface="Nunito"/>
            </a:endParaRPr>
          </a:p>
        </p:txBody>
      </p:sp>
      <p:sp>
        <p:nvSpPr>
          <p:cNvPr id="463" name="Google Shape;463;p40"/>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dirty="0">
                <a:latin typeface="Nunito"/>
                <a:ea typeface="Nunito"/>
                <a:cs typeface="Nunito"/>
                <a:sym typeface="Nunito"/>
              </a:rPr>
              <a:t>C&amp;D. Đặt và phân tích trả lời câu hỏi</a:t>
            </a:r>
            <a:endParaRPr sz="3500" b="1" dirty="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468" name="Google Shape;468;p41"/>
          <p:cNvGrpSpPr/>
          <p:nvPr/>
        </p:nvGrpSpPr>
        <p:grpSpPr>
          <a:xfrm>
            <a:off x="5657225" y="1088750"/>
            <a:ext cx="2822875" cy="3619500"/>
            <a:chOff x="3324300" y="1470400"/>
            <a:chExt cx="2822875" cy="3619500"/>
          </a:xfrm>
        </p:grpSpPr>
        <p:pic>
          <p:nvPicPr>
            <p:cNvPr id="469" name="Google Shape;469;p41"/>
            <p:cNvPicPr preferRelativeResize="0"/>
            <p:nvPr/>
          </p:nvPicPr>
          <p:blipFill>
            <a:blip r:embed="rId3">
              <a:alphaModFix/>
            </a:blip>
            <a:stretch>
              <a:fillRect/>
            </a:stretch>
          </p:blipFill>
          <p:spPr>
            <a:xfrm>
              <a:off x="3324300" y="1470400"/>
              <a:ext cx="762000" cy="3619500"/>
            </a:xfrm>
            <a:prstGeom prst="rect">
              <a:avLst/>
            </a:prstGeom>
            <a:noFill/>
            <a:ln>
              <a:noFill/>
            </a:ln>
          </p:spPr>
        </p:pic>
        <p:pic>
          <p:nvPicPr>
            <p:cNvPr id="470" name="Google Shape;470;p41"/>
            <p:cNvPicPr preferRelativeResize="0"/>
            <p:nvPr/>
          </p:nvPicPr>
          <p:blipFill rotWithShape="1">
            <a:blip r:embed="rId4">
              <a:alphaModFix/>
            </a:blip>
            <a:srcRect/>
            <a:stretch/>
          </p:blipFill>
          <p:spPr>
            <a:xfrm>
              <a:off x="5257800" y="1470400"/>
              <a:ext cx="889375" cy="3619500"/>
            </a:xfrm>
            <a:prstGeom prst="rect">
              <a:avLst/>
            </a:prstGeom>
            <a:noFill/>
            <a:ln>
              <a:noFill/>
            </a:ln>
          </p:spPr>
        </p:pic>
        <p:cxnSp>
          <p:nvCxnSpPr>
            <p:cNvPr id="471" name="Google Shape;471;p41"/>
            <p:cNvCxnSpPr>
              <a:endCxn id="470" idx="1"/>
            </p:cNvCxnSpPr>
            <p:nvPr/>
          </p:nvCxnSpPr>
          <p:spPr>
            <a:xfrm>
              <a:off x="4086300" y="3280150"/>
              <a:ext cx="1171500" cy="0"/>
            </a:xfrm>
            <a:prstGeom prst="straightConnector1">
              <a:avLst/>
            </a:prstGeom>
            <a:noFill/>
            <a:ln w="9525" cap="flat" cmpd="sng">
              <a:solidFill>
                <a:schemeClr val="dk2"/>
              </a:solidFill>
              <a:prstDash val="solid"/>
              <a:round/>
              <a:headEnd type="none" w="med" len="med"/>
              <a:tailEnd type="triangle" w="med" len="med"/>
            </a:ln>
          </p:spPr>
        </p:cxnSp>
      </p:grpSp>
      <p:sp>
        <p:nvSpPr>
          <p:cNvPr id="472" name="Google Shape;472;p41"/>
          <p:cNvSpPr txBox="1">
            <a:spLocks noGrp="1"/>
          </p:cNvSpPr>
          <p:nvPr>
            <p:ph type="body" idx="1"/>
          </p:nvPr>
        </p:nvSpPr>
        <p:spPr>
          <a:xfrm>
            <a:off x="843848" y="1187196"/>
            <a:ext cx="4220700" cy="2025055"/>
          </a:xfrm>
          <a:prstGeom prst="rect">
            <a:avLst/>
          </a:prstGeom>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Font typeface="+mj-lt"/>
              <a:buAutoNum type="arabicPeriod" startAt="3"/>
            </a:pPr>
            <a:r>
              <a:rPr lang="vi" sz="1600" b="1" dirty="0">
                <a:solidFill>
                  <a:srgbClr val="000000"/>
                </a:solidFill>
              </a:rPr>
              <a:t>Tiền xử lý, phân tích để trả lời câu hỏi:</a:t>
            </a:r>
            <a:endParaRPr sz="1600" b="1" dirty="0">
              <a:latin typeface="Maven Pro"/>
              <a:ea typeface="Maven Pro"/>
              <a:cs typeface="Maven Pro"/>
              <a:sym typeface="Maven Pro"/>
            </a:endParaRPr>
          </a:p>
          <a:p>
            <a:pPr marL="457200" lvl="0" indent="-330200" algn="just" rtl="0">
              <a:lnSpc>
                <a:spcPct val="115000"/>
              </a:lnSpc>
              <a:spcBef>
                <a:spcPts val="0"/>
              </a:spcBef>
              <a:spcAft>
                <a:spcPts val="0"/>
              </a:spcAft>
              <a:buSzPts val="1600"/>
              <a:buChar char="-"/>
            </a:pPr>
            <a:r>
              <a:rPr lang="vi" sz="1600" dirty="0">
                <a:solidFill>
                  <a:srgbClr val="000000"/>
                </a:solidFill>
              </a:rPr>
              <a:t>Lọc lại </a:t>
            </a:r>
            <a:r>
              <a:rPr lang="vi" sz="1600" dirty="0">
                <a:solidFill>
                  <a:srgbClr val="1155CC"/>
                </a:solidFill>
              </a:rPr>
              <a:t>Job Title</a:t>
            </a:r>
            <a:r>
              <a:rPr lang="vi" sz="1600" dirty="0">
                <a:solidFill>
                  <a:srgbClr val="000000"/>
                </a:solidFill>
              </a:rPr>
              <a:t> bằng từ khóa (do </a:t>
            </a:r>
            <a:r>
              <a:rPr lang="vi" sz="1600" dirty="0">
                <a:solidFill>
                  <a:srgbClr val="1155CC"/>
                </a:solidFill>
              </a:rPr>
              <a:t>Job Title</a:t>
            </a:r>
            <a:r>
              <a:rPr lang="vi" sz="1600" dirty="0">
                <a:solidFill>
                  <a:srgbClr val="000000"/>
                </a:solidFill>
              </a:rPr>
              <a:t> không theo một form nhất định) bằng cách thay các toàn bộ ô job title bằng các nghề chung theo các từ khóa đó: Ta sử dụng hàm </a:t>
            </a:r>
            <a:r>
              <a:rPr lang="vi" sz="1600" dirty="0">
                <a:solidFill>
                  <a:srgbClr val="FF0000"/>
                </a:solidFill>
              </a:rPr>
              <a:t>replace()</a:t>
            </a:r>
            <a:endParaRPr dirty="0"/>
          </a:p>
        </p:txBody>
      </p:sp>
      <p:sp>
        <p:nvSpPr>
          <p:cNvPr id="2" name="Google Shape;462;p40">
            <a:extLst>
              <a:ext uri="{FF2B5EF4-FFF2-40B4-BE49-F238E27FC236}">
                <a16:creationId xmlns:a16="http://schemas.microsoft.com/office/drawing/2014/main" id="{04FAA57F-1D7B-2377-29E9-2854ED6CFC32}"/>
              </a:ext>
            </a:extLst>
          </p:cNvPr>
          <p:cNvSpPr txBox="1"/>
          <p:nvPr/>
        </p:nvSpPr>
        <p:spPr>
          <a:xfrm>
            <a:off x="1217850" y="6469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dirty="0">
                <a:latin typeface="Nunito"/>
                <a:ea typeface="Nunito"/>
                <a:cs typeface="Nunito"/>
                <a:sym typeface="Nunito"/>
              </a:rPr>
              <a:t>Câu hỏi 3:</a:t>
            </a:r>
            <a:endParaRPr sz="2400" b="1" dirty="0">
              <a:latin typeface="Nunito"/>
              <a:ea typeface="Nunito"/>
              <a:cs typeface="Nunito"/>
              <a:sym typeface="Nunito"/>
            </a:endParaRPr>
          </a:p>
        </p:txBody>
      </p:sp>
      <p:sp>
        <p:nvSpPr>
          <p:cNvPr id="3" name="Google Shape;463;p40">
            <a:extLst>
              <a:ext uri="{FF2B5EF4-FFF2-40B4-BE49-F238E27FC236}">
                <a16:creationId xmlns:a16="http://schemas.microsoft.com/office/drawing/2014/main" id="{3F24072F-1380-3329-7EE4-D72960AD4254}"/>
              </a:ext>
            </a:extLst>
          </p:cNvPr>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dirty="0">
                <a:latin typeface="Nunito"/>
                <a:ea typeface="Nunito"/>
                <a:cs typeface="Nunito"/>
                <a:sym typeface="Nunito"/>
              </a:rPr>
              <a:t>C&amp;D. Đặt và phân tích trả lời câu hỏi</a:t>
            </a:r>
            <a:endParaRPr sz="3500" b="1" dirty="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p:nvPr/>
        </p:nvSpPr>
        <p:spPr>
          <a:xfrm>
            <a:off x="2498100" y="45000"/>
            <a:ext cx="4147800" cy="723300"/>
          </a:xfrm>
          <a:prstGeom prst="rect">
            <a:avLst/>
          </a:prstGeom>
          <a:noFill/>
          <a:ln>
            <a:noFill/>
          </a:ln>
        </p:spPr>
        <p:txBody>
          <a:bodyPr spcFirstLastPara="1" wrap="square" lIns="91425" tIns="91425" rIns="91425" bIns="91425" anchor="t" anchorCtr="0">
            <a:spAutoFit/>
          </a:bodyPr>
          <a:lstStyle/>
          <a:p>
            <a:pPr marL="457200" lvl="0" indent="-450850" algn="l" rtl="0">
              <a:spcBef>
                <a:spcPts val="0"/>
              </a:spcBef>
              <a:spcAft>
                <a:spcPts val="0"/>
              </a:spcAft>
              <a:buSzPts val="3500"/>
              <a:buFont typeface="Nunito"/>
              <a:buAutoNum type="alphaUcPeriod"/>
            </a:pPr>
            <a:r>
              <a:rPr lang="vi" sz="3500" b="1">
                <a:latin typeface="Nunito"/>
                <a:ea typeface="Nunito"/>
                <a:cs typeface="Nunito"/>
                <a:sym typeface="Nunito"/>
              </a:rPr>
              <a:t>Thu thập dữ liệu</a:t>
            </a:r>
            <a:endParaRPr sz="3500" b="1">
              <a:latin typeface="Nunito"/>
              <a:ea typeface="Nunito"/>
              <a:cs typeface="Nunito"/>
              <a:sym typeface="Nunito"/>
            </a:endParaRPr>
          </a:p>
        </p:txBody>
      </p:sp>
      <p:sp>
        <p:nvSpPr>
          <p:cNvPr id="290" name="Google Shape;290;p15"/>
          <p:cNvSpPr txBox="1"/>
          <p:nvPr/>
        </p:nvSpPr>
        <p:spPr>
          <a:xfrm>
            <a:off x="776100" y="1390100"/>
            <a:ext cx="7591800" cy="3157757"/>
          </a:xfrm>
          <a:prstGeom prst="rect">
            <a:avLst/>
          </a:prstGeom>
          <a:noFill/>
          <a:ln>
            <a:noFill/>
          </a:ln>
        </p:spPr>
        <p:txBody>
          <a:bodyPr spcFirstLastPara="1" wrap="square" lIns="91425" tIns="91425" rIns="91425" bIns="91425" anchor="t" anchorCtr="0">
            <a:spAutoFit/>
          </a:bodyPr>
          <a:lstStyle/>
          <a:p>
            <a:pPr marL="482600" lvl="0" indent="-342900" algn="l" rtl="0">
              <a:lnSpc>
                <a:spcPct val="115000"/>
              </a:lnSpc>
              <a:spcBef>
                <a:spcPts val="0"/>
              </a:spcBef>
              <a:spcAft>
                <a:spcPts val="0"/>
              </a:spcAft>
              <a:buSzPts val="1400"/>
              <a:buFont typeface="+mj-lt"/>
              <a:buAutoNum type="arabicPeriod"/>
            </a:pPr>
            <a:r>
              <a:rPr lang="vi" b="1" dirty="0">
                <a:latin typeface="Nunito"/>
                <a:ea typeface="Nunito"/>
                <a:cs typeface="Nunito"/>
                <a:sym typeface="Nunito"/>
              </a:rPr>
              <a:t>Chủ đề</a:t>
            </a:r>
            <a:endParaRPr b="1" dirty="0">
              <a:latin typeface="Nunito"/>
              <a:ea typeface="Nunito"/>
              <a:cs typeface="Nunito"/>
              <a:sym typeface="Nunito"/>
            </a:endParaRPr>
          </a:p>
          <a:p>
            <a:pPr marL="914400" lvl="0" indent="0" algn="l" rtl="0">
              <a:lnSpc>
                <a:spcPct val="115000"/>
              </a:lnSpc>
              <a:spcBef>
                <a:spcPts val="0"/>
              </a:spcBef>
              <a:spcAft>
                <a:spcPts val="0"/>
              </a:spcAft>
              <a:buNone/>
            </a:pPr>
            <a:r>
              <a:rPr lang="vi" dirty="0">
                <a:latin typeface="Nunito"/>
                <a:ea typeface="Nunito"/>
                <a:cs typeface="Nunito"/>
                <a:sym typeface="Nunito"/>
              </a:rPr>
              <a:t>Data Scientist Jobs</a:t>
            </a:r>
            <a:endParaRPr lang="vi-VN" dirty="0">
              <a:latin typeface="Nunito"/>
              <a:ea typeface="Nunito"/>
              <a:cs typeface="Nunito"/>
              <a:sym typeface="Nunito"/>
            </a:endParaRPr>
          </a:p>
          <a:p>
            <a:pPr marL="482600" lvl="0" indent="-342900" algn="l" rtl="0">
              <a:lnSpc>
                <a:spcPct val="115000"/>
              </a:lnSpc>
              <a:spcBef>
                <a:spcPts val="0"/>
              </a:spcBef>
              <a:spcAft>
                <a:spcPts val="0"/>
              </a:spcAft>
              <a:buSzPts val="1400"/>
              <a:buFont typeface="+mj-lt"/>
              <a:buAutoNum type="arabicPeriod" startAt="2"/>
            </a:pPr>
            <a:r>
              <a:rPr lang="vi-VN" b="1" dirty="0">
                <a:latin typeface="Nunito"/>
                <a:ea typeface="Nunito"/>
                <a:cs typeface="Nunito"/>
                <a:sym typeface="Nunito"/>
              </a:rPr>
              <a:t>Lý do lựa chọn chủ đề</a:t>
            </a: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Nhóm muốn tìm hiểu kĩ hơn về Khoa học dữ liệu: về nhu cầu và vị trí tuyển dụng, các công ty phù hợp, lĩnh vực, lương, ...</a:t>
            </a:r>
            <a:endParaRPr dirty="0">
              <a:latin typeface="Nunito"/>
              <a:ea typeface="Nunito"/>
              <a:cs typeface="Nunito"/>
              <a:sym typeface="Nunito"/>
            </a:endParaRPr>
          </a:p>
          <a:p>
            <a:pPr marL="482600" lvl="0" indent="-342900" algn="l" rtl="0">
              <a:lnSpc>
                <a:spcPct val="115000"/>
              </a:lnSpc>
              <a:spcBef>
                <a:spcPts val="0"/>
              </a:spcBef>
              <a:spcAft>
                <a:spcPts val="0"/>
              </a:spcAft>
              <a:buSzPts val="1400"/>
              <a:buFont typeface="+mj-lt"/>
              <a:buAutoNum type="arabicPeriod" startAt="3"/>
            </a:pPr>
            <a:r>
              <a:rPr lang="vi" b="1" dirty="0">
                <a:latin typeface="Nunito"/>
                <a:ea typeface="Nunito"/>
                <a:cs typeface="Nunito"/>
                <a:sym typeface="Nunito"/>
              </a:rPr>
              <a:t>Dữ liệu</a:t>
            </a:r>
            <a:endParaRPr b="1"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Nguồn dữ liệu: </a:t>
            </a:r>
            <a:r>
              <a:rPr lang="vi" sz="1100" u="sng" dirty="0">
                <a:solidFill>
                  <a:schemeClr val="hlink"/>
                </a:solidFill>
                <a:hlinkClick r:id="rId3"/>
              </a:rPr>
              <a:t>https://www.kaggle.com/datasets/andrewmvd/data-scientist-jobs</a:t>
            </a:r>
            <a:endParaRPr sz="1150" dirty="0">
              <a:solidFill>
                <a:srgbClr val="282C34"/>
              </a:solidFill>
              <a:highlight>
                <a:schemeClr val="lt1"/>
              </a:highlight>
              <a:latin typeface="Courier New"/>
              <a:ea typeface="Courier New"/>
              <a:cs typeface="Courier New"/>
              <a:sym typeface="Courier New"/>
            </a:endParaRP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Được tạo bởi: </a:t>
            </a:r>
            <a:r>
              <a:rPr lang="vi" sz="1100" u="sng" dirty="0">
                <a:solidFill>
                  <a:schemeClr val="hlink"/>
                </a:solidFill>
                <a:hlinkClick r:id="rId4"/>
              </a:rPr>
              <a:t>https://github.com/picklesueat/</a:t>
            </a:r>
            <a:endParaRPr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Phương pháp thu thập dữ liệu:</a:t>
            </a:r>
            <a:endParaRPr dirty="0">
              <a:latin typeface="Nunito"/>
              <a:ea typeface="Nunito"/>
              <a:cs typeface="Nunito"/>
              <a:sym typeface="Nunito"/>
            </a:endParaRPr>
          </a:p>
          <a:p>
            <a:pPr marL="9144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Cào dữ liệu từ trang web tuyển dụng: </a:t>
            </a:r>
            <a:r>
              <a:rPr lang="vi" sz="1100" u="sng" dirty="0">
                <a:solidFill>
                  <a:schemeClr val="hlink"/>
                </a:solidFill>
                <a:hlinkClick r:id="rId5"/>
              </a:rPr>
              <a:t>https://www.glassdoor.com/Job/</a:t>
            </a:r>
            <a:r>
              <a:rPr lang="vi" dirty="0">
                <a:latin typeface="Nunito"/>
                <a:ea typeface="Nunito"/>
                <a:cs typeface="Nunito"/>
                <a:sym typeface="Nunito"/>
              </a:rPr>
              <a:t> với từ khóa DataScientist</a:t>
            </a:r>
            <a:endParaRPr dirty="0">
              <a:latin typeface="Nunito"/>
              <a:ea typeface="Nunito"/>
              <a:cs typeface="Nunito"/>
              <a:sym typeface="Nunito"/>
            </a:endParaRPr>
          </a:p>
          <a:p>
            <a:pPr marL="9144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Giấy phép: được cấp phép theo MIT License</a:t>
            </a:r>
            <a:endParaRPr dirty="0">
              <a:latin typeface="Nunito"/>
              <a:ea typeface="Nunito"/>
              <a:cs typeface="Nunito"/>
              <a:sym typeface="Nunito"/>
            </a:endParaRPr>
          </a:p>
        </p:txBody>
      </p:sp>
      <p:sp>
        <p:nvSpPr>
          <p:cNvPr id="291" name="Google Shape;291;p15"/>
          <p:cNvSpPr txBox="1"/>
          <p:nvPr/>
        </p:nvSpPr>
        <p:spPr>
          <a:xfrm>
            <a:off x="1163550" y="632400"/>
            <a:ext cx="6816900" cy="554100"/>
          </a:xfrm>
          <a:prstGeom prst="rect">
            <a:avLst/>
          </a:prstGeom>
          <a:noFill/>
          <a:ln>
            <a:noFill/>
          </a:ln>
        </p:spPr>
        <p:txBody>
          <a:bodyPr spcFirstLastPara="1" wrap="square" lIns="91425" tIns="91425" rIns="91425" bIns="91425" anchor="t" anchorCtr="0">
            <a:spAutoFit/>
          </a:bodyPr>
          <a:lstStyle/>
          <a:p>
            <a:pPr marL="457200" lvl="0" indent="-381000" algn="ctr" rtl="0">
              <a:spcBef>
                <a:spcPts val="0"/>
              </a:spcBef>
              <a:spcAft>
                <a:spcPts val="0"/>
              </a:spcAft>
              <a:buSzPts val="2400"/>
              <a:buFont typeface="Nunito"/>
              <a:buAutoNum type="romanUcPeriod"/>
            </a:pPr>
            <a:r>
              <a:rPr lang="vi" sz="2400" b="1">
                <a:latin typeface="Nunito"/>
                <a:ea typeface="Nunito"/>
                <a:cs typeface="Nunito"/>
                <a:sym typeface="Nunito"/>
              </a:rPr>
              <a:t>Giới thiệu chủ đề và thông tin về tập dữ liệu</a:t>
            </a:r>
            <a:endParaRPr sz="2400" b="1">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2"/>
          <p:cNvSpPr txBox="1">
            <a:spLocks noGrp="1"/>
          </p:cNvSpPr>
          <p:nvPr>
            <p:ph type="body" idx="1"/>
          </p:nvPr>
        </p:nvSpPr>
        <p:spPr>
          <a:xfrm>
            <a:off x="823304" y="1268752"/>
            <a:ext cx="7596000" cy="31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b="1" dirty="0">
                <a:solidFill>
                  <a:srgbClr val="000000"/>
                </a:solidFill>
              </a:rPr>
              <a:t>3. Tiền xử lý, phân tích để trả lời câu hỏi</a:t>
            </a:r>
            <a:endParaRPr sz="1600" b="1" dirty="0">
              <a:solidFill>
                <a:srgbClr val="000000"/>
              </a:solidFill>
            </a:endParaRPr>
          </a:p>
          <a:p>
            <a:pPr marL="457200" lvl="0" indent="-330200" algn="just" rtl="0">
              <a:spcBef>
                <a:spcPts val="0"/>
              </a:spcBef>
              <a:spcAft>
                <a:spcPts val="0"/>
              </a:spcAft>
              <a:buSzPts val="1600"/>
              <a:buChar char="-"/>
            </a:pPr>
            <a:r>
              <a:rPr lang="vi" sz="1600" dirty="0">
                <a:solidFill>
                  <a:srgbClr val="000000"/>
                </a:solidFill>
              </a:rPr>
              <a:t>Tiêu chí đánh giá các công ty lớn: </a:t>
            </a:r>
            <a:r>
              <a:rPr lang="vi" sz="1600" dirty="0">
                <a:solidFill>
                  <a:srgbClr val="1155CC"/>
                </a:solidFill>
              </a:rPr>
              <a:t>Rating</a:t>
            </a:r>
            <a:r>
              <a:rPr lang="vi" sz="1600" dirty="0">
                <a:solidFill>
                  <a:srgbClr val="000000"/>
                </a:solidFill>
              </a:rPr>
              <a:t> &gt;= 3, </a:t>
            </a:r>
            <a:r>
              <a:rPr lang="vi" sz="1600" dirty="0">
                <a:solidFill>
                  <a:srgbClr val="1155CC"/>
                </a:solidFill>
              </a:rPr>
              <a:t>Revenue</a:t>
            </a:r>
            <a:r>
              <a:rPr lang="vi" sz="1600" dirty="0">
                <a:solidFill>
                  <a:srgbClr val="000000"/>
                </a:solidFill>
              </a:rPr>
              <a:t> min &gt; 10000, </a:t>
            </a:r>
            <a:r>
              <a:rPr lang="vi" sz="1600" dirty="0">
                <a:solidFill>
                  <a:srgbClr val="1155CC"/>
                </a:solidFill>
              </a:rPr>
              <a:t>Size</a:t>
            </a:r>
            <a:r>
              <a:rPr lang="vi" sz="1600" dirty="0">
                <a:solidFill>
                  <a:srgbClr val="000000"/>
                </a:solidFill>
              </a:rPr>
              <a:t> min &gt; 10000,</a:t>
            </a:r>
            <a:r>
              <a:rPr lang="vi" sz="1600" dirty="0">
                <a:solidFill>
                  <a:srgbClr val="1155CC"/>
                </a:solidFill>
              </a:rPr>
              <a:t> Salary</a:t>
            </a:r>
            <a:r>
              <a:rPr lang="vi" sz="1600" dirty="0">
                <a:solidFill>
                  <a:srgbClr val="000000"/>
                </a:solidFill>
              </a:rPr>
              <a:t> min &gt; 10000.</a:t>
            </a:r>
            <a:endParaRPr sz="1600" dirty="0">
              <a:solidFill>
                <a:srgbClr val="000000"/>
              </a:solidFill>
            </a:endParaRPr>
          </a:p>
          <a:p>
            <a:pPr marL="457200" lvl="0" indent="-330200" algn="just" rtl="0">
              <a:spcBef>
                <a:spcPts val="0"/>
              </a:spcBef>
              <a:spcAft>
                <a:spcPts val="0"/>
              </a:spcAft>
              <a:buClr>
                <a:srgbClr val="000000"/>
              </a:buClr>
              <a:buSzPts val="1600"/>
              <a:buChar char="-"/>
            </a:pPr>
            <a:r>
              <a:rPr lang="vi" sz="1600" dirty="0">
                <a:solidFill>
                  <a:srgbClr val="000000"/>
                </a:solidFill>
              </a:rPr>
              <a:t>Thực hiện vẽ biểu đồ cột: các Job được tuyển dụng nhiều nhất và các Job được các công ty lớn tuyển dụng nhiều nhất</a:t>
            </a:r>
            <a:endParaRPr sz="1600" dirty="0">
              <a:solidFill>
                <a:srgbClr val="000000"/>
              </a:solidFill>
            </a:endParaRPr>
          </a:p>
          <a:p>
            <a:pPr marL="0" lvl="0" indent="0" algn="l" rtl="0">
              <a:spcBef>
                <a:spcPts val="0"/>
              </a:spcBef>
              <a:spcAft>
                <a:spcPts val="0"/>
              </a:spcAft>
              <a:buNone/>
            </a:pPr>
            <a:endParaRPr sz="1600" b="1" dirty="0">
              <a:solidFill>
                <a:srgbClr val="000000"/>
              </a:solidFill>
            </a:endParaRPr>
          </a:p>
        </p:txBody>
      </p:sp>
      <p:sp>
        <p:nvSpPr>
          <p:cNvPr id="2" name="Google Shape;462;p40">
            <a:extLst>
              <a:ext uri="{FF2B5EF4-FFF2-40B4-BE49-F238E27FC236}">
                <a16:creationId xmlns:a16="http://schemas.microsoft.com/office/drawing/2014/main" id="{B76F38C5-440A-5BA2-78DE-C5DC529D54BB}"/>
              </a:ext>
            </a:extLst>
          </p:cNvPr>
          <p:cNvSpPr txBox="1"/>
          <p:nvPr/>
        </p:nvSpPr>
        <p:spPr>
          <a:xfrm>
            <a:off x="1217850" y="6469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dirty="0">
                <a:latin typeface="Nunito"/>
                <a:ea typeface="Nunito"/>
                <a:cs typeface="Nunito"/>
                <a:sym typeface="Nunito"/>
              </a:rPr>
              <a:t>Câu hỏi 3:</a:t>
            </a:r>
            <a:endParaRPr sz="2400" b="1" dirty="0">
              <a:latin typeface="Nunito"/>
              <a:ea typeface="Nunito"/>
              <a:cs typeface="Nunito"/>
              <a:sym typeface="Nunito"/>
            </a:endParaRPr>
          </a:p>
        </p:txBody>
      </p:sp>
      <p:sp>
        <p:nvSpPr>
          <p:cNvPr id="3" name="Google Shape;463;p40">
            <a:extLst>
              <a:ext uri="{FF2B5EF4-FFF2-40B4-BE49-F238E27FC236}">
                <a16:creationId xmlns:a16="http://schemas.microsoft.com/office/drawing/2014/main" id="{1E99C59F-F56D-5069-A6FE-402A9F10D8B1}"/>
              </a:ext>
            </a:extLst>
          </p:cNvPr>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dirty="0">
                <a:latin typeface="Nunito"/>
                <a:ea typeface="Nunito"/>
                <a:cs typeface="Nunito"/>
                <a:sym typeface="Nunito"/>
              </a:rPr>
              <a:t>C&amp;D. Đặt và phân tích trả lời câu hỏi</a:t>
            </a:r>
            <a:endParaRPr sz="3500" b="1" dirty="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43"/>
          <p:cNvPicPr preferRelativeResize="0"/>
          <p:nvPr/>
        </p:nvPicPr>
        <p:blipFill>
          <a:blip r:embed="rId3">
            <a:alphaModFix/>
          </a:blip>
          <a:stretch>
            <a:fillRect/>
          </a:stretch>
        </p:blipFill>
        <p:spPr>
          <a:xfrm>
            <a:off x="649387" y="360162"/>
            <a:ext cx="7845226" cy="442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44"/>
          <p:cNvPicPr preferRelativeResize="0"/>
          <p:nvPr/>
        </p:nvPicPr>
        <p:blipFill>
          <a:blip r:embed="rId3">
            <a:alphaModFix/>
          </a:blip>
          <a:stretch>
            <a:fillRect/>
          </a:stretch>
        </p:blipFill>
        <p:spPr>
          <a:xfrm>
            <a:off x="559963" y="152400"/>
            <a:ext cx="8024072"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5"/>
          <p:cNvSpPr txBox="1"/>
          <p:nvPr/>
        </p:nvSpPr>
        <p:spPr>
          <a:xfrm>
            <a:off x="663900" y="1350000"/>
            <a:ext cx="7816200" cy="160040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Đâu là nơi tuyển dụng nhân lực Khoa học dữ liệu nhiều nhất?</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Biết được đâu là nơi tuyển dụng về lĩnh vực Khoa học dữ liệu nhiều nhất, suy ra được đâu là nơi mà Khoa học dữ liệu đang phát triển mạnh nhất</a:t>
            </a:r>
            <a:endParaRPr sz="1600" dirty="0">
              <a:latin typeface="Nunito"/>
              <a:ea typeface="Nunito"/>
              <a:cs typeface="Nunito"/>
              <a:sym typeface="Nunito"/>
            </a:endParaRPr>
          </a:p>
        </p:txBody>
      </p:sp>
      <p:sp>
        <p:nvSpPr>
          <p:cNvPr id="493" name="Google Shape;493;p45"/>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4:</a:t>
            </a:r>
            <a:endParaRPr sz="2400" b="1">
              <a:latin typeface="Nunito"/>
              <a:ea typeface="Nunito"/>
              <a:cs typeface="Nunito"/>
              <a:sym typeface="Nunito"/>
            </a:endParaRPr>
          </a:p>
        </p:txBody>
      </p:sp>
      <p:sp>
        <p:nvSpPr>
          <p:cNvPr id="494" name="Google Shape;494;p45"/>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p:nvPr/>
        </p:nvSpPr>
        <p:spPr>
          <a:xfrm>
            <a:off x="663900" y="1350000"/>
            <a:ext cx="7816200" cy="37365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Lợi ích khi trả lời câu hỏi</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Tiền xử lý, phân tích để trả lời câu hỏi</a:t>
            </a:r>
            <a:endParaRPr sz="1600" b="1"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Tách cột </a:t>
            </a:r>
            <a:r>
              <a:rPr lang="vi" sz="1600" dirty="0">
                <a:solidFill>
                  <a:srgbClr val="1155CC"/>
                </a:solidFill>
                <a:latin typeface="Nunito"/>
                <a:ea typeface="Nunito"/>
                <a:cs typeface="Nunito"/>
                <a:sym typeface="Nunito"/>
              </a:rPr>
              <a:t>Location</a:t>
            </a:r>
            <a:r>
              <a:rPr lang="vi" sz="1600" dirty="0">
                <a:latin typeface="Nunito"/>
                <a:ea typeface="Nunito"/>
                <a:cs typeface="Nunito"/>
                <a:sym typeface="Nunito"/>
              </a:rPr>
              <a:t> và</a:t>
            </a:r>
            <a:r>
              <a:rPr lang="vi" sz="1600" dirty="0">
                <a:solidFill>
                  <a:srgbClr val="1155CC"/>
                </a:solidFill>
                <a:latin typeface="Nunito"/>
                <a:ea typeface="Nunito"/>
                <a:cs typeface="Nunito"/>
                <a:sym typeface="Nunito"/>
              </a:rPr>
              <a:t> Headquaters </a:t>
            </a:r>
            <a:r>
              <a:rPr lang="vi" sz="1600" dirty="0">
                <a:latin typeface="Nunito"/>
                <a:ea typeface="Nunito"/>
                <a:cs typeface="Nunito"/>
                <a:sym typeface="Nunito"/>
              </a:rPr>
              <a:t>thành </a:t>
            </a:r>
            <a:r>
              <a:rPr lang="vi" sz="1600" dirty="0">
                <a:solidFill>
                  <a:srgbClr val="1155CC"/>
                </a:solidFill>
                <a:latin typeface="Nunito"/>
                <a:ea typeface="Nunito"/>
                <a:cs typeface="Nunito"/>
                <a:sym typeface="Nunito"/>
              </a:rPr>
              <a:t>Location City</a:t>
            </a:r>
            <a:r>
              <a:rPr lang="vi" sz="1600" dirty="0">
                <a:latin typeface="Nunito"/>
                <a:ea typeface="Nunito"/>
                <a:cs typeface="Nunito"/>
                <a:sym typeface="Nunito"/>
              </a:rPr>
              <a:t>, </a:t>
            </a:r>
            <a:r>
              <a:rPr lang="vi" sz="1600" dirty="0">
                <a:solidFill>
                  <a:srgbClr val="1155CC"/>
                </a:solidFill>
                <a:latin typeface="Nunito"/>
                <a:ea typeface="Nunito"/>
                <a:cs typeface="Nunito"/>
                <a:sym typeface="Nunito"/>
              </a:rPr>
              <a:t>Location Sate</a:t>
            </a:r>
            <a:r>
              <a:rPr lang="vi" sz="1600" dirty="0">
                <a:latin typeface="Nunito"/>
                <a:ea typeface="Nunito"/>
                <a:cs typeface="Nunito"/>
                <a:sym typeface="Nunito"/>
              </a:rPr>
              <a:t>, </a:t>
            </a:r>
            <a:r>
              <a:rPr lang="vi" sz="1600" dirty="0">
                <a:solidFill>
                  <a:srgbClr val="1155CC"/>
                </a:solidFill>
                <a:latin typeface="Nunito"/>
                <a:ea typeface="Nunito"/>
                <a:cs typeface="Nunito"/>
                <a:sym typeface="Nunito"/>
              </a:rPr>
              <a:t>Headquarters City</a:t>
            </a:r>
            <a:r>
              <a:rPr lang="vi" sz="1600" dirty="0">
                <a:latin typeface="Nunito"/>
                <a:ea typeface="Nunito"/>
                <a:cs typeface="Nunito"/>
                <a:sym typeface="Nunito"/>
              </a:rPr>
              <a:t> và </a:t>
            </a:r>
            <a:r>
              <a:rPr lang="vi" sz="1600" dirty="0">
                <a:solidFill>
                  <a:srgbClr val="1155CC"/>
                </a:solidFill>
                <a:latin typeface="Nunito"/>
                <a:ea typeface="Nunito"/>
                <a:cs typeface="Nunito"/>
                <a:sym typeface="Nunito"/>
              </a:rPr>
              <a:t>Headquaters State</a:t>
            </a:r>
            <a:endParaRPr sz="1600" dirty="0">
              <a:solidFill>
                <a:srgbClr val="1155CC"/>
              </a:solidFill>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Đếm số lượng thành phố đang cần tuyển nhân viên bằng</a:t>
            </a:r>
            <a:r>
              <a:rPr lang="vi" sz="1600" dirty="0">
                <a:solidFill>
                  <a:srgbClr val="FF0000"/>
                </a:solidFill>
                <a:latin typeface="Nunito"/>
                <a:ea typeface="Nunito"/>
                <a:cs typeface="Nunito"/>
                <a:sym typeface="Nunito"/>
              </a:rPr>
              <a:t> values_counts()</a:t>
            </a:r>
            <a:r>
              <a:rPr lang="vi" sz="1600" dirty="0">
                <a:latin typeface="Nunito"/>
                <a:ea typeface="Nunito"/>
                <a:cs typeface="Nunito"/>
                <a:sym typeface="Nunito"/>
              </a:rPr>
              <a:t>, sau đó lấy top 20. Ý nghĩa của các cột đã được đề cập ở phần Thu thập dữ liệu thành phố đầu tiên và lưu vào </a:t>
            </a:r>
            <a:r>
              <a:rPr lang="vi" sz="1600" dirty="0">
                <a:solidFill>
                  <a:srgbClr val="38761D"/>
                </a:solidFill>
                <a:latin typeface="Nunito"/>
                <a:ea typeface="Nunito"/>
                <a:cs typeface="Nunito"/>
                <a:sym typeface="Nunito"/>
              </a:rPr>
              <a:t>df_by_city</a:t>
            </a:r>
            <a:endParaRPr sz="1150" dirty="0">
              <a:solidFill>
                <a:srgbClr val="BBBBBB"/>
              </a:solidFill>
              <a:highlight>
                <a:srgbClr val="282C34"/>
              </a:highlight>
              <a:latin typeface="Courier New"/>
              <a:ea typeface="Courier New"/>
              <a:cs typeface="Courier New"/>
              <a:sym typeface="Courier New"/>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Gộp 2 dataframe </a:t>
            </a:r>
            <a:r>
              <a:rPr lang="vi" sz="1600" dirty="0">
                <a:solidFill>
                  <a:srgbClr val="38761D"/>
                </a:solidFill>
                <a:latin typeface="Nunito"/>
                <a:ea typeface="Nunito"/>
                <a:cs typeface="Nunito"/>
                <a:sym typeface="Nunito"/>
              </a:rPr>
              <a:t>df_by_city</a:t>
            </a:r>
            <a:r>
              <a:rPr lang="vi" sz="1600" dirty="0">
                <a:latin typeface="Nunito"/>
                <a:ea typeface="Nunito"/>
                <a:cs typeface="Nunito"/>
                <a:sym typeface="Nunito"/>
              </a:rPr>
              <a:t> và df bằng </a:t>
            </a:r>
            <a:r>
              <a:rPr lang="vi" sz="1600" dirty="0">
                <a:solidFill>
                  <a:srgbClr val="FF0000"/>
                </a:solidFill>
                <a:latin typeface="Nunito"/>
                <a:ea typeface="Nunito"/>
                <a:cs typeface="Nunito"/>
                <a:sym typeface="Nunito"/>
              </a:rPr>
              <a:t>merge()</a:t>
            </a:r>
            <a:r>
              <a:rPr lang="vi" sz="1600" dirty="0">
                <a:latin typeface="Nunito"/>
                <a:ea typeface="Nunito"/>
                <a:cs typeface="Nunito"/>
                <a:sym typeface="Nunito"/>
              </a:rPr>
              <a:t> với từ khóa </a:t>
            </a:r>
            <a:r>
              <a:rPr lang="vi" sz="1600" dirty="0">
                <a:solidFill>
                  <a:srgbClr val="1155CC"/>
                </a:solidFill>
                <a:latin typeface="Nunito"/>
                <a:ea typeface="Nunito"/>
                <a:cs typeface="Nunito"/>
                <a:sym typeface="Nunito"/>
              </a:rPr>
              <a:t>Location City</a:t>
            </a:r>
            <a:r>
              <a:rPr lang="vi" sz="1600" dirty="0">
                <a:latin typeface="Nunito"/>
                <a:ea typeface="Nunito"/>
                <a:cs typeface="Nunito"/>
                <a:sym typeface="Nunito"/>
              </a:rPr>
              <a:t>. Sau đó lưu vào </a:t>
            </a:r>
            <a:r>
              <a:rPr lang="vi" sz="1600" dirty="0">
                <a:solidFill>
                  <a:srgbClr val="38761D"/>
                </a:solidFill>
                <a:latin typeface="Nunito"/>
                <a:ea typeface="Nunito"/>
                <a:cs typeface="Nunito"/>
                <a:sym typeface="Nunito"/>
              </a:rPr>
              <a:t>Sal_by_city</a:t>
            </a:r>
            <a:endParaRPr sz="1150" dirty="0">
              <a:solidFill>
                <a:srgbClr val="BBBBBB"/>
              </a:solidFill>
              <a:highlight>
                <a:srgbClr val="282C34"/>
              </a:highlight>
              <a:latin typeface="Courier New"/>
              <a:ea typeface="Courier New"/>
              <a:cs typeface="Courier New"/>
              <a:sym typeface="Courier New"/>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Dùng </a:t>
            </a:r>
            <a:r>
              <a:rPr lang="vi" sz="1600" dirty="0">
                <a:solidFill>
                  <a:srgbClr val="FF0000"/>
                </a:solidFill>
                <a:latin typeface="Nunito"/>
                <a:ea typeface="Nunito"/>
                <a:cs typeface="Nunito"/>
                <a:sym typeface="Nunito"/>
              </a:rPr>
              <a:t>plt.subplots()</a:t>
            </a:r>
            <a:r>
              <a:rPr lang="vi" sz="1600" dirty="0">
                <a:latin typeface="Nunito"/>
                <a:ea typeface="Nunito"/>
                <a:cs typeface="Nunito"/>
                <a:sym typeface="Nunito"/>
              </a:rPr>
              <a:t> để vẽ biểu đồ cột top 20 thành phố tuyển dụng nhiều nhất và biểu đồ pointplot thể hiện lương trung bình tương ứng với mỗi thành phố</a:t>
            </a:r>
            <a:endParaRPr sz="1600" dirty="0">
              <a:latin typeface="Nunito"/>
              <a:ea typeface="Nunito"/>
              <a:cs typeface="Nunito"/>
              <a:sym typeface="Nunito"/>
            </a:endParaRPr>
          </a:p>
        </p:txBody>
      </p:sp>
      <p:sp>
        <p:nvSpPr>
          <p:cNvPr id="500" name="Google Shape;500;p46"/>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4:</a:t>
            </a:r>
            <a:endParaRPr sz="2400" b="1">
              <a:latin typeface="Nunito"/>
              <a:ea typeface="Nunito"/>
              <a:cs typeface="Nunito"/>
              <a:sym typeface="Nunito"/>
            </a:endParaRPr>
          </a:p>
        </p:txBody>
      </p:sp>
      <p:sp>
        <p:nvSpPr>
          <p:cNvPr id="501" name="Google Shape;501;p46"/>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7"/>
          <p:cNvSpPr/>
          <p:nvPr/>
        </p:nvSpPr>
        <p:spPr>
          <a:xfrm>
            <a:off x="417900" y="632225"/>
            <a:ext cx="909000" cy="80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47"/>
          <p:cNvGrpSpPr/>
          <p:nvPr/>
        </p:nvGrpSpPr>
        <p:grpSpPr>
          <a:xfrm>
            <a:off x="1023963" y="780138"/>
            <a:ext cx="2982375" cy="3583225"/>
            <a:chOff x="766813" y="531575"/>
            <a:chExt cx="2982375" cy="3583225"/>
          </a:xfrm>
        </p:grpSpPr>
        <p:grpSp>
          <p:nvGrpSpPr>
            <p:cNvPr id="508" name="Google Shape;508;p47"/>
            <p:cNvGrpSpPr/>
            <p:nvPr/>
          </p:nvGrpSpPr>
          <p:grpSpPr>
            <a:xfrm>
              <a:off x="766813" y="1028700"/>
              <a:ext cx="2982375" cy="3086100"/>
              <a:chOff x="1068075" y="1813288"/>
              <a:chExt cx="2982375" cy="3086100"/>
            </a:xfrm>
          </p:grpSpPr>
          <p:pic>
            <p:nvPicPr>
              <p:cNvPr id="509" name="Google Shape;509;p47"/>
              <p:cNvPicPr preferRelativeResize="0"/>
              <p:nvPr/>
            </p:nvPicPr>
            <p:blipFill>
              <a:blip r:embed="rId3">
                <a:alphaModFix/>
              </a:blip>
              <a:stretch>
                <a:fillRect/>
              </a:stretch>
            </p:blipFill>
            <p:spPr>
              <a:xfrm>
                <a:off x="1068075" y="1856163"/>
                <a:ext cx="847725" cy="3000375"/>
              </a:xfrm>
              <a:prstGeom prst="rect">
                <a:avLst/>
              </a:prstGeom>
              <a:noFill/>
              <a:ln>
                <a:noFill/>
              </a:ln>
            </p:spPr>
          </p:pic>
          <p:pic>
            <p:nvPicPr>
              <p:cNvPr id="510" name="Google Shape;510;p47"/>
              <p:cNvPicPr preferRelativeResize="0"/>
              <p:nvPr/>
            </p:nvPicPr>
            <p:blipFill>
              <a:blip r:embed="rId4">
                <a:alphaModFix/>
              </a:blip>
              <a:stretch>
                <a:fillRect/>
              </a:stretch>
            </p:blipFill>
            <p:spPr>
              <a:xfrm>
                <a:off x="2545500" y="1813288"/>
                <a:ext cx="1504950" cy="3086100"/>
              </a:xfrm>
              <a:prstGeom prst="rect">
                <a:avLst/>
              </a:prstGeom>
              <a:noFill/>
              <a:ln>
                <a:noFill/>
              </a:ln>
            </p:spPr>
          </p:pic>
          <p:cxnSp>
            <p:nvCxnSpPr>
              <p:cNvPr id="511" name="Google Shape;511;p47"/>
              <p:cNvCxnSpPr/>
              <p:nvPr/>
            </p:nvCxnSpPr>
            <p:spPr>
              <a:xfrm>
                <a:off x="1915800" y="3278675"/>
                <a:ext cx="629700" cy="0"/>
              </a:xfrm>
              <a:prstGeom prst="straightConnector1">
                <a:avLst/>
              </a:prstGeom>
              <a:noFill/>
              <a:ln w="9525" cap="flat" cmpd="sng">
                <a:solidFill>
                  <a:schemeClr val="dk2"/>
                </a:solidFill>
                <a:prstDash val="solid"/>
                <a:round/>
                <a:headEnd type="none" w="med" len="med"/>
                <a:tailEnd type="triangle" w="med" len="med"/>
              </a:ln>
            </p:spPr>
          </p:cxnSp>
        </p:grpSp>
        <p:sp>
          <p:nvSpPr>
            <p:cNvPr id="512" name="Google Shape;512;p47"/>
            <p:cNvSpPr txBox="1"/>
            <p:nvPr/>
          </p:nvSpPr>
          <p:spPr>
            <a:xfrm>
              <a:off x="798050" y="531575"/>
              <a:ext cx="291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Nunito"/>
                  <a:ea typeface="Nunito"/>
                  <a:cs typeface="Nunito"/>
                  <a:sym typeface="Nunito"/>
                </a:rPr>
                <a:t>Cột </a:t>
              </a:r>
              <a:r>
                <a:rPr lang="vi">
                  <a:solidFill>
                    <a:srgbClr val="0000FF"/>
                  </a:solidFill>
                  <a:latin typeface="Nunito"/>
                  <a:ea typeface="Nunito"/>
                  <a:cs typeface="Nunito"/>
                  <a:sym typeface="Nunito"/>
                </a:rPr>
                <a:t>Location </a:t>
              </a:r>
              <a:r>
                <a:rPr lang="vi">
                  <a:latin typeface="Nunito"/>
                  <a:ea typeface="Nunito"/>
                  <a:cs typeface="Nunito"/>
                  <a:sym typeface="Nunito"/>
                </a:rPr>
                <a:t>trước và sau khi xử lý</a:t>
              </a:r>
              <a:endParaRPr>
                <a:latin typeface="Nunito"/>
                <a:ea typeface="Nunito"/>
                <a:cs typeface="Nunito"/>
                <a:sym typeface="Nunito"/>
              </a:endParaRPr>
            </a:p>
          </p:txBody>
        </p:sp>
      </p:grpSp>
      <p:grpSp>
        <p:nvGrpSpPr>
          <p:cNvPr id="513" name="Google Shape;513;p47"/>
          <p:cNvGrpSpPr/>
          <p:nvPr/>
        </p:nvGrpSpPr>
        <p:grpSpPr>
          <a:xfrm>
            <a:off x="4474900" y="780138"/>
            <a:ext cx="3902288" cy="3568950"/>
            <a:chOff x="4474900" y="531575"/>
            <a:chExt cx="3902288" cy="3568950"/>
          </a:xfrm>
        </p:grpSpPr>
        <p:grpSp>
          <p:nvGrpSpPr>
            <p:cNvPr id="514" name="Google Shape;514;p47"/>
            <p:cNvGrpSpPr/>
            <p:nvPr/>
          </p:nvGrpSpPr>
          <p:grpSpPr>
            <a:xfrm>
              <a:off x="4474900" y="1043000"/>
              <a:ext cx="3902288" cy="3057525"/>
              <a:chOff x="4581513" y="1751400"/>
              <a:chExt cx="3902288" cy="3057525"/>
            </a:xfrm>
          </p:grpSpPr>
          <p:pic>
            <p:nvPicPr>
              <p:cNvPr id="515" name="Google Shape;515;p47"/>
              <p:cNvPicPr preferRelativeResize="0"/>
              <p:nvPr/>
            </p:nvPicPr>
            <p:blipFill>
              <a:blip r:embed="rId5">
                <a:alphaModFix/>
              </a:blip>
              <a:stretch>
                <a:fillRect/>
              </a:stretch>
            </p:blipFill>
            <p:spPr>
              <a:xfrm>
                <a:off x="4581513" y="1818075"/>
                <a:ext cx="1047750" cy="2990850"/>
              </a:xfrm>
              <a:prstGeom prst="rect">
                <a:avLst/>
              </a:prstGeom>
              <a:noFill/>
              <a:ln>
                <a:noFill/>
              </a:ln>
            </p:spPr>
          </p:pic>
          <p:pic>
            <p:nvPicPr>
              <p:cNvPr id="516" name="Google Shape;516;p47"/>
              <p:cNvPicPr preferRelativeResize="0"/>
              <p:nvPr/>
            </p:nvPicPr>
            <p:blipFill>
              <a:blip r:embed="rId6">
                <a:alphaModFix/>
              </a:blip>
              <a:stretch>
                <a:fillRect/>
              </a:stretch>
            </p:blipFill>
            <p:spPr>
              <a:xfrm>
                <a:off x="6302575" y="1751400"/>
                <a:ext cx="2181225" cy="3038475"/>
              </a:xfrm>
              <a:prstGeom prst="rect">
                <a:avLst/>
              </a:prstGeom>
              <a:noFill/>
              <a:ln>
                <a:noFill/>
              </a:ln>
            </p:spPr>
          </p:pic>
          <p:cxnSp>
            <p:nvCxnSpPr>
              <p:cNvPr id="517" name="Google Shape;517;p47"/>
              <p:cNvCxnSpPr/>
              <p:nvPr/>
            </p:nvCxnSpPr>
            <p:spPr>
              <a:xfrm>
                <a:off x="5710463" y="3313513"/>
                <a:ext cx="510900" cy="0"/>
              </a:xfrm>
              <a:prstGeom prst="straightConnector1">
                <a:avLst/>
              </a:prstGeom>
              <a:noFill/>
              <a:ln w="9525" cap="flat" cmpd="sng">
                <a:solidFill>
                  <a:schemeClr val="dk2"/>
                </a:solidFill>
                <a:prstDash val="solid"/>
                <a:round/>
                <a:headEnd type="none" w="med" len="med"/>
                <a:tailEnd type="triangle" w="med" len="med"/>
              </a:ln>
            </p:spPr>
          </p:cxnSp>
        </p:grpSp>
        <p:sp>
          <p:nvSpPr>
            <p:cNvPr id="518" name="Google Shape;518;p47"/>
            <p:cNvSpPr txBox="1"/>
            <p:nvPr/>
          </p:nvSpPr>
          <p:spPr>
            <a:xfrm>
              <a:off x="4754000" y="531575"/>
              <a:ext cx="33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Nunito"/>
                  <a:ea typeface="Nunito"/>
                  <a:cs typeface="Nunito"/>
                  <a:sym typeface="Nunito"/>
                </a:rPr>
                <a:t>Cột </a:t>
              </a:r>
              <a:r>
                <a:rPr lang="vi">
                  <a:solidFill>
                    <a:srgbClr val="0000FF"/>
                  </a:solidFill>
                  <a:latin typeface="Nunito"/>
                  <a:ea typeface="Nunito"/>
                  <a:cs typeface="Nunito"/>
                  <a:sym typeface="Nunito"/>
                </a:rPr>
                <a:t>Headquaters </a:t>
              </a:r>
              <a:r>
                <a:rPr lang="vi">
                  <a:latin typeface="Nunito"/>
                  <a:ea typeface="Nunito"/>
                  <a:cs typeface="Nunito"/>
                  <a:sym typeface="Nunito"/>
                </a:rPr>
                <a:t>trước và sau khi xử lý</a:t>
              </a:r>
              <a:endParaRPr>
                <a:latin typeface="Nunito"/>
                <a:ea typeface="Nunito"/>
                <a:cs typeface="Nunito"/>
                <a:sym typeface="Nuni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6"/>
                                        </p:tgtEl>
                                        <p:attrNameLst>
                                          <p:attrName>style.visibility</p:attrName>
                                        </p:attrNameLst>
                                      </p:cBhvr>
                                      <p:to>
                                        <p:strVal val="visible"/>
                                      </p:to>
                                    </p:set>
                                    <p:animEffect transition="in" filter="fade">
                                      <p:cBhvr>
                                        <p:cTn id="7" dur="10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8"/>
          <p:cNvPicPr preferRelativeResize="0"/>
          <p:nvPr/>
        </p:nvPicPr>
        <p:blipFill>
          <a:blip r:embed="rId3">
            <a:alphaModFix/>
          </a:blip>
          <a:stretch>
            <a:fillRect/>
          </a:stretch>
        </p:blipFill>
        <p:spPr>
          <a:xfrm>
            <a:off x="152400" y="274109"/>
            <a:ext cx="8839200" cy="459528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9"/>
          <p:cNvSpPr txBox="1"/>
          <p:nvPr/>
        </p:nvSpPr>
        <p:spPr>
          <a:xfrm>
            <a:off x="857850" y="30075"/>
            <a:ext cx="74283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E. Tổng hợp lại quá trình làm đồ án</a:t>
            </a:r>
            <a:endParaRPr sz="3500" b="1">
              <a:latin typeface="Nunito"/>
              <a:ea typeface="Nunito"/>
              <a:cs typeface="Nunito"/>
              <a:sym typeface="Nunito"/>
            </a:endParaRPr>
          </a:p>
        </p:txBody>
      </p:sp>
      <p:sp>
        <p:nvSpPr>
          <p:cNvPr id="529" name="Google Shape;529;p49"/>
          <p:cNvSpPr txBox="1"/>
          <p:nvPr/>
        </p:nvSpPr>
        <p:spPr>
          <a:xfrm>
            <a:off x="663900" y="1350000"/>
            <a:ext cx="7816200" cy="4311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endParaRPr sz="1600">
              <a:latin typeface="Nunito"/>
              <a:ea typeface="Nunito"/>
              <a:cs typeface="Nunito"/>
              <a:sym typeface="Nunito"/>
            </a:endParaRPr>
          </a:p>
        </p:txBody>
      </p:sp>
      <p:sp>
        <p:nvSpPr>
          <p:cNvPr id="530" name="Google Shape;530;p49"/>
          <p:cNvSpPr txBox="1"/>
          <p:nvPr/>
        </p:nvSpPr>
        <p:spPr>
          <a:xfrm>
            <a:off x="1238388" y="913238"/>
            <a:ext cx="67083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Khó khăn:</a:t>
            </a:r>
            <a:endParaRPr sz="2400" b="1">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Khai thác dữ liệu để đặt câu hỏi</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Xử lý dữ liệu gặp nhiều khó khăn, có những giá trị xử lý chưa thực sự hiệu quả trong quá trình làm</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Lần đầu sử dụng github</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Sử dụng biểu đồ </a:t>
            </a:r>
            <a:endParaRPr sz="1600">
              <a:latin typeface="Nunito"/>
              <a:ea typeface="Nunito"/>
              <a:cs typeface="Nunito"/>
              <a:sym typeface="Nunito"/>
            </a:endParaRPr>
          </a:p>
        </p:txBody>
      </p:sp>
      <p:sp>
        <p:nvSpPr>
          <p:cNvPr id="531" name="Google Shape;531;p49"/>
          <p:cNvSpPr txBox="1"/>
          <p:nvPr/>
        </p:nvSpPr>
        <p:spPr>
          <a:xfrm>
            <a:off x="1197313" y="2755538"/>
            <a:ext cx="67083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Học được:</a:t>
            </a:r>
            <a:endParaRPr sz="2400" b="1">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Làm việc nhóm</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Sử dụng Trello để giao và quản lý công việc</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Sử dụng git và github</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Xử lý dữ liệu</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Các hàm, thư viện mới, dạng biểu đồ mới, cách vẽ mới</a:t>
            </a:r>
            <a:endParaRPr sz="160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0"/>
          <p:cNvSpPr txBox="1"/>
          <p:nvPr/>
        </p:nvSpPr>
        <p:spPr>
          <a:xfrm>
            <a:off x="857850" y="30075"/>
            <a:ext cx="74283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E. Tổng hợp lại quá trình làm đồ án</a:t>
            </a:r>
            <a:endParaRPr sz="3500" b="1">
              <a:latin typeface="Nunito"/>
              <a:ea typeface="Nunito"/>
              <a:cs typeface="Nunito"/>
              <a:sym typeface="Nunito"/>
            </a:endParaRPr>
          </a:p>
        </p:txBody>
      </p:sp>
      <p:sp>
        <p:nvSpPr>
          <p:cNvPr id="537" name="Google Shape;537;p50"/>
          <p:cNvSpPr txBox="1"/>
          <p:nvPr/>
        </p:nvSpPr>
        <p:spPr>
          <a:xfrm>
            <a:off x="663900" y="1350000"/>
            <a:ext cx="7816200" cy="4311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endParaRPr sz="1600">
              <a:latin typeface="Nunito"/>
              <a:ea typeface="Nunito"/>
              <a:cs typeface="Nunito"/>
              <a:sym typeface="Nunito"/>
            </a:endParaRPr>
          </a:p>
        </p:txBody>
      </p:sp>
      <p:sp>
        <p:nvSpPr>
          <p:cNvPr id="538" name="Google Shape;538;p50"/>
          <p:cNvSpPr txBox="1"/>
          <p:nvPr/>
        </p:nvSpPr>
        <p:spPr>
          <a:xfrm>
            <a:off x="1151488" y="948063"/>
            <a:ext cx="67083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Nếu có thêm nhiều thời gian hơn:</a:t>
            </a:r>
            <a:endParaRPr sz="2400" b="1">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cách xử lý phù hợp hơn đối với một số kiểu dữ liệu của cột</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Cố gắng tìm những nguồn dữ liệu hay hơn và có thể sẽ tìm cách tự crawl dữ liệu về</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hiểu thêm để có thể đặt được những câu hỏi hay và ý nghĩa hơn</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hiểu thêm về các loại biểu đồ và ứng dụng của chúng, cũng như tìm hiểu thêm cách để biểu diễn biểu đồ đẹp mắt và truyền đạt nhiều thông tin hơn</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hiểu thêm về cơ chế pull request của github</a:t>
            </a:r>
            <a:endParaRPr sz="16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1"/>
          <p:cNvSpPr txBox="1">
            <a:spLocks noGrp="1"/>
          </p:cNvSpPr>
          <p:nvPr>
            <p:ph type="title"/>
          </p:nvPr>
        </p:nvSpPr>
        <p:spPr>
          <a:xfrm>
            <a:off x="1303800" y="744650"/>
            <a:ext cx="7030500" cy="7233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000000"/>
                </a:solidFill>
                <a:latin typeface="Nunito"/>
                <a:ea typeface="Nunito"/>
                <a:cs typeface="Nunito"/>
                <a:sym typeface="Nunito"/>
              </a:rPr>
              <a:t>TÀI LIỆU THAM KHẢO</a:t>
            </a:r>
            <a:endParaRPr sz="3500"/>
          </a:p>
        </p:txBody>
      </p:sp>
      <p:sp>
        <p:nvSpPr>
          <p:cNvPr id="544" name="Google Shape;544;p51"/>
          <p:cNvSpPr txBox="1">
            <a:spLocks noGrp="1"/>
          </p:cNvSpPr>
          <p:nvPr>
            <p:ph type="body" idx="1"/>
          </p:nvPr>
        </p:nvSpPr>
        <p:spPr>
          <a:xfrm>
            <a:off x="408709" y="1990050"/>
            <a:ext cx="8527473" cy="1549786"/>
          </a:xfrm>
          <a:prstGeom prst="rect">
            <a:avLst/>
          </a:prstGeom>
        </p:spPr>
        <p:txBody>
          <a:bodyPr spcFirstLastPara="1" wrap="square" lIns="91425" tIns="91425" rIns="91425" bIns="91425" anchor="t" anchorCtr="0">
            <a:normAutofit/>
          </a:bodyPr>
          <a:lstStyle/>
          <a:p>
            <a:pPr indent="-330200">
              <a:lnSpc>
                <a:spcPct val="150000"/>
              </a:lnSpc>
              <a:buSzPts val="1600"/>
            </a:pPr>
            <a:r>
              <a:rPr lang="vi" sz="1400" u="sng" dirty="0">
                <a:solidFill>
                  <a:schemeClr val="hlink"/>
                </a:solidFill>
                <a:hlinkClick r:id="rId3"/>
              </a:rPr>
              <a:t>https://pandas.pydata.org/pandas-docs/stable/reference/api/pandas.DataFrame.replace.html</a:t>
            </a:r>
            <a:endParaRPr sz="1400" dirty="0"/>
          </a:p>
          <a:p>
            <a:pPr indent="-330200">
              <a:lnSpc>
                <a:spcPct val="150000"/>
              </a:lnSpc>
              <a:buSzPts val="1600"/>
            </a:pPr>
            <a:r>
              <a:rPr lang="vi" sz="1400" u="sng" dirty="0">
                <a:solidFill>
                  <a:schemeClr val="hlink"/>
                </a:solidFill>
                <a:hlinkClick r:id="rId4"/>
              </a:rPr>
              <a:t>http://thongthai.work/cach-thuc-hien-phan-tich-du-lieu-kham-pha/</a:t>
            </a:r>
            <a:endParaRPr sz="1400" dirty="0"/>
          </a:p>
          <a:p>
            <a:pPr indent="-330200">
              <a:lnSpc>
                <a:spcPct val="150000"/>
              </a:lnSpc>
              <a:buSzPts val="1600"/>
            </a:pPr>
            <a:r>
              <a:rPr lang="vi" sz="1400" u="sng" dirty="0">
                <a:solidFill>
                  <a:schemeClr val="hlink"/>
                </a:solidFill>
                <a:hlinkClick r:id="rId5"/>
              </a:rPr>
              <a:t>https://matplotlib.org/stable/tutorials/colors/colormaps.html</a:t>
            </a:r>
            <a:endParaRPr lang="vi" sz="1400" u="sng" dirty="0">
              <a:solidFill>
                <a:schemeClr val="hlink"/>
              </a:solidFill>
            </a:endParaRPr>
          </a:p>
          <a:p>
            <a:pPr indent="-330200">
              <a:lnSpc>
                <a:spcPct val="150000"/>
              </a:lnSpc>
              <a:buSzPts val="1600"/>
            </a:pPr>
            <a:r>
              <a:rPr lang="vi-VN" sz="1400" u="sng" dirty="0">
                <a:solidFill>
                  <a:schemeClr val="hlink"/>
                </a:solidFill>
                <a:hlinkClick r:id="rId6">
                  <a:extLst>
                    <a:ext uri="{A12FA001-AC4F-418D-AE19-62706E023703}">
                      <ahyp:hlinkClr xmlns:ahyp="http://schemas.microsoft.com/office/drawing/2018/hyperlinkcolor" val="tx"/>
                    </a:ext>
                  </a:extLst>
                </a:hlinkClick>
              </a:rPr>
              <a:t>https://www.kaggle.com/datasets/andrewmvd/data-scientist-jobs/code</a:t>
            </a:r>
            <a:endParaRPr sz="1400" u="sng" dirty="0">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p:nvPr/>
        </p:nvSpPr>
        <p:spPr>
          <a:xfrm>
            <a:off x="2498100" y="44975"/>
            <a:ext cx="4147800" cy="723300"/>
          </a:xfrm>
          <a:prstGeom prst="rect">
            <a:avLst/>
          </a:prstGeom>
          <a:noFill/>
          <a:ln>
            <a:noFill/>
          </a:ln>
        </p:spPr>
        <p:txBody>
          <a:bodyPr spcFirstLastPara="1" wrap="square" lIns="91425" tIns="91425" rIns="91425" bIns="91425" anchor="t" anchorCtr="0">
            <a:spAutoFit/>
          </a:bodyPr>
          <a:lstStyle/>
          <a:p>
            <a:pPr marL="457200" lvl="0" indent="-450850" algn="l" rtl="0">
              <a:spcBef>
                <a:spcPts val="0"/>
              </a:spcBef>
              <a:spcAft>
                <a:spcPts val="0"/>
              </a:spcAft>
              <a:buSzPts val="3500"/>
              <a:buFont typeface="Nunito"/>
              <a:buAutoNum type="alphaUcPeriod"/>
            </a:pPr>
            <a:r>
              <a:rPr lang="vi" sz="3500" b="1">
                <a:latin typeface="Nunito"/>
                <a:ea typeface="Nunito"/>
                <a:cs typeface="Nunito"/>
                <a:sym typeface="Nunito"/>
              </a:rPr>
              <a:t>Thu thập dữ liệu</a:t>
            </a:r>
            <a:endParaRPr sz="3500" b="1">
              <a:latin typeface="Nunito"/>
              <a:ea typeface="Nunito"/>
              <a:cs typeface="Nunito"/>
              <a:sym typeface="Nunito"/>
            </a:endParaRPr>
          </a:p>
        </p:txBody>
      </p:sp>
      <p:sp>
        <p:nvSpPr>
          <p:cNvPr id="297" name="Google Shape;297;p16"/>
          <p:cNvSpPr txBox="1"/>
          <p:nvPr/>
        </p:nvSpPr>
        <p:spPr>
          <a:xfrm>
            <a:off x="1217850" y="6634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Tổng quan về cấu trúc tập dữ liệu</a:t>
            </a:r>
            <a:endParaRPr sz="2400" b="1">
              <a:latin typeface="Nunito"/>
              <a:ea typeface="Nunito"/>
              <a:cs typeface="Nunito"/>
              <a:sym typeface="Nunito"/>
            </a:endParaRPr>
          </a:p>
        </p:txBody>
      </p:sp>
      <p:sp>
        <p:nvSpPr>
          <p:cNvPr id="298" name="Google Shape;298;p16"/>
          <p:cNvSpPr txBox="1"/>
          <p:nvPr/>
        </p:nvSpPr>
        <p:spPr>
          <a:xfrm>
            <a:off x="776100" y="1142500"/>
            <a:ext cx="7591800" cy="117567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Nunito"/>
              <a:buAutoNum type="arabicPeriod"/>
            </a:pPr>
            <a:r>
              <a:rPr lang="vi" b="1" dirty="0">
                <a:latin typeface="Nunito"/>
                <a:ea typeface="Nunito"/>
                <a:cs typeface="Nunito"/>
                <a:sym typeface="Nunito"/>
              </a:rPr>
              <a:t>Thời điểm thu thập dữ liệu</a:t>
            </a:r>
            <a:endParaRPr lang="en-US" b="1"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en-US" dirty="0">
                <a:latin typeface="Nunito"/>
                <a:ea typeface="Nunito"/>
                <a:cs typeface="Nunito"/>
                <a:sym typeface="Nunito"/>
              </a:rPr>
              <a:t>23/11/2022</a:t>
            </a:r>
          </a:p>
          <a:p>
            <a:pPr marL="457200" lvl="0" indent="-317500" algn="l" rtl="0">
              <a:lnSpc>
                <a:spcPct val="115000"/>
              </a:lnSpc>
              <a:spcBef>
                <a:spcPts val="0"/>
              </a:spcBef>
              <a:spcAft>
                <a:spcPts val="0"/>
              </a:spcAft>
              <a:buSzPts val="1400"/>
              <a:buFont typeface="Nunito"/>
              <a:buChar char="-"/>
            </a:pPr>
            <a:r>
              <a:rPr lang="en-US" dirty="0">
                <a:latin typeface="Nunito"/>
                <a:ea typeface="Nunito"/>
                <a:cs typeface="Nunito"/>
                <a:sym typeface="Nunito"/>
              </a:rPr>
              <a:t>3909 </a:t>
            </a:r>
            <a:r>
              <a:rPr lang="en-US" dirty="0" err="1">
                <a:latin typeface="Nunito"/>
                <a:ea typeface="Nunito"/>
                <a:cs typeface="Nunito"/>
                <a:sym typeface="Nunito"/>
              </a:rPr>
              <a:t>dòng</a:t>
            </a:r>
            <a:r>
              <a:rPr lang="en-US" dirty="0">
                <a:latin typeface="Nunito"/>
                <a:ea typeface="Nunito"/>
                <a:cs typeface="Nunito"/>
                <a:sym typeface="Nunito"/>
              </a:rPr>
              <a:t>, 17 </a:t>
            </a:r>
            <a:r>
              <a:rPr lang="en-US" dirty="0" err="1">
                <a:latin typeface="Nunito"/>
                <a:ea typeface="Nunito"/>
                <a:cs typeface="Nunito"/>
                <a:sym typeface="Nunito"/>
              </a:rPr>
              <a:t>cột</a:t>
            </a:r>
            <a:endParaRPr lang="en-US" b="1" dirty="0">
              <a:latin typeface="Nunito"/>
              <a:ea typeface="Nunito"/>
              <a:cs typeface="Nunito"/>
              <a:sym typeface="Nunito"/>
            </a:endParaRPr>
          </a:p>
          <a:p>
            <a:pPr marL="482600" lvl="0" indent="-342900" algn="l" rtl="0">
              <a:lnSpc>
                <a:spcPct val="115000"/>
              </a:lnSpc>
              <a:spcBef>
                <a:spcPts val="0"/>
              </a:spcBef>
              <a:spcAft>
                <a:spcPts val="0"/>
              </a:spcAft>
              <a:buSzPts val="1400"/>
              <a:buFont typeface="+mj-lt"/>
              <a:buAutoNum type="arabicPeriod" startAt="2"/>
            </a:pPr>
            <a:r>
              <a:rPr lang="en-US" b="1" dirty="0" err="1">
                <a:latin typeface="Nunito"/>
                <a:ea typeface="Nunito"/>
                <a:cs typeface="Nunito"/>
                <a:sym typeface="Nunito"/>
              </a:rPr>
              <a:t>Cấu</a:t>
            </a:r>
            <a:r>
              <a:rPr lang="en-US" b="1" dirty="0">
                <a:latin typeface="Nunito"/>
                <a:ea typeface="Nunito"/>
                <a:cs typeface="Nunito"/>
                <a:sym typeface="Nunito"/>
              </a:rPr>
              <a:t> </a:t>
            </a:r>
            <a:r>
              <a:rPr lang="en-US" b="1" dirty="0" err="1">
                <a:latin typeface="Nunito"/>
                <a:ea typeface="Nunito"/>
                <a:cs typeface="Nunito"/>
                <a:sym typeface="Nunito"/>
              </a:rPr>
              <a:t>trúc</a:t>
            </a:r>
            <a:r>
              <a:rPr lang="en-US" b="1" dirty="0">
                <a:latin typeface="Nunito"/>
                <a:ea typeface="Nunito"/>
                <a:cs typeface="Nunito"/>
                <a:sym typeface="Nunito"/>
              </a:rPr>
              <a:t> </a:t>
            </a:r>
            <a:r>
              <a:rPr lang="en-US" b="1" dirty="0" err="1">
                <a:latin typeface="Nunito"/>
                <a:ea typeface="Nunito"/>
                <a:cs typeface="Nunito"/>
                <a:sym typeface="Nunito"/>
              </a:rPr>
              <a:t>tập</a:t>
            </a:r>
            <a:r>
              <a:rPr lang="en-US" b="1" dirty="0">
                <a:latin typeface="Nunito"/>
                <a:ea typeface="Nunito"/>
                <a:cs typeface="Nunito"/>
                <a:sym typeface="Nunito"/>
              </a:rPr>
              <a:t> </a:t>
            </a:r>
            <a:r>
              <a:rPr lang="en-US" b="1" dirty="0" err="1">
                <a:latin typeface="Nunito"/>
                <a:ea typeface="Nunito"/>
                <a:cs typeface="Nunito"/>
                <a:sym typeface="Nunito"/>
              </a:rPr>
              <a:t>dữ</a:t>
            </a:r>
            <a:r>
              <a:rPr lang="en-US" b="1" dirty="0">
                <a:latin typeface="Nunito"/>
                <a:ea typeface="Nunito"/>
                <a:cs typeface="Nunito"/>
                <a:sym typeface="Nunito"/>
              </a:rPr>
              <a:t> </a:t>
            </a:r>
            <a:r>
              <a:rPr lang="en-US" b="1" dirty="0" err="1">
                <a:latin typeface="Nunito"/>
                <a:ea typeface="Nunito"/>
                <a:cs typeface="Nunito"/>
                <a:sym typeface="Nunito"/>
              </a:rPr>
              <a:t>liệu</a:t>
            </a:r>
            <a:endParaRPr b="1" dirty="0">
              <a:latin typeface="Nunito"/>
              <a:ea typeface="Nunito"/>
              <a:cs typeface="Nunito"/>
              <a:sym typeface="Nunito"/>
            </a:endParaRPr>
          </a:p>
        </p:txBody>
      </p:sp>
      <p:graphicFrame>
        <p:nvGraphicFramePr>
          <p:cNvPr id="299" name="Google Shape;299;p16"/>
          <p:cNvGraphicFramePr/>
          <p:nvPr>
            <p:extLst>
              <p:ext uri="{D42A27DB-BD31-4B8C-83A1-F6EECF244321}">
                <p14:modId xmlns:p14="http://schemas.microsoft.com/office/powerpoint/2010/main" val="259750409"/>
              </p:ext>
            </p:extLst>
          </p:nvPr>
        </p:nvGraphicFramePr>
        <p:xfrm>
          <a:off x="473326" y="2244440"/>
          <a:ext cx="8379730" cy="2767354"/>
        </p:xfrm>
        <a:graphic>
          <a:graphicData uri="http://schemas.openxmlformats.org/drawingml/2006/table">
            <a:tbl>
              <a:tblPr>
                <a:noFill/>
                <a:tableStyleId>{199644B5-1132-4ED8-A245-DFEB9C4A5ED4}</a:tableStyleId>
              </a:tblPr>
              <a:tblGrid>
                <a:gridCol w="1174692">
                  <a:extLst>
                    <a:ext uri="{9D8B030D-6E8A-4147-A177-3AD203B41FA5}">
                      <a16:colId xmlns:a16="http://schemas.microsoft.com/office/drawing/2014/main" val="20000"/>
                    </a:ext>
                  </a:extLst>
                </a:gridCol>
                <a:gridCol w="1457829">
                  <a:extLst>
                    <a:ext uri="{9D8B030D-6E8A-4147-A177-3AD203B41FA5}">
                      <a16:colId xmlns:a16="http://schemas.microsoft.com/office/drawing/2014/main" val="20001"/>
                    </a:ext>
                  </a:extLst>
                </a:gridCol>
                <a:gridCol w="1354531">
                  <a:extLst>
                    <a:ext uri="{9D8B030D-6E8A-4147-A177-3AD203B41FA5}">
                      <a16:colId xmlns:a16="http://schemas.microsoft.com/office/drawing/2014/main" val="20002"/>
                    </a:ext>
                  </a:extLst>
                </a:gridCol>
                <a:gridCol w="1630052">
                  <a:extLst>
                    <a:ext uri="{9D8B030D-6E8A-4147-A177-3AD203B41FA5}">
                      <a16:colId xmlns:a16="http://schemas.microsoft.com/office/drawing/2014/main" val="20003"/>
                    </a:ext>
                  </a:extLst>
                </a:gridCol>
                <a:gridCol w="1220590">
                  <a:extLst>
                    <a:ext uri="{9D8B030D-6E8A-4147-A177-3AD203B41FA5}">
                      <a16:colId xmlns:a16="http://schemas.microsoft.com/office/drawing/2014/main" val="20004"/>
                    </a:ext>
                  </a:extLst>
                </a:gridCol>
                <a:gridCol w="1542036">
                  <a:extLst>
                    <a:ext uri="{9D8B030D-6E8A-4147-A177-3AD203B41FA5}">
                      <a16:colId xmlns:a16="http://schemas.microsoft.com/office/drawing/2014/main" val="20005"/>
                    </a:ext>
                  </a:extLst>
                </a:gridCol>
              </a:tblGrid>
              <a:tr h="235289">
                <a:tc>
                  <a:txBody>
                    <a:bodyPr/>
                    <a:lstStyle/>
                    <a:p>
                      <a:pPr marL="19050" lvl="0" indent="0" algn="ctr" rtl="0">
                        <a:spcBef>
                          <a:spcPts val="0"/>
                        </a:spcBef>
                        <a:spcAft>
                          <a:spcPts val="0"/>
                        </a:spcAft>
                        <a:buNone/>
                      </a:pPr>
                      <a:r>
                        <a:rPr lang="vi" sz="1200" b="1" dirty="0">
                          <a:latin typeface="Nunito"/>
                          <a:ea typeface="Nunito"/>
                          <a:cs typeface="Nunito"/>
                          <a:sym typeface="Nunito"/>
                        </a:rPr>
                        <a:t>Column</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Meaning</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Column</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a:latin typeface="Nunito"/>
                          <a:ea typeface="Nunito"/>
                          <a:cs typeface="Nunito"/>
                          <a:sym typeface="Nunito"/>
                        </a:rPr>
                        <a:t>Meaning</a:t>
                      </a:r>
                      <a:endParaRPr sz="12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Column</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Meaning</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0"/>
                  </a:ext>
                </a:extLst>
              </a:tr>
              <a:tr h="338392">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Unnamed: 0</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vi" sz="800" dirty="0">
                          <a:latin typeface="Nunito"/>
                          <a:ea typeface="Nunito"/>
                          <a:cs typeface="Nunito"/>
                          <a:sym typeface="Nunito"/>
                        </a:rPr>
                        <a:t>ID</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Company name</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Company name</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Industry</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Industry</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38392">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index</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same as ID</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Location</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Job location</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Sector</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Sector within industry</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10359">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Job Title</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Job Title</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Headquarters</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Company headquarters location</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Revenue</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Yearly revenue</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8392">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Salary Estimate</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Salary Estimate</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Size</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Company size</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Competitors</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Main competitor</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10359">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Job Description</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Job Description</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Founded</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Year company was founded</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Easy Apply</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Whether easy apply is available or not</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83929">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Rating</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Company rating</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Type of ownership</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Type of company ownership</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endParaRPr sz="12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05" name="Google Shape;305;p17"/>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Nunito"/>
              <a:buAutoNum type="romanUcPeriod"/>
            </a:pPr>
            <a:r>
              <a:rPr lang="vi" sz="2400" b="1">
                <a:latin typeface="Nunito"/>
                <a:ea typeface="Nunito"/>
                <a:cs typeface="Nunito"/>
                <a:sym typeface="Nunito"/>
              </a:rPr>
              <a:t>Câu hỏi dùng để khám phá dữ liệu</a:t>
            </a:r>
            <a:endParaRPr sz="2400" b="1">
              <a:latin typeface="Nunito"/>
              <a:ea typeface="Nunito"/>
              <a:cs typeface="Nunito"/>
              <a:sym typeface="Nunito"/>
            </a:endParaRPr>
          </a:p>
        </p:txBody>
      </p:sp>
      <p:sp>
        <p:nvSpPr>
          <p:cNvPr id="306" name="Google Shape;306;p17"/>
          <p:cNvSpPr txBox="1"/>
          <p:nvPr/>
        </p:nvSpPr>
        <p:spPr>
          <a:xfrm>
            <a:off x="663900" y="1365000"/>
            <a:ext cx="7816200" cy="30168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Đọc dữ liệu và tính số dòng, số cột</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Mỗi dòng có ý nghĩa gì? Có vấn đề các dòng có ý nghĩa khác nhau không?</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Dữ liệu có dòng nào bị lặp không?</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Tỷ lệ giá trị thiếu của mỗi cột</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Kiểu dữ liệu của mỗi cột</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Mỗi cột có ý nghĩa gì?</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Với mỗi cột có dữ liệu số, các giá trị phân bố như thế nào?</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Với mỗi cột có kiểu dữ liệu không phải dạng số, các giá trị phân bố như thế nào?</a:t>
            </a:r>
            <a:endParaRPr sz="1600"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12" name="Google Shape;312;p18"/>
          <p:cNvSpPr txBox="1"/>
          <p:nvPr/>
        </p:nvSpPr>
        <p:spPr>
          <a:xfrm>
            <a:off x="663900" y="1329713"/>
            <a:ext cx="78162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a:latin typeface="Nunito"/>
                <a:ea typeface="Nunito"/>
                <a:cs typeface="Nunito"/>
                <a:sym typeface="Nunito"/>
              </a:rPr>
              <a:t>Đọc dữ liệu và tính số dòng, số cột</a:t>
            </a:r>
            <a:endParaRPr sz="1600" b="1">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Import các thư viện cần thiết: pandas, numpy, matplotlib, …</a:t>
            </a:r>
            <a:endParaRPr sz="160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Đọc file csv đã được tải về bằng </a:t>
            </a:r>
            <a:r>
              <a:rPr lang="vi" sz="1600">
                <a:solidFill>
                  <a:srgbClr val="FF0000"/>
                </a:solidFill>
                <a:latin typeface="Nunito"/>
                <a:ea typeface="Nunito"/>
                <a:cs typeface="Nunito"/>
                <a:sym typeface="Nunito"/>
              </a:rPr>
              <a:t>pandas.read_csv()</a:t>
            </a:r>
            <a:r>
              <a:rPr lang="vi" sz="1600">
                <a:latin typeface="Nunito"/>
                <a:ea typeface="Nunito"/>
                <a:cs typeface="Nunito"/>
                <a:sym typeface="Nunito"/>
              </a:rPr>
              <a:t> và lưu vào biến </a:t>
            </a:r>
            <a:r>
              <a:rPr lang="vi" sz="1600">
                <a:solidFill>
                  <a:srgbClr val="38761D"/>
                </a:solidFill>
                <a:latin typeface="Nunito"/>
                <a:ea typeface="Nunito"/>
                <a:cs typeface="Nunito"/>
                <a:sym typeface="Nunito"/>
              </a:rPr>
              <a:t>df</a:t>
            </a:r>
            <a:endParaRPr sz="1600">
              <a:solidFill>
                <a:srgbClr val="38761D"/>
              </a:solidFill>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Tính số dòng và số cột thông qua </a:t>
            </a:r>
            <a:r>
              <a:rPr lang="vi" sz="1600">
                <a:solidFill>
                  <a:srgbClr val="FF0000"/>
                </a:solidFill>
                <a:latin typeface="Nunito"/>
                <a:ea typeface="Nunito"/>
                <a:cs typeface="Nunito"/>
                <a:sym typeface="Nunito"/>
              </a:rPr>
              <a:t>df.shape</a:t>
            </a:r>
            <a:endParaRPr sz="1600">
              <a:solidFill>
                <a:srgbClr val="FF0000"/>
              </a:solidFill>
              <a:latin typeface="Nunito"/>
              <a:ea typeface="Nunito"/>
              <a:cs typeface="Nunito"/>
              <a:sym typeface="Nunito"/>
            </a:endParaRPr>
          </a:p>
        </p:txBody>
      </p:sp>
      <p:sp>
        <p:nvSpPr>
          <p:cNvPr id="313" name="Google Shape;313;p18"/>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335762" y="2647950"/>
            <a:ext cx="8472476" cy="222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20" name="Google Shape;320;p19"/>
          <p:cNvSpPr txBox="1"/>
          <p:nvPr/>
        </p:nvSpPr>
        <p:spPr>
          <a:xfrm>
            <a:off x="663900" y="1339275"/>
            <a:ext cx="7816200" cy="3311646"/>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2"/>
            </a:pPr>
            <a:r>
              <a:rPr lang="vi" sz="1600" b="1" dirty="0">
                <a:latin typeface="Nunito"/>
                <a:ea typeface="Nunito"/>
                <a:cs typeface="Nunito"/>
                <a:sym typeface="Nunito"/>
              </a:rPr>
              <a:t>Mỗi dòng có ý nghĩa gì? Có vấn đề các dòng có ý nghĩa khác nhau không?</a:t>
            </a:r>
            <a:endParaRPr sz="1600" b="1" dirty="0">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Mỗi dòng trong tập dữ liệu là thông tin về vị trí tuyển dụng liên quan đến ngành Khoa học dữ liệu. Có vẻ không có vấn đề các dòng có ý nghĩa khác nhau, tức là không có dòng nào bị 'lạc loài’</a:t>
            </a:r>
            <a:endParaRPr sz="1150" dirty="0">
              <a:solidFill>
                <a:srgbClr val="BBBBBB"/>
              </a:solidFill>
              <a:highlight>
                <a:srgbClr val="282C34"/>
              </a:highlight>
              <a:latin typeface="Courier New"/>
              <a:ea typeface="Courier New"/>
              <a:cs typeface="Courier New"/>
              <a:sym typeface="Courier New"/>
            </a:endParaRPr>
          </a:p>
          <a:p>
            <a:pPr marL="342900" lvl="0" indent="-342900" algn="just" rtl="0">
              <a:lnSpc>
                <a:spcPct val="115000"/>
              </a:lnSpc>
              <a:spcBef>
                <a:spcPts val="0"/>
              </a:spcBef>
              <a:spcAft>
                <a:spcPts val="0"/>
              </a:spcAft>
              <a:buFont typeface="+mj-lt"/>
              <a:buAutoNum type="arabicPeriod" startAt="3"/>
            </a:pPr>
            <a:r>
              <a:rPr lang="vi" sz="1600" b="1" dirty="0">
                <a:latin typeface="Nunito"/>
                <a:ea typeface="Nunito"/>
                <a:cs typeface="Nunito"/>
                <a:sym typeface="Nunito"/>
              </a:rPr>
              <a:t>Dữ liệu có dòng nào bị lặp không?</a:t>
            </a:r>
            <a:endParaRPr sz="1600" dirty="0">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Ta kiểm tra xem có dòng nào bị lặp không bằng cách sử dụng </a:t>
            </a:r>
            <a:r>
              <a:rPr lang="vi" sz="1600" dirty="0">
                <a:solidFill>
                  <a:srgbClr val="FF0000"/>
                </a:solidFill>
                <a:latin typeface="Nunito"/>
                <a:ea typeface="Nunito"/>
                <a:cs typeface="Nunito"/>
                <a:sym typeface="Nunito"/>
              </a:rPr>
              <a:t>duplicated()</a:t>
            </a:r>
            <a:r>
              <a:rPr lang="vi" sz="1600" dirty="0">
                <a:latin typeface="Nunito"/>
                <a:ea typeface="Nunito"/>
                <a:cs typeface="Nunito"/>
                <a:sym typeface="Nunito"/>
              </a:rPr>
              <a:t> và </a:t>
            </a:r>
            <a:r>
              <a:rPr lang="vi" sz="1600" dirty="0">
                <a:solidFill>
                  <a:srgbClr val="FF0000"/>
                </a:solidFill>
                <a:latin typeface="Nunito"/>
                <a:ea typeface="Nunito"/>
                <a:cs typeface="Nunito"/>
                <a:sym typeface="Nunito"/>
              </a:rPr>
              <a:t>any()</a:t>
            </a:r>
            <a:r>
              <a:rPr lang="vi" sz="1600" dirty="0">
                <a:latin typeface="Nunito"/>
                <a:ea typeface="Nunito"/>
                <a:cs typeface="Nunito"/>
                <a:sym typeface="Nunito"/>
              </a:rPr>
              <a:t> trên dataframe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 và lưu kết quả vào biến </a:t>
            </a:r>
            <a:r>
              <a:rPr lang="vi" sz="1600" dirty="0">
                <a:solidFill>
                  <a:srgbClr val="38761D"/>
                </a:solidFill>
                <a:latin typeface="Nunito"/>
                <a:ea typeface="Nunito"/>
                <a:cs typeface="Nunito"/>
                <a:sym typeface="Nunito"/>
              </a:rPr>
              <a:t>have_duplicated_rows</a:t>
            </a:r>
            <a:r>
              <a:rPr lang="vi" sz="1600" dirty="0">
                <a:latin typeface="Nunito"/>
                <a:ea typeface="Nunito"/>
                <a:cs typeface="Nunito"/>
                <a:sym typeface="Nunito"/>
              </a:rPr>
              <a:t>. Biến này sẽ có giá trị True nếu dữ liệu có các dòng bị lặp và có giá trị False nếu không có dòng bị lặp.</a:t>
            </a:r>
            <a:endParaRPr sz="1600" dirty="0">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Kết quả sau khi kiểm tra trên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 → </a:t>
            </a:r>
            <a:r>
              <a:rPr lang="vi" sz="1600" dirty="0">
                <a:solidFill>
                  <a:srgbClr val="A61C00"/>
                </a:solidFill>
                <a:latin typeface="Nunito"/>
                <a:ea typeface="Nunito"/>
                <a:cs typeface="Nunito"/>
                <a:sym typeface="Nunito"/>
              </a:rPr>
              <a:t>False </a:t>
            </a:r>
            <a:r>
              <a:rPr lang="vi" sz="1600" dirty="0">
                <a:solidFill>
                  <a:schemeClr val="dk2"/>
                </a:solidFill>
                <a:latin typeface="Nunito"/>
                <a:ea typeface="Nunito"/>
                <a:cs typeface="Nunito"/>
                <a:sym typeface="Nunito"/>
              </a:rPr>
              <a:t>(không có dòng nào bị lặp)</a:t>
            </a:r>
            <a:endParaRPr sz="1600" dirty="0">
              <a:solidFill>
                <a:schemeClr val="dk2"/>
              </a:solidFill>
              <a:latin typeface="Nunito"/>
              <a:ea typeface="Nunito"/>
              <a:cs typeface="Nunito"/>
              <a:sym typeface="Nunito"/>
            </a:endParaRPr>
          </a:p>
        </p:txBody>
      </p:sp>
      <p:sp>
        <p:nvSpPr>
          <p:cNvPr id="321" name="Google Shape;321;p19"/>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27" name="Google Shape;327;p20"/>
          <p:cNvSpPr txBox="1"/>
          <p:nvPr/>
        </p:nvSpPr>
        <p:spPr>
          <a:xfrm>
            <a:off x="663900" y="1350000"/>
            <a:ext cx="7816200" cy="3717911"/>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4"/>
            </a:pPr>
            <a:r>
              <a:rPr lang="vi" sz="1600" b="1" dirty="0">
                <a:latin typeface="Nunito"/>
                <a:ea typeface="Nunito"/>
                <a:cs typeface="Nunito"/>
                <a:sym typeface="Nunito"/>
              </a:rPr>
              <a:t>Tỉ lệ giá trị thiếu của mỗi cột?</a:t>
            </a:r>
            <a:endParaRPr sz="1600" b="1" dirty="0">
              <a:latin typeface="Nunito"/>
              <a:ea typeface="Nunito"/>
              <a:cs typeface="Nunito"/>
              <a:sym typeface="Nunito"/>
            </a:endParaRPr>
          </a:p>
          <a:p>
            <a:pPr marL="457200" lvl="0" indent="-330200" algn="just" rtl="0">
              <a:lnSpc>
                <a:spcPct val="120000"/>
              </a:lnSpc>
              <a:spcAft>
                <a:spcPts val="0"/>
              </a:spcAft>
              <a:buSzPts val="1600"/>
              <a:buFont typeface="Nunito"/>
              <a:buChar char="-"/>
            </a:pPr>
            <a:r>
              <a:rPr lang="vi" sz="1600" dirty="0">
                <a:latin typeface="Nunito"/>
                <a:ea typeface="Nunito"/>
                <a:cs typeface="Nunito"/>
                <a:sym typeface="Nunito"/>
              </a:rPr>
              <a:t>Thay thế các giá trị không hợp lệ trong cột </a:t>
            </a:r>
            <a:r>
              <a:rPr lang="vi" sz="1600" dirty="0">
                <a:solidFill>
                  <a:srgbClr val="1155CC"/>
                </a:solidFill>
                <a:latin typeface="Nunito"/>
                <a:ea typeface="Nunito"/>
                <a:cs typeface="Nunito"/>
                <a:sym typeface="Nunito"/>
              </a:rPr>
              <a:t>Easy Apply</a:t>
            </a:r>
            <a:r>
              <a:rPr lang="vi" sz="1600" dirty="0">
                <a:latin typeface="Nunito"/>
                <a:ea typeface="Nunito"/>
                <a:cs typeface="Nunito"/>
                <a:sym typeface="Nunito"/>
              </a:rPr>
              <a:t> thành giá trị boolean </a:t>
            </a:r>
            <a:r>
              <a:rPr lang="vi" sz="1600" dirty="0">
                <a:solidFill>
                  <a:srgbClr val="85200C"/>
                </a:solidFill>
                <a:latin typeface="Nunito"/>
                <a:ea typeface="Nunito"/>
                <a:cs typeface="Nunito"/>
                <a:sym typeface="Nunito"/>
              </a:rPr>
              <a:t>False </a:t>
            </a:r>
            <a:r>
              <a:rPr lang="vi" sz="1600" dirty="0">
                <a:latin typeface="Nunito"/>
                <a:ea typeface="Nunito"/>
                <a:cs typeface="Nunito"/>
                <a:sym typeface="Nunito"/>
              </a:rPr>
              <a:t>bằng cách sử dụng </a:t>
            </a:r>
            <a:r>
              <a:rPr lang="vi" sz="1600" dirty="0">
                <a:solidFill>
                  <a:srgbClr val="FF0000"/>
                </a:solidFill>
                <a:latin typeface="Nunito"/>
                <a:ea typeface="Nunito"/>
                <a:cs typeface="Nunito"/>
                <a:sym typeface="Nunito"/>
              </a:rPr>
              <a:t>fillna()</a:t>
            </a:r>
            <a:r>
              <a:rPr lang="vi" sz="1600" dirty="0">
                <a:latin typeface="Nunito"/>
                <a:ea typeface="Nunito"/>
                <a:cs typeface="Nunito"/>
                <a:sym typeface="Nunito"/>
              </a:rPr>
              <a:t> và </a:t>
            </a:r>
            <a:r>
              <a:rPr lang="vi" sz="1600" dirty="0">
                <a:solidFill>
                  <a:srgbClr val="FF0000"/>
                </a:solidFill>
                <a:latin typeface="Nunito"/>
                <a:ea typeface="Nunito"/>
                <a:cs typeface="Nunito"/>
                <a:sym typeface="Nunito"/>
              </a:rPr>
              <a:t>astype()</a:t>
            </a:r>
            <a:endParaRPr sz="1600" dirty="0">
              <a:solidFill>
                <a:srgbClr val="FF0000"/>
              </a:solidFill>
              <a:latin typeface="Nunito"/>
              <a:ea typeface="Nunito"/>
              <a:cs typeface="Nunito"/>
              <a:sym typeface="Nunito"/>
            </a:endParaRPr>
          </a:p>
          <a:p>
            <a:pPr marL="457200" lvl="0" indent="-330200" algn="just" rtl="0">
              <a:lnSpc>
                <a:spcPct val="120000"/>
              </a:lnSpc>
              <a:spcAft>
                <a:spcPts val="0"/>
              </a:spcAft>
              <a:buClr>
                <a:srgbClr val="282C34"/>
              </a:buClr>
              <a:buSzPts val="1600"/>
              <a:buFont typeface="Nunito"/>
              <a:buChar char="-"/>
            </a:pPr>
            <a:r>
              <a:rPr lang="vi" sz="1600" dirty="0">
                <a:latin typeface="Nunito"/>
                <a:ea typeface="Nunito"/>
                <a:cs typeface="Nunito"/>
                <a:sym typeface="Nunito"/>
              </a:rPr>
              <a:t>Thay các giá trị không hợp lệ (bằng -1) khác trong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 thành </a:t>
            </a:r>
            <a:r>
              <a:rPr lang="vi" sz="1600" dirty="0">
                <a:solidFill>
                  <a:srgbClr val="990000"/>
                </a:solidFill>
                <a:latin typeface="Nunito"/>
                <a:ea typeface="Nunito"/>
                <a:cs typeface="Nunito"/>
                <a:sym typeface="Nunito"/>
              </a:rPr>
              <a:t>NaN</a:t>
            </a:r>
            <a:r>
              <a:rPr lang="vi" sz="1600" dirty="0">
                <a:latin typeface="Nunito"/>
                <a:ea typeface="Nunito"/>
                <a:cs typeface="Nunito"/>
                <a:sym typeface="Nunito"/>
              </a:rPr>
              <a:t> bằng </a:t>
            </a:r>
            <a:r>
              <a:rPr lang="vi" sz="1600" dirty="0">
                <a:solidFill>
                  <a:srgbClr val="FF0000"/>
                </a:solidFill>
                <a:latin typeface="Nunito"/>
                <a:ea typeface="Nunito"/>
                <a:cs typeface="Nunito"/>
                <a:sym typeface="Nunito"/>
              </a:rPr>
              <a:t>replace()</a:t>
            </a:r>
            <a:endParaRPr sz="1600" dirty="0">
              <a:solidFill>
                <a:srgbClr val="FF0000"/>
              </a:solidFill>
              <a:latin typeface="Nunito"/>
              <a:ea typeface="Nunito"/>
              <a:cs typeface="Nunito"/>
              <a:sym typeface="Nunito"/>
            </a:endParaRPr>
          </a:p>
          <a:p>
            <a:pPr marL="457200" lvl="0" indent="-330200" algn="l" rtl="0">
              <a:lnSpc>
                <a:spcPct val="120000"/>
              </a:lnSpc>
              <a:spcAft>
                <a:spcPts val="0"/>
              </a:spcAft>
              <a:buClr>
                <a:schemeClr val="dk2"/>
              </a:buClr>
              <a:buSzPts val="1600"/>
              <a:buFont typeface="Nunito"/>
              <a:buChar char="-"/>
            </a:pPr>
            <a:r>
              <a:rPr lang="vi" sz="1600" dirty="0">
                <a:latin typeface="Nunito"/>
                <a:ea typeface="Nunito"/>
                <a:cs typeface="Nunito"/>
                <a:sym typeface="Nunito"/>
              </a:rPr>
              <a:t>Ta cần xem xét đến các giá trị thiếu trong dữ liệu. </a:t>
            </a:r>
            <a:endParaRPr sz="1600" dirty="0">
              <a:latin typeface="Nunito"/>
              <a:ea typeface="Nunito"/>
              <a:cs typeface="Nunito"/>
              <a:sym typeface="Nunito"/>
            </a:endParaRPr>
          </a:p>
          <a:p>
            <a:pPr marL="914400" lvl="1" indent="-330200" algn="l" rtl="0">
              <a:lnSpc>
                <a:spcPct val="120000"/>
              </a:lnSpc>
              <a:spcAft>
                <a:spcPts val="0"/>
              </a:spcAft>
              <a:buClr>
                <a:schemeClr val="dk2"/>
              </a:buClr>
              <a:buSzPts val="1600"/>
              <a:buFont typeface="Nunito"/>
              <a:buChar char="-"/>
            </a:pPr>
            <a:r>
              <a:rPr lang="vi" sz="1600" dirty="0">
                <a:latin typeface="Nunito"/>
                <a:ea typeface="Nunito"/>
                <a:cs typeface="Nunito"/>
                <a:sym typeface="Nunito"/>
              </a:rPr>
              <a:t>Tính tỉ lệ giá trị thiếu của từng cột bằng cách sử dụng phương thức </a:t>
            </a:r>
            <a:r>
              <a:rPr lang="vi" sz="1600" dirty="0">
                <a:solidFill>
                  <a:srgbClr val="FF0000"/>
                </a:solidFill>
                <a:latin typeface="Nunito"/>
                <a:ea typeface="Nunito"/>
                <a:cs typeface="Nunito"/>
                <a:sym typeface="Nunito"/>
              </a:rPr>
              <a:t>isnull()</a:t>
            </a:r>
            <a:r>
              <a:rPr lang="vi" sz="1600" dirty="0">
                <a:solidFill>
                  <a:srgbClr val="B45F06"/>
                </a:solidFill>
                <a:latin typeface="Nunito"/>
                <a:ea typeface="Nunito"/>
                <a:cs typeface="Nunito"/>
                <a:sym typeface="Nunito"/>
              </a:rPr>
              <a:t> </a:t>
            </a:r>
            <a:r>
              <a:rPr lang="vi" sz="1600" dirty="0">
                <a:latin typeface="Nunito"/>
                <a:ea typeface="Nunito"/>
                <a:cs typeface="Nunito"/>
                <a:sym typeface="Nunito"/>
              </a:rPr>
              <a:t>trên dataframe</a:t>
            </a:r>
            <a:r>
              <a:rPr lang="vi" sz="1600" dirty="0">
                <a:solidFill>
                  <a:srgbClr val="38761D"/>
                </a:solidFill>
                <a:latin typeface="Nunito"/>
                <a:ea typeface="Nunito"/>
                <a:cs typeface="Nunito"/>
                <a:sym typeface="Nunito"/>
              </a:rPr>
              <a:t> df</a:t>
            </a:r>
            <a:r>
              <a:rPr lang="vi" sz="1600" dirty="0">
                <a:latin typeface="Nunito"/>
                <a:ea typeface="Nunito"/>
                <a:cs typeface="Nunito"/>
                <a:sym typeface="Nunito"/>
              </a:rPr>
              <a:t> và tính tổng số giá trị thiếu của từng cột bằng phương thức</a:t>
            </a:r>
            <a:r>
              <a:rPr lang="vi" sz="1600" dirty="0">
                <a:solidFill>
                  <a:srgbClr val="FF0000"/>
                </a:solidFill>
                <a:latin typeface="Nunito"/>
                <a:ea typeface="Nunito"/>
                <a:cs typeface="Nunito"/>
                <a:sym typeface="Nunito"/>
              </a:rPr>
              <a:t> sum()</a:t>
            </a:r>
            <a:r>
              <a:rPr lang="vi" sz="1600" dirty="0">
                <a:latin typeface="Nunito"/>
                <a:ea typeface="Nunito"/>
                <a:cs typeface="Nunito"/>
                <a:sym typeface="Nunito"/>
              </a:rPr>
              <a:t>. </a:t>
            </a:r>
            <a:endParaRPr sz="1600" dirty="0">
              <a:latin typeface="Nunito"/>
              <a:ea typeface="Nunito"/>
              <a:cs typeface="Nunito"/>
              <a:sym typeface="Nunito"/>
            </a:endParaRPr>
          </a:p>
          <a:p>
            <a:pPr marL="914400" lvl="1" indent="-330200" algn="l" rtl="0">
              <a:lnSpc>
                <a:spcPct val="120000"/>
              </a:lnSpc>
              <a:spcAft>
                <a:spcPts val="0"/>
              </a:spcAft>
              <a:buClr>
                <a:schemeClr val="dk2"/>
              </a:buClr>
              <a:buSzPts val="1600"/>
              <a:buFont typeface="Nunito"/>
              <a:buChar char="-"/>
            </a:pPr>
            <a:r>
              <a:rPr lang="vi" sz="1600" dirty="0">
                <a:latin typeface="Nunito"/>
                <a:ea typeface="Nunito"/>
                <a:cs typeface="Nunito"/>
                <a:sym typeface="Nunito"/>
              </a:rPr>
              <a:t>Cuối cùng ta chia số dòng và lưu kết quả vào </a:t>
            </a:r>
            <a:r>
              <a:rPr lang="vi" sz="1600" dirty="0">
                <a:solidFill>
                  <a:srgbClr val="38761D"/>
                </a:solidFill>
                <a:latin typeface="Nunito"/>
                <a:ea typeface="Nunito"/>
                <a:cs typeface="Nunito"/>
                <a:sym typeface="Nunito"/>
              </a:rPr>
              <a:t>missing_ratio</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20000"/>
              </a:lnSpc>
              <a:spcAft>
                <a:spcPts val="0"/>
              </a:spcAft>
              <a:buClr>
                <a:srgbClr val="282C34"/>
              </a:buClr>
              <a:buSzPts val="1600"/>
              <a:buFont typeface="Nunito"/>
              <a:buChar char="-"/>
            </a:pPr>
            <a:r>
              <a:rPr lang="vi" sz="1600" dirty="0">
                <a:latin typeface="Nunito"/>
                <a:ea typeface="Nunito"/>
                <a:cs typeface="Nunito"/>
                <a:sym typeface="Nunito"/>
              </a:rPr>
              <a:t>Ta cũng cần tính các giá trị thống kê mô tả của các cột numeric bằng phương thức </a:t>
            </a:r>
            <a:r>
              <a:rPr lang="vi" sz="1600" dirty="0">
                <a:solidFill>
                  <a:srgbClr val="FF0000"/>
                </a:solidFill>
                <a:latin typeface="Nunito"/>
                <a:ea typeface="Nunito"/>
                <a:cs typeface="Nunito"/>
                <a:sym typeface="Nunito"/>
              </a:rPr>
              <a:t>describe()</a:t>
            </a:r>
            <a:r>
              <a:rPr lang="vi" sz="1600" dirty="0">
                <a:latin typeface="Nunito"/>
                <a:ea typeface="Nunito"/>
                <a:cs typeface="Nunito"/>
                <a:sym typeface="Nunito"/>
              </a:rPr>
              <a:t> trên dataframe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a:t>
            </a:r>
            <a:endParaRPr sz="1600" dirty="0">
              <a:solidFill>
                <a:srgbClr val="38761D"/>
              </a:solidFill>
              <a:latin typeface="Nunito"/>
              <a:ea typeface="Nunito"/>
              <a:cs typeface="Nunito"/>
              <a:sym typeface="Nunito"/>
            </a:endParaRPr>
          </a:p>
        </p:txBody>
      </p:sp>
      <p:sp>
        <p:nvSpPr>
          <p:cNvPr id="328" name="Google Shape;328;p20"/>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pic>
        <p:nvPicPr>
          <p:cNvPr id="333" name="Google Shape;333;p21"/>
          <p:cNvPicPr preferRelativeResize="0"/>
          <p:nvPr/>
        </p:nvPicPr>
        <p:blipFill>
          <a:blip r:embed="rId3">
            <a:alphaModFix/>
          </a:blip>
          <a:stretch>
            <a:fillRect/>
          </a:stretch>
        </p:blipFill>
        <p:spPr>
          <a:xfrm>
            <a:off x="893125" y="469188"/>
            <a:ext cx="2514600" cy="3848100"/>
          </a:xfrm>
          <a:prstGeom prst="rect">
            <a:avLst/>
          </a:prstGeom>
          <a:noFill/>
          <a:ln>
            <a:noFill/>
          </a:ln>
        </p:spPr>
      </p:pic>
      <p:pic>
        <p:nvPicPr>
          <p:cNvPr id="334" name="Google Shape;334;p21"/>
          <p:cNvPicPr preferRelativeResize="0"/>
          <p:nvPr/>
        </p:nvPicPr>
        <p:blipFill>
          <a:blip r:embed="rId4">
            <a:alphaModFix/>
          </a:blip>
          <a:stretch>
            <a:fillRect/>
          </a:stretch>
        </p:blipFill>
        <p:spPr>
          <a:xfrm>
            <a:off x="4167675" y="1112138"/>
            <a:ext cx="4324350" cy="2409825"/>
          </a:xfrm>
          <a:prstGeom prst="rect">
            <a:avLst/>
          </a:prstGeom>
          <a:noFill/>
          <a:ln>
            <a:noFill/>
          </a:ln>
        </p:spPr>
      </p:pic>
      <p:sp>
        <p:nvSpPr>
          <p:cNvPr id="335" name="Google Shape;335;p21"/>
          <p:cNvSpPr txBox="1"/>
          <p:nvPr/>
        </p:nvSpPr>
        <p:spPr>
          <a:xfrm>
            <a:off x="1422175" y="4373350"/>
            <a:ext cx="14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missing_ratio</a:t>
            </a:r>
            <a:endParaRPr>
              <a:latin typeface="Nunito"/>
              <a:ea typeface="Nunito"/>
              <a:cs typeface="Nunito"/>
              <a:sym typeface="Nunito"/>
            </a:endParaRPr>
          </a:p>
        </p:txBody>
      </p:sp>
      <p:sp>
        <p:nvSpPr>
          <p:cNvPr id="336" name="Google Shape;336;p21"/>
          <p:cNvSpPr txBox="1"/>
          <p:nvPr/>
        </p:nvSpPr>
        <p:spPr>
          <a:xfrm>
            <a:off x="5601600" y="3625600"/>
            <a:ext cx="14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describe()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4235</Words>
  <Application>Microsoft Office PowerPoint</Application>
  <PresentationFormat>On-screen Show (16:9)</PresentationFormat>
  <Paragraphs>300</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Comic Sans MS</vt:lpstr>
      <vt:lpstr>Maven Pro</vt:lpstr>
      <vt:lpstr>Arial</vt:lpstr>
      <vt:lpstr>Nunito</vt:lpstr>
      <vt:lpstr>Courier New</vt:lpstr>
      <vt:lpstr>Momentum</vt:lpstr>
      <vt:lpstr>Báo cáo đồ án thực hành cuối kì  Môn học: Lập trình cho Khoa học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thực hành cuối kì  Môn học: Lập trình cho Khoa học dữ liệu</dc:title>
  <dc:creator>Nguyễn Anh Tuấn</dc:creator>
  <cp:lastModifiedBy>NGUYỄN ANH TUẤN</cp:lastModifiedBy>
  <cp:revision>4</cp:revision>
  <dcterms:modified xsi:type="dcterms:W3CDTF">2022-12-19T08:01:19Z</dcterms:modified>
</cp:coreProperties>
</file>