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57" r:id="rId3"/>
    <p:sldId id="258" r:id="rId4"/>
    <p:sldId id="259" r:id="rId5"/>
    <p:sldId id="260" r:id="rId6"/>
    <p:sldId id="261" r:id="rId7"/>
    <p:sldId id="275" r:id="rId8"/>
    <p:sldId id="278" r:id="rId9"/>
    <p:sldId id="277" r:id="rId10"/>
    <p:sldId id="276" r:id="rId11"/>
    <p:sldId id="281" r:id="rId12"/>
    <p:sldId id="280" r:id="rId13"/>
    <p:sldId id="279" r:id="rId14"/>
    <p:sldId id="284" r:id="rId15"/>
    <p:sldId id="283" r:id="rId16"/>
    <p:sldId id="282" r:id="rId17"/>
    <p:sldId id="285" r:id="rId18"/>
    <p:sldId id="286" r:id="rId19"/>
    <p:sldId id="291" r:id="rId20"/>
    <p:sldId id="290" r:id="rId21"/>
    <p:sldId id="289" r:id="rId22"/>
    <p:sldId id="288" r:id="rId23"/>
    <p:sldId id="287" r:id="rId24"/>
    <p:sldId id="292" r:id="rId25"/>
    <p:sldId id="267"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274" r:id="rId40"/>
  </p:sldIdLst>
  <p:sldSz cx="12192000" cy="6858000"/>
  <p:notesSz cx="6858000" cy="9144000"/>
  <p:embeddedFontLst>
    <p:embeddedFont>
      <p:font typeface="Cambria" panose="02040503050406030204" pitchFamily="18"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Calibri" panose="020F050202020403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5CE01BF-0FDF-4E52-9C86-76D490BB5E09}">
          <p14:sldIdLst>
            <p14:sldId id="256"/>
            <p14:sldId id="257"/>
            <p14:sldId id="258"/>
            <p14:sldId id="259"/>
            <p14:sldId id="260"/>
            <p14:sldId id="261"/>
            <p14:sldId id="275"/>
            <p14:sldId id="278"/>
            <p14:sldId id="277"/>
            <p14:sldId id="276"/>
            <p14:sldId id="281"/>
            <p14:sldId id="280"/>
            <p14:sldId id="279"/>
            <p14:sldId id="284"/>
            <p14:sldId id="283"/>
            <p14:sldId id="282"/>
            <p14:sldId id="285"/>
            <p14:sldId id="286"/>
            <p14:sldId id="291"/>
            <p14:sldId id="290"/>
            <p14:sldId id="289"/>
            <p14:sldId id="288"/>
            <p14:sldId id="287"/>
            <p14:sldId id="292"/>
            <p14:sldId id="267"/>
            <p14:sldId id="293"/>
            <p14:sldId id="294"/>
            <p14:sldId id="295"/>
            <p14:sldId id="296"/>
            <p14:sldId id="297"/>
            <p14:sldId id="298"/>
            <p14:sldId id="299"/>
            <p14:sldId id="300"/>
            <p14:sldId id="301"/>
            <p14:sldId id="302"/>
          </p14:sldIdLst>
        </p14:section>
        <p14:section name="Untitled Section" id="{0CEE22D6-F5CA-4BCB-A8C7-5482A1600E72}">
          <p14:sldIdLst>
            <p14:sldId id="303"/>
            <p14:sldId id="304"/>
            <p14:sldId id="305"/>
            <p14:sldId id="274"/>
          </p14:sldIdLst>
        </p14:section>
      </p14:sectionLst>
    </p:ex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gMtGIH1B29GQRvlUPAalLtnhdI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E3EE064-9780-4BFF-A730-09694F20B9FA}">
  <a:tblStyle styleId="{5E3EE064-9780-4BFF-A730-09694F20B9F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8FCFF"/>
          </a:solidFill>
        </a:fill>
      </a:tcStyle>
    </a:wholeTbl>
    <a:band1H>
      <a:tcTxStyle/>
      <a:tcStyle>
        <a:tcBdr/>
        <a:fill>
          <a:solidFill>
            <a:srgbClr val="F1F9FF"/>
          </a:solidFill>
        </a:fill>
      </a:tcStyle>
    </a:band1H>
    <a:band2H>
      <a:tcTxStyle/>
      <a:tcStyle>
        <a:tcBdr/>
      </a:tcStyle>
    </a:band2H>
    <a:band1V>
      <a:tcTxStyle/>
      <a:tcStyle>
        <a:tcBdr/>
        <a:fill>
          <a:solidFill>
            <a:srgbClr val="F1F9F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546230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2895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6298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659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250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895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590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767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70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1"/>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mbria"/>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mbria"/>
                <a:ea typeface="Cambria"/>
                <a:cs typeface="Cambria"/>
                <a:sym typeface="Cambria"/>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3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30"/>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3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3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1"/>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1"/>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8" name="Google Shape;98;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0" name="Google Shape;30;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3"/>
        <p:cNvGrpSpPr/>
        <p:nvPr/>
      </p:nvGrpSpPr>
      <p:grpSpPr>
        <a:xfrm>
          <a:off x="0" y="0"/>
          <a:ext cx="0" cy="0"/>
          <a:chOff x="0" y="0"/>
          <a:chExt cx="0" cy="0"/>
        </a:xfrm>
      </p:grpSpPr>
      <p:sp>
        <p:nvSpPr>
          <p:cNvPr id="34" name="Google Shape;34;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9"/>
        <p:cNvGrpSpPr/>
        <p:nvPr/>
      </p:nvGrpSpPr>
      <p:grpSpPr>
        <a:xfrm>
          <a:off x="0" y="0"/>
          <a:ext cx="0" cy="0"/>
          <a:chOff x="0" y="0"/>
          <a:chExt cx="0" cy="0"/>
        </a:xfrm>
      </p:grpSpPr>
      <p:sp>
        <p:nvSpPr>
          <p:cNvPr id="40" name="Google Shape;40;p2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4"/>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mbria"/>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mbria"/>
                <a:ea typeface="Cambria"/>
                <a:cs typeface="Cambria"/>
                <a:sym typeface="Cambria"/>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4" name="Google Shape;44;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7" name="Google Shape;47;p24"/>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5"/>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26"/>
          <p:cNvSpPr txBox="1">
            <a:spLocks noGrp="1"/>
          </p:cNvSpPr>
          <p:nvPr>
            <p:ph type="title"/>
          </p:nvPr>
        </p:nvSpPr>
        <p:spPr>
          <a:xfrm>
            <a:off x="1188720" y="0"/>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6"/>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26"/>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26"/>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26"/>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27"/>
          <p:cNvSpPr txBox="1">
            <a:spLocks noGrp="1"/>
          </p:cNvSpPr>
          <p:nvPr>
            <p:ph type="title"/>
          </p:nvPr>
        </p:nvSpPr>
        <p:spPr>
          <a:xfrm>
            <a:off x="1154083" y="0"/>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28"/>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8"/>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8"/>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mbria"/>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8"/>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8"/>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5" name="Google Shape;75;p28"/>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29"/>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9"/>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9"/>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mbria"/>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2" name="Google Shape;82;p29"/>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3" name="Google Shape;83;p29"/>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4" name="Google Shape;84;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0"/>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mbria"/>
              <a:buNone/>
              <a:defRPr sz="4800" b="0" i="0" u="none" strike="noStrike" cap="none">
                <a:solidFill>
                  <a:srgbClr val="3F3F3F"/>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20"/>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uom190346a/sleep-health-and-lifestyle-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ctrTitle"/>
          </p:nvPr>
        </p:nvSpPr>
        <p:spPr>
          <a:xfrm>
            <a:off x="481252" y="2130553"/>
            <a:ext cx="11500834" cy="1700783"/>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dk1"/>
              </a:buClr>
              <a:buSzPts val="3600"/>
              <a:buFont typeface="Cambria"/>
              <a:buNone/>
            </a:pPr>
            <a:r>
              <a:rPr lang="en-US" sz="3600" b="1" dirty="0">
                <a:solidFill>
                  <a:schemeClr val="dk1"/>
                </a:solidFill>
              </a:rPr>
              <a:t/>
            </a:r>
            <a:br>
              <a:rPr lang="en-US" sz="3600" b="1" dirty="0">
                <a:solidFill>
                  <a:schemeClr val="dk1"/>
                </a:solidFill>
              </a:rPr>
            </a:br>
            <a:r>
              <a:rPr lang="en-US" sz="3600" b="1" dirty="0">
                <a:solidFill>
                  <a:srgbClr val="003F6F"/>
                </a:solidFill>
              </a:rPr>
              <a:t/>
            </a:r>
            <a:br>
              <a:rPr lang="en-US" sz="3600" b="1" dirty="0">
                <a:solidFill>
                  <a:srgbClr val="003F6F"/>
                </a:solidFill>
              </a:rPr>
            </a:br>
            <a:r>
              <a:rPr lang="en-US" sz="3600" b="1" dirty="0" smtClean="0">
                <a:solidFill>
                  <a:srgbClr val="003F6F"/>
                </a:solidFill>
              </a:rPr>
              <a:t>CLASSIFYING </a:t>
            </a:r>
            <a:r>
              <a:rPr lang="vi-VN" sz="3600" b="1" dirty="0" smtClean="0">
                <a:solidFill>
                  <a:srgbClr val="003F6F"/>
                </a:solidFill>
              </a:rPr>
              <a:t/>
            </a:r>
            <a:br>
              <a:rPr lang="vi-VN" sz="3600" b="1" dirty="0" smtClean="0">
                <a:solidFill>
                  <a:srgbClr val="003F6F"/>
                </a:solidFill>
              </a:rPr>
            </a:br>
            <a:r>
              <a:rPr lang="en-US" sz="3600" b="1" dirty="0" smtClean="0">
                <a:solidFill>
                  <a:srgbClr val="003F6F"/>
                </a:solidFill>
              </a:rPr>
              <a:t>THE</a:t>
            </a:r>
            <a:r>
              <a:rPr lang="vi-VN" sz="3600" b="1" dirty="0" smtClean="0">
                <a:solidFill>
                  <a:srgbClr val="003F6F"/>
                </a:solidFill>
              </a:rPr>
              <a:t> SLEEP HEALTHY AND LIFESTYLE</a:t>
            </a:r>
            <a:r>
              <a:rPr lang="en-US" sz="3600" dirty="0">
                <a:solidFill>
                  <a:srgbClr val="003F6F"/>
                </a:solidFill>
              </a:rPr>
              <a:t/>
            </a:r>
            <a:br>
              <a:rPr lang="en-US" sz="3600" dirty="0">
                <a:solidFill>
                  <a:srgbClr val="003F6F"/>
                </a:solidFill>
              </a:rPr>
            </a:br>
            <a:endParaRPr sz="3600" dirty="0">
              <a:solidFill>
                <a:srgbClr val="003F6F"/>
              </a:solidFill>
            </a:endParaRPr>
          </a:p>
        </p:txBody>
      </p:sp>
      <p:sp>
        <p:nvSpPr>
          <p:cNvPr id="106" name="Google Shape;106;p1"/>
          <p:cNvSpPr txBox="1">
            <a:spLocks noGrp="1"/>
          </p:cNvSpPr>
          <p:nvPr>
            <p:ph type="subTitle" idx="1"/>
          </p:nvPr>
        </p:nvSpPr>
        <p:spPr>
          <a:xfrm>
            <a:off x="1100051" y="4455620"/>
            <a:ext cx="4211537"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b="1" dirty="0"/>
              <a:t>INSTRUCTOR</a:t>
            </a:r>
            <a:endParaRPr dirty="0"/>
          </a:p>
          <a:p>
            <a:pPr marL="0" lvl="0" indent="0" algn="l" rtl="0">
              <a:lnSpc>
                <a:spcPct val="90000"/>
              </a:lnSpc>
              <a:spcBef>
                <a:spcPts val="1400"/>
              </a:spcBef>
              <a:spcAft>
                <a:spcPts val="0"/>
              </a:spcAft>
              <a:buSzPts val="2400"/>
              <a:buNone/>
            </a:pPr>
            <a:r>
              <a:rPr lang="vi-VN" dirty="0" smtClean="0"/>
              <a:t>LAM CHI NGUYEN</a:t>
            </a:r>
            <a:endParaRPr dirty="0"/>
          </a:p>
        </p:txBody>
      </p:sp>
      <p:sp>
        <p:nvSpPr>
          <p:cNvPr id="107" name="Google Shape;107;p1"/>
          <p:cNvSpPr txBox="1"/>
          <p:nvPr/>
        </p:nvSpPr>
        <p:spPr>
          <a:xfrm>
            <a:off x="6916711" y="4455620"/>
            <a:ext cx="4211537" cy="155521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accent1"/>
              </a:buClr>
              <a:buSzPts val="2400"/>
              <a:buFont typeface="Calibri"/>
              <a:buNone/>
            </a:pPr>
            <a:r>
              <a:rPr lang="en-US" sz="2400" b="1" i="0" u="none" strike="noStrike" cap="none" dirty="0" smtClean="0">
                <a:solidFill>
                  <a:schemeClr val="dk2"/>
                </a:solidFill>
                <a:latin typeface="Cambria"/>
                <a:ea typeface="Cambria"/>
                <a:cs typeface="Cambria"/>
                <a:sym typeface="Cambria"/>
              </a:rPr>
              <a:t>STUDENTS</a:t>
            </a:r>
            <a:endParaRPr lang="vi-VN" sz="2400" b="1" dirty="0">
              <a:solidFill>
                <a:schemeClr val="dk2"/>
              </a:solidFill>
              <a:latin typeface="Cambria"/>
              <a:ea typeface="Cambria"/>
              <a:cs typeface="Cambria"/>
              <a:sym typeface="Cambria"/>
            </a:endParaRPr>
          </a:p>
          <a:p>
            <a:pPr marL="0" marR="0" lvl="0" indent="0" algn="l" rtl="0">
              <a:lnSpc>
                <a:spcPct val="90000"/>
              </a:lnSpc>
              <a:spcBef>
                <a:spcPts val="0"/>
              </a:spcBef>
              <a:spcAft>
                <a:spcPts val="0"/>
              </a:spcAft>
              <a:buClr>
                <a:schemeClr val="accent1"/>
              </a:buClr>
              <a:buSzPts val="2400"/>
              <a:buFont typeface="Calibri"/>
              <a:buNone/>
            </a:pPr>
            <a:r>
              <a:rPr lang="vi-VN" sz="2400" b="0" i="0" u="none" strike="noStrike" cap="none" dirty="0" smtClean="0">
                <a:solidFill>
                  <a:schemeClr val="dk2"/>
                </a:solidFill>
                <a:latin typeface="Cambria"/>
                <a:ea typeface="Cambria"/>
                <a:cs typeface="Cambria"/>
                <a:sym typeface="Cambria"/>
              </a:rPr>
              <a:t>VO NGUYEN KHOA</a:t>
            </a:r>
            <a:endParaRPr lang="vi-VN" sz="2400" b="0" i="0" u="none" strike="noStrike" cap="none" dirty="0" smtClean="0">
              <a:solidFill>
                <a:schemeClr val="dk2"/>
              </a:solidFill>
              <a:latin typeface="Cambria"/>
              <a:ea typeface="Cambria"/>
              <a:cs typeface="Cambria"/>
              <a:sym typeface="Cambria"/>
            </a:endParaRPr>
          </a:p>
          <a:p>
            <a:pPr marL="0" marR="0" lvl="0" indent="0" algn="l" rtl="0">
              <a:lnSpc>
                <a:spcPct val="90000"/>
              </a:lnSpc>
              <a:spcBef>
                <a:spcPts val="0"/>
              </a:spcBef>
              <a:spcAft>
                <a:spcPts val="0"/>
              </a:spcAft>
              <a:buClr>
                <a:schemeClr val="accent1"/>
              </a:buClr>
              <a:buSzPts val="2400"/>
              <a:buFont typeface="Calibri"/>
              <a:buNone/>
            </a:pPr>
            <a:r>
              <a:rPr lang="vi-VN" sz="2400" dirty="0" smtClean="0">
                <a:solidFill>
                  <a:schemeClr val="dk2"/>
                </a:solidFill>
                <a:latin typeface="Cambria"/>
                <a:ea typeface="Cambria"/>
                <a:cs typeface="Cambria"/>
                <a:sym typeface="Cambria"/>
              </a:rPr>
              <a:t>NGUYEN THI KIM CUONG</a:t>
            </a:r>
          </a:p>
          <a:p>
            <a:pPr marL="0" marR="0" lvl="0" indent="0" algn="l" rtl="0">
              <a:lnSpc>
                <a:spcPct val="90000"/>
              </a:lnSpc>
              <a:spcBef>
                <a:spcPts val="0"/>
              </a:spcBef>
              <a:spcAft>
                <a:spcPts val="0"/>
              </a:spcAft>
              <a:buClr>
                <a:schemeClr val="accent1"/>
              </a:buClr>
              <a:buSzPts val="2400"/>
              <a:buFont typeface="Calibri"/>
              <a:buNone/>
            </a:pPr>
            <a:r>
              <a:rPr lang="vi-VN" sz="2400" b="0" i="0" u="none" strike="noStrike" cap="none" dirty="0" smtClean="0">
                <a:solidFill>
                  <a:schemeClr val="dk2"/>
                </a:solidFill>
                <a:latin typeface="Cambria"/>
                <a:ea typeface="Cambria"/>
                <a:cs typeface="Cambria"/>
                <a:sym typeface="Cambria"/>
              </a:rPr>
              <a:t>TRAN THI CAM LAI</a:t>
            </a:r>
            <a:endParaRPr sz="2400" b="0" i="0" u="none" strike="noStrike" cap="none" dirty="0">
              <a:solidFill>
                <a:schemeClr val="dk2"/>
              </a:solidFill>
              <a:latin typeface="Cambria"/>
              <a:ea typeface="Cambria"/>
              <a:cs typeface="Cambria"/>
              <a:sym typeface="Cambria"/>
            </a:endParaRPr>
          </a:p>
        </p:txBody>
      </p:sp>
      <p:pic>
        <p:nvPicPr>
          <p:cNvPr id="108" name="Google Shape;108;p1"/>
          <p:cNvPicPr preferRelativeResize="0"/>
          <p:nvPr/>
        </p:nvPicPr>
        <p:blipFill rotWithShape="1">
          <a:blip r:embed="rId3">
            <a:alphaModFix/>
          </a:blip>
          <a:srcRect/>
          <a:stretch/>
        </p:blipFill>
        <p:spPr>
          <a:xfrm>
            <a:off x="939872" y="146159"/>
            <a:ext cx="1462251" cy="1079040"/>
          </a:xfrm>
          <a:prstGeom prst="rect">
            <a:avLst/>
          </a:prstGeom>
          <a:noFill/>
          <a:ln>
            <a:noFill/>
          </a:ln>
        </p:spPr>
      </p:pic>
      <p:pic>
        <p:nvPicPr>
          <p:cNvPr id="109" name="Google Shape;109;p1" descr="https://acnpro.cusc.vn/img/logo.png"/>
          <p:cNvPicPr preferRelativeResize="0"/>
          <p:nvPr/>
        </p:nvPicPr>
        <p:blipFill rotWithShape="1">
          <a:blip r:embed="rId4">
            <a:alphaModFix/>
          </a:blip>
          <a:srcRect/>
          <a:stretch/>
        </p:blipFill>
        <p:spPr>
          <a:xfrm>
            <a:off x="9652271" y="146160"/>
            <a:ext cx="1612900" cy="1079039"/>
          </a:xfrm>
          <a:prstGeom prst="rect">
            <a:avLst/>
          </a:prstGeom>
          <a:noFill/>
          <a:ln>
            <a:noFill/>
          </a:ln>
        </p:spPr>
      </p:pic>
      <p:sp>
        <p:nvSpPr>
          <p:cNvPr id="110" name="Google Shape;110;p1"/>
          <p:cNvSpPr txBox="1"/>
          <p:nvPr/>
        </p:nvSpPr>
        <p:spPr>
          <a:xfrm>
            <a:off x="2675398" y="289725"/>
            <a:ext cx="6841204"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CAN THO UNIVERSITY SOFTWARE CENTER</a:t>
            </a:r>
            <a:endParaRPr/>
          </a:p>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MEKONG DELTA - APTECH</a:t>
            </a:r>
            <a:endParaRPr/>
          </a:p>
        </p:txBody>
      </p:sp>
      <p:sp>
        <p:nvSpPr>
          <p:cNvPr id="111" name="Google Shape;111;p1"/>
          <p:cNvSpPr/>
          <p:nvPr/>
        </p:nvSpPr>
        <p:spPr>
          <a:xfrm>
            <a:off x="3048000" y="1456540"/>
            <a:ext cx="6096000" cy="954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chemeClr val="dk1"/>
                </a:solidFill>
                <a:latin typeface="Calibri"/>
                <a:ea typeface="Calibri"/>
                <a:cs typeface="Calibri"/>
                <a:sym typeface="Calibri"/>
              </a:rPr>
              <a:t>PROJECT – ANALYZING DATA WITH R</a:t>
            </a:r>
            <a:br>
              <a:rPr lang="en-US" sz="2800" b="1" i="0" u="none" strike="noStrike" cap="none" dirty="0">
                <a:solidFill>
                  <a:schemeClr val="dk1"/>
                </a:solidFill>
                <a:latin typeface="Calibri"/>
                <a:ea typeface="Calibri"/>
                <a:cs typeface="Calibri"/>
                <a:sym typeface="Calibri"/>
              </a:rPr>
            </a:br>
            <a:endParaRPr sz="2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4588764"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2.2.5  Quality of Sleep</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descr="https://lh5.googleusercontent.com/vKSU0kxRnX9qzL75NYVWHhmW1SkecEJr1RXMFHT-rCLnj5EkBQ4_F-FcYidPpDw_sHzx1Dc4gJaahjyCB3dtvvTgsbWP6bLxTyZnst_pNRDuZ-jGJE5zJglo5cyczrqG5-1F2l33IG3D2vXJF3b36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464" y="1568200"/>
            <a:ext cx="8604504" cy="42428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868424" y="891092"/>
            <a:ext cx="7046976" cy="1118255"/>
          </a:xfrm>
          <a:prstGeom prst="rect">
            <a:avLst/>
          </a:prstGeom>
        </p:spPr>
        <p:txBody>
          <a:bodyPr wrap="square">
            <a:spAutoFit/>
          </a:bodyPr>
          <a:lstStyle/>
          <a:p>
            <a:pPr>
              <a:spcAft>
                <a:spcPts val="800"/>
              </a:spcAft>
            </a:pPr>
            <a:r>
              <a:rPr lang="en-US" sz="2000" dirty="0">
                <a:latin typeface="Times New Roman" panose="02020603050405020304" pitchFamily="18" charset="0"/>
              </a:rPr>
              <a:t>In this dataset, Sleep quality is mainly distributed at levels 6 to 8.</a:t>
            </a:r>
            <a:endParaRPr lang="en-US" sz="2000" dirty="0"/>
          </a:p>
          <a:p>
            <a:r>
              <a:rPr lang="en-US" sz="2000" dirty="0"/>
              <a:t/>
            </a:r>
            <a:br>
              <a:rPr lang="en-US" sz="2000" dirty="0"/>
            </a:br>
            <a:endParaRPr lang="en-US" sz="2000" dirty="0"/>
          </a:p>
        </p:txBody>
      </p:sp>
    </p:spTree>
    <p:extLst>
      <p:ext uri="{BB962C8B-B14F-4D97-AF65-F5344CB8AC3E}">
        <p14:creationId xmlns:p14="http://schemas.microsoft.com/office/powerpoint/2010/main" val="2176430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5978652"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2.2.6  Physical activity level</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6146" name="Picture 2" descr="https://lh3.googleusercontent.com/7an6-PJmxzWpjROUdlTqqyllCErsfhQYOO0Q2o7hFnKJ91LKaiuOEIZ7SGeGYRKfKVurf3FqH1b2L0aJwsRdIHrpoA3-2drLynQQ7xQrOKD2urCtaLxEjsPTCsQH6q1uVtcdQ-QEoYKhI1PUrV5A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0472" y="1828800"/>
            <a:ext cx="8787384" cy="41970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26282" y="1073972"/>
            <a:ext cx="5529582" cy="400110"/>
          </a:xfrm>
          <a:prstGeom prst="rect">
            <a:avLst/>
          </a:prstGeom>
        </p:spPr>
        <p:txBody>
          <a:bodyPr wrap="square">
            <a:spAutoFit/>
          </a:bodyPr>
          <a:lstStyle/>
          <a:p>
            <a:r>
              <a:rPr lang="en-US" sz="2000" dirty="0">
                <a:latin typeface="Times New Roman" panose="02020603050405020304" pitchFamily="18" charset="0"/>
              </a:rPr>
              <a:t>The range of Physical Activity Levels is 30 to 90.</a:t>
            </a:r>
            <a:endParaRPr lang="en-US" sz="2000" dirty="0"/>
          </a:p>
        </p:txBody>
      </p:sp>
    </p:spTree>
    <p:extLst>
      <p:ext uri="{BB962C8B-B14F-4D97-AF65-F5344CB8AC3E}">
        <p14:creationId xmlns:p14="http://schemas.microsoft.com/office/powerpoint/2010/main" val="2217910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5978652"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a:t>
            </a:r>
            <a:r>
              <a:rPr lang="vi-VN"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7</a:t>
            </a:r>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vi-VN"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Stress </a:t>
            </a:r>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level</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7170" name="Picture 2" descr="https://lh3.googleusercontent.com/bT9cloCl0T6EDAmkDaEEBZaWfhWYQfxaMmznOxRJW_4vzvSZW5zOPgzG8X2oRpdjn_ZMTOmexKPtYjaNVIq7Xu3IoLGqSUCQ7O3NgCZwijWFF2c8Sqye3YOJPTV16hfqDkWMFRcjhFbHmf_U7Xhgk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108" y="1701736"/>
            <a:ext cx="9051036" cy="40955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02917" y="988636"/>
            <a:ext cx="4500219" cy="400110"/>
          </a:xfrm>
          <a:prstGeom prst="rect">
            <a:avLst/>
          </a:prstGeom>
        </p:spPr>
        <p:txBody>
          <a:bodyPr wrap="square">
            <a:spAutoFit/>
          </a:bodyPr>
          <a:lstStyle/>
          <a:p>
            <a:r>
              <a:rPr lang="en-US" sz="2000" dirty="0">
                <a:latin typeface="Times New Roman" panose="02020603050405020304" pitchFamily="18" charset="0"/>
              </a:rPr>
              <a:t> It ranges from level 3 to 8 in this dataset.</a:t>
            </a:r>
            <a:endParaRPr lang="en-US" sz="2000" dirty="0"/>
          </a:p>
        </p:txBody>
      </p:sp>
    </p:spTree>
    <p:extLst>
      <p:ext uri="{BB962C8B-B14F-4D97-AF65-F5344CB8AC3E}">
        <p14:creationId xmlns:p14="http://schemas.microsoft.com/office/powerpoint/2010/main" val="74678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5978652"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a:t>
            </a:r>
            <a:r>
              <a:rPr lang="vi-VN" sz="3800" b="1" dirty="0">
                <a:solidFill>
                  <a:srgbClr val="002060"/>
                </a:solidFill>
                <a:latin typeface="Calibri" panose="020F0502020204030204" pitchFamily="34" charset="0"/>
                <a:ea typeface="Calibri" panose="020F0502020204030204" pitchFamily="34" charset="0"/>
                <a:cs typeface="Calibri" panose="020F0502020204030204" pitchFamily="34" charset="0"/>
              </a:rPr>
              <a:t>8</a:t>
            </a:r>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vi-VN"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BMI Category</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8194" name="Picture 2" descr="https://lh6.googleusercontent.com/hV6o-pU1Dk0HeJ5D35_Ew8hWyEGzsS6e64VmS3GiEquGwmBsKhIl24T31he4wWgD316dStxd3ibAZlzNQCcOxrxeHMOAtd42IfraeGUlS2xDFTTHiIYXng_7v0GS-q07cHGY735lX55Ns7PjDeyw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008" y="1819656"/>
            <a:ext cx="9079992" cy="42245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24952" y="955100"/>
            <a:ext cx="8093368" cy="707886"/>
          </a:xfrm>
          <a:prstGeom prst="rect">
            <a:avLst/>
          </a:prstGeom>
        </p:spPr>
        <p:txBody>
          <a:bodyPr wrap="square">
            <a:spAutoFit/>
          </a:bodyPr>
          <a:lstStyle/>
          <a:p>
            <a:pPr algn="just"/>
            <a:r>
              <a:rPr lang="en-US" sz="2000" dirty="0">
                <a:latin typeface="Times New Roman" panose="02020603050405020304" pitchFamily="18" charset="0"/>
              </a:rPr>
              <a:t>In this dataset, the BMI category of the person is divided into three groups</a:t>
            </a:r>
            <a:r>
              <a:rPr lang="en-US" sz="2000" dirty="0" smtClean="0">
                <a:latin typeface="Times New Roman" panose="02020603050405020304" pitchFamily="18" charset="0"/>
              </a:rPr>
              <a:t>:</a:t>
            </a:r>
            <a:r>
              <a:rPr lang="vi-VN" sz="2000" dirty="0" smtClean="0">
                <a:latin typeface="Times New Roman" panose="02020603050405020304" pitchFamily="18" charset="0"/>
              </a:rPr>
              <a:t> Normal, Overweight, Obesity.</a:t>
            </a:r>
            <a:r>
              <a:rPr lang="en-US" sz="2000" dirty="0" smtClean="0">
                <a:latin typeface="Times New Roman" panose="02020603050405020304" pitchFamily="18" charset="0"/>
              </a:rPr>
              <a:t> </a:t>
            </a:r>
            <a:endParaRPr lang="en-US" sz="2000" dirty="0"/>
          </a:p>
        </p:txBody>
      </p:sp>
    </p:spTree>
    <p:extLst>
      <p:ext uri="{BB962C8B-B14F-4D97-AF65-F5344CB8AC3E}">
        <p14:creationId xmlns:p14="http://schemas.microsoft.com/office/powerpoint/2010/main" val="1170560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5978652"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a:t>
            </a:r>
            <a:r>
              <a:rPr lang="vi-VN"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9</a:t>
            </a:r>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vi-VN"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Blood pressue</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9218" name="Picture 2" descr="https://lh5.googleusercontent.com/HMQM7ZU0F_jc9Tzc-Zgtzt1RvRI3J-Ye9tufkEnUsEh1-yznY3-gdjEIsXdBtRsQ8MiYmMdCYmsgxMLjPmQavyR3nBieRzUyE_pRNABVlcNboe7dF6qU7LusljcgUOr-Iz35AywZdzvP-n2mcuuRa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772" y="1829117"/>
            <a:ext cx="4954524" cy="390417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https://lh4.googleusercontent.com/y2aPfS8BLSBlWl57gKXPVTQqdGbUDJMZH4BA8rNmVM1MeB5ZRwrJZD9jL6Yg-MiWJ-GiiaSO0tDXQkR5EhMFTvBW-MrRXhQyQn_HtsNRAHmjO_90KDIN-c7RR8No1Zlo4iJIZemWbw7WZIL054Tdw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29117"/>
            <a:ext cx="5407152" cy="39041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80744" y="959994"/>
            <a:ext cx="8595360" cy="400110"/>
          </a:xfrm>
          <a:prstGeom prst="rect">
            <a:avLst/>
          </a:prstGeom>
          <a:noFill/>
        </p:spPr>
        <p:txBody>
          <a:bodyPr wrap="square" rtlCol="0">
            <a:spAutoFit/>
          </a:bodyPr>
          <a:lstStyle/>
          <a:p>
            <a:r>
              <a:rPr lang="vi-VN" sz="2000" dirty="0" smtClean="0">
                <a:latin typeface="Times New Roman" panose="02020603050405020304" pitchFamily="18" charset="0"/>
                <a:cs typeface="Times New Roman" panose="02020603050405020304" pitchFamily="18" charset="0"/>
              </a:rPr>
              <a:t>The blood pressue is given as 2 figures: Systolic pressue and Diastolic pressue.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280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5978652"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a:t>
            </a:r>
            <a:r>
              <a:rPr lang="vi-VN" sz="3800" b="1" dirty="0">
                <a:solidFill>
                  <a:srgbClr val="002060"/>
                </a:solidFill>
                <a:latin typeface="Calibri" panose="020F0502020204030204" pitchFamily="34" charset="0"/>
                <a:ea typeface="Calibri" panose="020F0502020204030204" pitchFamily="34" charset="0"/>
                <a:cs typeface="Calibri" panose="020F0502020204030204" pitchFamily="34" charset="0"/>
              </a:rPr>
              <a:t>10</a:t>
            </a:r>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 </a:t>
            </a:r>
            <a:r>
              <a:rPr lang="vi-VN"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Heart rate</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10242" name="Picture 2" descr="https://lh6.googleusercontent.com/6scDYUTqmK0cIOzQtgQEc63ITctQMVy2XldVlMWaoCDt1rjrA46GUxuY4s7mPUncu7HQOXXMNpCxOa2u2k5LsyIKxUEVWnQD6WaDW0tsGHLOwk7foYG9LKK8ywdgaiwadT0L3QqNBCZWzqtTn_yHu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896" y="1610296"/>
            <a:ext cx="8897112" cy="43058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892808" y="891092"/>
            <a:ext cx="378513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It ranges from </a:t>
            </a:r>
            <a:r>
              <a:rPr lang="en-US" sz="2000" dirty="0" err="1" smtClean="0">
                <a:latin typeface="Times New Roman" panose="02020603050405020304" pitchFamily="18" charset="0"/>
                <a:cs typeface="Times New Roman" panose="02020603050405020304" pitchFamily="18" charset="0"/>
              </a:rPr>
              <a:t>approx</a:t>
            </a:r>
            <a:r>
              <a:rPr lang="en-US" sz="2000" dirty="0" smtClean="0">
                <a:latin typeface="Times New Roman" panose="02020603050405020304" pitchFamily="18" charset="0"/>
                <a:cs typeface="Times New Roman" panose="02020603050405020304" pitchFamily="18" charset="0"/>
              </a:rPr>
              <a:t> 68-</a:t>
            </a:r>
            <a:r>
              <a:rPr lang="vi-VN" sz="2000" dirty="0" smtClean="0">
                <a:latin typeface="Times New Roman" panose="02020603050405020304" pitchFamily="18" charset="0"/>
                <a:cs typeface="Times New Roman" panose="02020603050405020304" pitchFamily="18" charset="0"/>
              </a:rPr>
              <a:t>86.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89390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5978652"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a:t>
            </a:r>
            <a:r>
              <a:rPr lang="vi-VN"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11 Daily steps</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11266" name="Picture 2" descr="https://lh4.googleusercontent.com/xNA8261iLxP6WRS8IfDEbTk8PH9FhJmPBgTp7fNpM55PUVBWzQ2X1ryKkRihrmk2MhtwnmpsOj4FuUJrqPwuL2g8N8tjLZioKrtEE5_rpdnBICffISyyI4bCPMkn_s60WqcXMq4rWB-SEF9IFd7Gf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7592" y="1811464"/>
            <a:ext cx="9729216" cy="372065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10408" y="961680"/>
            <a:ext cx="4485592" cy="400110"/>
          </a:xfrm>
          <a:prstGeom prst="rect">
            <a:avLst/>
          </a:prstGeom>
        </p:spPr>
        <p:txBody>
          <a:bodyPr wrap="square">
            <a:spAutoFit/>
          </a:bodyPr>
          <a:lstStyle/>
          <a:p>
            <a:r>
              <a:rPr lang="en-US" sz="2000" dirty="0">
                <a:latin typeface="Times New Roman" panose="02020603050405020304" pitchFamily="18" charset="0"/>
              </a:rPr>
              <a:t>It ranges from </a:t>
            </a:r>
            <a:r>
              <a:rPr lang="en-US" sz="2000" dirty="0" err="1">
                <a:latin typeface="Times New Roman" panose="02020603050405020304" pitchFamily="18" charset="0"/>
              </a:rPr>
              <a:t>approx</a:t>
            </a:r>
            <a:r>
              <a:rPr lang="en-US" sz="2000" dirty="0">
                <a:latin typeface="Times New Roman" panose="02020603050405020304" pitchFamily="18" charset="0"/>
              </a:rPr>
              <a:t> 3000 to </a:t>
            </a:r>
            <a:r>
              <a:rPr lang="vi-VN" sz="2000" dirty="0" smtClean="0">
                <a:latin typeface="Times New Roman" panose="02020603050405020304" pitchFamily="18" charset="0"/>
              </a:rPr>
              <a:t>10000.</a:t>
            </a:r>
            <a:endParaRPr lang="en-US" sz="2000" dirty="0"/>
          </a:p>
        </p:txBody>
      </p:sp>
    </p:spTree>
    <p:extLst>
      <p:ext uri="{BB962C8B-B14F-4D97-AF65-F5344CB8AC3E}">
        <p14:creationId xmlns:p14="http://schemas.microsoft.com/office/powerpoint/2010/main" val="1114577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5978652"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a:t>
            </a:r>
            <a:r>
              <a:rPr lang="vi-VN"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12 Sleep disorder</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12290" name="Picture 2" descr="https://lh4.googleusercontent.com/jYbLmo3zF0ockk9fnkeOTnTszYWeOFd6VMFGgbg8ML8RNLDNgUJUn7nsaDhh1ULF-LEV4aJBtqYV_D-BrWnxvTag58Iq1GxJ2vMOzt7Rf80LErklyCJA9yE1fcbSbuVLXdvc5RrKbVG36oIc-rP6J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328" y="982532"/>
            <a:ext cx="6455664" cy="441242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675120" y="1540316"/>
            <a:ext cx="5449824" cy="2349361"/>
          </a:xfrm>
          <a:prstGeom prst="rect">
            <a:avLst/>
          </a:prstGeom>
        </p:spPr>
        <p:txBody>
          <a:bodyPr wrap="square">
            <a:spAutoFit/>
          </a:bodyPr>
          <a:lstStyle/>
          <a:p>
            <a:pPr>
              <a:spcAft>
                <a:spcPts val="800"/>
              </a:spcAft>
            </a:pPr>
            <a:r>
              <a:rPr lang="en-US" sz="2000" dirty="0">
                <a:latin typeface="Times New Roman" panose="02020603050405020304" pitchFamily="18" charset="0"/>
              </a:rPr>
              <a:t>In this dataset, they are divided into three groups: None, Insomnia, and Sleep Apnea.  In which:</a:t>
            </a:r>
            <a:endParaRPr lang="en-US" sz="2000" dirty="0"/>
          </a:p>
          <a:p>
            <a:pPr fontAlgn="base">
              <a:buFont typeface="Arial" panose="020B0604020202020204" pitchFamily="34" charset="0"/>
              <a:buChar char="•"/>
            </a:pPr>
            <a:r>
              <a:rPr lang="en-US" sz="2000" dirty="0">
                <a:latin typeface="Times New Roman" panose="02020603050405020304" pitchFamily="18" charset="0"/>
              </a:rPr>
              <a:t>None has 219 </a:t>
            </a:r>
            <a:r>
              <a:rPr lang="vi-VN" sz="2000" dirty="0" smtClean="0">
                <a:latin typeface="Times New Roman" panose="02020603050405020304" pitchFamily="18" charset="0"/>
              </a:rPr>
              <a:t>people.</a:t>
            </a:r>
          </a:p>
          <a:p>
            <a:pPr fontAlgn="base"/>
            <a:endParaRPr lang="en-US" sz="2000" dirty="0">
              <a:latin typeface="Times New Roman" panose="02020603050405020304" pitchFamily="18" charset="0"/>
            </a:endParaRPr>
          </a:p>
          <a:p>
            <a:pPr fontAlgn="base">
              <a:buFont typeface="Arial" panose="020B0604020202020204" pitchFamily="34" charset="0"/>
              <a:buChar char="•"/>
            </a:pPr>
            <a:r>
              <a:rPr lang="en-US" sz="2000" dirty="0">
                <a:latin typeface="Times New Roman" panose="02020603050405020304" pitchFamily="18" charset="0"/>
              </a:rPr>
              <a:t>Insomnia has 77 </a:t>
            </a:r>
            <a:r>
              <a:rPr lang="vi-VN" sz="2000" dirty="0" smtClean="0">
                <a:latin typeface="Times New Roman" panose="02020603050405020304" pitchFamily="18" charset="0"/>
              </a:rPr>
              <a:t>people.</a:t>
            </a:r>
          </a:p>
          <a:p>
            <a:pPr fontAlgn="base"/>
            <a:endParaRPr lang="en-US" sz="2000" dirty="0">
              <a:latin typeface="Times New Roman" panose="02020603050405020304" pitchFamily="18" charset="0"/>
            </a:endParaRPr>
          </a:p>
          <a:p>
            <a:pPr fontAlgn="base">
              <a:spcAft>
                <a:spcPts val="800"/>
              </a:spcAft>
              <a:buFont typeface="Arial" panose="020B0604020202020204" pitchFamily="34" charset="0"/>
              <a:buChar char="•"/>
            </a:pPr>
            <a:r>
              <a:rPr lang="en-US" sz="2000" dirty="0">
                <a:latin typeface="Times New Roman" panose="02020603050405020304" pitchFamily="18" charset="0"/>
              </a:rPr>
              <a:t>Sleep Apnea has 78 people.</a:t>
            </a:r>
          </a:p>
        </p:txBody>
      </p:sp>
    </p:spTree>
    <p:extLst>
      <p:ext uri="{BB962C8B-B14F-4D97-AF65-F5344CB8AC3E}">
        <p14:creationId xmlns:p14="http://schemas.microsoft.com/office/powerpoint/2010/main" val="39487744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9;p7"/>
          <p:cNvSpPr txBox="1"/>
          <p:nvPr/>
        </p:nvSpPr>
        <p:spPr>
          <a:xfrm>
            <a:off x="1213191" y="141024"/>
            <a:ext cx="9888398" cy="1661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002060"/>
                </a:solidFill>
                <a:latin typeface="Calibri"/>
                <a:ea typeface="Calibri"/>
                <a:cs typeface="Calibri"/>
                <a:sym typeface="Calibri"/>
              </a:rPr>
              <a:t>2.3 VISUALIZATION AND BASICS </a:t>
            </a:r>
            <a:r>
              <a:rPr lang="en-US" sz="3800" b="1" dirty="0" smtClean="0">
                <a:solidFill>
                  <a:srgbClr val="002060"/>
                </a:solidFill>
                <a:latin typeface="Calibri"/>
                <a:ea typeface="Calibri"/>
                <a:cs typeface="Calibri"/>
                <a:sym typeface="Calibri"/>
              </a:rPr>
              <a:t>EVALUATION</a:t>
            </a:r>
            <a:endParaRPr lang="vi-VN" sz="3800" b="1" dirty="0" smtClean="0">
              <a:solidFill>
                <a:srgbClr val="002060"/>
              </a:solidFill>
              <a:latin typeface="Calibri"/>
              <a:ea typeface="Calibri"/>
              <a:cs typeface="Calibri"/>
              <a:sym typeface="Calibri"/>
            </a:endParaRPr>
          </a:p>
          <a:p>
            <a:pPr lvl="0"/>
            <a:r>
              <a:rPr lang="vi-VN" sz="3200" b="1" dirty="0" smtClean="0">
                <a:solidFill>
                  <a:srgbClr val="002060"/>
                </a:solidFill>
                <a:latin typeface="Calibri"/>
                <a:ea typeface="Calibri"/>
                <a:cs typeface="Calibri"/>
                <a:sym typeface="Calibri"/>
              </a:rPr>
              <a:t>    2.3.1  </a:t>
            </a:r>
            <a:r>
              <a:rPr lang="en-US" sz="3200" b="1" dirty="0">
                <a:solidFill>
                  <a:srgbClr val="002060"/>
                </a:solidFill>
                <a:latin typeface="Calibri"/>
                <a:ea typeface="Calibri"/>
                <a:cs typeface="Calibri"/>
                <a:sym typeface="Calibri"/>
              </a:rPr>
              <a:t>The relationship between gender and age affect insomnia and sleep apnea</a:t>
            </a:r>
            <a:endParaRPr lang="vi-VN" sz="3200" b="1" dirty="0" smtClean="0">
              <a:solidFill>
                <a:srgbClr val="002060"/>
              </a:solidFill>
              <a:latin typeface="Calibri"/>
              <a:ea typeface="Calibri"/>
              <a:cs typeface="Calibri"/>
              <a:sym typeface="Calibri"/>
            </a:endParaRPr>
          </a:p>
        </p:txBody>
      </p:sp>
      <p:pic>
        <p:nvPicPr>
          <p:cNvPr id="13314" name="Picture 2" descr="https://lh5.googleusercontent.com/wY2IE_djODTZI49nQ_9H5WJdV_dcQnrT3YfmuR7qE21F2QlYcU0-MRq1nreCYZf3Zy-oosEo33jnHjoG_NUe8gPlyKmXCx_Qa749K4gWuzG7eNy4Wr5JyKbaGk4vhdWQz6ubwl2LPzIHGK27rmOt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952" y="2050759"/>
            <a:ext cx="9061704" cy="4039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0731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3712" y="347693"/>
            <a:ext cx="11152632" cy="584775"/>
          </a:xfrm>
          <a:prstGeom prst="rect">
            <a:avLst/>
          </a:prstGeom>
        </p:spPr>
        <p:txBody>
          <a:bodyPr wrap="square">
            <a:spAutoFit/>
          </a:bodyPr>
          <a:lstStyle/>
          <a:p>
            <a:pPr lvl="0" algn="just"/>
            <a:r>
              <a:rPr lang="vi-VN" sz="3200" b="1" dirty="0" smtClean="0">
                <a:solidFill>
                  <a:srgbClr val="002060"/>
                </a:solidFill>
                <a:latin typeface="Calibri" panose="020F0502020204030204" pitchFamily="34" charset="0"/>
                <a:ea typeface="Calibri" panose="020F0502020204030204" pitchFamily="34" charset="0"/>
                <a:cs typeface="Calibri" panose="020F0502020204030204" pitchFamily="34" charset="0"/>
                <a:sym typeface="Calibri"/>
              </a:rPr>
              <a:t>2.3.2</a:t>
            </a:r>
            <a:r>
              <a:rPr lang="en-US" sz="3200" b="1" dirty="0" smtClean="0">
                <a:solidFill>
                  <a:srgbClr val="002060"/>
                </a:solidFill>
                <a:latin typeface="Calibri" panose="020F0502020204030204" pitchFamily="34" charset="0"/>
                <a:ea typeface="Calibri" panose="020F0502020204030204" pitchFamily="34" charset="0"/>
                <a:cs typeface="Calibri" panose="020F0502020204030204" pitchFamily="34" charset="0"/>
                <a:sym typeface="Calibri"/>
              </a:rPr>
              <a:t>  </a:t>
            </a:r>
            <a:endParaRPr lang="vi-VN" sz="3200" b="1" dirty="0">
              <a:solidFill>
                <a:srgbClr val="002060"/>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7" name="Picture 6"/>
          <p:cNvPicPr>
            <a:picLocks noChangeAspect="1"/>
          </p:cNvPicPr>
          <p:nvPr/>
        </p:nvPicPr>
        <p:blipFill>
          <a:blip r:embed="rId2"/>
          <a:stretch>
            <a:fillRect/>
          </a:stretch>
        </p:blipFill>
        <p:spPr>
          <a:xfrm>
            <a:off x="560556" y="1470632"/>
            <a:ext cx="11335788" cy="4518688"/>
          </a:xfrm>
          <a:prstGeom prst="rect">
            <a:avLst/>
          </a:prstGeom>
        </p:spPr>
      </p:pic>
      <p:sp>
        <p:nvSpPr>
          <p:cNvPr id="2" name="Rectangle 1"/>
          <p:cNvSpPr/>
          <p:nvPr/>
        </p:nvSpPr>
        <p:spPr>
          <a:xfrm>
            <a:off x="1766949" y="347693"/>
            <a:ext cx="9886278" cy="1077218"/>
          </a:xfrm>
          <a:prstGeom prst="rect">
            <a:avLst/>
          </a:prstGeom>
        </p:spPr>
        <p:txBody>
          <a:bodyPr wrap="square">
            <a:spAutoFit/>
          </a:bodyPr>
          <a:lstStyle/>
          <a:p>
            <a:r>
              <a:rPr lang="en-US" sz="3200" b="1" dirty="0">
                <a:solidFill>
                  <a:srgbClr val="002060"/>
                </a:solidFill>
              </a:rPr>
              <a:t>The relationship between occupation and sleep </a:t>
            </a:r>
            <a:r>
              <a:rPr lang="en-US" sz="2800" b="1" dirty="0">
                <a:solidFill>
                  <a:srgbClr val="002060"/>
                </a:solidFill>
              </a:rPr>
              <a:t>duration</a:t>
            </a:r>
            <a:r>
              <a:rPr lang="en-US" sz="3200" b="1" dirty="0">
                <a:solidFill>
                  <a:srgbClr val="002060"/>
                </a:solidFill>
              </a:rPr>
              <a:t> affect sleep quality</a:t>
            </a:r>
          </a:p>
        </p:txBody>
      </p:sp>
    </p:spTree>
    <p:extLst>
      <p:ext uri="{BB962C8B-B14F-4D97-AF65-F5344CB8AC3E}">
        <p14:creationId xmlns:p14="http://schemas.microsoft.com/office/powerpoint/2010/main" val="120466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
          <p:cNvSpPr txBox="1">
            <a:spLocks noGrp="1"/>
          </p:cNvSpPr>
          <p:nvPr>
            <p:ph type="title"/>
          </p:nvPr>
        </p:nvSpPr>
        <p:spPr>
          <a:xfrm>
            <a:off x="1096963" y="489397"/>
            <a:ext cx="10058400" cy="1029022"/>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002060"/>
              </a:buClr>
              <a:buSzPts val="4800"/>
              <a:buFont typeface="Cambria"/>
              <a:buNone/>
            </a:pPr>
            <a:r>
              <a:rPr lang="en-US" b="1">
                <a:solidFill>
                  <a:srgbClr val="002060"/>
                </a:solidFill>
              </a:rPr>
              <a:t>1. INTRODUCTION</a:t>
            </a:r>
            <a:endParaRPr b="1">
              <a:solidFill>
                <a:srgbClr val="002060"/>
              </a:solidFill>
            </a:endParaRPr>
          </a:p>
        </p:txBody>
      </p:sp>
      <p:sp>
        <p:nvSpPr>
          <p:cNvPr id="117" name="Google Shape;117;p2"/>
          <p:cNvSpPr/>
          <p:nvPr/>
        </p:nvSpPr>
        <p:spPr>
          <a:xfrm>
            <a:off x="1096967" y="1883920"/>
            <a:ext cx="10560600" cy="40017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lvl="1" indent="-241300">
              <a:lnSpc>
                <a:spcPct val="75000"/>
              </a:lnSpc>
              <a:buClr>
                <a:srgbClr val="00192C"/>
              </a:buClr>
              <a:buSzPts val="3800"/>
              <a:buFont typeface="Calibri"/>
              <a:buChar char="•"/>
            </a:pPr>
            <a:r>
              <a:rPr lang="en-US" sz="3800" dirty="0">
                <a:solidFill>
                  <a:srgbClr val="00192C"/>
                </a:solidFill>
                <a:latin typeface="Calibri"/>
                <a:ea typeface="Calibri"/>
                <a:cs typeface="Calibri"/>
                <a:sym typeface="Calibri"/>
              </a:rPr>
              <a:t>The Health indicators that affect sleep</a:t>
            </a:r>
            <a:endParaRPr sz="3800" b="0" i="0" u="none" strike="noStrike" cap="none" dirty="0" smtClean="0">
              <a:solidFill>
                <a:srgbClr val="00192C"/>
              </a:solidFill>
              <a:latin typeface="Calibri"/>
              <a:ea typeface="Calibri"/>
              <a:cs typeface="Calibri"/>
              <a:sym typeface="Calibri"/>
            </a:endParaRPr>
          </a:p>
          <a:p>
            <a:pPr marL="914400" marR="0" lvl="0" indent="0" algn="l" rtl="0">
              <a:lnSpc>
                <a:spcPct val="75000"/>
              </a:lnSpc>
              <a:spcBef>
                <a:spcPts val="0"/>
              </a:spcBef>
              <a:spcAft>
                <a:spcPts val="0"/>
              </a:spcAft>
              <a:buNone/>
            </a:pPr>
            <a:endParaRPr sz="3800" dirty="0">
              <a:solidFill>
                <a:srgbClr val="00192C"/>
              </a:solidFill>
              <a:latin typeface="Calibri"/>
              <a:ea typeface="Calibri"/>
              <a:cs typeface="Calibri"/>
              <a:sym typeface="Calibri"/>
            </a:endParaRPr>
          </a:p>
          <a:p>
            <a:pPr marL="114300" lvl="1" indent="-241300">
              <a:lnSpc>
                <a:spcPct val="75000"/>
              </a:lnSpc>
              <a:spcBef>
                <a:spcPts val="380"/>
              </a:spcBef>
              <a:buClr>
                <a:srgbClr val="00192C"/>
              </a:buClr>
              <a:buSzPts val="3800"/>
              <a:buFont typeface="Calibri"/>
              <a:buChar char="•"/>
            </a:pPr>
            <a:r>
              <a:rPr lang="en-US" sz="3800" dirty="0">
                <a:solidFill>
                  <a:srgbClr val="00192C"/>
                </a:solidFill>
                <a:latin typeface="Calibri"/>
                <a:ea typeface="Calibri"/>
                <a:cs typeface="Calibri"/>
                <a:sym typeface="Calibri"/>
              </a:rPr>
              <a:t>Some </a:t>
            </a:r>
            <a:r>
              <a:rPr lang="vi-VN" sz="3800" dirty="0" smtClean="0">
                <a:solidFill>
                  <a:srgbClr val="00192C"/>
                </a:solidFill>
                <a:latin typeface="Calibri"/>
                <a:ea typeface="Calibri"/>
                <a:cs typeface="Calibri"/>
                <a:sym typeface="Calibri"/>
              </a:rPr>
              <a:t>of </a:t>
            </a:r>
            <a:r>
              <a:rPr lang="en-US" sz="3800" dirty="0" smtClean="0">
                <a:solidFill>
                  <a:srgbClr val="00192C"/>
                </a:solidFill>
                <a:latin typeface="Calibri"/>
                <a:ea typeface="Calibri"/>
                <a:cs typeface="Calibri"/>
                <a:sym typeface="Calibri"/>
              </a:rPr>
              <a:t>sleep </a:t>
            </a:r>
            <a:r>
              <a:rPr lang="en-US" sz="3800" dirty="0">
                <a:solidFill>
                  <a:srgbClr val="00192C"/>
                </a:solidFill>
                <a:latin typeface="Calibri"/>
                <a:ea typeface="Calibri"/>
                <a:cs typeface="Calibri"/>
                <a:sym typeface="Calibri"/>
              </a:rPr>
              <a:t>diseases</a:t>
            </a:r>
            <a:endParaRPr sz="3800" b="0" i="0" u="none" strike="noStrike" cap="none" dirty="0">
              <a:solidFill>
                <a:srgbClr val="00192C"/>
              </a:solidFill>
              <a:latin typeface="Calibri"/>
              <a:ea typeface="Calibri"/>
              <a:cs typeface="Calibri"/>
              <a:sym typeface="Calibri"/>
            </a:endParaRPr>
          </a:p>
          <a:p>
            <a:pPr marL="914400" marR="0" lvl="0" indent="0" algn="l" rtl="0">
              <a:lnSpc>
                <a:spcPct val="75000"/>
              </a:lnSpc>
              <a:spcBef>
                <a:spcPts val="380"/>
              </a:spcBef>
              <a:spcAft>
                <a:spcPts val="0"/>
              </a:spcAft>
              <a:buNone/>
            </a:pPr>
            <a:endParaRPr sz="3800" dirty="0">
              <a:solidFill>
                <a:srgbClr val="00192C"/>
              </a:solidFill>
              <a:latin typeface="Calibri"/>
              <a:ea typeface="Calibri"/>
              <a:cs typeface="Calibri"/>
              <a:sym typeface="Calibri"/>
            </a:endParaRPr>
          </a:p>
          <a:p>
            <a:pPr marL="114300" lvl="1" indent="-241300">
              <a:lnSpc>
                <a:spcPct val="75000"/>
              </a:lnSpc>
              <a:spcBef>
                <a:spcPts val="380"/>
              </a:spcBef>
              <a:buClr>
                <a:srgbClr val="00192C"/>
              </a:buClr>
              <a:buSzPts val="3800"/>
              <a:buFont typeface="Calibri"/>
              <a:buChar char="•"/>
            </a:pPr>
            <a:r>
              <a:rPr lang="vi-VN" sz="3800" dirty="0">
                <a:solidFill>
                  <a:srgbClr val="00192C"/>
                </a:solidFill>
                <a:latin typeface="Calibri"/>
                <a:ea typeface="Calibri"/>
                <a:cs typeface="Calibri"/>
                <a:sym typeface="Calibri"/>
              </a:rPr>
              <a:t> </a:t>
            </a:r>
            <a:r>
              <a:rPr lang="en-US" sz="3800" dirty="0">
                <a:solidFill>
                  <a:srgbClr val="00192C"/>
                </a:solidFill>
                <a:latin typeface="Calibri"/>
                <a:ea typeface="Calibri"/>
                <a:cs typeface="Calibri"/>
                <a:sym typeface="Calibri"/>
              </a:rPr>
              <a:t>There is a lack of research on sleep disorders</a:t>
            </a:r>
            <a:endParaRPr sz="3800" b="0" i="0" u="none" strike="noStrike" cap="none" dirty="0">
              <a:solidFill>
                <a:srgbClr val="00192C"/>
              </a:solidFill>
              <a:latin typeface="Calibri"/>
              <a:ea typeface="Calibri"/>
              <a:cs typeface="Calibri"/>
              <a:sym typeface="Calibri"/>
            </a:endParaRPr>
          </a:p>
        </p:txBody>
      </p:sp>
      <p:sp>
        <p:nvSpPr>
          <p:cNvPr id="118" name="Google Shape;118;p2"/>
          <p:cNvSpPr txBox="1"/>
          <p:nvPr/>
        </p:nvSpPr>
        <p:spPr>
          <a:xfrm>
            <a:off x="1260233" y="1883923"/>
            <a:ext cx="4494600" cy="677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i="0" u="none" strike="noStrike" cap="none">
                <a:solidFill>
                  <a:srgbClr val="002060"/>
                </a:solidFill>
                <a:latin typeface="Calibri"/>
                <a:ea typeface="Calibri"/>
                <a:cs typeface="Calibri"/>
                <a:sym typeface="Calibri"/>
              </a:rPr>
              <a:t>1.1 PROBLEM</a:t>
            </a:r>
            <a:endParaRPr sz="3800" b="1">
              <a:solidFill>
                <a:srgbClr val="00206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3712" y="347693"/>
            <a:ext cx="11152632" cy="584775"/>
          </a:xfrm>
          <a:prstGeom prst="rect">
            <a:avLst/>
          </a:prstGeom>
        </p:spPr>
        <p:txBody>
          <a:bodyPr wrap="square">
            <a:spAutoFit/>
          </a:bodyPr>
          <a:lstStyle/>
          <a:p>
            <a:pPr lvl="0" algn="just"/>
            <a:r>
              <a:rPr lang="vi-VN" sz="3200" b="1" dirty="0" smtClean="0">
                <a:solidFill>
                  <a:srgbClr val="002060"/>
                </a:solidFill>
                <a:latin typeface="Calibri" panose="020F0502020204030204" pitchFamily="34" charset="0"/>
                <a:ea typeface="Calibri" panose="020F0502020204030204" pitchFamily="34" charset="0"/>
                <a:cs typeface="Calibri" panose="020F0502020204030204" pitchFamily="34" charset="0"/>
                <a:sym typeface="Calibri"/>
              </a:rPr>
              <a:t>  </a:t>
            </a:r>
            <a:endParaRPr lang="vi-VN" sz="3200" b="1" dirty="0">
              <a:solidFill>
                <a:srgbClr val="00206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6" name="TextBox 5"/>
          <p:cNvSpPr txBox="1"/>
          <p:nvPr/>
        </p:nvSpPr>
        <p:spPr>
          <a:xfrm>
            <a:off x="669036" y="186552"/>
            <a:ext cx="10706100" cy="584775"/>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vi-VN" sz="32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2.3.4  </a:t>
            </a:r>
            <a:r>
              <a:rPr lang="en-US" sz="32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The </a:t>
            </a:r>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relationship between Stress levels affect Heart Rate</a:t>
            </a:r>
          </a:p>
        </p:txBody>
      </p:sp>
      <p:pic>
        <p:nvPicPr>
          <p:cNvPr id="14338" name="Picture 2" descr="https://lh5.googleusercontent.com/yXhC6x1uekiBjWVEoNRs8vKMSRIgjqne-9689b5n85UyZaevpbmviFoh126r4U7aWCn1_GgP9EQzMWYyrTnWF-9fUEJ4p1NAvaIKAwPGluacdti-wzExpKlnnspjNy-zmxMeGMytv124RvP_0ENXJ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904" y="1298449"/>
            <a:ext cx="5210950" cy="475488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lh6.googleusercontent.com/zWNb6gZBRhHQ0sOhMN3w_JFKATyhccfZDh3gLbU6JXrJkEbE_f5huPANelkLa7azTZCxAJxUsi5_hNlQgjkCNbEWScGFZR1zDChJ9wnkmspOCNOFsytMvWNOcwqcWT6N3lWH18kt4oxeuFrY63Tqo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652" y="1298449"/>
            <a:ext cx="5186251" cy="478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7228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https://lh3.googleusercontent.com/SWLFUfRZCl5alUP_lX7esRw2yFiGu55GqXz4-cHpc7s0-rGu6WKtSOcaxOGoVcvJTY6uKXrIvPVeFy0m8Jwk48gRdM_QmBZKOIhv7xikWxPYfNe9R97kFe0VxMvm9fh3moojZG8aQoHeuvHnMCJQ9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820" y="265176"/>
            <a:ext cx="9738360" cy="515721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355847" y="5422392"/>
            <a:ext cx="4654297" cy="523220"/>
          </a:xfrm>
          <a:prstGeom prst="rect">
            <a:avLst/>
          </a:prstGeom>
        </p:spPr>
        <p:txBody>
          <a:bodyPr wrap="square">
            <a:spAutoFit/>
          </a:bodyPr>
          <a:lstStyle/>
          <a:p>
            <a:r>
              <a:rPr lang="en-US" i="1" dirty="0">
                <a:solidFill>
                  <a:srgbClr val="44546A"/>
                </a:solidFill>
                <a:latin typeface="Times New Roman" panose="02020603050405020304" pitchFamily="18" charset="0"/>
              </a:rPr>
              <a:t>Figure 17. Relationship between Stress Level, Heart Rate and Sleep Disorder</a:t>
            </a:r>
            <a:endParaRPr lang="en-US" dirty="0"/>
          </a:p>
        </p:txBody>
      </p:sp>
    </p:spTree>
    <p:extLst>
      <p:ext uri="{BB962C8B-B14F-4D97-AF65-F5344CB8AC3E}">
        <p14:creationId xmlns:p14="http://schemas.microsoft.com/office/powerpoint/2010/main" val="4271851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lh3.googleusercontent.com/3Nef10-BzI4y1zNo6nd8HLX-dmdgkSmfi2bwjr0eYz9vcqN0MfNjm1uOpavs7k6ftSOwxkdcf6pZ2G1qo7w79ZHuThzncH8qnzv3e28AW9zLyev0Ckm07NWZQa8AkvuYvxPLxq400a_xX7aNN3qHq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6467" y="1039969"/>
            <a:ext cx="9632053" cy="53516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63880" y="85862"/>
            <a:ext cx="11064240" cy="954107"/>
          </a:xfrm>
          <a:prstGeom prst="rect">
            <a:avLst/>
          </a:prstGeom>
        </p:spPr>
        <p:txBody>
          <a:bodyPr wrap="square">
            <a:spAutoFit/>
          </a:bodyPr>
          <a:lstStyle/>
          <a:p>
            <a:r>
              <a:rPr lang="vi-VN" sz="2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2.3.5 </a:t>
            </a:r>
            <a:r>
              <a:rPr lang="en-US" sz="2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The </a:t>
            </a:r>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relationship between physical activity and daily steps impact Quality of Sleep and Sleep Disorder</a:t>
            </a:r>
          </a:p>
        </p:txBody>
      </p:sp>
    </p:spTree>
    <p:extLst>
      <p:ext uri="{BB962C8B-B14F-4D97-AF65-F5344CB8AC3E}">
        <p14:creationId xmlns:p14="http://schemas.microsoft.com/office/powerpoint/2010/main" val="30952761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3880" y="85862"/>
            <a:ext cx="11064240" cy="523220"/>
          </a:xfrm>
          <a:prstGeom prst="rect">
            <a:avLst/>
          </a:prstGeom>
        </p:spPr>
        <p:txBody>
          <a:bodyPr wrap="square">
            <a:spAutoFit/>
          </a:bodyPr>
          <a:lstStyle/>
          <a:p>
            <a:r>
              <a:rPr lang="vi-VN" sz="2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2.3.5 </a:t>
            </a:r>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The relationship between BMI categories affecting sleep quality</a:t>
            </a:r>
          </a:p>
        </p:txBody>
      </p:sp>
      <p:pic>
        <p:nvPicPr>
          <p:cNvPr id="17410" name="Picture 2" descr="D:\DoAnR\513ce489-6ad5-46f2-8721-a97c20ae16c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 y="914401"/>
            <a:ext cx="5370576" cy="44348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43553" y="5826288"/>
            <a:ext cx="2714205" cy="307777"/>
          </a:xfrm>
          <a:prstGeom prst="rect">
            <a:avLst/>
          </a:prstGeom>
        </p:spPr>
        <p:txBody>
          <a:bodyPr wrap="none">
            <a:spAutoFit/>
          </a:bodyPr>
          <a:lstStyle/>
          <a:p>
            <a:r>
              <a:rPr lang="en-US" i="1" dirty="0">
                <a:solidFill>
                  <a:srgbClr val="44546A"/>
                </a:solidFill>
                <a:latin typeface="Times New Roman" panose="02020603050405020304" pitchFamily="18" charset="0"/>
              </a:rPr>
              <a:t>Figure 19. . Count BMI Categories</a:t>
            </a:r>
            <a:endParaRPr lang="en-US" dirty="0"/>
          </a:p>
        </p:txBody>
      </p:sp>
      <p:pic>
        <p:nvPicPr>
          <p:cNvPr id="17412" name="Picture 4" descr="D:\DoAnR\code\eae56eaa-6a2e-4adc-95c0-5d7fe3c8e3e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69848"/>
            <a:ext cx="5690616" cy="42793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48400" y="5826288"/>
            <a:ext cx="5291328" cy="523220"/>
          </a:xfrm>
          <a:prstGeom prst="rect">
            <a:avLst/>
          </a:prstGeom>
        </p:spPr>
        <p:txBody>
          <a:bodyPr wrap="square">
            <a:spAutoFit/>
          </a:bodyPr>
          <a:lstStyle/>
          <a:p>
            <a:r>
              <a:rPr lang="en-US" i="1" dirty="0">
                <a:solidFill>
                  <a:srgbClr val="44546A"/>
                </a:solidFill>
                <a:latin typeface="Times New Roman" panose="02020603050405020304" pitchFamily="18" charset="0"/>
              </a:rPr>
              <a:t>Figure 20</a:t>
            </a:r>
            <a:r>
              <a:rPr lang="en-US" i="1" dirty="0" smtClean="0">
                <a:solidFill>
                  <a:srgbClr val="44546A"/>
                </a:solidFill>
                <a:latin typeface="Times New Roman" panose="02020603050405020304" pitchFamily="18" charset="0"/>
              </a:rPr>
              <a:t>.</a:t>
            </a:r>
            <a:r>
              <a:rPr lang="vi-VN" i="1" dirty="0" smtClean="0">
                <a:solidFill>
                  <a:srgbClr val="44546A"/>
                </a:solidFill>
                <a:latin typeface="Times New Roman" panose="02020603050405020304" pitchFamily="18" charset="0"/>
              </a:rPr>
              <a:t> </a:t>
            </a:r>
            <a:r>
              <a:rPr lang="en-US" i="1" dirty="0" smtClean="0">
                <a:solidFill>
                  <a:srgbClr val="44546A"/>
                </a:solidFill>
                <a:latin typeface="Times New Roman" panose="02020603050405020304" pitchFamily="18" charset="0"/>
              </a:rPr>
              <a:t>Relationship </a:t>
            </a:r>
            <a:r>
              <a:rPr lang="en-US" i="1" dirty="0">
                <a:solidFill>
                  <a:srgbClr val="44546A"/>
                </a:solidFill>
                <a:latin typeface="Times New Roman" panose="02020603050405020304" pitchFamily="18" charset="0"/>
              </a:rPr>
              <a:t>between BMI Category, Quality of Sleep and Sleep Disorder</a:t>
            </a:r>
            <a:endParaRPr lang="en-US" dirty="0"/>
          </a:p>
        </p:txBody>
      </p:sp>
    </p:spTree>
    <p:extLst>
      <p:ext uri="{BB962C8B-B14F-4D97-AF65-F5344CB8AC3E}">
        <p14:creationId xmlns:p14="http://schemas.microsoft.com/office/powerpoint/2010/main" val="2438529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3880" y="85862"/>
            <a:ext cx="11064240" cy="954107"/>
          </a:xfrm>
          <a:prstGeom prst="rect">
            <a:avLst/>
          </a:prstGeom>
        </p:spPr>
        <p:txBody>
          <a:bodyPr wrap="square">
            <a:spAutoFit/>
          </a:bodyPr>
          <a:lstStyle/>
          <a:p>
            <a:r>
              <a:rPr lang="vi-VN" sz="2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2.3.6 </a:t>
            </a:r>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The relationship between blood pressure and heart rate affect insomnia and sleep apnea</a:t>
            </a:r>
          </a:p>
        </p:txBody>
      </p:sp>
      <p:pic>
        <p:nvPicPr>
          <p:cNvPr id="18434" name="Picture 2" descr="D:\DoAnR\Systol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1039969"/>
            <a:ext cx="5775960" cy="45744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8389" y="5928878"/>
            <a:ext cx="6096000" cy="523220"/>
          </a:xfrm>
          <a:prstGeom prst="rect">
            <a:avLst/>
          </a:prstGeom>
        </p:spPr>
        <p:txBody>
          <a:bodyPr>
            <a:spAutoFit/>
          </a:bodyPr>
          <a:lstStyle/>
          <a:p>
            <a:r>
              <a:rPr lang="en-US" i="1" dirty="0">
                <a:solidFill>
                  <a:srgbClr val="44546A"/>
                </a:solidFill>
                <a:latin typeface="Times New Roman" panose="02020603050405020304" pitchFamily="18" charset="0"/>
              </a:rPr>
              <a:t>Figure 21. Relationship between Heart Rate, Systolic(Blood Pressure) and Sleep Disorder</a:t>
            </a:r>
            <a:endParaRPr lang="en-US" dirty="0"/>
          </a:p>
        </p:txBody>
      </p:sp>
      <p:pic>
        <p:nvPicPr>
          <p:cNvPr id="18436" name="Picture 4" descr="D:\DoAnR\Diastol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4389" y="1039970"/>
            <a:ext cx="5606415" cy="45744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096000" y="5928878"/>
            <a:ext cx="6096000" cy="523220"/>
          </a:xfrm>
          <a:prstGeom prst="rect">
            <a:avLst/>
          </a:prstGeom>
        </p:spPr>
        <p:txBody>
          <a:bodyPr>
            <a:spAutoFit/>
          </a:bodyPr>
          <a:lstStyle/>
          <a:p>
            <a:r>
              <a:rPr lang="en-US" i="1" dirty="0">
                <a:solidFill>
                  <a:srgbClr val="44546A"/>
                </a:solidFill>
                <a:latin typeface="Times New Roman" panose="02020603050405020304" pitchFamily="18" charset="0"/>
              </a:rPr>
              <a:t>Figure 22. Relationship between Heart Rate, </a:t>
            </a:r>
            <a:r>
              <a:rPr lang="vi-VN" i="1" dirty="0" smtClean="0">
                <a:solidFill>
                  <a:srgbClr val="44546A"/>
                </a:solidFill>
                <a:latin typeface="Times New Roman" panose="02020603050405020304" pitchFamily="18" charset="0"/>
              </a:rPr>
              <a:t>Dias</a:t>
            </a:r>
            <a:r>
              <a:rPr lang="en-US" i="1" dirty="0" err="1" smtClean="0">
                <a:solidFill>
                  <a:srgbClr val="44546A"/>
                </a:solidFill>
                <a:latin typeface="Times New Roman" panose="02020603050405020304" pitchFamily="18" charset="0"/>
              </a:rPr>
              <a:t>tolic</a:t>
            </a:r>
            <a:r>
              <a:rPr lang="en-US" i="1" dirty="0" smtClean="0">
                <a:solidFill>
                  <a:srgbClr val="44546A"/>
                </a:solidFill>
                <a:latin typeface="Times New Roman" panose="02020603050405020304" pitchFamily="18" charset="0"/>
              </a:rPr>
              <a:t>(Blood </a:t>
            </a:r>
            <a:r>
              <a:rPr lang="en-US" i="1" dirty="0">
                <a:solidFill>
                  <a:srgbClr val="44546A"/>
                </a:solidFill>
                <a:latin typeface="Times New Roman" panose="02020603050405020304" pitchFamily="18" charset="0"/>
              </a:rPr>
              <a:t>Pressure) and Sleep Disorder</a:t>
            </a:r>
            <a:endParaRPr lang="en-US" dirty="0"/>
          </a:p>
        </p:txBody>
      </p:sp>
    </p:spTree>
    <p:extLst>
      <p:ext uri="{BB962C8B-B14F-4D97-AF65-F5344CB8AC3E}">
        <p14:creationId xmlns:p14="http://schemas.microsoft.com/office/powerpoint/2010/main" val="34427701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p:nvPr/>
        </p:nvSpPr>
        <p:spPr>
          <a:xfrm>
            <a:off x="-1395950" y="142450"/>
            <a:ext cx="7310700" cy="679500"/>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002060"/>
              </a:buClr>
              <a:buSzPts val="4200"/>
              <a:buFont typeface="Cambria"/>
              <a:buNone/>
            </a:pPr>
            <a:r>
              <a:rPr lang="en-US" sz="4200" b="1" dirty="0">
                <a:solidFill>
                  <a:srgbClr val="002060"/>
                </a:solidFill>
                <a:latin typeface="Cambria"/>
                <a:ea typeface="Cambria"/>
                <a:cs typeface="Cambria"/>
                <a:sym typeface="Cambria"/>
              </a:rPr>
              <a:t>3. AI/ML MODEL</a:t>
            </a:r>
            <a:endParaRPr sz="4200" b="1" dirty="0">
              <a:solidFill>
                <a:srgbClr val="002060"/>
              </a:solidFill>
              <a:latin typeface="Cambria"/>
              <a:ea typeface="Cambria"/>
              <a:cs typeface="Cambria"/>
              <a:sym typeface="Cambria"/>
            </a:endParaRPr>
          </a:p>
        </p:txBody>
      </p:sp>
      <p:sp>
        <p:nvSpPr>
          <p:cNvPr id="195" name="Google Shape;195;p12"/>
          <p:cNvSpPr/>
          <p:nvPr/>
        </p:nvSpPr>
        <p:spPr>
          <a:xfrm>
            <a:off x="1043189" y="1133880"/>
            <a:ext cx="2663341" cy="1805808"/>
          </a:xfrm>
          <a:prstGeom prst="roundRect">
            <a:avLst>
              <a:gd name="adj" fmla="val 16667"/>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3500" b="1">
                <a:solidFill>
                  <a:srgbClr val="003F6F"/>
                </a:solidFill>
                <a:latin typeface="Calibri"/>
                <a:ea typeface="Calibri"/>
                <a:cs typeface="Calibri"/>
                <a:sym typeface="Calibri"/>
              </a:rPr>
              <a:t>INPUT</a:t>
            </a:r>
            <a:endParaRPr sz="3500" b="1">
              <a:solidFill>
                <a:srgbClr val="003F6F"/>
              </a:solidFill>
              <a:latin typeface="Calibri"/>
              <a:ea typeface="Calibri"/>
              <a:cs typeface="Calibri"/>
              <a:sym typeface="Calibri"/>
            </a:endParaRPr>
          </a:p>
        </p:txBody>
      </p:sp>
      <p:sp>
        <p:nvSpPr>
          <p:cNvPr id="196" name="Google Shape;196;p12"/>
          <p:cNvSpPr/>
          <p:nvPr/>
        </p:nvSpPr>
        <p:spPr>
          <a:xfrm rot="5400000">
            <a:off x="3923725" y="405249"/>
            <a:ext cx="2792400" cy="3227100"/>
          </a:xfrm>
          <a:prstGeom prst="round2SameRect">
            <a:avLst>
              <a:gd name="adj1" fmla="val 16667"/>
              <a:gd name="adj2" fmla="val 0"/>
            </a:avLst>
          </a:prstGeom>
          <a:solidFill>
            <a:srgbClr val="F1F9FF">
              <a:alpha val="89803"/>
            </a:srgbClr>
          </a:solidFill>
          <a:ln w="15875" cap="flat" cmpd="sng">
            <a:solidFill>
              <a:srgbClr val="F1F9F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txBox="1"/>
          <p:nvPr/>
        </p:nvSpPr>
        <p:spPr>
          <a:xfrm>
            <a:off x="4215909" y="1222031"/>
            <a:ext cx="2575200" cy="1629600"/>
          </a:xfrm>
          <a:prstGeom prst="rect">
            <a:avLst/>
          </a:prstGeom>
          <a:noFill/>
          <a:ln>
            <a:noFill/>
          </a:ln>
        </p:spPr>
        <p:txBody>
          <a:bodyPr spcFirstLastPara="1" wrap="square" lIns="91425" tIns="45700" rIns="91425" bIns="45700" anchor="ctr" anchorCtr="0">
            <a:noAutofit/>
          </a:bodyPr>
          <a:lstStyle/>
          <a:p>
            <a:pPr marL="114300" lvl="1" indent="-114300">
              <a:lnSpc>
                <a:spcPct val="75000"/>
              </a:lnSpc>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a:t>
            </a:r>
            <a:r>
              <a:rPr lang="en-US" sz="1800" b="0" i="0" u="none" strike="noStrike" cap="none" dirty="0" err="1">
                <a:solidFill>
                  <a:schemeClr val="dk1"/>
                </a:solidFill>
                <a:latin typeface="Calibri"/>
                <a:ea typeface="Calibri"/>
                <a:cs typeface="Calibri"/>
                <a:sym typeface="Calibri"/>
              </a:rPr>
              <a:t>i</a:t>
            </a:r>
            <a:r>
              <a:rPr lang="en-US" sz="1800" b="0" i="0" u="none" strike="noStrike" cap="none" dirty="0" smtClean="0">
                <a:solidFill>
                  <a:schemeClr val="dk1"/>
                </a:solidFill>
                <a:latin typeface="Calibri"/>
                <a:ea typeface="Calibri"/>
                <a:cs typeface="Calibri"/>
                <a:sym typeface="Calibri"/>
              </a:rPr>
              <a:t>)</a:t>
            </a:r>
            <a:r>
              <a:rPr lang="en-US" sz="1800" dirty="0"/>
              <a:t> Comprehensive data on sleep</a:t>
            </a:r>
            <a:r>
              <a:rPr lang="en-US" sz="1800" b="0" i="0" u="none" strike="noStrike" cap="none" dirty="0" smtClean="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a:p>
            <a:pPr marL="114300" lvl="1" indent="-114300">
              <a:lnSpc>
                <a:spcPct val="75000"/>
              </a:lnSpc>
              <a:spcBef>
                <a:spcPts val="180"/>
              </a:spcBef>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 (ii) </a:t>
            </a:r>
            <a:r>
              <a:rPr lang="en-US" sz="1800" dirty="0">
                <a:ea typeface="Calibri"/>
              </a:rPr>
              <a:t>F</a:t>
            </a:r>
            <a:r>
              <a:rPr lang="en-US" sz="1800" dirty="0" smtClean="0"/>
              <a:t>actors </a:t>
            </a:r>
            <a:r>
              <a:rPr lang="en-US" sz="1800" dirty="0"/>
              <a:t>Lifestyle factors</a:t>
            </a:r>
            <a:r>
              <a:rPr lang="en-US" sz="1800" b="0" i="0" u="none" strike="noStrike" cap="none" dirty="0" smtClean="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114300" lvl="1" indent="-114300">
              <a:lnSpc>
                <a:spcPct val="75000"/>
              </a:lnSpc>
              <a:spcBef>
                <a:spcPts val="180"/>
              </a:spcBef>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(iii</a:t>
            </a:r>
            <a:r>
              <a:rPr lang="en-US" sz="1800" b="0" i="0" u="none" strike="noStrike" cap="none" dirty="0" smtClean="0">
                <a:solidFill>
                  <a:schemeClr val="dk1"/>
                </a:solidFill>
                <a:latin typeface="Calibri"/>
                <a:ea typeface="Calibri"/>
                <a:cs typeface="Calibri"/>
                <a:sym typeface="Calibri"/>
              </a:rPr>
              <a:t>)</a:t>
            </a:r>
            <a:r>
              <a:rPr lang="en-US" sz="1800" dirty="0"/>
              <a:t> </a:t>
            </a:r>
            <a:r>
              <a:rPr lang="en-US" sz="1800" dirty="0"/>
              <a:t>C</a:t>
            </a:r>
            <a:r>
              <a:rPr lang="en-US" sz="1800" dirty="0" smtClean="0"/>
              <a:t>ardiovascular </a:t>
            </a:r>
            <a:r>
              <a:rPr lang="en-US" sz="1800" dirty="0"/>
              <a:t>health</a:t>
            </a:r>
            <a:r>
              <a:rPr lang="en-US" sz="1800" b="0" i="0" u="none" strike="noStrike" cap="none" dirty="0" smtClean="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114300" lvl="1" indent="-114300">
              <a:lnSpc>
                <a:spcPct val="75000"/>
              </a:lnSpc>
              <a:spcBef>
                <a:spcPts val="180"/>
              </a:spcBef>
              <a:buClr>
                <a:schemeClr val="dk1"/>
              </a:buClr>
              <a:buSzPts val="1800"/>
              <a:buFont typeface="Calibri"/>
              <a:buChar char="•"/>
            </a:pPr>
            <a:r>
              <a:rPr lang="en-US" sz="1800" b="0" i="0" u="none" strike="noStrike" cap="none" dirty="0">
                <a:solidFill>
                  <a:schemeClr val="dk1"/>
                </a:solidFill>
                <a:latin typeface="Calibri"/>
                <a:ea typeface="Calibri"/>
                <a:cs typeface="Calibri"/>
                <a:sym typeface="Calibri"/>
              </a:rPr>
              <a:t>(iv) </a:t>
            </a:r>
            <a:r>
              <a:rPr lang="en-US" sz="1800" dirty="0">
                <a:ea typeface="Calibri"/>
              </a:rPr>
              <a:t>S</a:t>
            </a:r>
            <a:r>
              <a:rPr lang="en-US" sz="1800" dirty="0" smtClean="0"/>
              <a:t>leep </a:t>
            </a:r>
            <a:r>
              <a:rPr lang="en-US" sz="1800" dirty="0"/>
              <a:t>disorder analysis</a:t>
            </a:r>
            <a:endParaRPr sz="1800" b="0" i="0" u="none" strike="noStrike" cap="none" dirty="0">
              <a:solidFill>
                <a:schemeClr val="dk1"/>
              </a:solidFill>
              <a:latin typeface="Calibri"/>
              <a:ea typeface="Calibri"/>
              <a:cs typeface="Calibri"/>
              <a:sym typeface="Calibri"/>
            </a:endParaRPr>
          </a:p>
        </p:txBody>
      </p:sp>
      <p:sp>
        <p:nvSpPr>
          <p:cNvPr id="198" name="Google Shape;198;p12"/>
          <p:cNvSpPr/>
          <p:nvPr/>
        </p:nvSpPr>
        <p:spPr>
          <a:xfrm>
            <a:off x="4171789" y="3568664"/>
            <a:ext cx="2663400" cy="679500"/>
          </a:xfrm>
          <a:prstGeom prst="roundRect">
            <a:avLst>
              <a:gd name="adj" fmla="val 16667"/>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3500" b="1" dirty="0">
                <a:solidFill>
                  <a:srgbClr val="003F6F"/>
                </a:solidFill>
                <a:latin typeface="Calibri"/>
                <a:ea typeface="Calibri"/>
                <a:cs typeface="Calibri"/>
                <a:sym typeface="Calibri"/>
              </a:rPr>
              <a:t>OUTPUT</a:t>
            </a:r>
            <a:endParaRPr sz="3500" b="1" dirty="0">
              <a:solidFill>
                <a:srgbClr val="003F6F"/>
              </a:solidFill>
              <a:latin typeface="Calibri"/>
              <a:ea typeface="Calibri"/>
              <a:cs typeface="Calibri"/>
              <a:sym typeface="Calibri"/>
            </a:endParaRPr>
          </a:p>
        </p:txBody>
      </p:sp>
      <p:sp>
        <p:nvSpPr>
          <p:cNvPr id="199" name="Google Shape;199;p12"/>
          <p:cNvSpPr/>
          <p:nvPr/>
        </p:nvSpPr>
        <p:spPr>
          <a:xfrm rot="5400000">
            <a:off x="8055625" y="2254100"/>
            <a:ext cx="1094400" cy="3245700"/>
          </a:xfrm>
          <a:prstGeom prst="round2SameRect">
            <a:avLst>
              <a:gd name="adj1" fmla="val 16667"/>
              <a:gd name="adj2" fmla="val 0"/>
            </a:avLst>
          </a:prstGeom>
          <a:solidFill>
            <a:srgbClr val="F1F9FF">
              <a:alpha val="89803"/>
            </a:srgbClr>
          </a:solidFill>
          <a:ln w="15875" cap="flat" cmpd="sng">
            <a:solidFill>
              <a:srgbClr val="F1F9F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txBox="1"/>
          <p:nvPr/>
        </p:nvSpPr>
        <p:spPr>
          <a:xfrm>
            <a:off x="6932750" y="3471350"/>
            <a:ext cx="3349500" cy="952800"/>
          </a:xfrm>
          <a:prstGeom prst="rect">
            <a:avLst/>
          </a:prstGeom>
          <a:noFill/>
          <a:ln>
            <a:noFill/>
          </a:ln>
        </p:spPr>
        <p:txBody>
          <a:bodyPr spcFirstLastPara="1" wrap="square" lIns="91425" tIns="45700" rIns="91425" bIns="45700" anchor="ctr" anchorCtr="0">
            <a:noAutofit/>
          </a:bodyPr>
          <a:lstStyle/>
          <a:p>
            <a:pPr marL="114300" lvl="1" indent="-114300">
              <a:lnSpc>
                <a:spcPct val="75000"/>
              </a:lnSpc>
              <a:buClr>
                <a:schemeClr val="dk1"/>
              </a:buClr>
              <a:buSzPts val="1800"/>
              <a:buFont typeface="Calibri"/>
              <a:buChar char="•"/>
            </a:pPr>
            <a:r>
              <a:rPr lang="en-US" sz="1800" dirty="0">
                <a:solidFill>
                  <a:schemeClr val="dk1"/>
                </a:solidFill>
                <a:latin typeface="Calibri"/>
                <a:ea typeface="Calibri"/>
                <a:cs typeface="Calibri"/>
                <a:sym typeface="Calibri"/>
              </a:rPr>
              <a:t> </a:t>
            </a:r>
            <a:r>
              <a:rPr lang="en-US" sz="1800" dirty="0"/>
              <a:t>Classification of Sleep Disorder (None, Sleep Apnea, Insomnia)</a:t>
            </a:r>
            <a:endParaRPr sz="1800" b="0" i="0" u="none" strike="noStrike" cap="none" dirty="0">
              <a:solidFill>
                <a:schemeClr val="dk1"/>
              </a:solidFill>
              <a:latin typeface="Calibri"/>
              <a:ea typeface="Calibri"/>
              <a:cs typeface="Calibri"/>
              <a:sym typeface="Calibri"/>
            </a:endParaRPr>
          </a:p>
        </p:txBody>
      </p:sp>
      <p:sp>
        <p:nvSpPr>
          <p:cNvPr id="201" name="Google Shape;201;p12"/>
          <p:cNvSpPr/>
          <p:nvPr/>
        </p:nvSpPr>
        <p:spPr>
          <a:xfrm>
            <a:off x="6184339" y="4877159"/>
            <a:ext cx="2663400" cy="699300"/>
          </a:xfrm>
          <a:prstGeom prst="roundRect">
            <a:avLst>
              <a:gd name="adj" fmla="val 16667"/>
            </a:avLst>
          </a:prstGeom>
          <a:solidFill>
            <a:schemeClr val="accent1"/>
          </a:solidFill>
          <a:ln w="1587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3500" b="1" dirty="0">
                <a:solidFill>
                  <a:srgbClr val="003F6F"/>
                </a:solidFill>
                <a:latin typeface="Calibri"/>
                <a:ea typeface="Calibri"/>
                <a:cs typeface="Calibri"/>
                <a:sym typeface="Calibri"/>
              </a:rPr>
              <a:t>APPROACH</a:t>
            </a:r>
            <a:endParaRPr sz="3500" b="1" dirty="0">
              <a:solidFill>
                <a:srgbClr val="003F6F"/>
              </a:solidFill>
              <a:latin typeface="Calibri"/>
              <a:ea typeface="Calibri"/>
              <a:cs typeface="Calibri"/>
              <a:sym typeface="Calibri"/>
            </a:endParaRPr>
          </a:p>
        </p:txBody>
      </p:sp>
      <p:sp>
        <p:nvSpPr>
          <p:cNvPr id="202" name="Google Shape;202;p12"/>
          <p:cNvSpPr/>
          <p:nvPr/>
        </p:nvSpPr>
        <p:spPr>
          <a:xfrm rot="5400000">
            <a:off x="9971145" y="3895034"/>
            <a:ext cx="699300" cy="2663400"/>
          </a:xfrm>
          <a:prstGeom prst="round2SameRect">
            <a:avLst>
              <a:gd name="adj1" fmla="val 16667"/>
              <a:gd name="adj2" fmla="val 0"/>
            </a:avLst>
          </a:prstGeom>
          <a:solidFill>
            <a:srgbClr val="F1F9FF">
              <a:alpha val="89803"/>
            </a:srgbClr>
          </a:solidFill>
          <a:ln w="15875" cap="flat" cmpd="sng">
            <a:solidFill>
              <a:srgbClr val="F1F9FF">
                <a:alpha val="8980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txBox="1"/>
          <p:nvPr/>
        </p:nvSpPr>
        <p:spPr>
          <a:xfrm>
            <a:off x="9158955" y="4911199"/>
            <a:ext cx="2629200" cy="630900"/>
          </a:xfrm>
          <a:prstGeom prst="rect">
            <a:avLst/>
          </a:prstGeom>
          <a:noFill/>
          <a:ln>
            <a:noFill/>
          </a:ln>
        </p:spPr>
        <p:txBody>
          <a:bodyPr spcFirstLastPara="1" wrap="square" lIns="91425" tIns="45700" rIns="91425" bIns="45700" anchor="ctr" anchorCtr="0">
            <a:noAutofit/>
          </a:bodyPr>
          <a:lstStyle/>
          <a:p>
            <a:pPr marL="114300" lvl="1" indent="-114300">
              <a:lnSpc>
                <a:spcPct val="75000"/>
              </a:lnSpc>
              <a:buClr>
                <a:schemeClr val="dk1"/>
              </a:buClr>
              <a:buSzPts val="1800"/>
              <a:buFont typeface="Calibri"/>
              <a:buChar char="•"/>
            </a:pPr>
            <a:r>
              <a:rPr lang="en-US" sz="1800" dirty="0"/>
              <a:t> Decision Tree and Random Forest Classification</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09;p13"/>
          <p:cNvSpPr txBox="1"/>
          <p:nvPr/>
        </p:nvSpPr>
        <p:spPr>
          <a:xfrm>
            <a:off x="1066800" y="290179"/>
            <a:ext cx="10058400" cy="750564"/>
          </a:xfrm>
          <a:prstGeom prst="rect">
            <a:avLst/>
          </a:prstGeom>
          <a:noFill/>
          <a:ln>
            <a:noFill/>
          </a:ln>
        </p:spPr>
        <p:txBody>
          <a:bodyPr spcFirstLastPara="1" wrap="square" lIns="91425" tIns="45700" rIns="91425" bIns="45700" anchor="t" anchorCtr="0">
            <a:noAutofit/>
          </a:bodyPr>
          <a:lstStyle/>
          <a:p>
            <a:pPr algn="ctr">
              <a:lnSpc>
                <a:spcPct val="85000"/>
              </a:lnSpc>
              <a:buClr>
                <a:srgbClr val="03366C"/>
              </a:buClr>
              <a:buSzPts val="3200"/>
            </a:pPr>
            <a:r>
              <a:rPr lang="en-US" sz="3200" b="1" dirty="0">
                <a:solidFill>
                  <a:srgbClr val="002060"/>
                </a:solidFill>
              </a:rPr>
              <a:t>Decision Tree</a:t>
            </a:r>
          </a:p>
          <a:p>
            <a:pPr marL="0" marR="0" lvl="0" indent="0" algn="ctr" rtl="0">
              <a:lnSpc>
                <a:spcPct val="85000"/>
              </a:lnSpc>
              <a:spcBef>
                <a:spcPts val="0"/>
              </a:spcBef>
              <a:spcAft>
                <a:spcPts val="0"/>
              </a:spcAft>
              <a:buClr>
                <a:srgbClr val="03366C"/>
              </a:buClr>
              <a:buSzPts val="3200"/>
              <a:buFont typeface="Cambria"/>
              <a:buNone/>
            </a:pPr>
            <a:endParaRPr sz="3200" b="1" dirty="0">
              <a:solidFill>
                <a:srgbClr val="03366C"/>
              </a:solidFill>
              <a:latin typeface="Cambria"/>
              <a:ea typeface="Cambria"/>
              <a:cs typeface="Cambria"/>
              <a:sym typeface="Cambria"/>
            </a:endParaRPr>
          </a:p>
        </p:txBody>
      </p:sp>
      <p:sp>
        <p:nvSpPr>
          <p:cNvPr id="3" name="Google Shape;208;p13"/>
          <p:cNvSpPr/>
          <p:nvPr/>
        </p:nvSpPr>
        <p:spPr>
          <a:xfrm>
            <a:off x="415859" y="969263"/>
            <a:ext cx="5244277" cy="5084065"/>
          </a:xfrm>
          <a:prstGeom prst="rect">
            <a:avLst/>
          </a:prstGeom>
          <a:solidFill>
            <a:schemeClr val="accen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endParaRPr sz="1600" dirty="0">
              <a:solidFill>
                <a:schemeClr val="lt1"/>
              </a:solidFill>
              <a:latin typeface="Calibri"/>
              <a:ea typeface="Calibri"/>
              <a:cs typeface="Calibri"/>
              <a:sym typeface="Calibri"/>
            </a:endParaRPr>
          </a:p>
        </p:txBody>
      </p:sp>
      <p:sp>
        <p:nvSpPr>
          <p:cNvPr id="4" name="Rectangle 3"/>
          <p:cNvSpPr/>
          <p:nvPr/>
        </p:nvSpPr>
        <p:spPr>
          <a:xfrm>
            <a:off x="6096000" y="850588"/>
            <a:ext cx="6096000" cy="5632311"/>
          </a:xfrm>
          <a:prstGeom prst="rect">
            <a:avLst/>
          </a:prstGeom>
        </p:spPr>
        <p:txBody>
          <a:bodyPr>
            <a:spAutoFit/>
          </a:bodyPr>
          <a:lstStyle/>
          <a:p>
            <a:pPr lvl="0"/>
            <a:r>
              <a:rPr lang="en-US" sz="1800" dirty="0" smtClean="0"/>
              <a:t>Classification </a:t>
            </a:r>
            <a:r>
              <a:rPr lang="en-US" sz="1800" dirty="0"/>
              <a:t>tree:</a:t>
            </a:r>
            <a:br>
              <a:rPr lang="en-US" sz="1800" dirty="0"/>
            </a:br>
            <a:r>
              <a:rPr lang="en-US" sz="1800" dirty="0" smtClean="0"/>
              <a:t> </a:t>
            </a:r>
            <a:r>
              <a:rPr lang="en-US" sz="1800" dirty="0" err="1"/>
              <a:t>rpart</a:t>
            </a:r>
            <a:r>
              <a:rPr lang="en-US" sz="1800" dirty="0"/>
              <a:t>(formula = </a:t>
            </a:r>
            <a:r>
              <a:rPr lang="en-US" sz="1800" dirty="0" err="1"/>
              <a:t>Sleep.Disorder</a:t>
            </a:r>
            <a:r>
              <a:rPr lang="en-US" sz="1800" dirty="0"/>
              <a:t> ~ ., data = </a:t>
            </a:r>
            <a:r>
              <a:rPr lang="en-US" sz="1800" dirty="0" err="1"/>
              <a:t>train_data</a:t>
            </a:r>
            <a:r>
              <a:rPr lang="en-US" sz="1800" dirty="0"/>
              <a:t>, method = "class", </a:t>
            </a:r>
            <a:br>
              <a:rPr lang="en-US" sz="1800" dirty="0"/>
            </a:br>
            <a:r>
              <a:rPr lang="en-US" sz="1800" dirty="0" smtClean="0"/>
              <a:t> </a:t>
            </a:r>
            <a:r>
              <a:rPr lang="en-US" sz="1800" dirty="0"/>
              <a:t>    </a:t>
            </a:r>
            <a:r>
              <a:rPr lang="en-US" sz="1800" dirty="0" err="1"/>
              <a:t>xval</a:t>
            </a:r>
            <a:r>
              <a:rPr lang="en-US" sz="1800" dirty="0"/>
              <a:t> = 10)</a:t>
            </a:r>
            <a:br>
              <a:rPr lang="en-US" sz="1800" dirty="0"/>
            </a:br>
            <a:r>
              <a:rPr lang="en-US" sz="1800" dirty="0" smtClean="0"/>
              <a:t> </a:t>
            </a:r>
            <a:r>
              <a:rPr lang="en-US" sz="1800" dirty="0"/>
              <a:t/>
            </a:r>
            <a:br>
              <a:rPr lang="en-US" sz="1800" dirty="0"/>
            </a:br>
            <a:r>
              <a:rPr lang="en-US" sz="1800" dirty="0" smtClean="0"/>
              <a:t> </a:t>
            </a:r>
            <a:r>
              <a:rPr lang="en-US" sz="1800" dirty="0"/>
              <a:t>Variables actually used in tree construction:</a:t>
            </a:r>
            <a:br>
              <a:rPr lang="en-US" sz="1800" dirty="0"/>
            </a:br>
            <a:r>
              <a:rPr lang="en-US" sz="1800" dirty="0" smtClean="0"/>
              <a:t> </a:t>
            </a:r>
            <a:r>
              <a:rPr lang="en-US" sz="1800" dirty="0"/>
              <a:t>[1] Age                     </a:t>
            </a:r>
            <a:r>
              <a:rPr lang="en-US" sz="1800" dirty="0" err="1"/>
              <a:t>BMI.Category</a:t>
            </a:r>
            <a:r>
              <a:rPr lang="en-US" sz="1800" dirty="0"/>
              <a:t>            </a:t>
            </a:r>
            <a:r>
              <a:rPr lang="en-US" sz="1800" dirty="0" err="1"/>
              <a:t>Physical.Activity.Level</a:t>
            </a:r>
            <a:r>
              <a:rPr lang="en-US" sz="1800" dirty="0"/>
              <a:t/>
            </a:r>
            <a:br>
              <a:rPr lang="en-US" sz="1800" dirty="0"/>
            </a:br>
            <a:r>
              <a:rPr lang="en-US" sz="1800" dirty="0" smtClean="0"/>
              <a:t> </a:t>
            </a:r>
            <a:r>
              <a:rPr lang="en-US" sz="1800" dirty="0"/>
              <a:t>[4] Systolic               </a:t>
            </a:r>
            <a:br>
              <a:rPr lang="en-US" sz="1800" dirty="0"/>
            </a:br>
            <a:r>
              <a:rPr lang="en-US" sz="1800" dirty="0" smtClean="0"/>
              <a:t> </a:t>
            </a:r>
            <a:r>
              <a:rPr lang="en-US" sz="1800" dirty="0"/>
              <a:t/>
            </a:r>
            <a:br>
              <a:rPr lang="en-US" sz="1800" dirty="0"/>
            </a:br>
            <a:r>
              <a:rPr lang="en-US" sz="1800" dirty="0" smtClean="0"/>
              <a:t> </a:t>
            </a:r>
            <a:r>
              <a:rPr lang="en-US" sz="1800" dirty="0"/>
              <a:t>Root node error: 125/297 = 0.42088</a:t>
            </a:r>
            <a:br>
              <a:rPr lang="en-US" sz="1800" dirty="0"/>
            </a:br>
            <a:r>
              <a:rPr lang="en-US" sz="1800" dirty="0" smtClean="0"/>
              <a:t> </a:t>
            </a:r>
            <a:r>
              <a:rPr lang="en-US" sz="1800" dirty="0"/>
              <a:t/>
            </a:r>
            <a:br>
              <a:rPr lang="en-US" sz="1800" dirty="0"/>
            </a:br>
            <a:r>
              <a:rPr lang="en-US" sz="1800" dirty="0" smtClean="0"/>
              <a:t> </a:t>
            </a:r>
            <a:r>
              <a:rPr lang="en-US" sz="1800" dirty="0"/>
              <a:t>n= 297 </a:t>
            </a:r>
            <a:br>
              <a:rPr lang="en-US" sz="1800" dirty="0"/>
            </a:br>
            <a:r>
              <a:rPr lang="en-US" sz="1800" dirty="0" smtClean="0"/>
              <a:t> </a:t>
            </a:r>
            <a:r>
              <a:rPr lang="en-US" sz="1800" dirty="0"/>
              <a:t/>
            </a:r>
            <a:br>
              <a:rPr lang="en-US" sz="1800" dirty="0"/>
            </a:br>
            <a:r>
              <a:rPr lang="en-US" sz="1800" dirty="0"/>
              <a:t>      </a:t>
            </a:r>
            <a:r>
              <a:rPr lang="en-US" sz="1800" dirty="0" err="1"/>
              <a:t>CP</a:t>
            </a:r>
            <a:r>
              <a:rPr lang="en-US" sz="1800" dirty="0"/>
              <a:t> </a:t>
            </a:r>
            <a:r>
              <a:rPr lang="en-US" sz="1800" dirty="0" err="1"/>
              <a:t>nsplit</a:t>
            </a:r>
            <a:r>
              <a:rPr lang="en-US" sz="1800" dirty="0"/>
              <a:t> </a:t>
            </a:r>
            <a:r>
              <a:rPr lang="en-US" sz="1800" dirty="0" err="1"/>
              <a:t>rel</a:t>
            </a:r>
            <a:r>
              <a:rPr lang="en-US" sz="1800" dirty="0"/>
              <a:t> error </a:t>
            </a:r>
            <a:r>
              <a:rPr lang="en-US" sz="1800" dirty="0" err="1"/>
              <a:t>xerror</a:t>
            </a:r>
            <a:r>
              <a:rPr lang="en-US" sz="1800" dirty="0"/>
              <a:t>     </a:t>
            </a:r>
            <a:r>
              <a:rPr lang="en-US" sz="1800" dirty="0" err="1"/>
              <a:t>xstd</a:t>
            </a:r>
            <a:r>
              <a:rPr lang="en-US" sz="1800" dirty="0"/>
              <a:t/>
            </a:r>
            <a:br>
              <a:rPr lang="en-US" sz="1800" dirty="0"/>
            </a:br>
            <a:r>
              <a:rPr lang="en-US" sz="1800" dirty="0" smtClean="0"/>
              <a:t> </a:t>
            </a:r>
            <a:r>
              <a:rPr lang="en-US" sz="1800" dirty="0"/>
              <a:t>1 0.376      0     1.000  1.000 0.068066</a:t>
            </a:r>
            <a:br>
              <a:rPr lang="en-US" sz="1800" dirty="0"/>
            </a:br>
            <a:r>
              <a:rPr lang="en-US" sz="1800" dirty="0" smtClean="0"/>
              <a:t> </a:t>
            </a:r>
            <a:r>
              <a:rPr lang="en-US" sz="1800" dirty="0"/>
              <a:t>2 0.344      1     0.624  0.800 0.065155</a:t>
            </a:r>
            <a:br>
              <a:rPr lang="en-US" sz="1800" dirty="0"/>
            </a:br>
            <a:r>
              <a:rPr lang="en-US" sz="1800" dirty="0" smtClean="0"/>
              <a:t> </a:t>
            </a:r>
            <a:r>
              <a:rPr lang="en-US" sz="1800" dirty="0"/>
              <a:t>3 0.040      2     0.280  0.288 0.044997</a:t>
            </a:r>
            <a:br>
              <a:rPr lang="en-US" sz="1800" dirty="0"/>
            </a:br>
            <a:r>
              <a:rPr lang="en-US" sz="1800" dirty="0" smtClean="0"/>
              <a:t> </a:t>
            </a:r>
            <a:r>
              <a:rPr lang="en-US" sz="1800" dirty="0"/>
              <a:t>4 0.010      4     0.200  0.320 0.047066</a:t>
            </a:r>
            <a:endParaRPr lang="en-US" sz="1800" dirty="0">
              <a:solidFill>
                <a:schemeClr val="lt1"/>
              </a:solidFill>
              <a:latin typeface="Calibri"/>
              <a:ea typeface="Calibri"/>
              <a:cs typeface="Calibri"/>
              <a:sym typeface="Calibri"/>
            </a:endParaRPr>
          </a:p>
        </p:txBody>
      </p:sp>
      <p:sp>
        <p:nvSpPr>
          <p:cNvPr id="6" name="TextBox 5"/>
          <p:cNvSpPr txBox="1"/>
          <p:nvPr/>
        </p:nvSpPr>
        <p:spPr>
          <a:xfrm>
            <a:off x="658368" y="1197864"/>
            <a:ext cx="4754880" cy="3970318"/>
          </a:xfrm>
          <a:prstGeom prst="rect">
            <a:avLst/>
          </a:prstGeom>
          <a:noFill/>
        </p:spPr>
        <p:txBody>
          <a:bodyPr wrap="square" rtlCol="0">
            <a:spAutoFit/>
          </a:bodyPr>
          <a:lstStyle/>
          <a:p>
            <a:r>
              <a:rPr lang="en-US" sz="1800" b="1" dirty="0" err="1">
                <a:solidFill>
                  <a:srgbClr val="204A87"/>
                </a:solidFill>
                <a:latin typeface="Consolas" panose="020B0609020204030204" pitchFamily="49" charset="0"/>
              </a:rPr>
              <a:t>set.seed</a:t>
            </a:r>
            <a:r>
              <a:rPr lang="en-US" sz="1800" dirty="0">
                <a:latin typeface="Consolas" panose="020B0609020204030204" pitchFamily="49" charset="0"/>
              </a:rPr>
              <a:t>(</a:t>
            </a:r>
            <a:r>
              <a:rPr lang="en-US" sz="1800" dirty="0">
                <a:solidFill>
                  <a:srgbClr val="0000CF"/>
                </a:solidFill>
                <a:latin typeface="Consolas" panose="020B0609020204030204" pitchFamily="49" charset="0"/>
              </a:rPr>
              <a:t>111</a:t>
            </a:r>
            <a:r>
              <a:rPr lang="en-US" sz="1800" dirty="0">
                <a:latin typeface="Consolas" panose="020B0609020204030204" pitchFamily="49" charset="0"/>
              </a:rPr>
              <a:t>)</a:t>
            </a:r>
            <a:br>
              <a:rPr lang="en-US" sz="1800" dirty="0">
                <a:latin typeface="Consolas" panose="020B0609020204030204" pitchFamily="49" charset="0"/>
              </a:rPr>
            </a:br>
            <a:r>
              <a:rPr lang="en-US" sz="1800" dirty="0" err="1">
                <a:latin typeface="Consolas" panose="020B0609020204030204" pitchFamily="49" charset="0"/>
              </a:rPr>
              <a:t>ind</a:t>
            </a:r>
            <a:r>
              <a:rPr lang="en-US" sz="1800" dirty="0">
                <a:latin typeface="Consolas" panose="020B0609020204030204" pitchFamily="49" charset="0"/>
              </a:rPr>
              <a:t> </a:t>
            </a:r>
            <a:r>
              <a:rPr lang="en-US" sz="1800" dirty="0">
                <a:solidFill>
                  <a:srgbClr val="8F5902"/>
                </a:solidFill>
                <a:latin typeface="Consolas" panose="020B0609020204030204" pitchFamily="49" charset="0"/>
              </a:rPr>
              <a:t>&lt;-</a:t>
            </a:r>
            <a:r>
              <a:rPr lang="en-US" sz="1800" dirty="0">
                <a:latin typeface="Consolas" panose="020B0609020204030204" pitchFamily="49" charset="0"/>
              </a:rPr>
              <a:t> </a:t>
            </a:r>
            <a:r>
              <a:rPr lang="en-US" sz="1800" b="1" dirty="0">
                <a:solidFill>
                  <a:srgbClr val="204A87"/>
                </a:solidFill>
                <a:latin typeface="Consolas" panose="020B0609020204030204" pitchFamily="49" charset="0"/>
              </a:rPr>
              <a:t>sample</a:t>
            </a:r>
            <a:r>
              <a:rPr lang="en-US" sz="1800" dirty="0">
                <a:latin typeface="Consolas" panose="020B0609020204030204" pitchFamily="49" charset="0"/>
              </a:rPr>
              <a:t>(</a:t>
            </a:r>
            <a:r>
              <a:rPr lang="en-US" sz="1800" dirty="0">
                <a:solidFill>
                  <a:srgbClr val="0000CF"/>
                </a:solidFill>
                <a:latin typeface="Consolas" panose="020B0609020204030204" pitchFamily="49" charset="0"/>
              </a:rPr>
              <a:t>2</a:t>
            </a:r>
            <a:r>
              <a:rPr lang="en-US" sz="1800" dirty="0">
                <a:latin typeface="Consolas" panose="020B0609020204030204" pitchFamily="49" charset="0"/>
              </a:rPr>
              <a:t>, </a:t>
            </a:r>
            <a:r>
              <a:rPr lang="en-US" sz="1800" b="1" dirty="0" err="1">
                <a:solidFill>
                  <a:srgbClr val="204A87"/>
                </a:solidFill>
                <a:latin typeface="Consolas" panose="020B0609020204030204" pitchFamily="49" charset="0"/>
              </a:rPr>
              <a:t>nrow</a:t>
            </a:r>
            <a:r>
              <a:rPr lang="en-US" sz="1800" dirty="0">
                <a:latin typeface="Consolas" panose="020B0609020204030204" pitchFamily="49" charset="0"/>
              </a:rPr>
              <a:t>(data), </a:t>
            </a:r>
            <a:r>
              <a:rPr lang="en-US" sz="1800" dirty="0">
                <a:solidFill>
                  <a:srgbClr val="204A87"/>
                </a:solidFill>
                <a:latin typeface="Consolas" panose="020B0609020204030204" pitchFamily="49" charset="0"/>
              </a:rPr>
              <a:t>replace =</a:t>
            </a:r>
            <a:r>
              <a:rPr lang="en-US" sz="1800" dirty="0">
                <a:latin typeface="Consolas" panose="020B0609020204030204" pitchFamily="49" charset="0"/>
              </a:rPr>
              <a:t> </a:t>
            </a:r>
            <a:r>
              <a:rPr lang="en-US" sz="1800" dirty="0">
                <a:solidFill>
                  <a:srgbClr val="8F5902"/>
                </a:solidFill>
                <a:latin typeface="Consolas" panose="020B0609020204030204" pitchFamily="49" charset="0"/>
              </a:rPr>
              <a:t>TRUE</a:t>
            </a:r>
            <a:r>
              <a:rPr lang="en-US" sz="1800" dirty="0">
                <a:latin typeface="Consolas" panose="020B0609020204030204" pitchFamily="49" charset="0"/>
              </a:rPr>
              <a:t>, </a:t>
            </a:r>
            <a:r>
              <a:rPr lang="en-US" sz="1800" dirty="0" err="1">
                <a:solidFill>
                  <a:srgbClr val="204A87"/>
                </a:solidFill>
                <a:latin typeface="Consolas" panose="020B0609020204030204" pitchFamily="49" charset="0"/>
              </a:rPr>
              <a:t>prob</a:t>
            </a:r>
            <a:r>
              <a:rPr lang="en-US" sz="1800" dirty="0">
                <a:solidFill>
                  <a:srgbClr val="204A87"/>
                </a:solidFill>
                <a:latin typeface="Consolas" panose="020B0609020204030204" pitchFamily="49" charset="0"/>
              </a:rPr>
              <a:t> =</a:t>
            </a:r>
            <a:r>
              <a:rPr lang="en-US" sz="1800" dirty="0">
                <a:latin typeface="Consolas" panose="020B0609020204030204" pitchFamily="49" charset="0"/>
              </a:rPr>
              <a:t> </a:t>
            </a:r>
            <a:r>
              <a:rPr lang="en-US" sz="1800" b="1" dirty="0">
                <a:solidFill>
                  <a:srgbClr val="204A87"/>
                </a:solidFill>
                <a:latin typeface="Consolas" panose="020B0609020204030204" pitchFamily="49" charset="0"/>
              </a:rPr>
              <a:t>c</a:t>
            </a:r>
            <a:r>
              <a:rPr lang="en-US" sz="1800" dirty="0">
                <a:latin typeface="Consolas" panose="020B0609020204030204" pitchFamily="49" charset="0"/>
              </a:rPr>
              <a:t>(</a:t>
            </a:r>
            <a:r>
              <a:rPr lang="en-US" sz="1800" dirty="0">
                <a:solidFill>
                  <a:srgbClr val="0000CF"/>
                </a:solidFill>
                <a:latin typeface="Consolas" panose="020B0609020204030204" pitchFamily="49" charset="0"/>
              </a:rPr>
              <a:t>0.8</a:t>
            </a:r>
            <a:r>
              <a:rPr lang="en-US" sz="1800" dirty="0">
                <a:latin typeface="Consolas" panose="020B0609020204030204" pitchFamily="49" charset="0"/>
              </a:rPr>
              <a:t>, </a:t>
            </a:r>
            <a:r>
              <a:rPr lang="en-US" sz="1800" dirty="0">
                <a:solidFill>
                  <a:srgbClr val="0000CF"/>
                </a:solidFill>
                <a:latin typeface="Consolas" panose="020B0609020204030204" pitchFamily="49" charset="0"/>
              </a:rPr>
              <a:t>0.2</a:t>
            </a:r>
            <a:r>
              <a:rPr lang="en-US" sz="1800" dirty="0">
                <a:latin typeface="Consolas" panose="020B0609020204030204" pitchFamily="49" charset="0"/>
              </a:rPr>
              <a:t>))</a:t>
            </a:r>
            <a:br>
              <a:rPr lang="en-US" sz="1800" dirty="0">
                <a:latin typeface="Consolas" panose="020B0609020204030204" pitchFamily="49" charset="0"/>
              </a:rPr>
            </a:br>
            <a:r>
              <a:rPr lang="en-US" sz="1800" dirty="0" err="1">
                <a:latin typeface="Consolas" panose="020B0609020204030204" pitchFamily="49" charset="0"/>
              </a:rPr>
              <a:t>train_data</a:t>
            </a:r>
            <a:r>
              <a:rPr lang="en-US" sz="1800" dirty="0">
                <a:latin typeface="Consolas" panose="020B0609020204030204" pitchFamily="49" charset="0"/>
              </a:rPr>
              <a:t> </a:t>
            </a:r>
            <a:r>
              <a:rPr lang="en-US" sz="1800" dirty="0">
                <a:solidFill>
                  <a:srgbClr val="8F5902"/>
                </a:solidFill>
                <a:latin typeface="Consolas" panose="020B0609020204030204" pitchFamily="49" charset="0"/>
              </a:rPr>
              <a:t>&lt;-</a:t>
            </a:r>
            <a:r>
              <a:rPr lang="en-US" sz="1800" dirty="0">
                <a:latin typeface="Consolas" panose="020B0609020204030204" pitchFamily="49" charset="0"/>
              </a:rPr>
              <a:t> data[</a:t>
            </a:r>
            <a:r>
              <a:rPr lang="en-US" sz="1800" dirty="0" err="1">
                <a:latin typeface="Consolas" panose="020B0609020204030204" pitchFamily="49" charset="0"/>
              </a:rPr>
              <a:t>ind</a:t>
            </a:r>
            <a:r>
              <a:rPr lang="en-US" sz="1800" b="1" dirty="0">
                <a:solidFill>
                  <a:srgbClr val="CE5C00"/>
                </a:solidFill>
                <a:latin typeface="Consolas" panose="020B0609020204030204" pitchFamily="49" charset="0"/>
              </a:rPr>
              <a:t>==</a:t>
            </a:r>
            <a:r>
              <a:rPr lang="en-US" sz="1800" dirty="0">
                <a:solidFill>
                  <a:srgbClr val="0000CF"/>
                </a:solidFill>
                <a:latin typeface="Consolas" panose="020B0609020204030204" pitchFamily="49" charset="0"/>
              </a:rPr>
              <a:t>1</a:t>
            </a:r>
            <a:r>
              <a:rPr lang="en-US" sz="1800" dirty="0">
                <a:latin typeface="Consolas" panose="020B0609020204030204" pitchFamily="49" charset="0"/>
              </a:rPr>
              <a:t>,]</a:t>
            </a:r>
            <a:br>
              <a:rPr lang="en-US" sz="1800" dirty="0">
                <a:latin typeface="Consolas" panose="020B0609020204030204" pitchFamily="49" charset="0"/>
              </a:rPr>
            </a:br>
            <a:r>
              <a:rPr lang="en-US" sz="1800" dirty="0" err="1">
                <a:latin typeface="Consolas" panose="020B0609020204030204" pitchFamily="49" charset="0"/>
              </a:rPr>
              <a:t>test_data</a:t>
            </a:r>
            <a:r>
              <a:rPr lang="en-US" sz="1800" dirty="0">
                <a:latin typeface="Consolas" panose="020B0609020204030204" pitchFamily="49" charset="0"/>
              </a:rPr>
              <a:t> </a:t>
            </a:r>
            <a:r>
              <a:rPr lang="en-US" sz="1800" dirty="0">
                <a:solidFill>
                  <a:srgbClr val="8F5902"/>
                </a:solidFill>
                <a:latin typeface="Consolas" panose="020B0609020204030204" pitchFamily="49" charset="0"/>
              </a:rPr>
              <a:t>&lt;-</a:t>
            </a:r>
            <a:r>
              <a:rPr lang="en-US" sz="1800" dirty="0">
                <a:latin typeface="Consolas" panose="020B0609020204030204" pitchFamily="49" charset="0"/>
              </a:rPr>
              <a:t> data[</a:t>
            </a:r>
            <a:r>
              <a:rPr lang="en-US" sz="1800" dirty="0" err="1">
                <a:latin typeface="Consolas" panose="020B0609020204030204" pitchFamily="49" charset="0"/>
              </a:rPr>
              <a:t>ind</a:t>
            </a:r>
            <a:r>
              <a:rPr lang="en-US" sz="1800" b="1" dirty="0">
                <a:solidFill>
                  <a:srgbClr val="CE5C00"/>
                </a:solidFill>
                <a:latin typeface="Consolas" panose="020B0609020204030204" pitchFamily="49" charset="0"/>
              </a:rPr>
              <a:t>==</a:t>
            </a:r>
            <a:r>
              <a:rPr lang="en-US" sz="1800" dirty="0">
                <a:solidFill>
                  <a:srgbClr val="0000CF"/>
                </a:solidFill>
                <a:latin typeface="Consolas" panose="020B0609020204030204" pitchFamily="49" charset="0"/>
              </a:rPr>
              <a:t>2</a:t>
            </a:r>
            <a:r>
              <a:rPr lang="en-US" sz="1800" dirty="0" smtClean="0">
                <a:latin typeface="Consolas" panose="020B0609020204030204" pitchFamily="49" charset="0"/>
              </a:rPr>
              <a:t>,]</a:t>
            </a:r>
          </a:p>
          <a:p>
            <a:r>
              <a:rPr lang="en-US" sz="1800" b="1" dirty="0" err="1">
                <a:solidFill>
                  <a:srgbClr val="204A87"/>
                </a:solidFill>
                <a:latin typeface="Consolas" panose="020B0609020204030204" pitchFamily="49" charset="0"/>
              </a:rPr>
              <a:t>addmargins</a:t>
            </a:r>
            <a:r>
              <a:rPr lang="en-US" sz="1800" dirty="0">
                <a:latin typeface="Consolas" panose="020B0609020204030204" pitchFamily="49" charset="0"/>
              </a:rPr>
              <a:t>(</a:t>
            </a:r>
            <a:r>
              <a:rPr lang="en-US" sz="1800" b="1" dirty="0" err="1">
                <a:solidFill>
                  <a:srgbClr val="204A87"/>
                </a:solidFill>
                <a:latin typeface="Consolas" panose="020B0609020204030204" pitchFamily="49" charset="0"/>
              </a:rPr>
              <a:t>prop.table</a:t>
            </a:r>
            <a:r>
              <a:rPr lang="en-US" sz="1800" dirty="0">
                <a:latin typeface="Consolas" panose="020B0609020204030204" pitchFamily="49" charset="0"/>
              </a:rPr>
              <a:t>(</a:t>
            </a:r>
            <a:r>
              <a:rPr lang="en-US" sz="1800" b="1" dirty="0">
                <a:solidFill>
                  <a:srgbClr val="204A87"/>
                </a:solidFill>
                <a:latin typeface="Consolas" panose="020B0609020204030204" pitchFamily="49" charset="0"/>
              </a:rPr>
              <a:t>table</a:t>
            </a:r>
            <a:r>
              <a:rPr lang="en-US" sz="1800" dirty="0">
                <a:latin typeface="Consolas" panose="020B0609020204030204" pitchFamily="49" charset="0"/>
              </a:rPr>
              <a:t>(</a:t>
            </a:r>
            <a:r>
              <a:rPr lang="en-US" sz="1800" dirty="0" err="1">
                <a:latin typeface="Consolas" panose="020B0609020204030204" pitchFamily="49" charset="0"/>
              </a:rPr>
              <a:t>ind</a:t>
            </a:r>
            <a:r>
              <a:rPr lang="en-US" sz="1800" dirty="0" smtClean="0">
                <a:latin typeface="Consolas" panose="020B0609020204030204" pitchFamily="49" charset="0"/>
              </a:rPr>
              <a:t>)))</a:t>
            </a:r>
          </a:p>
          <a:p>
            <a:endParaRPr lang="en-US" sz="1800" dirty="0" smtClean="0">
              <a:latin typeface="Consolas" panose="020B0609020204030204" pitchFamily="49" charset="0"/>
            </a:endParaRPr>
          </a:p>
          <a:p>
            <a:r>
              <a:rPr lang="en-US" sz="1800" dirty="0" err="1"/>
              <a:t>decision_tree</a:t>
            </a:r>
            <a:r>
              <a:rPr lang="en-US" sz="1800" dirty="0"/>
              <a:t>&lt;- </a:t>
            </a:r>
            <a:r>
              <a:rPr lang="en-US" sz="1800" b="1" dirty="0" err="1"/>
              <a:t>rpart</a:t>
            </a:r>
            <a:r>
              <a:rPr lang="en-US" sz="1800" dirty="0"/>
              <a:t>(</a:t>
            </a:r>
            <a:r>
              <a:rPr lang="en-US" sz="1800" dirty="0" err="1"/>
              <a:t>Sleep.Disorder</a:t>
            </a:r>
            <a:r>
              <a:rPr lang="en-US" sz="1800" dirty="0"/>
              <a:t> </a:t>
            </a:r>
            <a:r>
              <a:rPr lang="en-US" sz="1800" b="1" dirty="0"/>
              <a:t>~</a:t>
            </a:r>
            <a:r>
              <a:rPr lang="en-US" sz="1800" dirty="0"/>
              <a:t> .,</a:t>
            </a:r>
            <a:br>
              <a:rPr lang="en-US" sz="1800" dirty="0"/>
            </a:br>
            <a:r>
              <a:rPr lang="en-US" sz="1800" dirty="0"/>
              <a:t>                      data = </a:t>
            </a:r>
            <a:r>
              <a:rPr lang="en-US" sz="1800" dirty="0" err="1"/>
              <a:t>train_data</a:t>
            </a:r>
            <a:r>
              <a:rPr lang="en-US" sz="1800" dirty="0"/>
              <a:t>,</a:t>
            </a:r>
            <a:br>
              <a:rPr lang="en-US" sz="1800" dirty="0"/>
            </a:br>
            <a:r>
              <a:rPr lang="en-US" sz="1800" dirty="0"/>
              <a:t>                      method = 'class',</a:t>
            </a:r>
            <a:br>
              <a:rPr lang="en-US" sz="1800" dirty="0"/>
            </a:br>
            <a:r>
              <a:rPr lang="en-US" sz="1800" dirty="0"/>
              <a:t>                      </a:t>
            </a:r>
            <a:r>
              <a:rPr lang="en-US" sz="1800" dirty="0" err="1"/>
              <a:t>xval</a:t>
            </a:r>
            <a:r>
              <a:rPr lang="en-US" sz="1800" dirty="0"/>
              <a:t> = 10, </a:t>
            </a:r>
            <a:r>
              <a:rPr lang="en-US" sz="1800" i="1" dirty="0"/>
              <a:t># k-fold </a:t>
            </a:r>
            <a:r>
              <a:rPr lang="en-US" sz="1800" i="1" dirty="0" err="1"/>
              <a:t>với</a:t>
            </a:r>
            <a:r>
              <a:rPr lang="en-US" sz="1800" i="1" dirty="0"/>
              <a:t> k = 10</a:t>
            </a:r>
            <a:r>
              <a:rPr lang="en-US" sz="1800" dirty="0"/>
              <a:t/>
            </a:r>
            <a:br>
              <a:rPr lang="en-US" sz="1800" dirty="0"/>
            </a:br>
            <a:r>
              <a:rPr lang="en-US" sz="1800" dirty="0"/>
              <a:t>                      )</a:t>
            </a:r>
            <a:endParaRPr lang="en-US" sz="1800" dirty="0">
              <a:latin typeface="Consolas" panose="020B0609020204030204" pitchFamily="49" charset="0"/>
            </a:endParaRPr>
          </a:p>
          <a:p>
            <a:r>
              <a:rPr lang="en-US" sz="1800" b="1" dirty="0" err="1" smtClean="0">
                <a:solidFill>
                  <a:srgbClr val="204A87"/>
                </a:solidFill>
                <a:latin typeface="Consolas" panose="020B0609020204030204" pitchFamily="49" charset="0"/>
              </a:rPr>
              <a:t>printcp</a:t>
            </a:r>
            <a:r>
              <a:rPr lang="en-US" sz="1800" dirty="0" smtClean="0">
                <a:latin typeface="Consolas" panose="020B0609020204030204" pitchFamily="49" charset="0"/>
              </a:rPr>
              <a:t>(</a:t>
            </a:r>
            <a:r>
              <a:rPr lang="en-US" sz="1800" dirty="0" err="1" smtClean="0">
                <a:latin typeface="Consolas" panose="020B0609020204030204" pitchFamily="49" charset="0"/>
              </a:rPr>
              <a:t>decision_tree</a:t>
            </a:r>
            <a:r>
              <a:rPr lang="en-US" sz="1800" dirty="0">
                <a:latin typeface="Consolas" panose="020B0609020204030204" pitchFamily="49" charset="0"/>
              </a:rPr>
              <a:t>)</a:t>
            </a:r>
            <a:br>
              <a:rPr lang="en-US" sz="1800" dirty="0">
                <a:latin typeface="Consolas" panose="020B0609020204030204" pitchFamily="49" charset="0"/>
              </a:rPr>
            </a:br>
            <a:endParaRPr lang="en-US" sz="1800" dirty="0"/>
          </a:p>
        </p:txBody>
      </p:sp>
    </p:spTree>
    <p:extLst>
      <p:ext uri="{BB962C8B-B14F-4D97-AF65-F5344CB8AC3E}">
        <p14:creationId xmlns:p14="http://schemas.microsoft.com/office/powerpoint/2010/main" val="9249790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6.googleusercontent.com/99pbWjRVr01KRphtduezn7o7P5dXs3QInWEpHkSS4eTALsymMczv_eJhFiNKjcLlqngLTGaDe0_a4scALwf0mTvK1gAwhg0a1xtyHJ-rMGbRBJheVfWn5Krc3fX6Yv95HKqblqjKwH9lAcMY0foHg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4" y="265176"/>
            <a:ext cx="11173968" cy="57972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31218" y="6155472"/>
            <a:ext cx="1952779" cy="307777"/>
          </a:xfrm>
          <a:prstGeom prst="rect">
            <a:avLst/>
          </a:prstGeom>
        </p:spPr>
        <p:txBody>
          <a:bodyPr wrap="none">
            <a:spAutoFit/>
          </a:bodyPr>
          <a:lstStyle/>
          <a:p>
            <a:r>
              <a:rPr lang="en-US" i="1" dirty="0">
                <a:solidFill>
                  <a:srgbClr val="44546A"/>
                </a:solidFill>
                <a:latin typeface="Times New Roman" panose="02020603050405020304" pitchFamily="18" charset="0"/>
              </a:rPr>
              <a:t>Figure 23. Decision tree</a:t>
            </a:r>
            <a:endParaRPr lang="en-US" dirty="0"/>
          </a:p>
        </p:txBody>
      </p:sp>
    </p:spTree>
    <p:extLst>
      <p:ext uri="{BB962C8B-B14F-4D97-AF65-F5344CB8AC3E}">
        <p14:creationId xmlns:p14="http://schemas.microsoft.com/office/powerpoint/2010/main" val="371768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5.googleusercontent.com/ub-A870-VSojPJhuHwWRr9NXG0519p9pN7pN7NcOPBmOuUsE-rwh3ID2lStGEQD9JvKhZo8i7OhIU3gTNwytJhpIOGPLHJsS34nP6MqnCfUnwr1QJuddnrBKgWxxgoF_cN1_oWptZHsiCEGm7BBi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016" y="226504"/>
            <a:ext cx="9445752" cy="600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502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9172" y="157008"/>
            <a:ext cx="2884123" cy="369332"/>
          </a:xfrm>
          <a:prstGeom prst="rect">
            <a:avLst/>
          </a:prstGeom>
        </p:spPr>
        <p:txBody>
          <a:bodyPr wrap="none">
            <a:spAutoFit/>
          </a:bodyPr>
          <a:lstStyle/>
          <a:p>
            <a:r>
              <a:rPr lang="en-US" sz="1800" dirty="0">
                <a:latin typeface="Times New Roman" panose="02020603050405020304" pitchFamily="18" charset="0"/>
              </a:rPr>
              <a:t>Prune the tree to optimal size</a:t>
            </a:r>
            <a:endParaRPr lang="en-US" sz="1800" dirty="0"/>
          </a:p>
        </p:txBody>
      </p:sp>
      <p:sp>
        <p:nvSpPr>
          <p:cNvPr id="3" name="Google Shape;208;p13"/>
          <p:cNvSpPr/>
          <p:nvPr/>
        </p:nvSpPr>
        <p:spPr>
          <a:xfrm>
            <a:off x="388427" y="886967"/>
            <a:ext cx="5244277" cy="5084065"/>
          </a:xfrm>
          <a:prstGeom prst="rect">
            <a:avLst/>
          </a:prstGeom>
          <a:solidFill>
            <a:schemeClr val="accent1"/>
          </a:solidFill>
          <a:ln w="158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endParaRPr sz="1600" dirty="0">
              <a:solidFill>
                <a:schemeClr val="lt1"/>
              </a:solidFill>
              <a:latin typeface="Calibri"/>
              <a:ea typeface="Calibri"/>
              <a:cs typeface="Calibri"/>
              <a:sym typeface="Calibri"/>
            </a:endParaRPr>
          </a:p>
        </p:txBody>
      </p:sp>
      <p:sp>
        <p:nvSpPr>
          <p:cNvPr id="5" name="TextBox 4"/>
          <p:cNvSpPr txBox="1"/>
          <p:nvPr/>
        </p:nvSpPr>
        <p:spPr>
          <a:xfrm>
            <a:off x="729172" y="1335024"/>
            <a:ext cx="4647500" cy="3785652"/>
          </a:xfrm>
          <a:prstGeom prst="rect">
            <a:avLst/>
          </a:prstGeom>
          <a:noFill/>
        </p:spPr>
        <p:txBody>
          <a:bodyPr wrap="square" rtlCol="0">
            <a:spAutoFit/>
          </a:bodyPr>
          <a:lstStyle/>
          <a:p>
            <a:r>
              <a:rPr lang="en-US" sz="2400" b="1" dirty="0">
                <a:solidFill>
                  <a:srgbClr val="204A87"/>
                </a:solidFill>
                <a:latin typeface="Consolas" panose="020B0609020204030204" pitchFamily="49" charset="0"/>
              </a:rPr>
              <a:t>library</a:t>
            </a:r>
            <a:r>
              <a:rPr lang="en-US" sz="2400" dirty="0">
                <a:latin typeface="Consolas" panose="020B0609020204030204" pitchFamily="49" charset="0"/>
              </a:rPr>
              <a:t>(caret)</a:t>
            </a:r>
            <a:br>
              <a:rPr lang="en-US" sz="2400" dirty="0">
                <a:latin typeface="Consolas" panose="020B0609020204030204" pitchFamily="49" charset="0"/>
              </a:rPr>
            </a:br>
            <a:r>
              <a:rPr lang="en-US" sz="2400" dirty="0" err="1">
                <a:latin typeface="Consolas" panose="020B0609020204030204" pitchFamily="49" charset="0"/>
              </a:rPr>
              <a:t>decision_tree_prune</a:t>
            </a:r>
            <a:r>
              <a:rPr lang="en-US" sz="2400" dirty="0">
                <a:latin typeface="Consolas" panose="020B0609020204030204" pitchFamily="49" charset="0"/>
              </a:rPr>
              <a:t> </a:t>
            </a:r>
            <a:r>
              <a:rPr lang="en-US" sz="2400" dirty="0">
                <a:solidFill>
                  <a:srgbClr val="8F5902"/>
                </a:solidFill>
                <a:latin typeface="Consolas" panose="020B0609020204030204" pitchFamily="49" charset="0"/>
              </a:rPr>
              <a:t>&lt;-</a:t>
            </a:r>
            <a:r>
              <a:rPr lang="en-US" sz="2400" dirty="0">
                <a:latin typeface="Consolas" panose="020B0609020204030204" pitchFamily="49" charset="0"/>
              </a:rPr>
              <a:t> </a:t>
            </a:r>
            <a:r>
              <a:rPr lang="en-US" sz="2400" b="1" dirty="0">
                <a:solidFill>
                  <a:srgbClr val="204A87"/>
                </a:solidFill>
                <a:latin typeface="Consolas" panose="020B0609020204030204" pitchFamily="49" charset="0"/>
              </a:rPr>
              <a:t>prune</a:t>
            </a:r>
            <a:r>
              <a:rPr lang="en-US" sz="2400" dirty="0">
                <a:latin typeface="Consolas" panose="020B0609020204030204" pitchFamily="49" charset="0"/>
              </a:rPr>
              <a:t>(</a:t>
            </a:r>
            <a:r>
              <a:rPr lang="en-US" sz="2400" dirty="0" err="1">
                <a:latin typeface="Consolas" panose="020B0609020204030204" pitchFamily="49" charset="0"/>
              </a:rPr>
              <a:t>decision_tree</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204A87"/>
                </a:solidFill>
                <a:latin typeface="Consolas" panose="020B0609020204030204" pitchFamily="49" charset="0"/>
              </a:rPr>
              <a:t>cp</a:t>
            </a:r>
            <a:r>
              <a:rPr lang="en-US" sz="2400" dirty="0">
                <a:solidFill>
                  <a:srgbClr val="204A87"/>
                </a:solidFill>
                <a:latin typeface="Consolas" panose="020B0609020204030204" pitchFamily="49" charset="0"/>
              </a:rPr>
              <a:t> =</a:t>
            </a:r>
            <a:r>
              <a:rPr lang="en-US" sz="2400" dirty="0">
                <a:latin typeface="Consolas" panose="020B0609020204030204" pitchFamily="49" charset="0"/>
              </a:rPr>
              <a:t> </a:t>
            </a:r>
            <a:r>
              <a:rPr lang="en-US" sz="2400" dirty="0" err="1">
                <a:latin typeface="Consolas" panose="020B0609020204030204" pitchFamily="49" charset="0"/>
              </a:rPr>
              <a:t>decision_tree</a:t>
            </a:r>
            <a:r>
              <a:rPr lang="en-US" sz="2400" b="1" dirty="0" err="1">
                <a:solidFill>
                  <a:srgbClr val="CE5C00"/>
                </a:solidFill>
                <a:latin typeface="Consolas" panose="020B0609020204030204" pitchFamily="49" charset="0"/>
              </a:rPr>
              <a:t>$</a:t>
            </a:r>
            <a:r>
              <a:rPr lang="en-US" sz="2400" dirty="0" err="1">
                <a:latin typeface="Consolas" panose="020B0609020204030204" pitchFamily="49" charset="0"/>
              </a:rPr>
              <a:t>cptable</a:t>
            </a:r>
            <a:r>
              <a:rPr lang="en-US" sz="2400" dirty="0">
                <a:latin typeface="Consolas" panose="020B0609020204030204" pitchFamily="49" charset="0"/>
              </a:rPr>
              <a:t>[</a:t>
            </a:r>
            <a:r>
              <a:rPr lang="en-US" sz="2400" b="1" dirty="0" err="1">
                <a:solidFill>
                  <a:srgbClr val="204A87"/>
                </a:solidFill>
                <a:latin typeface="Consolas" panose="020B0609020204030204" pitchFamily="49" charset="0"/>
              </a:rPr>
              <a:t>which.min</a:t>
            </a:r>
            <a:r>
              <a:rPr lang="en-US" sz="2400" dirty="0">
                <a:latin typeface="Consolas" panose="020B0609020204030204" pitchFamily="49" charset="0"/>
              </a:rPr>
              <a:t>(</a:t>
            </a:r>
            <a:r>
              <a:rPr lang="en-US" sz="2400" dirty="0" err="1">
                <a:latin typeface="Consolas" panose="020B0609020204030204" pitchFamily="49" charset="0"/>
              </a:rPr>
              <a:t>decision_tree</a:t>
            </a:r>
            <a:r>
              <a:rPr lang="en-US" sz="2400" b="1" dirty="0" err="1">
                <a:solidFill>
                  <a:srgbClr val="CE5C00"/>
                </a:solidFill>
                <a:latin typeface="Consolas" panose="020B0609020204030204" pitchFamily="49" charset="0"/>
              </a:rPr>
              <a:t>$</a:t>
            </a:r>
            <a:r>
              <a:rPr lang="en-US" sz="2400" dirty="0" err="1">
                <a:latin typeface="Consolas" panose="020B0609020204030204" pitchFamily="49" charset="0"/>
              </a:rPr>
              <a:t>cptable</a:t>
            </a:r>
            <a:r>
              <a:rPr lang="en-US" sz="2400" dirty="0">
                <a:latin typeface="Consolas" panose="020B0609020204030204" pitchFamily="49" charset="0"/>
              </a:rPr>
              <a:t>[, </a:t>
            </a:r>
            <a:r>
              <a:rPr lang="en-US" sz="2400" dirty="0">
                <a:solidFill>
                  <a:srgbClr val="4E9A06"/>
                </a:solidFill>
                <a:latin typeface="Consolas" panose="020B0609020204030204" pitchFamily="49" charset="0"/>
              </a:rPr>
              <a:t>"</a:t>
            </a:r>
            <a:r>
              <a:rPr lang="en-US" sz="2400" dirty="0" err="1">
                <a:solidFill>
                  <a:srgbClr val="4E9A06"/>
                </a:solidFill>
                <a:latin typeface="Consolas" panose="020B0609020204030204" pitchFamily="49" charset="0"/>
              </a:rPr>
              <a:t>xerror</a:t>
            </a:r>
            <a:r>
              <a:rPr lang="en-US" sz="2400" dirty="0">
                <a:solidFill>
                  <a:srgbClr val="4E9A06"/>
                </a:solidFill>
                <a:latin typeface="Consolas" panose="020B0609020204030204" pitchFamily="49" charset="0"/>
              </a:rPr>
              <a:t>"</a:t>
            </a:r>
            <a:r>
              <a:rPr lang="en-US" sz="2400" dirty="0">
                <a:latin typeface="Consolas" panose="020B0609020204030204" pitchFamily="49" charset="0"/>
              </a:rPr>
              <a:t>]), </a:t>
            </a:r>
            <a:r>
              <a:rPr lang="en-US" sz="2400" dirty="0">
                <a:solidFill>
                  <a:srgbClr val="4E9A06"/>
                </a:solidFill>
                <a:latin typeface="Consolas" panose="020B0609020204030204" pitchFamily="49" charset="0"/>
              </a:rPr>
              <a:t>"</a:t>
            </a:r>
            <a:r>
              <a:rPr lang="en-US" sz="2400" dirty="0" err="1">
                <a:solidFill>
                  <a:srgbClr val="4E9A06"/>
                </a:solidFill>
                <a:latin typeface="Consolas" panose="020B0609020204030204" pitchFamily="49" charset="0"/>
              </a:rPr>
              <a:t>CP</a:t>
            </a:r>
            <a:r>
              <a:rPr lang="en-US" sz="2400" dirty="0">
                <a:solidFill>
                  <a:srgbClr val="4E9A06"/>
                </a:solidFill>
                <a:latin typeface="Consolas" panose="020B0609020204030204" pitchFamily="49" charset="0"/>
              </a:rPr>
              <a:t>"</a:t>
            </a:r>
            <a:r>
              <a:rPr lang="en-US" sz="2400" dirty="0">
                <a:latin typeface="Consolas" panose="020B0609020204030204" pitchFamily="49" charset="0"/>
              </a:rPr>
              <a:t>])</a:t>
            </a:r>
            <a:br>
              <a:rPr lang="en-US" sz="2400" dirty="0">
                <a:latin typeface="Consolas" panose="020B0609020204030204" pitchFamily="49" charset="0"/>
              </a:rPr>
            </a:br>
            <a:r>
              <a:rPr lang="en-US" sz="2400" dirty="0">
                <a:latin typeface="Consolas" panose="020B0609020204030204" pitchFamily="49" charset="0"/>
              </a:rPr>
              <a:t/>
            </a:r>
            <a:br>
              <a:rPr lang="en-US" sz="2400" dirty="0">
                <a:latin typeface="Consolas" panose="020B0609020204030204" pitchFamily="49" charset="0"/>
              </a:rPr>
            </a:br>
            <a:r>
              <a:rPr lang="en-US" sz="2400" b="1" dirty="0" err="1">
                <a:solidFill>
                  <a:srgbClr val="204A87"/>
                </a:solidFill>
                <a:latin typeface="Consolas" panose="020B0609020204030204" pitchFamily="49" charset="0"/>
              </a:rPr>
              <a:t>printcp</a:t>
            </a:r>
            <a:r>
              <a:rPr lang="en-US" sz="2400" dirty="0">
                <a:latin typeface="Consolas" panose="020B0609020204030204" pitchFamily="49" charset="0"/>
              </a:rPr>
              <a:t>(</a:t>
            </a:r>
            <a:r>
              <a:rPr lang="en-US" sz="2400" dirty="0" err="1">
                <a:latin typeface="Consolas" panose="020B0609020204030204" pitchFamily="49" charset="0"/>
              </a:rPr>
              <a:t>decision_tree_prune</a:t>
            </a:r>
            <a:r>
              <a:rPr lang="en-US" sz="2400" dirty="0">
                <a:latin typeface="Consolas" panose="020B0609020204030204" pitchFamily="49" charset="0"/>
              </a:rPr>
              <a:t>)</a:t>
            </a:r>
            <a:endParaRPr lang="en-US" sz="2400" dirty="0"/>
          </a:p>
        </p:txBody>
      </p:sp>
      <p:sp>
        <p:nvSpPr>
          <p:cNvPr id="7" name="TextBox 6"/>
          <p:cNvSpPr txBox="1"/>
          <p:nvPr/>
        </p:nvSpPr>
        <p:spPr>
          <a:xfrm>
            <a:off x="6096000" y="526340"/>
            <a:ext cx="5800344" cy="6037550"/>
          </a:xfrm>
          <a:prstGeom prst="rect">
            <a:avLst/>
          </a:prstGeom>
          <a:noFill/>
        </p:spPr>
        <p:txBody>
          <a:bodyPr wrap="square" rtlCol="0">
            <a:spAutoFit/>
          </a:bodyPr>
          <a:lstStyle/>
          <a:p>
            <a:pPr>
              <a:spcAft>
                <a:spcPts val="1000"/>
              </a:spcAft>
            </a:pPr>
            <a:r>
              <a:rPr lang="en-US" sz="1800" dirty="0" smtClean="0">
                <a:latin typeface="Consolas" panose="020B0609020204030204" pitchFamily="49" charset="0"/>
              </a:rPr>
              <a:t> </a:t>
            </a:r>
            <a:r>
              <a:rPr lang="en-US" sz="1800" dirty="0">
                <a:latin typeface="Consolas" panose="020B0609020204030204" pitchFamily="49" charset="0"/>
              </a:rPr>
              <a:t>Classification tree:</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err="1">
                <a:latin typeface="Consolas" panose="020B0609020204030204" pitchFamily="49" charset="0"/>
              </a:rPr>
              <a:t>rpart</a:t>
            </a:r>
            <a:r>
              <a:rPr lang="en-US" sz="1800" dirty="0">
                <a:latin typeface="Consolas" panose="020B0609020204030204" pitchFamily="49" charset="0"/>
              </a:rPr>
              <a:t>(formula = </a:t>
            </a:r>
            <a:r>
              <a:rPr lang="en-US" sz="1800" dirty="0" err="1">
                <a:latin typeface="Consolas" panose="020B0609020204030204" pitchFamily="49" charset="0"/>
              </a:rPr>
              <a:t>Sleep.Disorder</a:t>
            </a:r>
            <a:r>
              <a:rPr lang="en-US" sz="1800" dirty="0">
                <a:latin typeface="Consolas" panose="020B0609020204030204" pitchFamily="49" charset="0"/>
              </a:rPr>
              <a:t> ~ ., data = </a:t>
            </a:r>
            <a:r>
              <a:rPr lang="en-US" sz="1800" dirty="0" err="1">
                <a:latin typeface="Consolas" panose="020B0609020204030204" pitchFamily="49" charset="0"/>
              </a:rPr>
              <a:t>train_data</a:t>
            </a:r>
            <a:r>
              <a:rPr lang="en-US" sz="1800" dirty="0">
                <a:latin typeface="Consolas" panose="020B0609020204030204" pitchFamily="49" charset="0"/>
              </a:rPr>
              <a:t>, method = "class", </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    </a:t>
            </a:r>
            <a:r>
              <a:rPr lang="en-US" sz="1800" dirty="0" err="1">
                <a:latin typeface="Consolas" panose="020B0609020204030204" pitchFamily="49" charset="0"/>
              </a:rPr>
              <a:t>xval</a:t>
            </a:r>
            <a:r>
              <a:rPr lang="en-US" sz="1800" dirty="0">
                <a:latin typeface="Consolas" panose="020B0609020204030204" pitchFamily="49" charset="0"/>
              </a:rPr>
              <a:t> = 10)</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Variables actually used in tree construction:</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[1] </a:t>
            </a:r>
            <a:r>
              <a:rPr lang="en-US" sz="1800" dirty="0" err="1">
                <a:latin typeface="Consolas" panose="020B0609020204030204" pitchFamily="49" charset="0"/>
              </a:rPr>
              <a:t>BMI.Category</a:t>
            </a:r>
            <a:r>
              <a:rPr lang="en-US" sz="1800" dirty="0">
                <a:latin typeface="Consolas" panose="020B0609020204030204" pitchFamily="49" charset="0"/>
              </a:rPr>
              <a:t>            </a:t>
            </a:r>
            <a:r>
              <a:rPr lang="en-US" sz="1800" dirty="0" err="1">
                <a:latin typeface="Consolas" panose="020B0609020204030204" pitchFamily="49" charset="0"/>
              </a:rPr>
              <a:t>Physical.Activity.Level</a:t>
            </a:r>
            <a:r>
              <a:rPr lang="en-US" sz="1800" dirty="0">
                <a:latin typeface="Consolas" panose="020B0609020204030204" pitchFamily="49" charset="0"/>
              </a:rPr>
              <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Root node error: 125/297 = 0.42088</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n= 297 </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
            </a:r>
            <a:br>
              <a:rPr lang="en-US" sz="1800" dirty="0">
                <a:latin typeface="Consolas" panose="020B0609020204030204" pitchFamily="49" charset="0"/>
              </a:rPr>
            </a:br>
            <a:r>
              <a:rPr lang="en-US" sz="1800" dirty="0">
                <a:latin typeface="Consolas" panose="020B0609020204030204" pitchFamily="49" charset="0"/>
              </a:rPr>
              <a:t>      </a:t>
            </a:r>
            <a:r>
              <a:rPr lang="en-US" sz="1800" dirty="0" err="1">
                <a:latin typeface="Consolas" panose="020B0609020204030204" pitchFamily="49" charset="0"/>
              </a:rPr>
              <a:t>CP</a:t>
            </a:r>
            <a:r>
              <a:rPr lang="en-US" sz="1800" dirty="0">
                <a:latin typeface="Consolas" panose="020B0609020204030204" pitchFamily="49" charset="0"/>
              </a:rPr>
              <a:t> </a:t>
            </a:r>
            <a:r>
              <a:rPr lang="en-US" sz="1800" dirty="0" err="1">
                <a:latin typeface="Consolas" panose="020B0609020204030204" pitchFamily="49" charset="0"/>
              </a:rPr>
              <a:t>nsplit</a:t>
            </a:r>
            <a:r>
              <a:rPr lang="en-US" sz="1800" dirty="0">
                <a:latin typeface="Consolas" panose="020B0609020204030204" pitchFamily="49" charset="0"/>
              </a:rPr>
              <a:t> </a:t>
            </a:r>
            <a:r>
              <a:rPr lang="en-US" sz="1800" dirty="0" err="1">
                <a:latin typeface="Consolas" panose="020B0609020204030204" pitchFamily="49" charset="0"/>
              </a:rPr>
              <a:t>rel</a:t>
            </a:r>
            <a:r>
              <a:rPr lang="en-US" sz="1800" dirty="0">
                <a:latin typeface="Consolas" panose="020B0609020204030204" pitchFamily="49" charset="0"/>
              </a:rPr>
              <a:t> error </a:t>
            </a:r>
            <a:r>
              <a:rPr lang="en-US" sz="1800" dirty="0" err="1">
                <a:latin typeface="Consolas" panose="020B0609020204030204" pitchFamily="49" charset="0"/>
              </a:rPr>
              <a:t>xerror</a:t>
            </a:r>
            <a:r>
              <a:rPr lang="en-US" sz="1800" dirty="0">
                <a:latin typeface="Consolas" panose="020B0609020204030204" pitchFamily="49" charset="0"/>
              </a:rPr>
              <a:t>     </a:t>
            </a:r>
            <a:r>
              <a:rPr lang="en-US" sz="1800" dirty="0" err="1">
                <a:latin typeface="Consolas" panose="020B0609020204030204" pitchFamily="49" charset="0"/>
              </a:rPr>
              <a:t>xstd</a:t>
            </a:r>
            <a:r>
              <a:rPr lang="en-US" sz="1800" dirty="0">
                <a:latin typeface="Consolas" panose="020B0609020204030204" pitchFamily="49" charset="0"/>
              </a:rPr>
              <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1 0.376      0     1.000  1.000 0.068066</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2 0.344      1     0.624  0.800 0.065155</a:t>
            </a:r>
            <a:br>
              <a:rPr lang="en-US" sz="1800" dirty="0">
                <a:latin typeface="Consolas" panose="020B0609020204030204" pitchFamily="49" charset="0"/>
              </a:rPr>
            </a:br>
            <a:r>
              <a:rPr lang="en-US" sz="1800" dirty="0" smtClean="0">
                <a:latin typeface="Consolas" panose="020B0609020204030204" pitchFamily="49" charset="0"/>
              </a:rPr>
              <a:t> </a:t>
            </a:r>
            <a:r>
              <a:rPr lang="en-US" sz="1800" dirty="0">
                <a:latin typeface="Consolas" panose="020B0609020204030204" pitchFamily="49" charset="0"/>
              </a:rPr>
              <a:t>3 0.040      2     0.280  0.288 0.044997</a:t>
            </a:r>
            <a:endParaRPr lang="en-US" sz="1800" dirty="0"/>
          </a:p>
          <a:p>
            <a:r>
              <a:rPr lang="en-US" sz="1800" dirty="0"/>
              <a:t/>
            </a:r>
            <a:br>
              <a:rPr lang="en-US" sz="1800" dirty="0"/>
            </a:br>
            <a:endParaRPr lang="en-US" sz="1800" dirty="0"/>
          </a:p>
        </p:txBody>
      </p:sp>
    </p:spTree>
    <p:extLst>
      <p:ext uri="{BB962C8B-B14F-4D97-AF65-F5344CB8AC3E}">
        <p14:creationId xmlns:p14="http://schemas.microsoft.com/office/powerpoint/2010/main" val="19633526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p:nvPr/>
        </p:nvSpPr>
        <p:spPr>
          <a:xfrm>
            <a:off x="685678" y="1584471"/>
            <a:ext cx="10820643" cy="4831274"/>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400050" lvl="1" indent="-285750" algn="just">
              <a:lnSpc>
                <a:spcPct val="75000"/>
              </a:lnSpc>
              <a:spcBef>
                <a:spcPts val="280"/>
              </a:spcBef>
              <a:buClr>
                <a:schemeClr val="dk1"/>
              </a:buClr>
              <a:buSzPts val="1800"/>
              <a:buFont typeface="Arial" panose="020B0604020202020204" pitchFamily="34" charset="0"/>
              <a:buChar char="•"/>
            </a:pPr>
            <a:r>
              <a:rPr lang="en-US" sz="2400" dirty="0"/>
              <a:t>The goal of the study is to understand and evaluate the impact of health indicators and stress levels on sleep disorders</a:t>
            </a:r>
            <a:r>
              <a:rPr lang="en-US" sz="2400" dirty="0" smtClean="0"/>
              <a:t>.</a:t>
            </a:r>
            <a:endParaRPr lang="vi-VN" sz="2400" dirty="0" smtClean="0"/>
          </a:p>
          <a:p>
            <a:pPr marL="114300" lvl="1" algn="just">
              <a:lnSpc>
                <a:spcPct val="75000"/>
              </a:lnSpc>
              <a:spcBef>
                <a:spcPts val="280"/>
              </a:spcBef>
              <a:buClr>
                <a:schemeClr val="dk1"/>
              </a:buClr>
              <a:buSzPts val="1800"/>
            </a:pPr>
            <a:endParaRPr lang="vi-VN" sz="2400" b="0" i="0" u="none" strike="noStrike" cap="none" dirty="0">
              <a:solidFill>
                <a:srgbClr val="002060"/>
              </a:solidFill>
              <a:latin typeface="Calibri"/>
              <a:ea typeface="Calibri"/>
              <a:cs typeface="Calibri"/>
              <a:sym typeface="Calibri"/>
            </a:endParaRPr>
          </a:p>
          <a:p>
            <a:pPr marL="114300" lvl="1" algn="just">
              <a:lnSpc>
                <a:spcPct val="75000"/>
              </a:lnSpc>
              <a:spcBef>
                <a:spcPts val="280"/>
              </a:spcBef>
              <a:buClr>
                <a:schemeClr val="dk1"/>
              </a:buClr>
              <a:buSzPts val="1800"/>
            </a:pPr>
            <a:endParaRPr sz="2400" b="0" i="0" u="none" strike="noStrike" cap="none" dirty="0">
              <a:solidFill>
                <a:srgbClr val="002060"/>
              </a:solidFill>
              <a:latin typeface="Calibri"/>
              <a:ea typeface="Calibri"/>
              <a:cs typeface="Calibri"/>
              <a:sym typeface="Calibri"/>
            </a:endParaRPr>
          </a:p>
          <a:p>
            <a:pPr marL="285750" indent="-285750">
              <a:buFont typeface="Arial" panose="020B0604020202020204" pitchFamily="34" charset="0"/>
              <a:buChar char="•"/>
            </a:pPr>
            <a:r>
              <a:rPr lang="en-US" sz="2400" dirty="0" smtClean="0"/>
              <a:t>The </a:t>
            </a:r>
            <a:r>
              <a:rPr lang="en-US" sz="2400" dirty="0"/>
              <a:t>results of this study may provide important information to better understand sleep disorders and suggest effective treatment and management methods</a:t>
            </a:r>
            <a:r>
              <a:rPr lang="en-US" sz="2400" dirty="0" smtClean="0"/>
              <a:t>.</a:t>
            </a:r>
            <a:endParaRPr lang="vi-VN" sz="2400" dirty="0" smtClean="0"/>
          </a:p>
          <a:p>
            <a:pPr marL="285750" indent="-285750">
              <a:buFont typeface="Arial" panose="020B0604020202020204" pitchFamily="34" charset="0"/>
              <a:buChar char="•"/>
            </a:pPr>
            <a:endParaRPr lang="vi-VN" sz="2400" dirty="0"/>
          </a:p>
          <a:p>
            <a:endParaRPr lang="vi-VN" sz="2400" dirty="0" smtClean="0"/>
          </a:p>
          <a:p>
            <a:pPr marL="285750" lvl="1" indent="-285750">
              <a:buFont typeface="Arial" panose="020B0604020202020204" pitchFamily="34" charset="0"/>
              <a:buChar char="•"/>
            </a:pPr>
            <a:r>
              <a:rPr lang="vi-VN" sz="2400" dirty="0"/>
              <a:t>B</a:t>
            </a:r>
            <a:r>
              <a:rPr lang="en-US" sz="2400" dirty="0" err="1" smtClean="0"/>
              <a:t>uilt</a:t>
            </a:r>
            <a:r>
              <a:rPr lang="en-US" sz="2400" dirty="0" smtClean="0"/>
              <a:t> </a:t>
            </a:r>
            <a:r>
              <a:rPr lang="en-US" sz="2400" dirty="0"/>
              <a:t>a classification model to classify classes according to sleep disorders (None, insomnia, sleep apnea) of hospital patients.</a:t>
            </a:r>
            <a:r>
              <a:rPr lang="en-US" sz="2400" dirty="0" smtClean="0">
                <a:solidFill>
                  <a:schemeClr val="dk1"/>
                </a:solidFill>
                <a:latin typeface="Calibri"/>
                <a:ea typeface="Calibri"/>
                <a:cs typeface="Calibri"/>
                <a:sym typeface="Calibri"/>
              </a:rPr>
              <a:t> </a:t>
            </a:r>
            <a:endParaRPr lang="en-US" sz="2400" dirty="0">
              <a:solidFill>
                <a:schemeClr val="dk1"/>
              </a:solidFill>
              <a:latin typeface="Calibri"/>
              <a:ea typeface="Calibri"/>
              <a:cs typeface="Calibri"/>
              <a:sym typeface="Calibri"/>
            </a:endParaRPr>
          </a:p>
          <a:p>
            <a:pPr marL="285750" indent="-285750">
              <a:buFont typeface="Arial" panose="020B0604020202020204" pitchFamily="34" charset="0"/>
              <a:buChar char="•"/>
            </a:pPr>
            <a:endParaRPr lang="en-US" sz="2400" dirty="0"/>
          </a:p>
          <a:p>
            <a:r>
              <a:rPr lang="en-US" sz="2400" dirty="0"/>
              <a:t/>
            </a:r>
            <a:br>
              <a:rPr lang="en-US" sz="2400" dirty="0"/>
            </a:br>
            <a:endParaRPr sz="2400" b="0" i="0" u="none" strike="noStrike" cap="none" dirty="0">
              <a:solidFill>
                <a:schemeClr val="dk1"/>
              </a:solidFill>
              <a:latin typeface="Calibri"/>
              <a:ea typeface="Calibri"/>
              <a:cs typeface="Calibri"/>
              <a:sym typeface="Calibri"/>
            </a:endParaRPr>
          </a:p>
        </p:txBody>
      </p:sp>
      <p:sp>
        <p:nvSpPr>
          <p:cNvPr id="124" name="Google Shape;124;p3"/>
          <p:cNvSpPr txBox="1"/>
          <p:nvPr/>
        </p:nvSpPr>
        <p:spPr>
          <a:xfrm>
            <a:off x="1300766" y="360608"/>
            <a:ext cx="449472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002060"/>
                </a:solidFill>
                <a:latin typeface="Calibri"/>
                <a:ea typeface="Calibri"/>
                <a:cs typeface="Calibri"/>
                <a:sym typeface="Calibri"/>
              </a:rPr>
              <a:t>1.2 PURPOSE</a:t>
            </a:r>
            <a:endParaRPr sz="3800" b="1">
              <a:solidFill>
                <a:srgbClr val="00206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lh3.googleusercontent.com/r1fX3jDDqyJOqlRltvMuxYu6ddFpiQNzv5CnB-Kojx9oY5CBAXfAYtDkBh-eCVAYbryjBjGN6FqrzQ3HUUrBtT9eETxEhWO3u1kJ_WWQxaNCFSg_n27skEi_TJ6BFEMYW6W3ODiyoXVnuKrDUhNNQ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808" y="370332"/>
            <a:ext cx="9930384" cy="555040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88080" y="6099048"/>
            <a:ext cx="4953000" cy="866904"/>
          </a:xfrm>
          <a:prstGeom prst="rect">
            <a:avLst/>
          </a:prstGeom>
        </p:spPr>
        <p:txBody>
          <a:bodyPr wrap="square">
            <a:spAutoFit/>
          </a:bodyPr>
          <a:lstStyle/>
          <a:p>
            <a:pPr algn="ctr">
              <a:spcAft>
                <a:spcPts val="1000"/>
              </a:spcAft>
            </a:pPr>
            <a:r>
              <a:rPr lang="en-US" i="1" dirty="0">
                <a:solidFill>
                  <a:srgbClr val="44546A"/>
                </a:solidFill>
                <a:latin typeface="Times New Roman" panose="02020603050405020304" pitchFamily="18" charset="0"/>
              </a:rPr>
              <a:t>Figure 25. Decision tree after prune</a:t>
            </a:r>
            <a:endParaRPr lang="en-US" dirty="0"/>
          </a:p>
          <a:p>
            <a:r>
              <a:rPr lang="en-US" dirty="0"/>
              <a:t/>
            </a:r>
            <a:br>
              <a:rPr lang="en-US" dirty="0"/>
            </a:br>
            <a:endParaRPr lang="en-US" dirty="0"/>
          </a:p>
        </p:txBody>
      </p:sp>
    </p:spTree>
    <p:extLst>
      <p:ext uri="{BB962C8B-B14F-4D97-AF65-F5344CB8AC3E}">
        <p14:creationId xmlns:p14="http://schemas.microsoft.com/office/powerpoint/2010/main" val="2620440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9;p14"/>
          <p:cNvSpPr txBox="1"/>
          <p:nvPr/>
        </p:nvSpPr>
        <p:spPr>
          <a:xfrm>
            <a:off x="1420783" y="382778"/>
            <a:ext cx="10058400" cy="750564"/>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03366C"/>
              </a:buClr>
              <a:buSzPts val="3200"/>
              <a:buFont typeface="Cambria"/>
              <a:buNone/>
            </a:pPr>
            <a:r>
              <a:rPr lang="en-US" sz="3200" b="1" dirty="0">
                <a:solidFill>
                  <a:srgbClr val="03366C"/>
                </a:solidFill>
                <a:latin typeface="Cambria"/>
                <a:ea typeface="Cambria"/>
                <a:cs typeface="Cambria"/>
                <a:sym typeface="Cambria"/>
              </a:rPr>
              <a:t>Random Forest Classification</a:t>
            </a:r>
            <a:endParaRPr sz="3200" b="1" dirty="0">
              <a:solidFill>
                <a:srgbClr val="03366C"/>
              </a:solidFill>
              <a:latin typeface="Cambria"/>
              <a:ea typeface="Cambria"/>
              <a:cs typeface="Cambria"/>
              <a:sym typeface="Cambria"/>
            </a:endParaRPr>
          </a:p>
        </p:txBody>
      </p:sp>
      <p:sp>
        <p:nvSpPr>
          <p:cNvPr id="3" name="Google Shape;217;p14"/>
          <p:cNvSpPr/>
          <p:nvPr/>
        </p:nvSpPr>
        <p:spPr>
          <a:xfrm>
            <a:off x="252663" y="1009887"/>
            <a:ext cx="5645217" cy="4572766"/>
          </a:xfrm>
          <a:prstGeom prst="rect">
            <a:avLst/>
          </a:prstGeom>
          <a:solidFill>
            <a:schemeClr val="accent1"/>
          </a:solidFill>
          <a:ln w="15875" cap="flat" cmpd="sng">
            <a:solidFill>
              <a:srgbClr val="9EAEBA"/>
            </a:solidFill>
            <a:prstDash val="solid"/>
            <a:round/>
            <a:headEnd type="none" w="sm" len="sm"/>
            <a:tailEnd type="none" w="sm" len="sm"/>
          </a:ln>
        </p:spPr>
        <p:txBody>
          <a:bodyPr spcFirstLastPara="1" wrap="square" lIns="91425" tIns="45700" rIns="91425" bIns="45700" anchor="ctr" anchorCtr="0">
            <a:noAutofit/>
          </a:bodyPr>
          <a:lstStyle/>
          <a:p>
            <a:pPr lvl="0"/>
            <a:endParaRPr sz="1800" dirty="0">
              <a:solidFill>
                <a:schemeClr val="lt1"/>
              </a:solidFill>
              <a:latin typeface="Calibri"/>
              <a:ea typeface="Calibri"/>
              <a:cs typeface="Calibri"/>
              <a:sym typeface="Calibri"/>
            </a:endParaRPr>
          </a:p>
        </p:txBody>
      </p:sp>
      <p:sp>
        <p:nvSpPr>
          <p:cNvPr id="4" name="Rectangle 3"/>
          <p:cNvSpPr/>
          <p:nvPr/>
        </p:nvSpPr>
        <p:spPr>
          <a:xfrm>
            <a:off x="6096000" y="1009887"/>
            <a:ext cx="5919216" cy="4160113"/>
          </a:xfrm>
          <a:prstGeom prst="rect">
            <a:avLst/>
          </a:prstGeom>
        </p:spPr>
        <p:txBody>
          <a:bodyPr wrap="square">
            <a:spAutoFit/>
          </a:bodyPr>
          <a:lstStyle/>
          <a:p>
            <a:pPr>
              <a:spcAft>
                <a:spcPts val="1000"/>
              </a:spcAft>
            </a:pPr>
            <a:r>
              <a:rPr lang="en-US" sz="1600" dirty="0" smtClean="0">
                <a:latin typeface="Consolas" panose="020B0609020204030204" pitchFamily="49" charset="0"/>
              </a:rPr>
              <a:t> </a:t>
            </a:r>
            <a:r>
              <a:rPr lang="en-US" sz="1600" dirty="0">
                <a:latin typeface="Consolas" panose="020B0609020204030204" pitchFamily="49" charset="0"/>
              </a:rPr>
              <a:t>Call:</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randomForest</a:t>
            </a:r>
            <a:r>
              <a:rPr lang="en-US" sz="1600" dirty="0">
                <a:latin typeface="Consolas" panose="020B0609020204030204" pitchFamily="49" charset="0"/>
              </a:rPr>
              <a:t>(formula = </a:t>
            </a:r>
            <a:r>
              <a:rPr lang="en-US" sz="1600" dirty="0" err="1">
                <a:latin typeface="Consolas" panose="020B0609020204030204" pitchFamily="49" charset="0"/>
              </a:rPr>
              <a:t>Sleep.Disorder</a:t>
            </a:r>
            <a:r>
              <a:rPr lang="en-US" sz="1600" dirty="0">
                <a:latin typeface="Consolas" panose="020B0609020204030204" pitchFamily="49" charset="0"/>
              </a:rPr>
              <a:t> ~ ., data = </a:t>
            </a:r>
            <a:r>
              <a:rPr lang="en-US" sz="1600" dirty="0" err="1">
                <a:latin typeface="Consolas" panose="020B0609020204030204" pitchFamily="49" charset="0"/>
              </a:rPr>
              <a:t>train_data</a:t>
            </a:r>
            <a:r>
              <a:rPr lang="en-US" sz="1600" dirty="0">
                <a:latin typeface="Consolas" panose="020B0609020204030204" pitchFamily="49" charset="0"/>
              </a:rPr>
              <a:t>,      </a:t>
            </a:r>
            <a:r>
              <a:rPr lang="en-US" sz="1600" dirty="0" err="1">
                <a:latin typeface="Consolas" panose="020B0609020204030204" pitchFamily="49" charset="0"/>
              </a:rPr>
              <a:t>ntree</a:t>
            </a:r>
            <a:r>
              <a:rPr lang="en-US" sz="1600" dirty="0">
                <a:latin typeface="Consolas" panose="020B0609020204030204" pitchFamily="49" charset="0"/>
              </a:rPr>
              <a:t> = 1000, important = TRUE) </a:t>
            </a:r>
            <a:br>
              <a:rPr lang="en-US" sz="1600" dirty="0">
                <a:latin typeface="Consolas" panose="020B0609020204030204" pitchFamily="49" charset="0"/>
              </a:rPr>
            </a:br>
            <a:r>
              <a:rPr lang="en-US" sz="1600" dirty="0">
                <a:latin typeface="Consolas" panose="020B0609020204030204" pitchFamily="49" charset="0"/>
              </a:rPr>
              <a:t>                Type of random forest: classification</a:t>
            </a:r>
            <a:br>
              <a:rPr lang="en-US" sz="1600" dirty="0">
                <a:latin typeface="Consolas" panose="020B0609020204030204" pitchFamily="49" charset="0"/>
              </a:rPr>
            </a:br>
            <a:r>
              <a:rPr lang="en-US" sz="1600" dirty="0">
                <a:latin typeface="Consolas" panose="020B0609020204030204" pitchFamily="49" charset="0"/>
              </a:rPr>
              <a:t>                      Number of trees: 1000</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No. of variables tried at each split: 3</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a:t>
            </a:r>
            <a:r>
              <a:rPr lang="en-US" sz="1600" dirty="0" err="1">
                <a:latin typeface="Consolas" panose="020B0609020204030204" pitchFamily="49" charset="0"/>
              </a:rPr>
              <a:t>OOB</a:t>
            </a:r>
            <a:r>
              <a:rPr lang="en-US" sz="1600" dirty="0">
                <a:latin typeface="Consolas" panose="020B0609020204030204" pitchFamily="49" charset="0"/>
              </a:rPr>
              <a:t> estimate of  error rate: 8.75%</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Confusion matrix:</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Insomnia None </a:t>
            </a:r>
            <a:r>
              <a:rPr lang="en-US" sz="1600" dirty="0" err="1">
                <a:latin typeface="Consolas" panose="020B0609020204030204" pitchFamily="49" charset="0"/>
              </a:rPr>
              <a:t>Sleep.Apnea</a:t>
            </a:r>
            <a:r>
              <a:rPr lang="en-US" sz="1600" dirty="0">
                <a:latin typeface="Consolas" panose="020B0609020204030204" pitchFamily="49" charset="0"/>
              </a:rPr>
              <a:t> </a:t>
            </a:r>
            <a:r>
              <a:rPr lang="en-US" sz="1600" dirty="0" err="1">
                <a:latin typeface="Consolas" panose="020B0609020204030204" pitchFamily="49" charset="0"/>
              </a:rPr>
              <a:t>class.error</a:t>
            </a:r>
            <a:r>
              <a:rPr lang="en-US" sz="1600" dirty="0">
                <a:latin typeface="Consolas" panose="020B0609020204030204" pitchFamily="49" charset="0"/>
              </a:rPr>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Insomnia          47    5           7  0.20338983</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None               1  166           5  0.03488372</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err="1">
                <a:latin typeface="Consolas" panose="020B0609020204030204" pitchFamily="49" charset="0"/>
              </a:rPr>
              <a:t>Sleep.Apnea</a:t>
            </a:r>
            <a:r>
              <a:rPr lang="en-US" sz="1600" dirty="0">
                <a:latin typeface="Consolas" panose="020B0609020204030204" pitchFamily="49" charset="0"/>
              </a:rPr>
              <a:t>        5    3          58  0.12121212</a:t>
            </a:r>
            <a:endParaRPr lang="en-US" sz="1600" dirty="0"/>
          </a:p>
          <a:p>
            <a:r>
              <a:rPr lang="en-US" sz="1600" dirty="0"/>
              <a:t/>
            </a:r>
            <a:br>
              <a:rPr lang="en-US" sz="1600" dirty="0"/>
            </a:br>
            <a:endParaRPr lang="en-US" sz="1600" dirty="0"/>
          </a:p>
        </p:txBody>
      </p:sp>
      <p:sp>
        <p:nvSpPr>
          <p:cNvPr id="5" name="TextBox 4"/>
          <p:cNvSpPr txBox="1"/>
          <p:nvPr/>
        </p:nvSpPr>
        <p:spPr>
          <a:xfrm>
            <a:off x="393192" y="1261872"/>
            <a:ext cx="5404104" cy="1477328"/>
          </a:xfrm>
          <a:prstGeom prst="rect">
            <a:avLst/>
          </a:prstGeom>
          <a:noFill/>
        </p:spPr>
        <p:txBody>
          <a:bodyPr wrap="square" rtlCol="0">
            <a:spAutoFit/>
          </a:bodyPr>
          <a:lstStyle/>
          <a:p>
            <a:r>
              <a:rPr lang="en-US" sz="1800" b="1" dirty="0" err="1">
                <a:solidFill>
                  <a:srgbClr val="204A87"/>
                </a:solidFill>
                <a:latin typeface="Consolas" panose="020B0609020204030204" pitchFamily="49" charset="0"/>
              </a:rPr>
              <a:t>set.seed</a:t>
            </a:r>
            <a:r>
              <a:rPr lang="en-US" sz="1800" dirty="0">
                <a:latin typeface="Consolas" panose="020B0609020204030204" pitchFamily="49" charset="0"/>
              </a:rPr>
              <a:t>(</a:t>
            </a:r>
            <a:r>
              <a:rPr lang="en-US" sz="1800" dirty="0">
                <a:solidFill>
                  <a:srgbClr val="0000CF"/>
                </a:solidFill>
                <a:latin typeface="Consolas" panose="020B0609020204030204" pitchFamily="49" charset="0"/>
              </a:rPr>
              <a:t>111</a:t>
            </a:r>
            <a:r>
              <a:rPr lang="en-US" sz="1800" dirty="0">
                <a:latin typeface="Consolas" panose="020B0609020204030204" pitchFamily="49" charset="0"/>
              </a:rPr>
              <a:t>)</a:t>
            </a:r>
            <a:br>
              <a:rPr lang="en-US" sz="1800" dirty="0">
                <a:latin typeface="Consolas" panose="020B0609020204030204" pitchFamily="49" charset="0"/>
              </a:rPr>
            </a:br>
            <a:r>
              <a:rPr lang="en-US" sz="1800" dirty="0" err="1">
                <a:latin typeface="Consolas" panose="020B0609020204030204" pitchFamily="49" charset="0"/>
              </a:rPr>
              <a:t>ind</a:t>
            </a:r>
            <a:r>
              <a:rPr lang="en-US" sz="1800" dirty="0">
                <a:latin typeface="Consolas" panose="020B0609020204030204" pitchFamily="49" charset="0"/>
              </a:rPr>
              <a:t> </a:t>
            </a:r>
            <a:r>
              <a:rPr lang="en-US" sz="1800" dirty="0">
                <a:solidFill>
                  <a:srgbClr val="8F5902"/>
                </a:solidFill>
                <a:latin typeface="Consolas" panose="020B0609020204030204" pitchFamily="49" charset="0"/>
              </a:rPr>
              <a:t>&lt;-</a:t>
            </a:r>
            <a:r>
              <a:rPr lang="en-US" sz="1800" dirty="0">
                <a:latin typeface="Consolas" panose="020B0609020204030204" pitchFamily="49" charset="0"/>
              </a:rPr>
              <a:t> </a:t>
            </a:r>
            <a:r>
              <a:rPr lang="en-US" sz="1800" b="1" dirty="0">
                <a:solidFill>
                  <a:srgbClr val="204A87"/>
                </a:solidFill>
                <a:latin typeface="Consolas" panose="020B0609020204030204" pitchFamily="49" charset="0"/>
              </a:rPr>
              <a:t>sample</a:t>
            </a:r>
            <a:r>
              <a:rPr lang="en-US" sz="1800" dirty="0">
                <a:latin typeface="Consolas" panose="020B0609020204030204" pitchFamily="49" charset="0"/>
              </a:rPr>
              <a:t>(</a:t>
            </a:r>
            <a:r>
              <a:rPr lang="en-US" sz="1800" dirty="0">
                <a:solidFill>
                  <a:srgbClr val="0000CF"/>
                </a:solidFill>
                <a:latin typeface="Consolas" panose="020B0609020204030204" pitchFamily="49" charset="0"/>
              </a:rPr>
              <a:t>2</a:t>
            </a:r>
            <a:r>
              <a:rPr lang="en-US" sz="1800" dirty="0">
                <a:latin typeface="Consolas" panose="020B0609020204030204" pitchFamily="49" charset="0"/>
              </a:rPr>
              <a:t>, </a:t>
            </a:r>
            <a:r>
              <a:rPr lang="en-US" sz="1800" b="1" dirty="0" err="1">
                <a:solidFill>
                  <a:srgbClr val="204A87"/>
                </a:solidFill>
                <a:latin typeface="Consolas" panose="020B0609020204030204" pitchFamily="49" charset="0"/>
              </a:rPr>
              <a:t>nrow</a:t>
            </a:r>
            <a:r>
              <a:rPr lang="en-US" sz="1800" dirty="0">
                <a:latin typeface="Consolas" panose="020B0609020204030204" pitchFamily="49" charset="0"/>
              </a:rPr>
              <a:t>(data), </a:t>
            </a:r>
            <a:r>
              <a:rPr lang="en-US" sz="1800" dirty="0">
                <a:solidFill>
                  <a:srgbClr val="204A87"/>
                </a:solidFill>
                <a:latin typeface="Consolas" panose="020B0609020204030204" pitchFamily="49" charset="0"/>
              </a:rPr>
              <a:t>replace =</a:t>
            </a:r>
            <a:r>
              <a:rPr lang="en-US" sz="1800" dirty="0">
                <a:latin typeface="Consolas" panose="020B0609020204030204" pitchFamily="49" charset="0"/>
              </a:rPr>
              <a:t> </a:t>
            </a:r>
            <a:r>
              <a:rPr lang="en-US" sz="1800" dirty="0">
                <a:solidFill>
                  <a:srgbClr val="8F5902"/>
                </a:solidFill>
                <a:latin typeface="Consolas" panose="020B0609020204030204" pitchFamily="49" charset="0"/>
              </a:rPr>
              <a:t>TRUE</a:t>
            </a:r>
            <a:r>
              <a:rPr lang="en-US" sz="1800" dirty="0">
                <a:latin typeface="Consolas" panose="020B0609020204030204" pitchFamily="49" charset="0"/>
              </a:rPr>
              <a:t>, </a:t>
            </a:r>
            <a:r>
              <a:rPr lang="en-US" sz="1800" dirty="0" err="1">
                <a:solidFill>
                  <a:srgbClr val="204A87"/>
                </a:solidFill>
                <a:latin typeface="Consolas" panose="020B0609020204030204" pitchFamily="49" charset="0"/>
              </a:rPr>
              <a:t>prob</a:t>
            </a:r>
            <a:r>
              <a:rPr lang="en-US" sz="1800" dirty="0">
                <a:solidFill>
                  <a:srgbClr val="204A87"/>
                </a:solidFill>
                <a:latin typeface="Consolas" panose="020B0609020204030204" pitchFamily="49" charset="0"/>
              </a:rPr>
              <a:t> =</a:t>
            </a:r>
            <a:r>
              <a:rPr lang="en-US" sz="1800" dirty="0">
                <a:latin typeface="Consolas" panose="020B0609020204030204" pitchFamily="49" charset="0"/>
              </a:rPr>
              <a:t> </a:t>
            </a:r>
            <a:r>
              <a:rPr lang="en-US" sz="1800" b="1" dirty="0">
                <a:solidFill>
                  <a:srgbClr val="204A87"/>
                </a:solidFill>
                <a:latin typeface="Consolas" panose="020B0609020204030204" pitchFamily="49" charset="0"/>
              </a:rPr>
              <a:t>c</a:t>
            </a:r>
            <a:r>
              <a:rPr lang="en-US" sz="1800" dirty="0">
                <a:latin typeface="Consolas" panose="020B0609020204030204" pitchFamily="49" charset="0"/>
              </a:rPr>
              <a:t>(</a:t>
            </a:r>
            <a:r>
              <a:rPr lang="en-US" sz="1800" dirty="0">
                <a:solidFill>
                  <a:srgbClr val="0000CF"/>
                </a:solidFill>
                <a:latin typeface="Consolas" panose="020B0609020204030204" pitchFamily="49" charset="0"/>
              </a:rPr>
              <a:t>0.8</a:t>
            </a:r>
            <a:r>
              <a:rPr lang="en-US" sz="1800" dirty="0">
                <a:latin typeface="Consolas" panose="020B0609020204030204" pitchFamily="49" charset="0"/>
              </a:rPr>
              <a:t>, </a:t>
            </a:r>
            <a:r>
              <a:rPr lang="en-US" sz="1800" dirty="0">
                <a:solidFill>
                  <a:srgbClr val="0000CF"/>
                </a:solidFill>
                <a:latin typeface="Consolas" panose="020B0609020204030204" pitchFamily="49" charset="0"/>
              </a:rPr>
              <a:t>0.2</a:t>
            </a:r>
            <a:r>
              <a:rPr lang="en-US" sz="1800" dirty="0">
                <a:latin typeface="Consolas" panose="020B0609020204030204" pitchFamily="49" charset="0"/>
              </a:rPr>
              <a:t>))</a:t>
            </a:r>
            <a:br>
              <a:rPr lang="en-US" sz="1800" dirty="0">
                <a:latin typeface="Consolas" panose="020B0609020204030204" pitchFamily="49" charset="0"/>
              </a:rPr>
            </a:br>
            <a:r>
              <a:rPr lang="en-US" sz="1800" dirty="0" err="1">
                <a:latin typeface="Consolas" panose="020B0609020204030204" pitchFamily="49" charset="0"/>
              </a:rPr>
              <a:t>train_data</a:t>
            </a:r>
            <a:r>
              <a:rPr lang="en-US" sz="1800" dirty="0">
                <a:latin typeface="Consolas" panose="020B0609020204030204" pitchFamily="49" charset="0"/>
              </a:rPr>
              <a:t> </a:t>
            </a:r>
            <a:r>
              <a:rPr lang="en-US" sz="1800" dirty="0">
                <a:solidFill>
                  <a:srgbClr val="8F5902"/>
                </a:solidFill>
                <a:latin typeface="Consolas" panose="020B0609020204030204" pitchFamily="49" charset="0"/>
              </a:rPr>
              <a:t>&lt;-</a:t>
            </a:r>
            <a:r>
              <a:rPr lang="en-US" sz="1800" dirty="0">
                <a:latin typeface="Consolas" panose="020B0609020204030204" pitchFamily="49" charset="0"/>
              </a:rPr>
              <a:t> data[</a:t>
            </a:r>
            <a:r>
              <a:rPr lang="en-US" sz="1800" dirty="0" err="1">
                <a:latin typeface="Consolas" panose="020B0609020204030204" pitchFamily="49" charset="0"/>
              </a:rPr>
              <a:t>ind</a:t>
            </a:r>
            <a:r>
              <a:rPr lang="en-US" sz="1800" b="1" dirty="0">
                <a:solidFill>
                  <a:srgbClr val="CE5C00"/>
                </a:solidFill>
                <a:latin typeface="Consolas" panose="020B0609020204030204" pitchFamily="49" charset="0"/>
              </a:rPr>
              <a:t>==</a:t>
            </a:r>
            <a:r>
              <a:rPr lang="en-US" sz="1800" dirty="0">
                <a:solidFill>
                  <a:srgbClr val="0000CF"/>
                </a:solidFill>
                <a:latin typeface="Consolas" panose="020B0609020204030204" pitchFamily="49" charset="0"/>
              </a:rPr>
              <a:t>1</a:t>
            </a:r>
            <a:r>
              <a:rPr lang="en-US" sz="1800" dirty="0">
                <a:latin typeface="Consolas" panose="020B0609020204030204" pitchFamily="49" charset="0"/>
              </a:rPr>
              <a:t>,]</a:t>
            </a:r>
            <a:br>
              <a:rPr lang="en-US" sz="1800" dirty="0">
                <a:latin typeface="Consolas" panose="020B0609020204030204" pitchFamily="49" charset="0"/>
              </a:rPr>
            </a:br>
            <a:r>
              <a:rPr lang="en-US" sz="1800" dirty="0" err="1">
                <a:latin typeface="Consolas" panose="020B0609020204030204" pitchFamily="49" charset="0"/>
              </a:rPr>
              <a:t>test_data</a:t>
            </a:r>
            <a:r>
              <a:rPr lang="en-US" sz="1800" dirty="0">
                <a:latin typeface="Consolas" panose="020B0609020204030204" pitchFamily="49" charset="0"/>
              </a:rPr>
              <a:t> </a:t>
            </a:r>
            <a:r>
              <a:rPr lang="en-US" sz="1800" dirty="0">
                <a:solidFill>
                  <a:srgbClr val="8F5902"/>
                </a:solidFill>
                <a:latin typeface="Consolas" panose="020B0609020204030204" pitchFamily="49" charset="0"/>
              </a:rPr>
              <a:t>&lt;-</a:t>
            </a:r>
            <a:r>
              <a:rPr lang="en-US" sz="1800" dirty="0">
                <a:latin typeface="Consolas" panose="020B0609020204030204" pitchFamily="49" charset="0"/>
              </a:rPr>
              <a:t> data[</a:t>
            </a:r>
            <a:r>
              <a:rPr lang="en-US" sz="1800" dirty="0" err="1">
                <a:latin typeface="Consolas" panose="020B0609020204030204" pitchFamily="49" charset="0"/>
              </a:rPr>
              <a:t>ind</a:t>
            </a:r>
            <a:r>
              <a:rPr lang="en-US" sz="1800" b="1" dirty="0">
                <a:solidFill>
                  <a:srgbClr val="CE5C00"/>
                </a:solidFill>
                <a:latin typeface="Consolas" panose="020B0609020204030204" pitchFamily="49" charset="0"/>
              </a:rPr>
              <a:t>==</a:t>
            </a:r>
            <a:r>
              <a:rPr lang="en-US" sz="1800" dirty="0">
                <a:solidFill>
                  <a:srgbClr val="0000CF"/>
                </a:solidFill>
                <a:latin typeface="Consolas" panose="020B0609020204030204" pitchFamily="49" charset="0"/>
              </a:rPr>
              <a:t>2</a:t>
            </a:r>
            <a:r>
              <a:rPr lang="en-US" sz="1800" dirty="0" smtClean="0">
                <a:latin typeface="Consolas" panose="020B0609020204030204" pitchFamily="49" charset="0"/>
              </a:rPr>
              <a:t>,]</a:t>
            </a:r>
            <a:endParaRPr lang="en-US" sz="1800" dirty="0"/>
          </a:p>
        </p:txBody>
      </p:sp>
      <p:sp>
        <p:nvSpPr>
          <p:cNvPr id="6" name="TextBox 5"/>
          <p:cNvSpPr txBox="1"/>
          <p:nvPr/>
        </p:nvSpPr>
        <p:spPr>
          <a:xfrm>
            <a:off x="393192" y="2991185"/>
            <a:ext cx="5248656" cy="1754326"/>
          </a:xfrm>
          <a:prstGeom prst="rect">
            <a:avLst/>
          </a:prstGeom>
          <a:noFill/>
        </p:spPr>
        <p:txBody>
          <a:bodyPr wrap="square" rtlCol="0">
            <a:spAutoFit/>
          </a:bodyPr>
          <a:lstStyle/>
          <a:p>
            <a:r>
              <a:rPr lang="en-US" sz="1800" b="1">
                <a:solidFill>
                  <a:srgbClr val="204A87"/>
                </a:solidFill>
                <a:latin typeface="Consolas" panose="020B0609020204030204" pitchFamily="49" charset="0"/>
              </a:rPr>
              <a:t>addmargins</a:t>
            </a:r>
            <a:r>
              <a:rPr lang="en-US" sz="1800">
                <a:latin typeface="Consolas" panose="020B0609020204030204" pitchFamily="49" charset="0"/>
              </a:rPr>
              <a:t>(</a:t>
            </a:r>
            <a:r>
              <a:rPr lang="en-US" sz="1800" b="1">
                <a:solidFill>
                  <a:srgbClr val="204A87"/>
                </a:solidFill>
                <a:latin typeface="Consolas" panose="020B0609020204030204" pitchFamily="49" charset="0"/>
              </a:rPr>
              <a:t>prop.table</a:t>
            </a:r>
            <a:r>
              <a:rPr lang="en-US" sz="1800">
                <a:latin typeface="Consolas" panose="020B0609020204030204" pitchFamily="49" charset="0"/>
              </a:rPr>
              <a:t>(</a:t>
            </a:r>
            <a:r>
              <a:rPr lang="en-US" sz="1800" b="1">
                <a:solidFill>
                  <a:srgbClr val="204A87"/>
                </a:solidFill>
                <a:latin typeface="Consolas" panose="020B0609020204030204" pitchFamily="49" charset="0"/>
              </a:rPr>
              <a:t>table</a:t>
            </a:r>
            <a:r>
              <a:rPr lang="en-US" sz="1800">
                <a:latin typeface="Consolas" panose="020B0609020204030204" pitchFamily="49" charset="0"/>
              </a:rPr>
              <a:t>(ind)))</a:t>
            </a:r>
            <a:endParaRPr lang="en-US" sz="1800"/>
          </a:p>
          <a:p>
            <a:r>
              <a:rPr lang="en-US" sz="1800">
                <a:latin typeface="Consolas" panose="020B0609020204030204" pitchFamily="49" charset="0"/>
              </a:rPr>
              <a:t>rf_model </a:t>
            </a:r>
            <a:r>
              <a:rPr lang="en-US" sz="1800">
                <a:solidFill>
                  <a:srgbClr val="8F5902"/>
                </a:solidFill>
                <a:latin typeface="Consolas" panose="020B0609020204030204" pitchFamily="49" charset="0"/>
              </a:rPr>
              <a:t>&lt;-</a:t>
            </a:r>
            <a:r>
              <a:rPr lang="en-US" sz="1800">
                <a:latin typeface="Consolas" panose="020B0609020204030204" pitchFamily="49" charset="0"/>
              </a:rPr>
              <a:t> </a:t>
            </a:r>
            <a:r>
              <a:rPr lang="en-US" sz="1800" b="1">
                <a:solidFill>
                  <a:srgbClr val="204A87"/>
                </a:solidFill>
                <a:latin typeface="Consolas" panose="020B0609020204030204" pitchFamily="49" charset="0"/>
              </a:rPr>
              <a:t>randomForest</a:t>
            </a:r>
            <a:r>
              <a:rPr lang="en-US" sz="1800">
                <a:latin typeface="Consolas" panose="020B0609020204030204" pitchFamily="49" charset="0"/>
              </a:rPr>
              <a:t>(Sleep.Disorder</a:t>
            </a:r>
            <a:r>
              <a:rPr lang="en-US" sz="1800" b="1">
                <a:solidFill>
                  <a:srgbClr val="CE5C00"/>
                </a:solidFill>
                <a:latin typeface="Consolas" panose="020B0609020204030204" pitchFamily="49" charset="0"/>
              </a:rPr>
              <a:t>~</a:t>
            </a:r>
            <a:r>
              <a:rPr lang="en-US" sz="1800">
                <a:latin typeface="Consolas" panose="020B0609020204030204" pitchFamily="49" charset="0"/>
              </a:rPr>
              <a:t>., </a:t>
            </a:r>
            <a:r>
              <a:rPr lang="en-US" sz="1800">
                <a:solidFill>
                  <a:srgbClr val="204A87"/>
                </a:solidFill>
                <a:latin typeface="Consolas" panose="020B0609020204030204" pitchFamily="49" charset="0"/>
              </a:rPr>
              <a:t>data =</a:t>
            </a:r>
            <a:r>
              <a:rPr lang="en-US" sz="1800">
                <a:latin typeface="Consolas" panose="020B0609020204030204" pitchFamily="49" charset="0"/>
              </a:rPr>
              <a:t> train_data, </a:t>
            </a:r>
            <a:r>
              <a:rPr lang="en-US" sz="1800">
                <a:solidFill>
                  <a:srgbClr val="204A87"/>
                </a:solidFill>
                <a:latin typeface="Consolas" panose="020B0609020204030204" pitchFamily="49" charset="0"/>
              </a:rPr>
              <a:t>ntree =</a:t>
            </a:r>
            <a:r>
              <a:rPr lang="en-US" sz="1800">
                <a:latin typeface="Consolas" panose="020B0609020204030204" pitchFamily="49" charset="0"/>
              </a:rPr>
              <a:t> </a:t>
            </a:r>
            <a:r>
              <a:rPr lang="en-US" sz="1800">
                <a:solidFill>
                  <a:srgbClr val="0000CF"/>
                </a:solidFill>
                <a:latin typeface="Consolas" panose="020B0609020204030204" pitchFamily="49" charset="0"/>
              </a:rPr>
              <a:t>1000</a:t>
            </a:r>
            <a:r>
              <a:rPr lang="en-US" sz="1800">
                <a:latin typeface="Consolas" panose="020B0609020204030204" pitchFamily="49" charset="0"/>
              </a:rPr>
              <a:t>, </a:t>
            </a:r>
            <a:r>
              <a:rPr lang="en-US" sz="1800">
                <a:solidFill>
                  <a:srgbClr val="204A87"/>
                </a:solidFill>
                <a:latin typeface="Consolas" panose="020B0609020204030204" pitchFamily="49" charset="0"/>
              </a:rPr>
              <a:t>important =</a:t>
            </a:r>
            <a:r>
              <a:rPr lang="en-US" sz="1800">
                <a:latin typeface="Consolas" panose="020B0609020204030204" pitchFamily="49" charset="0"/>
              </a:rPr>
              <a:t> </a:t>
            </a:r>
            <a:r>
              <a:rPr lang="en-US" sz="1800">
                <a:solidFill>
                  <a:srgbClr val="8F5902"/>
                </a:solidFill>
                <a:latin typeface="Consolas" panose="020B0609020204030204" pitchFamily="49" charset="0"/>
              </a:rPr>
              <a:t>TRUE</a:t>
            </a:r>
            <a:r>
              <a:rPr lang="en-US" sz="1800">
                <a:latin typeface="Consolas" panose="020B0609020204030204" pitchFamily="49" charset="0"/>
              </a:rPr>
              <a:t>)</a:t>
            </a:r>
            <a:br>
              <a:rPr lang="en-US" sz="1800">
                <a:latin typeface="Consolas" panose="020B0609020204030204" pitchFamily="49" charset="0"/>
              </a:rPr>
            </a:br>
            <a:r>
              <a:rPr lang="en-US" sz="1800">
                <a:latin typeface="Consolas" panose="020B0609020204030204" pitchFamily="49" charset="0"/>
              </a:rPr>
              <a:t>rf_model</a:t>
            </a:r>
            <a:endParaRPr lang="en-US" sz="1800" dirty="0"/>
          </a:p>
        </p:txBody>
      </p:sp>
    </p:spTree>
    <p:extLst>
      <p:ext uri="{BB962C8B-B14F-4D97-AF65-F5344CB8AC3E}">
        <p14:creationId xmlns:p14="http://schemas.microsoft.com/office/powerpoint/2010/main" val="36481255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lh4.googleusercontent.com/3LSek4W6ac7uVcr61DDlKtMYp1qdDRL_YeDeDx3E4iBLOh0FsWiLVY-nMExVsRXzn1xHlCUl9yA0KUZtZgNUN-L4LkGuQdJvk6Ugy7wip2TKh-f6f8sg3xP4w5lLhw54agdPqsoNDs61vWf3vfHp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144" y="356616"/>
            <a:ext cx="10049256" cy="543153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611468" y="5936016"/>
            <a:ext cx="2566728" cy="307777"/>
          </a:xfrm>
          <a:prstGeom prst="rect">
            <a:avLst/>
          </a:prstGeom>
        </p:spPr>
        <p:txBody>
          <a:bodyPr wrap="none">
            <a:spAutoFit/>
          </a:bodyPr>
          <a:lstStyle/>
          <a:p>
            <a:r>
              <a:rPr lang="en-US" i="1" dirty="0">
                <a:solidFill>
                  <a:srgbClr val="44546A"/>
                </a:solidFill>
                <a:latin typeface="Times New Roman" panose="02020603050405020304" pitchFamily="18" charset="0"/>
              </a:rPr>
              <a:t>Figure 26. Random </a:t>
            </a:r>
            <a:r>
              <a:rPr lang="en-US" i="1" dirty="0" err="1">
                <a:solidFill>
                  <a:srgbClr val="44546A"/>
                </a:solidFill>
                <a:latin typeface="Times New Roman" panose="02020603050405020304" pitchFamily="18" charset="0"/>
              </a:rPr>
              <a:t>forerst</a:t>
            </a:r>
            <a:r>
              <a:rPr lang="en-US" i="1" dirty="0">
                <a:solidFill>
                  <a:srgbClr val="44546A"/>
                </a:solidFill>
                <a:latin typeface="Times New Roman" panose="02020603050405020304" pitchFamily="18" charset="0"/>
              </a:rPr>
              <a:t> Error</a:t>
            </a:r>
            <a:endParaRPr lang="en-US" dirty="0"/>
          </a:p>
        </p:txBody>
      </p:sp>
    </p:spTree>
    <p:extLst>
      <p:ext uri="{BB962C8B-B14F-4D97-AF65-F5344CB8AC3E}">
        <p14:creationId xmlns:p14="http://schemas.microsoft.com/office/powerpoint/2010/main" val="3395225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17;p14"/>
          <p:cNvSpPr/>
          <p:nvPr/>
        </p:nvSpPr>
        <p:spPr>
          <a:xfrm>
            <a:off x="252663" y="603504"/>
            <a:ext cx="5626929" cy="5568695"/>
          </a:xfrm>
          <a:prstGeom prst="rect">
            <a:avLst/>
          </a:prstGeom>
          <a:solidFill>
            <a:schemeClr val="accent1"/>
          </a:solidFill>
          <a:ln w="15875" cap="flat" cmpd="sng">
            <a:solidFill>
              <a:srgbClr val="9EAEBA"/>
            </a:solidFill>
            <a:prstDash val="solid"/>
            <a:round/>
            <a:headEnd type="none" w="sm" len="sm"/>
            <a:tailEnd type="none" w="sm" len="sm"/>
          </a:ln>
        </p:spPr>
        <p:txBody>
          <a:bodyPr spcFirstLastPara="1" wrap="square" lIns="91425" tIns="45700" rIns="91425" bIns="45700" anchor="ctr" anchorCtr="0">
            <a:noAutofit/>
          </a:bodyPr>
          <a:lstStyle/>
          <a:p>
            <a:pPr>
              <a:spcAft>
                <a:spcPts val="1000"/>
              </a:spcAft>
            </a:pPr>
            <a:r>
              <a:rPr lang="en-US" sz="1800" dirty="0" err="1">
                <a:latin typeface="Consolas" panose="020B0609020204030204" pitchFamily="49" charset="0"/>
              </a:rPr>
              <a:t>rf_fit</a:t>
            </a:r>
            <a:r>
              <a:rPr lang="en-US" sz="1800" dirty="0">
                <a:latin typeface="Consolas" panose="020B0609020204030204" pitchFamily="49" charset="0"/>
              </a:rPr>
              <a:t> </a:t>
            </a:r>
            <a:r>
              <a:rPr lang="en-US" sz="1800" dirty="0">
                <a:solidFill>
                  <a:srgbClr val="8F5902"/>
                </a:solidFill>
                <a:latin typeface="Consolas" panose="020B0609020204030204" pitchFamily="49" charset="0"/>
              </a:rPr>
              <a:t>&lt;-</a:t>
            </a:r>
            <a:r>
              <a:rPr lang="en-US" sz="1800" dirty="0">
                <a:latin typeface="Consolas" panose="020B0609020204030204" pitchFamily="49" charset="0"/>
              </a:rPr>
              <a:t> </a:t>
            </a:r>
            <a:r>
              <a:rPr lang="en-US" sz="1800" b="1" dirty="0">
                <a:solidFill>
                  <a:srgbClr val="204A87"/>
                </a:solidFill>
                <a:latin typeface="Consolas" panose="020B0609020204030204" pitchFamily="49" charset="0"/>
              </a:rPr>
              <a:t>train</a:t>
            </a:r>
            <a:r>
              <a:rPr lang="en-US" sz="1800" dirty="0">
                <a:latin typeface="Consolas" panose="020B0609020204030204" pitchFamily="49" charset="0"/>
              </a:rPr>
              <a:t>(</a:t>
            </a:r>
            <a:r>
              <a:rPr lang="en-US" sz="1800" dirty="0" err="1">
                <a:latin typeface="Consolas" panose="020B0609020204030204" pitchFamily="49" charset="0"/>
              </a:rPr>
              <a:t>Sleep.Disorder</a:t>
            </a:r>
            <a:r>
              <a:rPr lang="en-US" sz="1800" b="1" dirty="0">
                <a:solidFill>
                  <a:srgbClr val="CE5C00"/>
                </a:solidFill>
                <a:latin typeface="Consolas" panose="020B0609020204030204" pitchFamily="49" charset="0"/>
              </a:rPr>
              <a: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dirty="0">
                <a:solidFill>
                  <a:srgbClr val="204A87"/>
                </a:solidFill>
                <a:latin typeface="Consolas" panose="020B0609020204030204" pitchFamily="49" charset="0"/>
              </a:rPr>
              <a:t>data =</a:t>
            </a:r>
            <a:r>
              <a:rPr lang="en-US" sz="1800" dirty="0">
                <a:latin typeface="Consolas" panose="020B0609020204030204" pitchFamily="49" charset="0"/>
              </a:rPr>
              <a:t> </a:t>
            </a:r>
            <a:r>
              <a:rPr lang="en-US" sz="1800" dirty="0" err="1">
                <a:latin typeface="Consolas" panose="020B0609020204030204" pitchFamily="49" charset="0"/>
              </a:rPr>
              <a:t>train_data</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dirty="0">
                <a:solidFill>
                  <a:srgbClr val="204A87"/>
                </a:solidFill>
                <a:latin typeface="Consolas" panose="020B0609020204030204" pitchFamily="49" charset="0"/>
              </a:rPr>
              <a:t>method =</a:t>
            </a:r>
            <a:r>
              <a:rPr lang="en-US" sz="1800" dirty="0">
                <a:latin typeface="Consolas" panose="020B0609020204030204" pitchFamily="49" charset="0"/>
              </a:rPr>
              <a:t> </a:t>
            </a:r>
            <a:r>
              <a:rPr lang="en-US" sz="1800" dirty="0">
                <a:solidFill>
                  <a:srgbClr val="4E9A06"/>
                </a:solidFill>
                <a:latin typeface="Consolas" panose="020B0609020204030204" pitchFamily="49" charset="0"/>
              </a:rPr>
              <a:t>"ranger"</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dirty="0" err="1">
                <a:solidFill>
                  <a:srgbClr val="204A87"/>
                </a:solidFill>
                <a:latin typeface="Consolas" panose="020B0609020204030204" pitchFamily="49" charset="0"/>
              </a:rPr>
              <a:t>tuneLength</a:t>
            </a:r>
            <a:r>
              <a:rPr lang="en-US" sz="1800" dirty="0">
                <a:solidFill>
                  <a:srgbClr val="204A87"/>
                </a:solidFill>
                <a:latin typeface="Consolas" panose="020B0609020204030204" pitchFamily="49" charset="0"/>
              </a:rPr>
              <a:t> =</a:t>
            </a:r>
            <a:r>
              <a:rPr lang="en-US" sz="1800" dirty="0">
                <a:latin typeface="Consolas" panose="020B0609020204030204" pitchFamily="49" charset="0"/>
              </a:rPr>
              <a:t> </a:t>
            </a:r>
            <a:r>
              <a:rPr lang="en-US" sz="1800" dirty="0">
                <a:solidFill>
                  <a:srgbClr val="0000CF"/>
                </a:solidFill>
                <a:latin typeface="Consolas" panose="020B0609020204030204" pitchFamily="49" charset="0"/>
              </a:rPr>
              <a:t>12</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dirty="0">
                <a:solidFill>
                  <a:srgbClr val="204A87"/>
                </a:solidFill>
                <a:latin typeface="Consolas" panose="020B0609020204030204" pitchFamily="49" charset="0"/>
              </a:rPr>
              <a:t>metric =</a:t>
            </a:r>
            <a:r>
              <a:rPr lang="en-US" sz="1800" dirty="0">
                <a:latin typeface="Consolas" panose="020B0609020204030204" pitchFamily="49" charset="0"/>
              </a:rPr>
              <a:t> </a:t>
            </a:r>
            <a:r>
              <a:rPr lang="en-US" sz="1800" dirty="0">
                <a:solidFill>
                  <a:srgbClr val="4E9A06"/>
                </a:solidFill>
                <a:latin typeface="Consolas" panose="020B0609020204030204" pitchFamily="49" charset="0"/>
              </a:rPr>
              <a:t>"ROC"</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dirty="0" err="1">
                <a:solidFill>
                  <a:srgbClr val="204A87"/>
                </a:solidFill>
                <a:latin typeface="Consolas" panose="020B0609020204030204" pitchFamily="49" charset="0"/>
              </a:rPr>
              <a:t>trControl</a:t>
            </a:r>
            <a:r>
              <a:rPr lang="en-US" sz="1800" dirty="0">
                <a:solidFill>
                  <a:srgbClr val="204A87"/>
                </a:solidFill>
                <a:latin typeface="Consolas" panose="020B0609020204030204" pitchFamily="49" charset="0"/>
              </a:rPr>
              <a:t> =</a:t>
            </a:r>
            <a:r>
              <a:rPr lang="en-US" sz="1800" dirty="0">
                <a:latin typeface="Consolas" panose="020B0609020204030204" pitchFamily="49" charset="0"/>
              </a:rPr>
              <a:t> </a:t>
            </a:r>
            <a:r>
              <a:rPr lang="en-US" sz="1800" b="1" dirty="0" err="1">
                <a:solidFill>
                  <a:srgbClr val="204A87"/>
                </a:solidFill>
                <a:latin typeface="Consolas" panose="020B0609020204030204" pitchFamily="49" charset="0"/>
              </a:rPr>
              <a:t>trainControl</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dirty="0">
                <a:solidFill>
                  <a:srgbClr val="204A87"/>
                </a:solidFill>
                <a:latin typeface="Consolas" panose="020B0609020204030204" pitchFamily="49" charset="0"/>
              </a:rPr>
              <a:t>method =</a:t>
            </a:r>
            <a:r>
              <a:rPr lang="en-US" sz="1800" dirty="0">
                <a:latin typeface="Consolas" panose="020B0609020204030204" pitchFamily="49" charset="0"/>
              </a:rPr>
              <a:t> </a:t>
            </a:r>
            <a:r>
              <a:rPr lang="en-US" sz="1800" dirty="0">
                <a:solidFill>
                  <a:srgbClr val="4E9A06"/>
                </a:solidFill>
                <a:latin typeface="Consolas" panose="020B0609020204030204" pitchFamily="49" charset="0"/>
              </a:rPr>
              <a:t>"cv"</a:t>
            </a:r>
            <a:r>
              <a:rPr lang="en-US" sz="1800" dirty="0">
                <a:latin typeface="Consolas" panose="020B0609020204030204" pitchFamily="49" charset="0"/>
              </a:rPr>
              <a:t>,  </a:t>
            </a:r>
            <a:r>
              <a:rPr lang="en-US" sz="1800" i="1" dirty="0">
                <a:solidFill>
                  <a:srgbClr val="8F5902"/>
                </a:solidFill>
                <a:latin typeface="Consolas" panose="020B0609020204030204" pitchFamily="49" charset="0"/>
              </a:rPr>
              <a:t># k-fold cross validation</a:t>
            </a:r>
            <a:r>
              <a:rPr lang="en-US" sz="1800" dirty="0">
                <a:latin typeface="Consolas" panose="020B0609020204030204" pitchFamily="49" charset="0"/>
              </a:rPr>
              <a:t/>
            </a:r>
            <a:br>
              <a:rPr lang="en-US" sz="1800" dirty="0">
                <a:latin typeface="Consolas" panose="020B0609020204030204" pitchFamily="49" charset="0"/>
              </a:rPr>
            </a:br>
            <a:r>
              <a:rPr lang="en-US" sz="1800" dirty="0">
                <a:latin typeface="Consolas" panose="020B0609020204030204" pitchFamily="49" charset="0"/>
              </a:rPr>
              <a:t>                </a:t>
            </a:r>
            <a:r>
              <a:rPr lang="en-US" sz="1800" dirty="0">
                <a:solidFill>
                  <a:srgbClr val="204A87"/>
                </a:solidFill>
                <a:latin typeface="Consolas" panose="020B0609020204030204" pitchFamily="49" charset="0"/>
              </a:rPr>
              <a:t>number =</a:t>
            </a:r>
            <a:r>
              <a:rPr lang="en-US" sz="1800" dirty="0">
                <a:latin typeface="Consolas" panose="020B0609020204030204" pitchFamily="49" charset="0"/>
              </a:rPr>
              <a:t> </a:t>
            </a:r>
            <a:r>
              <a:rPr lang="en-US" sz="1800" dirty="0">
                <a:solidFill>
                  <a:srgbClr val="0000CF"/>
                </a:solidFill>
                <a:latin typeface="Consolas" panose="020B0609020204030204" pitchFamily="49" charset="0"/>
              </a:rPr>
              <a:t>10</a:t>
            </a:r>
            <a:r>
              <a:rPr lang="en-US" sz="1800" dirty="0">
                <a:latin typeface="Consolas" panose="020B0609020204030204" pitchFamily="49" charset="0"/>
              </a:rPr>
              <a:t>,  </a:t>
            </a:r>
            <a:r>
              <a:rPr lang="en-US" sz="1800" i="1" dirty="0">
                <a:solidFill>
                  <a:srgbClr val="8F5902"/>
                </a:solidFill>
                <a:latin typeface="Consolas" panose="020B0609020204030204" pitchFamily="49" charset="0"/>
              </a:rPr>
              <a:t># 10 folds</a:t>
            </a:r>
            <a:r>
              <a:rPr lang="en-US" sz="1800" dirty="0">
                <a:latin typeface="Consolas" panose="020B0609020204030204" pitchFamily="49" charset="0"/>
              </a:rPr>
              <a:t/>
            </a:r>
            <a:br>
              <a:rPr lang="en-US" sz="1800" dirty="0">
                <a:latin typeface="Consolas" panose="020B0609020204030204" pitchFamily="49" charset="0"/>
              </a:rPr>
            </a:br>
            <a:r>
              <a:rPr lang="en-US" sz="1800" dirty="0">
                <a:latin typeface="Consolas" panose="020B0609020204030204" pitchFamily="49" charset="0"/>
              </a:rPr>
              <a:t>                </a:t>
            </a:r>
            <a:r>
              <a:rPr lang="en-US" sz="1800" dirty="0" err="1">
                <a:solidFill>
                  <a:srgbClr val="204A87"/>
                </a:solidFill>
                <a:latin typeface="Consolas" panose="020B0609020204030204" pitchFamily="49" charset="0"/>
              </a:rPr>
              <a:t>savePredictions</a:t>
            </a:r>
            <a:r>
              <a:rPr lang="en-US" sz="1800" dirty="0">
                <a:solidFill>
                  <a:srgbClr val="204A87"/>
                </a:solidFill>
                <a:latin typeface="Consolas" panose="020B0609020204030204" pitchFamily="49" charset="0"/>
              </a:rPr>
              <a:t> =</a:t>
            </a:r>
            <a:r>
              <a:rPr lang="en-US" sz="1800" dirty="0">
                <a:latin typeface="Consolas" panose="020B0609020204030204" pitchFamily="49" charset="0"/>
              </a:rPr>
              <a:t> </a:t>
            </a:r>
            <a:r>
              <a:rPr lang="en-US" sz="1800" dirty="0">
                <a:solidFill>
                  <a:srgbClr val="4E9A06"/>
                </a:solidFill>
                <a:latin typeface="Consolas" panose="020B0609020204030204" pitchFamily="49" charset="0"/>
              </a:rPr>
              <a:t>"final"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r>
              <a:rPr lang="en-US" sz="1800" dirty="0" err="1">
                <a:solidFill>
                  <a:srgbClr val="204A87"/>
                </a:solidFill>
                <a:latin typeface="Consolas" panose="020B0609020204030204" pitchFamily="49" charset="0"/>
              </a:rPr>
              <a:t>classProbs</a:t>
            </a:r>
            <a:r>
              <a:rPr lang="en-US" sz="1800" dirty="0">
                <a:solidFill>
                  <a:srgbClr val="204A87"/>
                </a:solidFill>
                <a:latin typeface="Consolas" panose="020B0609020204030204" pitchFamily="49" charset="0"/>
              </a:rPr>
              <a:t> =</a:t>
            </a:r>
            <a:r>
              <a:rPr lang="en-US" sz="1800" dirty="0">
                <a:latin typeface="Consolas" panose="020B0609020204030204" pitchFamily="49" charset="0"/>
              </a:rPr>
              <a:t> </a:t>
            </a:r>
            <a:r>
              <a:rPr lang="en-US" sz="1800" dirty="0">
                <a:solidFill>
                  <a:srgbClr val="8F5902"/>
                </a:solidFill>
                <a:latin typeface="Consolas" panose="020B0609020204030204" pitchFamily="49" charset="0"/>
              </a:rPr>
              <a:t>TRUE</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r>
              <a:rPr lang="en-US" sz="1800" dirty="0" err="1">
                <a:solidFill>
                  <a:srgbClr val="204A87"/>
                </a:solidFill>
                <a:latin typeface="Consolas" panose="020B0609020204030204" pitchFamily="49" charset="0"/>
              </a:rPr>
              <a:t>summaryFunction</a:t>
            </a:r>
            <a:r>
              <a:rPr lang="en-US" sz="1800" dirty="0">
                <a:solidFill>
                  <a:srgbClr val="204A87"/>
                </a:solidFill>
                <a:latin typeface="Consolas" panose="020B0609020204030204" pitchFamily="49" charset="0"/>
              </a:rPr>
              <a:t> =</a:t>
            </a:r>
            <a:r>
              <a:rPr lang="en-US" sz="1800" dirty="0">
                <a:latin typeface="Consolas" panose="020B0609020204030204" pitchFamily="49" charset="0"/>
              </a:rPr>
              <a:t> </a:t>
            </a:r>
            <a:r>
              <a:rPr lang="en-US" sz="1800" dirty="0" err="1">
                <a:latin typeface="Consolas" panose="020B0609020204030204" pitchFamily="49" charset="0"/>
              </a:rPr>
              <a:t>defaultSummary</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                  )</a:t>
            </a:r>
            <a:br>
              <a:rPr lang="en-US" sz="1800" dirty="0">
                <a:latin typeface="Consolas" panose="020B0609020204030204" pitchFamily="49" charset="0"/>
              </a:rPr>
            </a:br>
            <a:r>
              <a:rPr lang="en-US" sz="1800" dirty="0" err="1">
                <a:latin typeface="Consolas" panose="020B0609020204030204" pitchFamily="49" charset="0"/>
              </a:rPr>
              <a:t>rf_fit</a:t>
            </a:r>
            <a:endParaRPr lang="en-US" sz="1800" dirty="0"/>
          </a:p>
          <a:p>
            <a:r>
              <a:rPr lang="en-US" sz="1800" dirty="0"/>
              <a:t/>
            </a:r>
            <a:br>
              <a:rPr lang="en-US" sz="1800" dirty="0"/>
            </a:br>
            <a:endParaRPr sz="1800" dirty="0">
              <a:solidFill>
                <a:schemeClr val="lt1"/>
              </a:solidFill>
              <a:latin typeface="Calibri"/>
              <a:ea typeface="Calibri"/>
              <a:cs typeface="Calibri"/>
              <a:sym typeface="Calibri"/>
            </a:endParaRPr>
          </a:p>
        </p:txBody>
      </p:sp>
      <p:sp>
        <p:nvSpPr>
          <p:cNvPr id="3" name="Rectangle 2"/>
          <p:cNvSpPr/>
          <p:nvPr/>
        </p:nvSpPr>
        <p:spPr>
          <a:xfrm>
            <a:off x="252663" y="90543"/>
            <a:ext cx="6096000" cy="1025922"/>
          </a:xfrm>
          <a:prstGeom prst="rect">
            <a:avLst/>
          </a:prstGeom>
        </p:spPr>
        <p:txBody>
          <a:bodyPr>
            <a:spAutoFit/>
          </a:bodyPr>
          <a:lstStyle/>
          <a:p>
            <a:pPr>
              <a:spcAft>
                <a:spcPts val="800"/>
              </a:spcAft>
            </a:pPr>
            <a:r>
              <a:rPr lang="en-US" sz="1800" dirty="0">
                <a:latin typeface="Times New Roman" panose="02020603050405020304" pitchFamily="18" charset="0"/>
              </a:rPr>
              <a:t>Find the optimal </a:t>
            </a:r>
            <a:r>
              <a:rPr lang="en-US" sz="1800" dirty="0" err="1">
                <a:latin typeface="Times New Roman" panose="02020603050405020304" pitchFamily="18" charset="0"/>
              </a:rPr>
              <a:t>mtry</a:t>
            </a:r>
            <a:r>
              <a:rPr lang="en-US" sz="1800" dirty="0">
                <a:latin typeface="Times New Roman" panose="02020603050405020304" pitchFamily="18" charset="0"/>
              </a:rPr>
              <a:t> value</a:t>
            </a:r>
            <a:endParaRPr lang="en-US" sz="1800" dirty="0"/>
          </a:p>
          <a:p>
            <a:r>
              <a:rPr lang="en-US" sz="1800" dirty="0"/>
              <a:t/>
            </a:r>
            <a:br>
              <a:rPr lang="en-US" sz="1800" dirty="0"/>
            </a:br>
            <a:endParaRPr lang="en-US" sz="1800" dirty="0"/>
          </a:p>
        </p:txBody>
      </p:sp>
      <p:sp>
        <p:nvSpPr>
          <p:cNvPr id="4" name="Rectangle 3"/>
          <p:cNvSpPr/>
          <p:nvPr/>
        </p:nvSpPr>
        <p:spPr>
          <a:xfrm>
            <a:off x="5983224" y="44822"/>
            <a:ext cx="6208776" cy="6494085"/>
          </a:xfrm>
          <a:prstGeom prst="rect">
            <a:avLst/>
          </a:prstGeom>
        </p:spPr>
        <p:txBody>
          <a:bodyPr wrap="square">
            <a:spAutoFit/>
          </a:bodyPr>
          <a:lstStyle/>
          <a:p>
            <a:r>
              <a:rPr lang="en-US" sz="1600" dirty="0" smtClean="0">
                <a:latin typeface="Consolas" panose="020B0609020204030204" pitchFamily="49" charset="0"/>
              </a:rPr>
              <a:t> </a:t>
            </a:r>
            <a:r>
              <a:rPr lang="en-US" sz="1600" dirty="0">
                <a:latin typeface="Consolas" panose="020B0609020204030204" pitchFamily="49" charset="0"/>
              </a:rPr>
              <a:t>297 samples</a:t>
            </a:r>
            <a:br>
              <a:rPr lang="en-US" sz="1600" dirty="0">
                <a:latin typeface="Consolas" panose="020B0609020204030204" pitchFamily="49" charset="0"/>
              </a:rPr>
            </a:br>
            <a:r>
              <a:rPr lang="en-US" sz="1600" dirty="0">
                <a:latin typeface="Consolas" panose="020B0609020204030204" pitchFamily="49" charset="0"/>
              </a:rPr>
              <a:t>  11 predictor</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3 classes: 'Insomnia', 'None', '</a:t>
            </a:r>
            <a:r>
              <a:rPr lang="en-US" sz="1600" dirty="0" err="1">
                <a:latin typeface="Consolas" panose="020B0609020204030204" pitchFamily="49" charset="0"/>
              </a:rPr>
              <a:t>Sleep.Apnea</a:t>
            </a:r>
            <a:r>
              <a:rPr lang="en-US" sz="1600" dirty="0">
                <a:latin typeface="Consolas" panose="020B0609020204030204" pitchFamily="49" charset="0"/>
              </a:rPr>
              <a:t>'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No pre-processing</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Resampling: Cross-Validated (10 fold)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Summary of sample sizes: 268, 266, 268, 267, 266, 268, ...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Resampling results across tuning parameters:</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a:t>
            </a:r>
            <a:r>
              <a:rPr lang="en-US" sz="1600" dirty="0" err="1">
                <a:latin typeface="Consolas" panose="020B0609020204030204" pitchFamily="49" charset="0"/>
              </a:rPr>
              <a:t>mtry</a:t>
            </a:r>
            <a:r>
              <a:rPr lang="en-US" sz="1600" dirty="0">
                <a:latin typeface="Consolas" panose="020B0609020204030204" pitchFamily="49" charset="0"/>
              </a:rPr>
              <a:t>  </a:t>
            </a:r>
            <a:r>
              <a:rPr lang="en-US" sz="1600" dirty="0" err="1">
                <a:latin typeface="Consolas" panose="020B0609020204030204" pitchFamily="49" charset="0"/>
              </a:rPr>
              <a:t>splitrule</a:t>
            </a:r>
            <a:r>
              <a:rPr lang="en-US" sz="1600" dirty="0">
                <a:latin typeface="Consolas" panose="020B0609020204030204" pitchFamily="49" charset="0"/>
              </a:rPr>
              <a:t>   Accuracy   Kappa    </a:t>
            </a:r>
            <a:br>
              <a:rPr lang="en-US" sz="1600" dirty="0">
                <a:latin typeface="Consolas" panose="020B0609020204030204" pitchFamily="49" charset="0"/>
              </a:rPr>
            </a:br>
            <a:r>
              <a:rPr lang="en-US" sz="1600" dirty="0">
                <a:latin typeface="Consolas" panose="020B0609020204030204" pitchFamily="49" charset="0"/>
              </a:rPr>
              <a:t>    2    </a:t>
            </a:r>
            <a:r>
              <a:rPr lang="en-US" sz="1600" dirty="0" err="1">
                <a:latin typeface="Consolas" panose="020B0609020204030204" pitchFamily="49" charset="0"/>
              </a:rPr>
              <a:t>gini</a:t>
            </a:r>
            <a:r>
              <a:rPr lang="en-US" sz="1600" dirty="0">
                <a:latin typeface="Consolas" panose="020B0609020204030204" pitchFamily="49" charset="0"/>
              </a:rPr>
              <a:t>        0.9090434  0.8413850</a:t>
            </a:r>
            <a:br>
              <a:rPr lang="en-US" sz="1600" dirty="0">
                <a:latin typeface="Consolas" panose="020B0609020204030204" pitchFamily="49" charset="0"/>
              </a:rPr>
            </a:br>
            <a:r>
              <a:rPr lang="en-US" sz="1600" dirty="0">
                <a:latin typeface="Consolas" panose="020B0609020204030204" pitchFamily="49" charset="0"/>
              </a:rPr>
              <a:t>    2    </a:t>
            </a:r>
            <a:r>
              <a:rPr lang="en-US" sz="1600" dirty="0" err="1">
                <a:latin typeface="Consolas" panose="020B0609020204030204" pitchFamily="49" charset="0"/>
              </a:rPr>
              <a:t>extratrees</a:t>
            </a:r>
            <a:r>
              <a:rPr lang="en-US" sz="1600" dirty="0">
                <a:latin typeface="Consolas" panose="020B0609020204030204" pitchFamily="49" charset="0"/>
              </a:rPr>
              <a:t>  0.9156025  0.8528083</a:t>
            </a:r>
            <a:br>
              <a:rPr lang="en-US" sz="1600" dirty="0">
                <a:latin typeface="Consolas" panose="020B0609020204030204" pitchFamily="49" charset="0"/>
              </a:rPr>
            </a:br>
            <a:r>
              <a:rPr lang="en-US" sz="1600" dirty="0">
                <a:latin typeface="Consolas" panose="020B0609020204030204" pitchFamily="49" charset="0"/>
              </a:rPr>
              <a:t>    3    </a:t>
            </a:r>
            <a:r>
              <a:rPr lang="en-US" sz="1600" dirty="0" err="1">
                <a:latin typeface="Consolas" panose="020B0609020204030204" pitchFamily="49" charset="0"/>
              </a:rPr>
              <a:t>gini</a:t>
            </a:r>
            <a:r>
              <a:rPr lang="en-US" sz="1600" dirty="0">
                <a:latin typeface="Consolas" panose="020B0609020204030204" pitchFamily="49" charset="0"/>
              </a:rPr>
              <a:t>        0.9057100  0.8356049</a:t>
            </a:r>
            <a:br>
              <a:rPr lang="en-US" sz="1600" dirty="0">
                <a:latin typeface="Consolas" panose="020B0609020204030204" pitchFamily="49" charset="0"/>
              </a:rPr>
            </a:br>
            <a:r>
              <a:rPr lang="en-US" sz="1600" dirty="0">
                <a:latin typeface="Consolas" panose="020B0609020204030204" pitchFamily="49" charset="0"/>
              </a:rPr>
              <a:t>    3    </a:t>
            </a:r>
            <a:r>
              <a:rPr lang="en-US" sz="1600" dirty="0" err="1">
                <a:latin typeface="Consolas" panose="020B0609020204030204" pitchFamily="49" charset="0"/>
              </a:rPr>
              <a:t>extratrees</a:t>
            </a:r>
            <a:r>
              <a:rPr lang="en-US" sz="1600" dirty="0">
                <a:latin typeface="Consolas" panose="020B0609020204030204" pitchFamily="49" charset="0"/>
              </a:rPr>
              <a:t>  0.9123767  0.8471099</a:t>
            </a:r>
            <a:br>
              <a:rPr lang="en-US" sz="1600" dirty="0">
                <a:latin typeface="Consolas" panose="020B0609020204030204" pitchFamily="49" charset="0"/>
              </a:rPr>
            </a:br>
            <a:r>
              <a:rPr lang="en-US" sz="1600" dirty="0">
                <a:latin typeface="Consolas" panose="020B0609020204030204" pitchFamily="49" charset="0"/>
              </a:rPr>
              <a:t>    4    </a:t>
            </a:r>
            <a:r>
              <a:rPr lang="en-US" sz="1600" dirty="0" err="1">
                <a:latin typeface="Consolas" panose="020B0609020204030204" pitchFamily="49" charset="0"/>
              </a:rPr>
              <a:t>gini</a:t>
            </a:r>
            <a:r>
              <a:rPr lang="en-US" sz="1600" dirty="0">
                <a:latin typeface="Consolas" panose="020B0609020204030204" pitchFamily="49" charset="0"/>
              </a:rPr>
              <a:t>        0.9022618  0.8296133</a:t>
            </a:r>
            <a:br>
              <a:rPr lang="en-US" sz="1600" dirty="0">
                <a:latin typeface="Consolas" panose="020B0609020204030204" pitchFamily="49" charset="0"/>
              </a:rPr>
            </a:br>
            <a:r>
              <a:rPr lang="en-US" sz="1600" dirty="0">
                <a:latin typeface="Consolas" panose="020B0609020204030204" pitchFamily="49" charset="0"/>
              </a:rPr>
              <a:t>    4    </a:t>
            </a:r>
            <a:r>
              <a:rPr lang="en-US" sz="1600" dirty="0" err="1">
                <a:latin typeface="Consolas" panose="020B0609020204030204" pitchFamily="49" charset="0"/>
              </a:rPr>
              <a:t>extratrees</a:t>
            </a:r>
            <a:r>
              <a:rPr lang="en-US" sz="1600" dirty="0">
                <a:latin typeface="Consolas" panose="020B0609020204030204" pitchFamily="49" charset="0"/>
              </a:rPr>
              <a:t>  0.9057100  0.8356049</a:t>
            </a:r>
            <a:br>
              <a:rPr lang="en-US" sz="1600" dirty="0">
                <a:latin typeface="Consolas" panose="020B0609020204030204" pitchFamily="49" charset="0"/>
              </a:rPr>
            </a:br>
            <a:r>
              <a:rPr lang="en-US" sz="1600" dirty="0">
                <a:latin typeface="Consolas" panose="020B0609020204030204" pitchFamily="49" charset="0"/>
              </a:rPr>
              <a:t>    5    </a:t>
            </a:r>
            <a:r>
              <a:rPr lang="en-US" sz="1600" dirty="0" err="1">
                <a:latin typeface="Consolas" panose="020B0609020204030204" pitchFamily="49" charset="0"/>
              </a:rPr>
              <a:t>gini</a:t>
            </a:r>
            <a:r>
              <a:rPr lang="en-US" sz="1600" dirty="0">
                <a:latin typeface="Consolas" panose="020B0609020204030204" pitchFamily="49" charset="0"/>
              </a:rPr>
              <a:t>        0.9057100  0.8356049</a:t>
            </a:r>
            <a:br>
              <a:rPr lang="en-US" sz="1600" dirty="0">
                <a:latin typeface="Consolas" panose="020B0609020204030204" pitchFamily="49" charset="0"/>
              </a:rPr>
            </a:br>
            <a:r>
              <a:rPr lang="en-US" sz="1600" dirty="0">
                <a:latin typeface="Consolas" panose="020B0609020204030204" pitchFamily="49" charset="0"/>
              </a:rPr>
              <a:t>    5    </a:t>
            </a:r>
            <a:r>
              <a:rPr lang="en-US" sz="1600" dirty="0" err="1">
                <a:latin typeface="Consolas" panose="020B0609020204030204" pitchFamily="49" charset="0"/>
              </a:rPr>
              <a:t>extratrees</a:t>
            </a:r>
            <a:r>
              <a:rPr lang="en-US" sz="1600" dirty="0">
                <a:latin typeface="Consolas" panose="020B0609020204030204" pitchFamily="49" charset="0"/>
              </a:rPr>
              <a:t>  0.9089359  </a:t>
            </a:r>
            <a:r>
              <a:rPr lang="en-US" sz="1600" dirty="0" smtClean="0">
                <a:latin typeface="Consolas" panose="020B0609020204030204" pitchFamily="49" charset="0"/>
              </a:rPr>
              <a:t>0.8413033</a:t>
            </a:r>
            <a:r>
              <a:rPr lang="en-US" sz="1600" dirty="0">
                <a:latin typeface="Consolas" panose="020B0609020204030204" pitchFamily="49" charset="0"/>
              </a:rPr>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Tuning parameter '</a:t>
            </a:r>
            <a:r>
              <a:rPr lang="en-US" sz="1600" dirty="0" err="1">
                <a:latin typeface="Consolas" panose="020B0609020204030204" pitchFamily="49" charset="0"/>
              </a:rPr>
              <a:t>min.node.size</a:t>
            </a:r>
            <a:r>
              <a:rPr lang="en-US" sz="1600" dirty="0">
                <a:latin typeface="Consolas" panose="020B0609020204030204" pitchFamily="49" charset="0"/>
              </a:rPr>
              <a:t>' was held constant at a value of 1</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Accuracy was used to select the optimal model using the largest value.</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The final values used for the model were </a:t>
            </a:r>
            <a:r>
              <a:rPr lang="en-US" sz="1600" dirty="0" err="1">
                <a:latin typeface="Consolas" panose="020B0609020204030204" pitchFamily="49" charset="0"/>
              </a:rPr>
              <a:t>mtry</a:t>
            </a:r>
            <a:r>
              <a:rPr lang="en-US" sz="1600" dirty="0">
                <a:latin typeface="Consolas" panose="020B0609020204030204" pitchFamily="49" charset="0"/>
              </a:rPr>
              <a:t> = 2, </a:t>
            </a:r>
            <a:r>
              <a:rPr lang="en-US" sz="1600" dirty="0" err="1">
                <a:latin typeface="Consolas" panose="020B0609020204030204" pitchFamily="49" charset="0"/>
              </a:rPr>
              <a:t>splitrule</a:t>
            </a:r>
            <a:r>
              <a:rPr lang="en-US" sz="1600" dirty="0">
                <a:latin typeface="Consolas" panose="020B0609020204030204" pitchFamily="49" charset="0"/>
              </a:rPr>
              <a:t> = </a:t>
            </a:r>
            <a:r>
              <a:rPr lang="en-US" sz="1600" dirty="0" err="1" smtClean="0">
                <a:latin typeface="Consolas" panose="020B0609020204030204" pitchFamily="49" charset="0"/>
              </a:rPr>
              <a:t>extratrees</a:t>
            </a:r>
            <a:r>
              <a:rPr lang="en-US" sz="1600" dirty="0" smtClean="0">
                <a:latin typeface="Consolas" panose="020B0609020204030204" pitchFamily="49" charset="0"/>
              </a:rPr>
              <a:t> </a:t>
            </a:r>
            <a:r>
              <a:rPr lang="en-US" sz="1600" dirty="0">
                <a:latin typeface="Consolas" panose="020B0609020204030204" pitchFamily="49" charset="0"/>
              </a:rPr>
              <a:t>and </a:t>
            </a:r>
            <a:r>
              <a:rPr lang="en-US" sz="1600" dirty="0" err="1">
                <a:latin typeface="Consolas" panose="020B0609020204030204" pitchFamily="49" charset="0"/>
              </a:rPr>
              <a:t>min.node.size</a:t>
            </a:r>
            <a:r>
              <a:rPr lang="en-US" sz="1600" dirty="0">
                <a:latin typeface="Consolas" panose="020B0609020204030204" pitchFamily="49" charset="0"/>
              </a:rPr>
              <a:t> = 1.</a:t>
            </a:r>
            <a:endParaRPr lang="en-US" sz="1600" dirty="0"/>
          </a:p>
        </p:txBody>
      </p:sp>
    </p:spTree>
    <p:extLst>
      <p:ext uri="{BB962C8B-B14F-4D97-AF65-F5344CB8AC3E}">
        <p14:creationId xmlns:p14="http://schemas.microsoft.com/office/powerpoint/2010/main" val="26847429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lh6.googleusercontent.com/bu0SUoe7KquqT847lQQrRuyrBUqQjcY2ulTKOqlVRH3FcgcipZ2E-aLluSrz_zetxSSKHPwwAyQ1K0F4yAQm909FzHoA1tay1y7NsZQ_Wy1JTISiI9ej9yujYg5POQiKLisHAQw89zlHr__JDJPG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24" y="0"/>
            <a:ext cx="11091672" cy="601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3315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217;p14"/>
          <p:cNvSpPr/>
          <p:nvPr/>
        </p:nvSpPr>
        <p:spPr>
          <a:xfrm>
            <a:off x="252663" y="420624"/>
            <a:ext cx="5645217" cy="5522975"/>
          </a:xfrm>
          <a:prstGeom prst="rect">
            <a:avLst/>
          </a:prstGeom>
          <a:solidFill>
            <a:schemeClr val="accent1"/>
          </a:solidFill>
          <a:ln w="15875" cap="flat" cmpd="sng">
            <a:solidFill>
              <a:srgbClr val="9EAEBA"/>
            </a:solidFill>
            <a:prstDash val="solid"/>
            <a:round/>
            <a:headEnd type="none" w="sm" len="sm"/>
            <a:tailEnd type="none" w="sm" len="sm"/>
          </a:ln>
        </p:spPr>
        <p:txBody>
          <a:bodyPr spcFirstLastPara="1" wrap="square" lIns="91425" tIns="45700" rIns="91425" bIns="45700" anchor="ctr" anchorCtr="0">
            <a:noAutofit/>
          </a:bodyPr>
          <a:lstStyle/>
          <a:p>
            <a:pPr lvl="0"/>
            <a:endParaRPr sz="1800" dirty="0">
              <a:solidFill>
                <a:schemeClr val="lt1"/>
              </a:solidFill>
              <a:latin typeface="Calibri"/>
              <a:ea typeface="Calibri"/>
              <a:cs typeface="Calibri"/>
              <a:sym typeface="Calibri"/>
            </a:endParaRPr>
          </a:p>
        </p:txBody>
      </p:sp>
      <p:sp>
        <p:nvSpPr>
          <p:cNvPr id="4" name="TextBox 3"/>
          <p:cNvSpPr txBox="1"/>
          <p:nvPr/>
        </p:nvSpPr>
        <p:spPr>
          <a:xfrm>
            <a:off x="484632" y="1188720"/>
            <a:ext cx="4069080" cy="369332"/>
          </a:xfrm>
          <a:prstGeom prst="rect">
            <a:avLst/>
          </a:prstGeom>
          <a:noFill/>
        </p:spPr>
        <p:txBody>
          <a:bodyPr wrap="square" rtlCol="0">
            <a:spAutoFit/>
          </a:bodyPr>
          <a:lstStyle/>
          <a:p>
            <a:r>
              <a:rPr lang="en-US" sz="1800" dirty="0" smtClean="0"/>
              <a:t># Build </a:t>
            </a:r>
            <a:r>
              <a:rPr lang="en-US" sz="1800" dirty="0"/>
              <a:t>the model with the best </a:t>
            </a:r>
            <a:r>
              <a:rPr lang="en-US" sz="1800" dirty="0" err="1"/>
              <a:t>mtry</a:t>
            </a:r>
            <a:endParaRPr lang="en-US" sz="1800" dirty="0"/>
          </a:p>
        </p:txBody>
      </p:sp>
      <p:sp>
        <p:nvSpPr>
          <p:cNvPr id="5" name="TextBox 4"/>
          <p:cNvSpPr txBox="1"/>
          <p:nvPr/>
        </p:nvSpPr>
        <p:spPr>
          <a:xfrm>
            <a:off x="630936" y="1700784"/>
            <a:ext cx="4901184" cy="2990562"/>
          </a:xfrm>
          <a:prstGeom prst="rect">
            <a:avLst/>
          </a:prstGeom>
          <a:noFill/>
        </p:spPr>
        <p:txBody>
          <a:bodyPr wrap="square" rtlCol="0">
            <a:spAutoFit/>
          </a:bodyPr>
          <a:lstStyle/>
          <a:p>
            <a:pPr>
              <a:spcAft>
                <a:spcPts val="1000"/>
              </a:spcAft>
            </a:pPr>
            <a:r>
              <a:rPr lang="en-US" sz="1800" b="1">
                <a:solidFill>
                  <a:srgbClr val="204A87"/>
                </a:solidFill>
                <a:latin typeface="Consolas" panose="020B0609020204030204" pitchFamily="49" charset="0"/>
              </a:rPr>
              <a:t>set.seed</a:t>
            </a:r>
            <a:r>
              <a:rPr lang="en-US" sz="1800">
                <a:latin typeface="Consolas" panose="020B0609020204030204" pitchFamily="49" charset="0"/>
              </a:rPr>
              <a:t>(</a:t>
            </a:r>
            <a:r>
              <a:rPr lang="en-US" sz="1800">
                <a:solidFill>
                  <a:srgbClr val="0000CF"/>
                </a:solidFill>
                <a:latin typeface="Consolas" panose="020B0609020204030204" pitchFamily="49" charset="0"/>
              </a:rPr>
              <a:t>111</a:t>
            </a:r>
            <a:r>
              <a:rPr lang="en-US" sz="1800">
                <a:latin typeface="Consolas" panose="020B0609020204030204" pitchFamily="49" charset="0"/>
              </a:rPr>
              <a:t>)</a:t>
            </a:r>
            <a:br>
              <a:rPr lang="en-US" sz="1800">
                <a:latin typeface="Consolas" panose="020B0609020204030204" pitchFamily="49" charset="0"/>
              </a:rPr>
            </a:br>
            <a:r>
              <a:rPr lang="en-US" sz="1800">
                <a:latin typeface="Consolas" panose="020B0609020204030204" pitchFamily="49" charset="0"/>
              </a:rPr>
              <a:t>rf_model_2 </a:t>
            </a:r>
            <a:r>
              <a:rPr lang="en-US" sz="1800">
                <a:solidFill>
                  <a:srgbClr val="8F5902"/>
                </a:solidFill>
                <a:latin typeface="Consolas" panose="020B0609020204030204" pitchFamily="49" charset="0"/>
              </a:rPr>
              <a:t>&lt;-</a:t>
            </a:r>
            <a:r>
              <a:rPr lang="en-US" sz="1800">
                <a:latin typeface="Consolas" panose="020B0609020204030204" pitchFamily="49" charset="0"/>
              </a:rPr>
              <a:t> </a:t>
            </a:r>
            <a:r>
              <a:rPr lang="en-US" sz="1800" b="1">
                <a:solidFill>
                  <a:srgbClr val="204A87"/>
                </a:solidFill>
                <a:latin typeface="Consolas" panose="020B0609020204030204" pitchFamily="49" charset="0"/>
              </a:rPr>
              <a:t>randomForest</a:t>
            </a:r>
            <a:r>
              <a:rPr lang="en-US" sz="1800">
                <a:latin typeface="Consolas" panose="020B0609020204030204" pitchFamily="49" charset="0"/>
              </a:rPr>
              <a:t>(Sleep.Disorder</a:t>
            </a:r>
            <a:r>
              <a:rPr lang="en-US" sz="1800" b="1">
                <a:solidFill>
                  <a:srgbClr val="CE5C00"/>
                </a:solidFill>
                <a:latin typeface="Consolas" panose="020B0609020204030204" pitchFamily="49" charset="0"/>
              </a:rPr>
              <a:t>~</a:t>
            </a:r>
            <a:r>
              <a:rPr lang="en-US" sz="1800">
                <a:latin typeface="Consolas" panose="020B0609020204030204" pitchFamily="49" charset="0"/>
              </a:rPr>
              <a:t>., </a:t>
            </a:r>
            <a:r>
              <a:rPr lang="en-US" sz="1800">
                <a:solidFill>
                  <a:srgbClr val="204A87"/>
                </a:solidFill>
                <a:latin typeface="Consolas" panose="020B0609020204030204" pitchFamily="49" charset="0"/>
              </a:rPr>
              <a:t>data =</a:t>
            </a:r>
            <a:r>
              <a:rPr lang="en-US" sz="1800">
                <a:latin typeface="Consolas" panose="020B0609020204030204" pitchFamily="49" charset="0"/>
              </a:rPr>
              <a:t> train_data, </a:t>
            </a:r>
            <a:r>
              <a:rPr lang="en-US" sz="1800">
                <a:solidFill>
                  <a:srgbClr val="204A87"/>
                </a:solidFill>
                <a:latin typeface="Consolas" panose="020B0609020204030204" pitchFamily="49" charset="0"/>
              </a:rPr>
              <a:t>mtry =</a:t>
            </a:r>
            <a:r>
              <a:rPr lang="en-US" sz="1800">
                <a:latin typeface="Consolas" panose="020B0609020204030204" pitchFamily="49" charset="0"/>
              </a:rPr>
              <a:t> rf_fit</a:t>
            </a:r>
            <a:r>
              <a:rPr lang="en-US" sz="1800" b="1">
                <a:solidFill>
                  <a:srgbClr val="CE5C00"/>
                </a:solidFill>
                <a:latin typeface="Consolas" panose="020B0609020204030204" pitchFamily="49" charset="0"/>
              </a:rPr>
              <a:t>$</a:t>
            </a:r>
            <a:r>
              <a:rPr lang="en-US" sz="1800">
                <a:latin typeface="Consolas" panose="020B0609020204030204" pitchFamily="49" charset="0"/>
              </a:rPr>
              <a:t>bestTune</a:t>
            </a:r>
            <a:r>
              <a:rPr lang="en-US" sz="1800" b="1">
                <a:solidFill>
                  <a:srgbClr val="CE5C00"/>
                </a:solidFill>
                <a:latin typeface="Consolas" panose="020B0609020204030204" pitchFamily="49" charset="0"/>
              </a:rPr>
              <a:t>$</a:t>
            </a:r>
            <a:r>
              <a:rPr lang="en-US" sz="1800">
                <a:latin typeface="Consolas" panose="020B0609020204030204" pitchFamily="49" charset="0"/>
              </a:rPr>
              <a:t>mtry, </a:t>
            </a:r>
            <a:r>
              <a:rPr lang="en-US" sz="1800">
                <a:solidFill>
                  <a:srgbClr val="204A87"/>
                </a:solidFill>
                <a:latin typeface="Consolas" panose="020B0609020204030204" pitchFamily="49" charset="0"/>
              </a:rPr>
              <a:t>splitrule =</a:t>
            </a:r>
            <a:r>
              <a:rPr lang="en-US" sz="1800">
                <a:latin typeface="Consolas" panose="020B0609020204030204" pitchFamily="49" charset="0"/>
              </a:rPr>
              <a:t> rf_fit</a:t>
            </a:r>
            <a:r>
              <a:rPr lang="en-US" sz="1800" b="1">
                <a:solidFill>
                  <a:srgbClr val="CE5C00"/>
                </a:solidFill>
                <a:latin typeface="Consolas" panose="020B0609020204030204" pitchFamily="49" charset="0"/>
              </a:rPr>
              <a:t>$</a:t>
            </a:r>
            <a:r>
              <a:rPr lang="en-US" sz="1800">
                <a:latin typeface="Consolas" panose="020B0609020204030204" pitchFamily="49" charset="0"/>
              </a:rPr>
              <a:t>bestTune</a:t>
            </a:r>
            <a:r>
              <a:rPr lang="en-US" sz="1800" b="1">
                <a:solidFill>
                  <a:srgbClr val="CE5C00"/>
                </a:solidFill>
                <a:latin typeface="Consolas" panose="020B0609020204030204" pitchFamily="49" charset="0"/>
              </a:rPr>
              <a:t>$</a:t>
            </a:r>
            <a:r>
              <a:rPr lang="en-US" sz="1800">
                <a:latin typeface="Consolas" panose="020B0609020204030204" pitchFamily="49" charset="0"/>
              </a:rPr>
              <a:t>splitrule, </a:t>
            </a:r>
            <a:r>
              <a:rPr lang="en-US" sz="1800">
                <a:solidFill>
                  <a:srgbClr val="204A87"/>
                </a:solidFill>
                <a:latin typeface="Consolas" panose="020B0609020204030204" pitchFamily="49" charset="0"/>
              </a:rPr>
              <a:t>importance =</a:t>
            </a:r>
            <a:r>
              <a:rPr lang="en-US" sz="1800">
                <a:latin typeface="Consolas" panose="020B0609020204030204" pitchFamily="49" charset="0"/>
              </a:rPr>
              <a:t> </a:t>
            </a:r>
            <a:r>
              <a:rPr lang="en-US" sz="1800">
                <a:solidFill>
                  <a:srgbClr val="8F5902"/>
                </a:solidFill>
                <a:latin typeface="Consolas" panose="020B0609020204030204" pitchFamily="49" charset="0"/>
              </a:rPr>
              <a:t>TRUE</a:t>
            </a:r>
            <a:r>
              <a:rPr lang="en-US" sz="1800">
                <a:latin typeface="Consolas" panose="020B0609020204030204" pitchFamily="49" charset="0"/>
              </a:rPr>
              <a:t>, </a:t>
            </a:r>
            <a:r>
              <a:rPr lang="en-US" sz="1800">
                <a:solidFill>
                  <a:srgbClr val="204A87"/>
                </a:solidFill>
                <a:latin typeface="Consolas" panose="020B0609020204030204" pitchFamily="49" charset="0"/>
              </a:rPr>
              <a:t>ntree =</a:t>
            </a:r>
            <a:r>
              <a:rPr lang="en-US" sz="1800">
                <a:latin typeface="Consolas" panose="020B0609020204030204" pitchFamily="49" charset="0"/>
              </a:rPr>
              <a:t> </a:t>
            </a:r>
            <a:r>
              <a:rPr lang="en-US" sz="1800">
                <a:solidFill>
                  <a:srgbClr val="0000CF"/>
                </a:solidFill>
                <a:latin typeface="Consolas" panose="020B0609020204030204" pitchFamily="49" charset="0"/>
              </a:rPr>
              <a:t>1000</a:t>
            </a:r>
            <a:r>
              <a:rPr lang="en-US" sz="1800">
                <a:latin typeface="Consolas" panose="020B0609020204030204" pitchFamily="49" charset="0"/>
              </a:rPr>
              <a:t>)</a:t>
            </a:r>
            <a:br>
              <a:rPr lang="en-US" sz="1800">
                <a:latin typeface="Consolas" panose="020B0609020204030204" pitchFamily="49" charset="0"/>
              </a:rPr>
            </a:br>
            <a:r>
              <a:rPr lang="en-US" sz="1800">
                <a:latin typeface="Consolas" panose="020B0609020204030204" pitchFamily="49" charset="0"/>
              </a:rPr>
              <a:t>rf_model_2</a:t>
            </a:r>
            <a:endParaRPr lang="en-US" sz="1800"/>
          </a:p>
          <a:p>
            <a:r>
              <a:rPr lang="en-US" sz="1800"/>
              <a:t/>
            </a:r>
            <a:br>
              <a:rPr lang="en-US" sz="1800"/>
            </a:br>
            <a:endParaRPr lang="en-US" sz="1800" dirty="0"/>
          </a:p>
        </p:txBody>
      </p:sp>
      <p:sp>
        <p:nvSpPr>
          <p:cNvPr id="6" name="Rectangle 5"/>
          <p:cNvSpPr/>
          <p:nvPr/>
        </p:nvSpPr>
        <p:spPr>
          <a:xfrm>
            <a:off x="6096000" y="420624"/>
            <a:ext cx="6096000" cy="1077218"/>
          </a:xfrm>
          <a:prstGeom prst="rect">
            <a:avLst/>
          </a:prstGeom>
        </p:spPr>
        <p:txBody>
          <a:bodyPr>
            <a:spAutoFit/>
          </a:bodyPr>
          <a:lstStyle/>
          <a:p>
            <a:r>
              <a:rPr lang="en-US" sz="1600" dirty="0" smtClean="0">
                <a:latin typeface="Consolas" panose="020B0609020204030204" pitchFamily="49" charset="0"/>
              </a:rPr>
              <a:t> </a:t>
            </a:r>
            <a:r>
              <a:rPr lang="en-US" sz="1600" dirty="0">
                <a:latin typeface="Consolas" panose="020B0609020204030204" pitchFamily="49" charset="0"/>
              </a:rPr>
              <a:t>Call:</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randomForest</a:t>
            </a:r>
            <a:r>
              <a:rPr lang="en-US" sz="1600" dirty="0">
                <a:latin typeface="Consolas" panose="020B0609020204030204" pitchFamily="49" charset="0"/>
              </a:rPr>
              <a:t>(formula = </a:t>
            </a:r>
            <a:r>
              <a:rPr lang="en-US" sz="1600" dirty="0" err="1">
                <a:latin typeface="Consolas" panose="020B0609020204030204" pitchFamily="49" charset="0"/>
              </a:rPr>
              <a:t>Sleep.Disorder</a:t>
            </a:r>
            <a:r>
              <a:rPr lang="en-US" sz="1600" dirty="0">
                <a:latin typeface="Consolas" panose="020B0609020204030204" pitchFamily="49" charset="0"/>
              </a:rPr>
              <a:t> ~ ., data = </a:t>
            </a:r>
            <a:r>
              <a:rPr lang="en-US" sz="1600" dirty="0" err="1">
                <a:latin typeface="Consolas" panose="020B0609020204030204" pitchFamily="49" charset="0"/>
              </a:rPr>
              <a:t>train_data</a:t>
            </a:r>
            <a:r>
              <a:rPr lang="en-US" sz="1600" dirty="0">
                <a:latin typeface="Consolas" panose="020B0609020204030204" pitchFamily="49" charset="0"/>
              </a:rPr>
              <a:t>,      </a:t>
            </a:r>
            <a:r>
              <a:rPr lang="en-US" sz="1600" dirty="0" err="1">
                <a:latin typeface="Consolas" panose="020B0609020204030204" pitchFamily="49" charset="0"/>
              </a:rPr>
              <a:t>mtry</a:t>
            </a:r>
            <a:r>
              <a:rPr lang="en-US" sz="1600" dirty="0">
                <a:latin typeface="Consolas" panose="020B0609020204030204" pitchFamily="49" charset="0"/>
              </a:rPr>
              <a:t> = </a:t>
            </a:r>
            <a:r>
              <a:rPr lang="en-US" sz="1600" dirty="0" err="1">
                <a:latin typeface="Consolas" panose="020B0609020204030204" pitchFamily="49" charset="0"/>
              </a:rPr>
              <a:t>rf_fit$bestTune$mtry</a:t>
            </a:r>
            <a:r>
              <a:rPr lang="en-US" sz="1600" dirty="0">
                <a:latin typeface="Consolas" panose="020B0609020204030204" pitchFamily="49" charset="0"/>
              </a:rPr>
              <a:t>, </a:t>
            </a:r>
            <a:r>
              <a:rPr lang="en-US" sz="1600" dirty="0" err="1">
                <a:latin typeface="Consolas" panose="020B0609020204030204" pitchFamily="49" charset="0"/>
              </a:rPr>
              <a:t>splitrule</a:t>
            </a:r>
            <a:r>
              <a:rPr lang="en-US" sz="1600" dirty="0">
                <a:latin typeface="Consolas" panose="020B0609020204030204" pitchFamily="49" charset="0"/>
              </a:rPr>
              <a:t> = </a:t>
            </a:r>
            <a:endParaRPr lang="en-US" sz="1600" dirty="0"/>
          </a:p>
        </p:txBody>
      </p:sp>
      <p:sp>
        <p:nvSpPr>
          <p:cNvPr id="7" name="Rectangle 6"/>
          <p:cNvSpPr/>
          <p:nvPr/>
        </p:nvSpPr>
        <p:spPr>
          <a:xfrm>
            <a:off x="6096000" y="1700784"/>
            <a:ext cx="6096000" cy="3667671"/>
          </a:xfrm>
          <a:prstGeom prst="rect">
            <a:avLst/>
          </a:prstGeom>
        </p:spPr>
        <p:txBody>
          <a:bodyPr>
            <a:spAutoFit/>
          </a:bodyPr>
          <a:lstStyle/>
          <a:p>
            <a:pPr>
              <a:spcAft>
                <a:spcPts val="1000"/>
              </a:spcAft>
            </a:pPr>
            <a:r>
              <a:rPr lang="en-US" sz="1600" dirty="0" err="1">
                <a:latin typeface="Consolas" panose="020B0609020204030204" pitchFamily="49" charset="0"/>
              </a:rPr>
              <a:t>rf_fit$bestTune$splitrule</a:t>
            </a:r>
            <a:r>
              <a:rPr lang="en-US" sz="1600" dirty="0">
                <a:latin typeface="Consolas" panose="020B0609020204030204" pitchFamily="49" charset="0"/>
              </a:rPr>
              <a:t>,      importance = TRUE, </a:t>
            </a:r>
            <a:r>
              <a:rPr lang="en-US" sz="1600" dirty="0" err="1">
                <a:latin typeface="Consolas" panose="020B0609020204030204" pitchFamily="49" charset="0"/>
              </a:rPr>
              <a:t>ntree</a:t>
            </a:r>
            <a:r>
              <a:rPr lang="en-US" sz="1600" dirty="0">
                <a:latin typeface="Consolas" panose="020B0609020204030204" pitchFamily="49" charset="0"/>
              </a:rPr>
              <a:t> = 1000) </a:t>
            </a:r>
            <a:br>
              <a:rPr lang="en-US" sz="1600" dirty="0">
                <a:latin typeface="Consolas" panose="020B0609020204030204" pitchFamily="49" charset="0"/>
              </a:rPr>
            </a:br>
            <a:r>
              <a:rPr lang="en-US" sz="1600" dirty="0">
                <a:latin typeface="Consolas" panose="020B0609020204030204" pitchFamily="49" charset="0"/>
              </a:rPr>
              <a:t>                Type of random forest: classification</a:t>
            </a:r>
            <a:br>
              <a:rPr lang="en-US" sz="1600" dirty="0">
                <a:latin typeface="Consolas" panose="020B0609020204030204" pitchFamily="49" charset="0"/>
              </a:rPr>
            </a:br>
            <a:r>
              <a:rPr lang="en-US" sz="1600" dirty="0">
                <a:latin typeface="Consolas" panose="020B0609020204030204" pitchFamily="49" charset="0"/>
              </a:rPr>
              <a:t>                      Number of trees: 1000</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No. of variables tried at each split: 2</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a:t>
            </a:r>
            <a:r>
              <a:rPr lang="en-US" sz="1600" dirty="0" err="1">
                <a:latin typeface="Consolas" panose="020B0609020204030204" pitchFamily="49" charset="0"/>
              </a:rPr>
              <a:t>OOB</a:t>
            </a:r>
            <a:r>
              <a:rPr lang="en-US" sz="1600" dirty="0">
                <a:latin typeface="Consolas" panose="020B0609020204030204" pitchFamily="49" charset="0"/>
              </a:rPr>
              <a:t> estimate of  error rate: 8.42%</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Confusion matrix:</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            Insomnia None </a:t>
            </a:r>
            <a:r>
              <a:rPr lang="en-US" sz="1600" dirty="0" err="1">
                <a:latin typeface="Consolas" panose="020B0609020204030204" pitchFamily="49" charset="0"/>
              </a:rPr>
              <a:t>Sleep.Apnea</a:t>
            </a:r>
            <a:r>
              <a:rPr lang="en-US" sz="1600" dirty="0">
                <a:latin typeface="Consolas" panose="020B0609020204030204" pitchFamily="49" charset="0"/>
              </a:rPr>
              <a:t> </a:t>
            </a:r>
            <a:r>
              <a:rPr lang="en-US" sz="1600" dirty="0" err="1">
                <a:latin typeface="Consolas" panose="020B0609020204030204" pitchFamily="49" charset="0"/>
              </a:rPr>
              <a:t>class.error</a:t>
            </a:r>
            <a:r>
              <a:rPr lang="en-US" sz="1600" dirty="0">
                <a:latin typeface="Consolas" panose="020B0609020204030204" pitchFamily="49" charset="0"/>
              </a:rPr>
              <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Insomnia          48    5           6  0.18644068</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a:latin typeface="Consolas" panose="020B0609020204030204" pitchFamily="49" charset="0"/>
              </a:rPr>
              <a:t>None               1  166           5  0.03488372</a:t>
            </a:r>
            <a:br>
              <a:rPr lang="en-US" sz="1600" dirty="0">
                <a:latin typeface="Consolas" panose="020B0609020204030204" pitchFamily="49" charset="0"/>
              </a:rPr>
            </a:br>
            <a:r>
              <a:rPr lang="en-US" sz="1600" dirty="0" smtClean="0">
                <a:latin typeface="Consolas" panose="020B0609020204030204" pitchFamily="49" charset="0"/>
              </a:rPr>
              <a:t> </a:t>
            </a:r>
            <a:r>
              <a:rPr lang="en-US" sz="1600" dirty="0" err="1">
                <a:latin typeface="Consolas" panose="020B0609020204030204" pitchFamily="49" charset="0"/>
              </a:rPr>
              <a:t>Sleep.Apnea</a:t>
            </a:r>
            <a:r>
              <a:rPr lang="en-US" sz="1600" dirty="0">
                <a:latin typeface="Consolas" panose="020B0609020204030204" pitchFamily="49" charset="0"/>
              </a:rPr>
              <a:t>        5    3          58  0.12121212</a:t>
            </a:r>
            <a:endParaRPr lang="en-US" sz="1600" dirty="0"/>
          </a:p>
          <a:p>
            <a:r>
              <a:rPr lang="en-US" sz="1600" dirty="0"/>
              <a:t/>
            </a:r>
            <a:br>
              <a:rPr lang="en-US" sz="1600" dirty="0"/>
            </a:br>
            <a:endParaRPr lang="en-US" sz="1600" dirty="0"/>
          </a:p>
        </p:txBody>
      </p:sp>
    </p:spTree>
    <p:extLst>
      <p:ext uri="{BB962C8B-B14F-4D97-AF65-F5344CB8AC3E}">
        <p14:creationId xmlns:p14="http://schemas.microsoft.com/office/powerpoint/2010/main" val="14994300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4;p17"/>
          <p:cNvSpPr txBox="1"/>
          <p:nvPr/>
        </p:nvSpPr>
        <p:spPr>
          <a:xfrm>
            <a:off x="786172" y="71265"/>
            <a:ext cx="10058400" cy="1101133"/>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03366C"/>
              </a:buClr>
              <a:buSzPts val="3600"/>
              <a:buFont typeface="Cambria"/>
              <a:buNone/>
            </a:pPr>
            <a:r>
              <a:rPr lang="en-US" sz="3600" b="1" dirty="0" smtClean="0">
                <a:solidFill>
                  <a:srgbClr val="03366C"/>
                </a:solidFill>
                <a:latin typeface="Cambria"/>
                <a:ea typeface="Cambria"/>
                <a:cs typeface="Cambria"/>
                <a:sym typeface="Cambria"/>
              </a:rPr>
              <a:t>Validation</a:t>
            </a:r>
          </a:p>
        </p:txBody>
      </p:sp>
      <p:sp>
        <p:nvSpPr>
          <p:cNvPr id="3" name="Google Shape;243;p17"/>
          <p:cNvSpPr/>
          <p:nvPr/>
        </p:nvSpPr>
        <p:spPr>
          <a:xfrm>
            <a:off x="2087720" y="577476"/>
            <a:ext cx="8289757" cy="874769"/>
          </a:xfrm>
          <a:prstGeom prst="rect">
            <a:avLst/>
          </a:prstGeom>
          <a:solidFill>
            <a:schemeClr val="accent1"/>
          </a:solidFill>
          <a:ln w="15875" cap="flat" cmpd="sng">
            <a:solidFill>
              <a:srgbClr val="9EAEBA"/>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err="1">
                <a:latin typeface="Consolas" panose="020B0609020204030204" pitchFamily="49" charset="0"/>
              </a:rPr>
              <a:t>predict_decision_tree</a:t>
            </a:r>
            <a:r>
              <a:rPr lang="en-US" sz="1800" dirty="0">
                <a:latin typeface="Consolas" panose="020B0609020204030204" pitchFamily="49" charset="0"/>
              </a:rPr>
              <a:t> </a:t>
            </a:r>
            <a:r>
              <a:rPr lang="en-US" sz="1800" dirty="0">
                <a:solidFill>
                  <a:srgbClr val="8F5902"/>
                </a:solidFill>
                <a:latin typeface="Consolas" panose="020B0609020204030204" pitchFamily="49" charset="0"/>
              </a:rPr>
              <a:t>&lt;-</a:t>
            </a:r>
            <a:r>
              <a:rPr lang="en-US" sz="1800" dirty="0">
                <a:latin typeface="Consolas" panose="020B0609020204030204" pitchFamily="49" charset="0"/>
              </a:rPr>
              <a:t> </a:t>
            </a:r>
            <a:r>
              <a:rPr lang="en-US" sz="1800" b="1" dirty="0">
                <a:solidFill>
                  <a:srgbClr val="204A87"/>
                </a:solidFill>
                <a:latin typeface="Consolas" panose="020B0609020204030204" pitchFamily="49" charset="0"/>
              </a:rPr>
              <a:t>predict</a:t>
            </a:r>
            <a:r>
              <a:rPr lang="en-US" sz="1800" dirty="0">
                <a:latin typeface="Consolas" panose="020B0609020204030204" pitchFamily="49" charset="0"/>
              </a:rPr>
              <a:t>(</a:t>
            </a:r>
            <a:r>
              <a:rPr lang="en-US" sz="1800" dirty="0" err="1">
                <a:latin typeface="Consolas" panose="020B0609020204030204" pitchFamily="49" charset="0"/>
              </a:rPr>
              <a:t>decision_tree</a:t>
            </a:r>
            <a:r>
              <a:rPr lang="en-US" sz="1800" dirty="0">
                <a:latin typeface="Consolas" panose="020B0609020204030204" pitchFamily="49" charset="0"/>
              </a:rPr>
              <a:t>, </a:t>
            </a:r>
            <a:r>
              <a:rPr lang="en-US" sz="1800" dirty="0" err="1">
                <a:solidFill>
                  <a:srgbClr val="204A87"/>
                </a:solidFill>
                <a:latin typeface="Consolas" panose="020B0609020204030204" pitchFamily="49" charset="0"/>
              </a:rPr>
              <a:t>newdata</a:t>
            </a:r>
            <a:r>
              <a:rPr lang="en-US" sz="1800" dirty="0">
                <a:solidFill>
                  <a:srgbClr val="204A87"/>
                </a:solidFill>
                <a:latin typeface="Consolas" panose="020B0609020204030204" pitchFamily="49" charset="0"/>
              </a:rPr>
              <a:t> =</a:t>
            </a:r>
            <a:r>
              <a:rPr lang="en-US" sz="1800" dirty="0">
                <a:latin typeface="Consolas" panose="020B0609020204030204" pitchFamily="49" charset="0"/>
              </a:rPr>
              <a:t> </a:t>
            </a:r>
            <a:r>
              <a:rPr lang="en-US" sz="1800" dirty="0" err="1">
                <a:latin typeface="Consolas" panose="020B0609020204030204" pitchFamily="49" charset="0"/>
              </a:rPr>
              <a:t>test_data</a:t>
            </a:r>
            <a:r>
              <a:rPr lang="en-US" sz="1800" dirty="0">
                <a:latin typeface="Consolas" panose="020B0609020204030204" pitchFamily="49" charset="0"/>
              </a:rPr>
              <a:t>, </a:t>
            </a:r>
            <a:r>
              <a:rPr lang="en-US" sz="1800" dirty="0">
                <a:solidFill>
                  <a:srgbClr val="204A87"/>
                </a:solidFill>
                <a:latin typeface="Consolas" panose="020B0609020204030204" pitchFamily="49" charset="0"/>
              </a:rPr>
              <a:t>type=</a:t>
            </a:r>
            <a:r>
              <a:rPr lang="en-US" sz="1800" dirty="0">
                <a:solidFill>
                  <a:srgbClr val="4E9A06"/>
                </a:solidFill>
                <a:latin typeface="Consolas" panose="020B0609020204030204" pitchFamily="49" charset="0"/>
              </a:rPr>
              <a:t>"class"</a:t>
            </a:r>
            <a:r>
              <a:rPr lang="en-US" sz="1800" dirty="0">
                <a:latin typeface="Consolas" panose="020B0609020204030204" pitchFamily="49" charset="0"/>
              </a:rPr>
              <a:t>)</a:t>
            </a:r>
            <a:br>
              <a:rPr lang="en-US" sz="1800" dirty="0">
                <a:latin typeface="Consolas" panose="020B0609020204030204" pitchFamily="49" charset="0"/>
              </a:rPr>
            </a:br>
            <a:r>
              <a:rPr lang="en-US" sz="1800" b="1" dirty="0" err="1">
                <a:solidFill>
                  <a:srgbClr val="204A87"/>
                </a:solidFill>
                <a:latin typeface="Consolas" panose="020B0609020204030204" pitchFamily="49" charset="0"/>
              </a:rPr>
              <a:t>confusionMatrix</a:t>
            </a:r>
            <a:r>
              <a:rPr lang="en-US" sz="1800" dirty="0">
                <a:latin typeface="Consolas" panose="020B0609020204030204" pitchFamily="49" charset="0"/>
              </a:rPr>
              <a:t>(</a:t>
            </a:r>
            <a:r>
              <a:rPr lang="en-US" sz="1800" dirty="0" err="1">
                <a:latin typeface="Consolas" panose="020B0609020204030204" pitchFamily="49" charset="0"/>
              </a:rPr>
              <a:t>test_data</a:t>
            </a:r>
            <a:r>
              <a:rPr lang="en-US" sz="1800" b="1" dirty="0" err="1">
                <a:solidFill>
                  <a:srgbClr val="CE5C00"/>
                </a:solidFill>
                <a:latin typeface="Consolas" panose="020B0609020204030204" pitchFamily="49" charset="0"/>
              </a:rPr>
              <a:t>$</a:t>
            </a:r>
            <a:r>
              <a:rPr lang="en-US" sz="1800" dirty="0" err="1">
                <a:latin typeface="Consolas" panose="020B0609020204030204" pitchFamily="49" charset="0"/>
              </a:rPr>
              <a:t>Sleep.Disorder</a:t>
            </a:r>
            <a:r>
              <a:rPr lang="en-US" sz="1800" dirty="0">
                <a:latin typeface="Consolas" panose="020B0609020204030204" pitchFamily="49" charset="0"/>
              </a:rPr>
              <a:t>, </a:t>
            </a:r>
            <a:r>
              <a:rPr lang="en-US" sz="1800" dirty="0" err="1">
                <a:latin typeface="Consolas" panose="020B0609020204030204" pitchFamily="49" charset="0"/>
              </a:rPr>
              <a:t>predict_decision_tree</a:t>
            </a:r>
            <a:r>
              <a:rPr lang="en-US" sz="1800" dirty="0">
                <a:latin typeface="Consolas" panose="020B0609020204030204" pitchFamily="49" charset="0"/>
              </a:rPr>
              <a:t>)</a:t>
            </a:r>
            <a:endParaRPr sz="1800" dirty="0">
              <a:solidFill>
                <a:schemeClr val="lt1"/>
              </a:solidFill>
              <a:latin typeface="Calibri"/>
              <a:ea typeface="Calibri"/>
              <a:cs typeface="Calibri"/>
              <a:sym typeface="Calibri"/>
            </a:endParaRPr>
          </a:p>
        </p:txBody>
      </p:sp>
      <p:sp>
        <p:nvSpPr>
          <p:cNvPr id="4" name="Rectangle 3"/>
          <p:cNvSpPr/>
          <p:nvPr/>
        </p:nvSpPr>
        <p:spPr>
          <a:xfrm>
            <a:off x="249936" y="1908411"/>
            <a:ext cx="6096000" cy="1815882"/>
          </a:xfrm>
          <a:prstGeom prst="rect">
            <a:avLst/>
          </a:prstGeom>
        </p:spPr>
        <p:txBody>
          <a:bodyPr>
            <a:spAutoFit/>
          </a:bodyPr>
          <a:lstStyle/>
          <a:p>
            <a:r>
              <a:rPr lang="en-US" dirty="0" smtClean="0">
                <a:latin typeface="Consolas" panose="020B0609020204030204" pitchFamily="49" charset="0"/>
              </a:rPr>
              <a:t> </a:t>
            </a:r>
            <a:r>
              <a:rPr lang="en-US" dirty="0">
                <a:latin typeface="Consolas" panose="020B0609020204030204" pitchFamily="49" charset="0"/>
              </a:rPr>
              <a:t>Confusion Matrix and Statistics</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              Reference</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Prediction    Insomnia None </a:t>
            </a:r>
            <a:r>
              <a:rPr lang="en-US" dirty="0" err="1">
                <a:latin typeface="Consolas" panose="020B0609020204030204" pitchFamily="49" charset="0"/>
              </a:rPr>
              <a:t>Sleep.Apnea</a:t>
            </a:r>
            <a:r>
              <a:rPr lang="en-US" dirty="0">
                <a:latin typeface="Consolas" panose="020B0609020204030204" pitchFamily="49" charset="0"/>
              </a:rPr>
              <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Insomnia          16    2           0</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None               4   43           0</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a:t>
            </a:r>
            <a:r>
              <a:rPr lang="en-US" dirty="0" err="1">
                <a:latin typeface="Consolas" panose="020B0609020204030204" pitchFamily="49" charset="0"/>
              </a:rPr>
              <a:t>Sleep.Apnea</a:t>
            </a:r>
            <a:r>
              <a:rPr lang="en-US" dirty="0">
                <a:latin typeface="Consolas" panose="020B0609020204030204" pitchFamily="49" charset="0"/>
              </a:rPr>
              <a:t>        1    2           9</a:t>
            </a:r>
            <a:br>
              <a:rPr lang="en-US" dirty="0">
                <a:latin typeface="Consolas" panose="020B0609020204030204" pitchFamily="49" charset="0"/>
              </a:rPr>
            </a:br>
            <a:endParaRPr lang="en-US" dirty="0"/>
          </a:p>
        </p:txBody>
      </p:sp>
      <p:sp>
        <p:nvSpPr>
          <p:cNvPr id="5" name="Rectangle 4"/>
          <p:cNvSpPr/>
          <p:nvPr/>
        </p:nvSpPr>
        <p:spPr>
          <a:xfrm>
            <a:off x="249936" y="3767808"/>
            <a:ext cx="6096000" cy="1384995"/>
          </a:xfrm>
          <a:prstGeom prst="rect">
            <a:avLst/>
          </a:prstGeom>
        </p:spPr>
        <p:txBody>
          <a:bodyPr>
            <a:spAutoFit/>
          </a:bodyPr>
          <a:lstStyle/>
          <a:p>
            <a:r>
              <a:rPr lang="en-US" dirty="0" smtClean="0">
                <a:latin typeface="Consolas" panose="020B0609020204030204" pitchFamily="49" charset="0"/>
              </a:rPr>
              <a:t> </a:t>
            </a:r>
            <a:r>
              <a:rPr lang="en-US" dirty="0">
                <a:latin typeface="Consolas" panose="020B0609020204030204" pitchFamily="49" charset="0"/>
              </a:rPr>
              <a:t>Overall Statistics</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Accuracy : 0.8831          </a:t>
            </a:r>
            <a:br>
              <a:rPr lang="en-US" dirty="0">
                <a:latin typeface="Consolas" panose="020B0609020204030204" pitchFamily="49" charset="0"/>
              </a:rPr>
            </a:br>
            <a:r>
              <a:rPr lang="en-US" dirty="0">
                <a:latin typeface="Consolas" panose="020B0609020204030204" pitchFamily="49" charset="0"/>
              </a:rPr>
              <a:t>                  95% CI : (0.7897, 0.9451)</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No Information Rate : 0.6104          </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P-Value [</a:t>
            </a:r>
            <a:r>
              <a:rPr lang="en-US" dirty="0" err="1">
                <a:latin typeface="Consolas" panose="020B0609020204030204" pitchFamily="49" charset="0"/>
              </a:rPr>
              <a:t>Acc</a:t>
            </a:r>
            <a:r>
              <a:rPr lang="en-US" dirty="0">
                <a:latin typeface="Consolas" panose="020B0609020204030204" pitchFamily="49" charset="0"/>
              </a:rPr>
              <a:t> &gt; </a:t>
            </a:r>
            <a:r>
              <a:rPr lang="en-US" dirty="0" err="1">
                <a:latin typeface="Consolas" panose="020B0609020204030204" pitchFamily="49" charset="0"/>
              </a:rPr>
              <a:t>NIR</a:t>
            </a:r>
            <a:r>
              <a:rPr lang="en-US" dirty="0">
                <a:latin typeface="Consolas" panose="020B0609020204030204" pitchFamily="49" charset="0"/>
              </a:rPr>
              <a:t>] : </a:t>
            </a:r>
            <a:r>
              <a:rPr lang="en-US" dirty="0" err="1">
                <a:latin typeface="Consolas" panose="020B0609020204030204" pitchFamily="49" charset="0"/>
              </a:rPr>
              <a:t>1.098e</a:t>
            </a:r>
            <a:r>
              <a:rPr lang="en-US" dirty="0">
                <a:latin typeface="Consolas" panose="020B0609020204030204" pitchFamily="49" charset="0"/>
              </a:rPr>
              <a:t>-07 </a:t>
            </a:r>
            <a:endParaRPr lang="en-US" dirty="0"/>
          </a:p>
        </p:txBody>
      </p:sp>
      <p:sp>
        <p:nvSpPr>
          <p:cNvPr id="6" name="Rectangle 5"/>
          <p:cNvSpPr/>
          <p:nvPr/>
        </p:nvSpPr>
        <p:spPr>
          <a:xfrm>
            <a:off x="249936" y="5318236"/>
            <a:ext cx="6096000" cy="738664"/>
          </a:xfrm>
          <a:prstGeom prst="rect">
            <a:avLst/>
          </a:prstGeom>
        </p:spPr>
        <p:txBody>
          <a:bodyPr>
            <a:spAutoFit/>
          </a:bodyPr>
          <a:lstStyle/>
          <a:p>
            <a:r>
              <a:rPr lang="en-US" dirty="0" smtClean="0">
                <a:latin typeface="Consolas" panose="020B0609020204030204" pitchFamily="49" charset="0"/>
              </a:rPr>
              <a:t> </a:t>
            </a:r>
            <a:r>
              <a:rPr lang="en-US" dirty="0">
                <a:latin typeface="Consolas" panose="020B0609020204030204" pitchFamily="49" charset="0"/>
              </a:rPr>
              <a:t>                  Kappa : 0.7857          </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Mcnemar's</a:t>
            </a:r>
            <a:r>
              <a:rPr lang="en-US" dirty="0">
                <a:latin typeface="Consolas" panose="020B0609020204030204" pitchFamily="49" charset="0"/>
              </a:rPr>
              <a:t> Test P-Value : 0.2998 </a:t>
            </a:r>
            <a:endParaRPr lang="en-US" dirty="0"/>
          </a:p>
        </p:txBody>
      </p:sp>
    </p:spTree>
    <p:extLst>
      <p:ext uri="{BB962C8B-B14F-4D97-AF65-F5344CB8AC3E}">
        <p14:creationId xmlns:p14="http://schemas.microsoft.com/office/powerpoint/2010/main" val="280942093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4;p17"/>
          <p:cNvSpPr txBox="1"/>
          <p:nvPr/>
        </p:nvSpPr>
        <p:spPr>
          <a:xfrm>
            <a:off x="786172" y="71265"/>
            <a:ext cx="10058400" cy="1101133"/>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03366C"/>
              </a:buClr>
              <a:buSzPts val="3600"/>
              <a:buFont typeface="Cambria"/>
              <a:buNone/>
            </a:pPr>
            <a:r>
              <a:rPr lang="en-US" sz="3600" b="1" dirty="0">
                <a:solidFill>
                  <a:srgbClr val="03366C"/>
                </a:solidFill>
                <a:latin typeface="Cambria"/>
                <a:ea typeface="Cambria"/>
                <a:cs typeface="Cambria"/>
                <a:sym typeface="Cambria"/>
              </a:rPr>
              <a:t>Validation</a:t>
            </a:r>
            <a:endParaRPr sz="3600" b="1" dirty="0">
              <a:solidFill>
                <a:srgbClr val="03366C"/>
              </a:solidFill>
              <a:latin typeface="Cambria"/>
              <a:ea typeface="Cambria"/>
              <a:cs typeface="Cambria"/>
              <a:sym typeface="Cambria"/>
            </a:endParaRPr>
          </a:p>
        </p:txBody>
      </p:sp>
      <p:sp>
        <p:nvSpPr>
          <p:cNvPr id="3" name="Google Shape;243;p17"/>
          <p:cNvSpPr/>
          <p:nvPr/>
        </p:nvSpPr>
        <p:spPr>
          <a:xfrm>
            <a:off x="1951121" y="735013"/>
            <a:ext cx="8289757" cy="874769"/>
          </a:xfrm>
          <a:prstGeom prst="rect">
            <a:avLst/>
          </a:prstGeom>
          <a:solidFill>
            <a:schemeClr val="accent1"/>
          </a:solidFill>
          <a:ln w="15875" cap="flat" cmpd="sng">
            <a:solidFill>
              <a:srgbClr val="9EAEBA"/>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a:latin typeface="Consolas" panose="020B0609020204030204" pitchFamily="49" charset="0"/>
              </a:rPr>
              <a:t>predict_rf </a:t>
            </a:r>
            <a:r>
              <a:rPr lang="en-US" sz="1800">
                <a:solidFill>
                  <a:srgbClr val="8F5902"/>
                </a:solidFill>
                <a:latin typeface="Consolas" panose="020B0609020204030204" pitchFamily="49" charset="0"/>
              </a:rPr>
              <a:t>&lt;-</a:t>
            </a:r>
            <a:r>
              <a:rPr lang="en-US" sz="1800">
                <a:latin typeface="Consolas" panose="020B0609020204030204" pitchFamily="49" charset="0"/>
              </a:rPr>
              <a:t> </a:t>
            </a:r>
            <a:r>
              <a:rPr lang="en-US" sz="1800" b="1">
                <a:solidFill>
                  <a:srgbClr val="204A87"/>
                </a:solidFill>
                <a:latin typeface="Consolas" panose="020B0609020204030204" pitchFamily="49" charset="0"/>
              </a:rPr>
              <a:t>predict</a:t>
            </a:r>
            <a:r>
              <a:rPr lang="en-US" sz="1800">
                <a:latin typeface="Consolas" panose="020B0609020204030204" pitchFamily="49" charset="0"/>
              </a:rPr>
              <a:t>(rf_model_2, </a:t>
            </a:r>
            <a:r>
              <a:rPr lang="en-US" sz="1800">
                <a:solidFill>
                  <a:srgbClr val="204A87"/>
                </a:solidFill>
                <a:latin typeface="Consolas" panose="020B0609020204030204" pitchFamily="49" charset="0"/>
              </a:rPr>
              <a:t>newdata =</a:t>
            </a:r>
            <a:r>
              <a:rPr lang="en-US" sz="1800">
                <a:latin typeface="Consolas" panose="020B0609020204030204" pitchFamily="49" charset="0"/>
              </a:rPr>
              <a:t> test_data, </a:t>
            </a:r>
            <a:r>
              <a:rPr lang="en-US" sz="1800">
                <a:solidFill>
                  <a:srgbClr val="204A87"/>
                </a:solidFill>
                <a:latin typeface="Consolas" panose="020B0609020204030204" pitchFamily="49" charset="0"/>
              </a:rPr>
              <a:t>type =</a:t>
            </a:r>
            <a:r>
              <a:rPr lang="en-US" sz="1800">
                <a:latin typeface="Consolas" panose="020B0609020204030204" pitchFamily="49" charset="0"/>
              </a:rPr>
              <a:t> </a:t>
            </a:r>
            <a:r>
              <a:rPr lang="en-US" sz="1800">
                <a:solidFill>
                  <a:srgbClr val="4E9A06"/>
                </a:solidFill>
                <a:latin typeface="Consolas" panose="020B0609020204030204" pitchFamily="49" charset="0"/>
              </a:rPr>
              <a:t>"class"</a:t>
            </a:r>
            <a:r>
              <a:rPr lang="en-US" sz="1800">
                <a:latin typeface="Consolas" panose="020B0609020204030204" pitchFamily="49" charset="0"/>
              </a:rPr>
              <a:t>)</a:t>
            </a:r>
            <a:br>
              <a:rPr lang="en-US" sz="1800">
                <a:latin typeface="Consolas" panose="020B0609020204030204" pitchFamily="49" charset="0"/>
              </a:rPr>
            </a:br>
            <a:r>
              <a:rPr lang="en-US" sz="1800" b="1">
                <a:solidFill>
                  <a:srgbClr val="204A87"/>
                </a:solidFill>
                <a:latin typeface="Consolas" panose="020B0609020204030204" pitchFamily="49" charset="0"/>
              </a:rPr>
              <a:t>confusionMatrix</a:t>
            </a:r>
            <a:r>
              <a:rPr lang="en-US" sz="1800">
                <a:latin typeface="Consolas" panose="020B0609020204030204" pitchFamily="49" charset="0"/>
              </a:rPr>
              <a:t>(test_data</a:t>
            </a:r>
            <a:r>
              <a:rPr lang="en-US" sz="1800" b="1">
                <a:solidFill>
                  <a:srgbClr val="CE5C00"/>
                </a:solidFill>
                <a:latin typeface="Consolas" panose="020B0609020204030204" pitchFamily="49" charset="0"/>
              </a:rPr>
              <a:t>$</a:t>
            </a:r>
            <a:r>
              <a:rPr lang="en-US" sz="1800">
                <a:latin typeface="Consolas" panose="020B0609020204030204" pitchFamily="49" charset="0"/>
              </a:rPr>
              <a:t>Sleep.Disorder,predict_rf)</a:t>
            </a:r>
            <a:endParaRPr sz="1800">
              <a:solidFill>
                <a:schemeClr val="lt1"/>
              </a:solidFill>
              <a:latin typeface="Calibri"/>
              <a:ea typeface="Calibri"/>
              <a:cs typeface="Calibri"/>
              <a:sym typeface="Calibri"/>
            </a:endParaRPr>
          </a:p>
        </p:txBody>
      </p:sp>
      <p:sp>
        <p:nvSpPr>
          <p:cNvPr id="4" name="Rectangle 3"/>
          <p:cNvSpPr/>
          <p:nvPr/>
        </p:nvSpPr>
        <p:spPr>
          <a:xfrm>
            <a:off x="542544" y="2062300"/>
            <a:ext cx="6096000" cy="1508105"/>
          </a:xfrm>
          <a:prstGeom prst="rect">
            <a:avLst/>
          </a:prstGeom>
        </p:spPr>
        <p:txBody>
          <a:bodyPr>
            <a:spAutoFit/>
          </a:bodyPr>
          <a:lstStyle/>
          <a:p>
            <a:r>
              <a:rPr lang="en-US" sz="1300" dirty="0" smtClean="0">
                <a:latin typeface="Consolas" panose="020B0609020204030204" pitchFamily="49" charset="0"/>
              </a:rPr>
              <a:t> </a:t>
            </a:r>
            <a:r>
              <a:rPr lang="en-US" sz="1300" dirty="0">
                <a:latin typeface="Consolas" panose="020B0609020204030204" pitchFamily="49" charset="0"/>
              </a:rPr>
              <a:t>Confusion Matrix and Statistics</a:t>
            </a:r>
            <a:br>
              <a:rPr lang="en-US" sz="1300" dirty="0">
                <a:latin typeface="Consolas" panose="020B0609020204030204" pitchFamily="49" charset="0"/>
              </a:rPr>
            </a:br>
            <a:r>
              <a:rPr lang="en-US" sz="1300" dirty="0" smtClean="0">
                <a:latin typeface="Consolas" panose="020B0609020204030204" pitchFamily="49" charset="0"/>
              </a:rPr>
              <a:t> </a:t>
            </a:r>
            <a:r>
              <a:rPr lang="en-US" sz="1300" dirty="0">
                <a:latin typeface="Consolas" panose="020B0609020204030204" pitchFamily="49" charset="0"/>
              </a:rPr>
              <a:t/>
            </a:r>
            <a:br>
              <a:rPr lang="en-US" sz="1300" dirty="0">
                <a:latin typeface="Consolas" panose="020B0609020204030204" pitchFamily="49" charset="0"/>
              </a:rPr>
            </a:br>
            <a:r>
              <a:rPr lang="en-US" sz="1300" dirty="0">
                <a:latin typeface="Consolas" panose="020B0609020204030204" pitchFamily="49" charset="0"/>
              </a:rPr>
              <a:t>              Reference</a:t>
            </a:r>
            <a:br>
              <a:rPr lang="en-US" sz="1300" dirty="0">
                <a:latin typeface="Consolas" panose="020B0609020204030204" pitchFamily="49" charset="0"/>
              </a:rPr>
            </a:br>
            <a:r>
              <a:rPr lang="en-US" sz="1300" dirty="0" smtClean="0">
                <a:latin typeface="Consolas" panose="020B0609020204030204" pitchFamily="49" charset="0"/>
              </a:rPr>
              <a:t> </a:t>
            </a:r>
            <a:r>
              <a:rPr lang="en-US" sz="1300" dirty="0">
                <a:latin typeface="Consolas" panose="020B0609020204030204" pitchFamily="49" charset="0"/>
              </a:rPr>
              <a:t>Prediction    Insomnia None </a:t>
            </a:r>
            <a:r>
              <a:rPr lang="en-US" sz="1300" dirty="0" err="1">
                <a:latin typeface="Consolas" panose="020B0609020204030204" pitchFamily="49" charset="0"/>
              </a:rPr>
              <a:t>Sleep.Apnea</a:t>
            </a:r>
            <a:r>
              <a:rPr lang="en-US" sz="1300" dirty="0">
                <a:latin typeface="Consolas" panose="020B0609020204030204" pitchFamily="49" charset="0"/>
              </a:rPr>
              <a:t/>
            </a:r>
            <a:br>
              <a:rPr lang="en-US" sz="1300" dirty="0">
                <a:latin typeface="Consolas" panose="020B0609020204030204" pitchFamily="49" charset="0"/>
              </a:rPr>
            </a:br>
            <a:r>
              <a:rPr lang="en-US" sz="1300" dirty="0" smtClean="0">
                <a:latin typeface="Consolas" panose="020B0609020204030204" pitchFamily="49" charset="0"/>
              </a:rPr>
              <a:t> </a:t>
            </a:r>
            <a:r>
              <a:rPr lang="en-US" sz="1300" dirty="0">
                <a:latin typeface="Consolas" panose="020B0609020204030204" pitchFamily="49" charset="0"/>
              </a:rPr>
              <a:t>  Insomnia          16    2           0</a:t>
            </a:r>
            <a:br>
              <a:rPr lang="en-US" sz="1300" dirty="0">
                <a:latin typeface="Consolas" panose="020B0609020204030204" pitchFamily="49" charset="0"/>
              </a:rPr>
            </a:br>
            <a:r>
              <a:rPr lang="en-US" sz="1300" dirty="0" smtClean="0">
                <a:latin typeface="Consolas" panose="020B0609020204030204" pitchFamily="49" charset="0"/>
              </a:rPr>
              <a:t> </a:t>
            </a:r>
            <a:r>
              <a:rPr lang="en-US" sz="1300" dirty="0">
                <a:latin typeface="Consolas" panose="020B0609020204030204" pitchFamily="49" charset="0"/>
              </a:rPr>
              <a:t>  None               3   44           0</a:t>
            </a:r>
            <a:br>
              <a:rPr lang="en-US" sz="1300" dirty="0">
                <a:latin typeface="Consolas" panose="020B0609020204030204" pitchFamily="49" charset="0"/>
              </a:rPr>
            </a:br>
            <a:endParaRPr lang="en-US" dirty="0"/>
          </a:p>
        </p:txBody>
      </p:sp>
      <p:sp>
        <p:nvSpPr>
          <p:cNvPr id="5" name="Rectangle 4"/>
          <p:cNvSpPr/>
          <p:nvPr/>
        </p:nvSpPr>
        <p:spPr>
          <a:xfrm>
            <a:off x="542544" y="3308795"/>
            <a:ext cx="6096000" cy="523220"/>
          </a:xfrm>
          <a:prstGeom prst="rect">
            <a:avLst/>
          </a:prstGeom>
        </p:spPr>
        <p:txBody>
          <a:bodyPr>
            <a:spAutoFit/>
          </a:bodyPr>
          <a:lstStyle/>
          <a:p>
            <a:r>
              <a:rPr lang="en-US" dirty="0" smtClean="0">
                <a:latin typeface="Consolas" panose="020B0609020204030204" pitchFamily="49" charset="0"/>
              </a:rPr>
              <a:t> </a:t>
            </a:r>
            <a:r>
              <a:rPr lang="en-US" dirty="0">
                <a:latin typeface="Consolas" panose="020B0609020204030204" pitchFamily="49" charset="0"/>
              </a:rPr>
              <a:t>  </a:t>
            </a:r>
            <a:r>
              <a:rPr lang="en-US" dirty="0" err="1">
                <a:latin typeface="Consolas" panose="020B0609020204030204" pitchFamily="49" charset="0"/>
              </a:rPr>
              <a:t>Sleep.Apnea</a:t>
            </a:r>
            <a:r>
              <a:rPr lang="en-US" dirty="0">
                <a:latin typeface="Consolas" panose="020B0609020204030204" pitchFamily="49" charset="0"/>
              </a:rPr>
              <a:t>        1    2           9</a:t>
            </a:r>
            <a:br>
              <a:rPr lang="en-US" dirty="0">
                <a:latin typeface="Consolas" panose="020B0609020204030204" pitchFamily="49" charset="0"/>
              </a:rPr>
            </a:br>
            <a:endParaRPr lang="en-US" dirty="0"/>
          </a:p>
        </p:txBody>
      </p:sp>
      <p:sp>
        <p:nvSpPr>
          <p:cNvPr id="6" name="Rectangle 5"/>
          <p:cNvSpPr/>
          <p:nvPr/>
        </p:nvSpPr>
        <p:spPr>
          <a:xfrm>
            <a:off x="542544" y="3739682"/>
            <a:ext cx="6096000" cy="2677656"/>
          </a:xfrm>
          <a:prstGeom prst="rect">
            <a:avLst/>
          </a:prstGeom>
        </p:spPr>
        <p:txBody>
          <a:bodyPr>
            <a:spAutoFit/>
          </a:bodyPr>
          <a:lstStyle/>
          <a:p>
            <a:r>
              <a:rPr lang="en-US" dirty="0" smtClean="0">
                <a:latin typeface="Consolas" panose="020B0609020204030204" pitchFamily="49" charset="0"/>
              </a:rPr>
              <a:t> </a:t>
            </a:r>
            <a:r>
              <a:rPr lang="en-US" dirty="0">
                <a:latin typeface="Consolas" panose="020B0609020204030204" pitchFamily="49" charset="0"/>
              </a:rPr>
              <a:t>Overall Statistics</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Accuracy : 0.8961          </a:t>
            </a:r>
            <a:br>
              <a:rPr lang="en-US" dirty="0">
                <a:latin typeface="Consolas" panose="020B0609020204030204" pitchFamily="49" charset="0"/>
              </a:rPr>
            </a:br>
            <a:r>
              <a:rPr lang="en-US" dirty="0">
                <a:latin typeface="Consolas" panose="020B0609020204030204" pitchFamily="49" charset="0"/>
              </a:rPr>
              <a:t>                  95% CI : (0.8055, 0.9541)</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No Information Rate : 0.6234          </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P-Value [</a:t>
            </a:r>
            <a:r>
              <a:rPr lang="en-US" dirty="0" err="1">
                <a:latin typeface="Consolas" panose="020B0609020204030204" pitchFamily="49" charset="0"/>
              </a:rPr>
              <a:t>Acc</a:t>
            </a:r>
            <a:r>
              <a:rPr lang="en-US" dirty="0">
                <a:latin typeface="Consolas" panose="020B0609020204030204" pitchFamily="49" charset="0"/>
              </a:rPr>
              <a:t> &gt; </a:t>
            </a:r>
            <a:r>
              <a:rPr lang="en-US" dirty="0" err="1">
                <a:latin typeface="Consolas" panose="020B0609020204030204" pitchFamily="49" charset="0"/>
              </a:rPr>
              <a:t>NIR</a:t>
            </a:r>
            <a:r>
              <a:rPr lang="en-US" dirty="0">
                <a:latin typeface="Consolas" panose="020B0609020204030204" pitchFamily="49" charset="0"/>
              </a:rPr>
              <a:t>] : </a:t>
            </a:r>
            <a:r>
              <a:rPr lang="en-US" dirty="0" err="1">
                <a:latin typeface="Consolas" panose="020B0609020204030204" pitchFamily="49" charset="0"/>
              </a:rPr>
              <a:t>7.181e</a:t>
            </a:r>
            <a:r>
              <a:rPr lang="en-US" dirty="0">
                <a:latin typeface="Consolas" panose="020B0609020204030204" pitchFamily="49" charset="0"/>
              </a:rPr>
              <a:t>-08       </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Kappa : 0.8078          </a:t>
            </a:r>
            <a:br>
              <a:rPr lang="en-US" dirty="0">
                <a:latin typeface="Consolas" panose="020B0609020204030204" pitchFamily="49" charset="0"/>
              </a:rPr>
            </a:br>
            <a:r>
              <a:rPr lang="en-US" dirty="0" smtClean="0">
                <a:latin typeface="Consolas" panose="020B0609020204030204" pitchFamily="49" charset="0"/>
              </a:rPr>
              <a:t> </a:t>
            </a:r>
            <a:r>
              <a:rPr lang="en-US" dirty="0">
                <a:latin typeface="Consolas" panose="020B0609020204030204" pitchFamily="49" charset="0"/>
              </a:rPr>
              <a:t>                                          </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Mcnemar's</a:t>
            </a:r>
            <a:r>
              <a:rPr lang="en-US" dirty="0">
                <a:latin typeface="Consolas" panose="020B0609020204030204" pitchFamily="49" charset="0"/>
              </a:rPr>
              <a:t> Test P-Value : 0.3618          </a:t>
            </a:r>
            <a:br>
              <a:rPr lang="en-US" dirty="0">
                <a:latin typeface="Consolas" panose="020B0609020204030204" pitchFamily="49" charset="0"/>
              </a:rPr>
            </a:br>
            <a:r>
              <a:rPr lang="en-US" dirty="0">
                <a:latin typeface="Consolas" panose="020B0609020204030204" pitchFamily="49" charset="0"/>
              </a:rPr>
              <a:t/>
            </a:r>
            <a:br>
              <a:rPr lang="en-US" dirty="0">
                <a:latin typeface="Consolas" panose="020B0609020204030204" pitchFamily="49" charset="0"/>
              </a:rPr>
            </a:br>
            <a:endParaRPr lang="en-US" dirty="0"/>
          </a:p>
        </p:txBody>
      </p:sp>
    </p:spTree>
    <p:extLst>
      <p:ext uri="{BB962C8B-B14F-4D97-AF65-F5344CB8AC3E}">
        <p14:creationId xmlns:p14="http://schemas.microsoft.com/office/powerpoint/2010/main" val="14200698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52;p18"/>
          <p:cNvSpPr txBox="1"/>
          <p:nvPr/>
        </p:nvSpPr>
        <p:spPr>
          <a:xfrm>
            <a:off x="1207909" y="280854"/>
            <a:ext cx="10058400" cy="1101133"/>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002060"/>
              </a:buClr>
              <a:buSzPts val="4200"/>
              <a:buFont typeface="Cambria"/>
              <a:buNone/>
            </a:pPr>
            <a:r>
              <a:rPr lang="en-US" sz="4200" b="1" dirty="0">
                <a:solidFill>
                  <a:srgbClr val="002060"/>
                </a:solidFill>
                <a:latin typeface="Cambria"/>
                <a:ea typeface="Cambria"/>
                <a:cs typeface="Cambria"/>
                <a:sym typeface="Cambria"/>
              </a:rPr>
              <a:t>4. CONCLUSION</a:t>
            </a:r>
            <a:endParaRPr sz="4200" b="1" dirty="0">
              <a:solidFill>
                <a:srgbClr val="002060"/>
              </a:solidFill>
              <a:latin typeface="Cambria"/>
              <a:ea typeface="Cambria"/>
              <a:cs typeface="Cambria"/>
              <a:sym typeface="Cambria"/>
            </a:endParaRPr>
          </a:p>
        </p:txBody>
      </p:sp>
      <p:sp>
        <p:nvSpPr>
          <p:cNvPr id="3" name="TextBox 2"/>
          <p:cNvSpPr txBox="1"/>
          <p:nvPr/>
        </p:nvSpPr>
        <p:spPr>
          <a:xfrm>
            <a:off x="484632" y="868680"/>
            <a:ext cx="10863072" cy="6463308"/>
          </a:xfrm>
          <a:prstGeom prst="rect">
            <a:avLst/>
          </a:prstGeom>
          <a:noFill/>
        </p:spPr>
        <p:txBody>
          <a:bodyPr wrap="square" rtlCol="0">
            <a:spAutoFit/>
          </a:bodyPr>
          <a:lstStyle/>
          <a:p>
            <a:pPr marL="114300" lvl="1" indent="-152400" algn="just">
              <a:lnSpc>
                <a:spcPct val="75000"/>
              </a:lnSpc>
              <a:buClr>
                <a:srgbClr val="002060"/>
              </a:buClr>
              <a:buSzPts val="2400"/>
              <a:buFont typeface="Calibri"/>
              <a:buChar char="•"/>
            </a:pPr>
            <a:r>
              <a:rPr lang="en-US" sz="2400" dirty="0">
                <a:solidFill>
                  <a:srgbClr val="002060"/>
                </a:solidFill>
              </a:rPr>
              <a:t>Research shows that sleep disorders greatly affect the lives of people of different ages, genders, and health conditions</a:t>
            </a:r>
            <a:r>
              <a:rPr lang="en-US" sz="2400" dirty="0" smtClean="0">
                <a:solidFill>
                  <a:srgbClr val="002060"/>
                </a:solidFill>
              </a:rPr>
              <a:t>.</a:t>
            </a:r>
            <a:endParaRPr lang="vi-VN" sz="2400" dirty="0" smtClean="0">
              <a:solidFill>
                <a:srgbClr val="002060"/>
              </a:solidFill>
            </a:endParaRPr>
          </a:p>
          <a:p>
            <a:pPr marL="114300" lvl="1" indent="-152400" algn="just">
              <a:lnSpc>
                <a:spcPct val="75000"/>
              </a:lnSpc>
              <a:buClr>
                <a:srgbClr val="002060"/>
              </a:buClr>
              <a:buSzPts val="2400"/>
              <a:buFont typeface="Calibri"/>
              <a:buChar char="•"/>
            </a:pPr>
            <a:endParaRPr lang="vi-VN" sz="2400" dirty="0">
              <a:solidFill>
                <a:srgbClr val="002060"/>
              </a:solidFill>
            </a:endParaRPr>
          </a:p>
          <a:p>
            <a:pPr marL="114300" lvl="1" indent="-152400" algn="just">
              <a:lnSpc>
                <a:spcPct val="75000"/>
              </a:lnSpc>
              <a:buClr>
                <a:srgbClr val="002060"/>
              </a:buClr>
              <a:buSzPts val="2400"/>
              <a:buFont typeface="Calibri"/>
              <a:buChar char="•"/>
            </a:pPr>
            <a:r>
              <a:rPr lang="en-US" sz="2400" dirty="0">
                <a:solidFill>
                  <a:srgbClr val="002060"/>
                </a:solidFill>
              </a:rPr>
              <a:t>For people with sleep apnea syndrome, most women are more likely to have it than men. People with high stress levels and high blood pressure are also a factor leading to sleep apnea syndrome. And another factor that causes sleep apnea is BMI</a:t>
            </a:r>
            <a:r>
              <a:rPr lang="en-US" sz="2400" dirty="0" smtClean="0">
                <a:solidFill>
                  <a:srgbClr val="002060"/>
                </a:solidFill>
              </a:rPr>
              <a:t>.</a:t>
            </a:r>
            <a:endParaRPr lang="vi-VN" sz="2400" dirty="0" smtClean="0">
              <a:solidFill>
                <a:srgbClr val="002060"/>
              </a:solidFill>
            </a:endParaRPr>
          </a:p>
          <a:p>
            <a:pPr marL="114300" lvl="1" indent="-152400" algn="just">
              <a:lnSpc>
                <a:spcPct val="75000"/>
              </a:lnSpc>
              <a:buClr>
                <a:srgbClr val="002060"/>
              </a:buClr>
              <a:buSzPts val="2400"/>
              <a:buFont typeface="Calibri"/>
              <a:buChar char="•"/>
            </a:pPr>
            <a:endParaRPr lang="vi-VN" sz="2400" dirty="0">
              <a:solidFill>
                <a:srgbClr val="002060"/>
              </a:solidFill>
            </a:endParaRPr>
          </a:p>
          <a:p>
            <a:pPr marL="114300" lvl="1" indent="-152400" algn="just">
              <a:lnSpc>
                <a:spcPct val="75000"/>
              </a:lnSpc>
              <a:buClr>
                <a:srgbClr val="002060"/>
              </a:buClr>
              <a:buSzPts val="2400"/>
              <a:buFont typeface="Calibri"/>
              <a:buChar char="•"/>
            </a:pPr>
            <a:r>
              <a:rPr lang="vi-VN" sz="2400" dirty="0" smtClean="0">
                <a:solidFill>
                  <a:srgbClr val="002060"/>
                </a:solidFill>
              </a:rPr>
              <a:t> </a:t>
            </a:r>
            <a:r>
              <a:rPr lang="en-US" sz="2400" dirty="0">
                <a:solidFill>
                  <a:srgbClr val="002060"/>
                </a:solidFill>
              </a:rPr>
              <a:t>For people with insomnia, the average is higher in women than in men. Lack of physical activity also has an impact on insomnia. Compared to people with a high number of steps of physical activity, people with a lower number of steps of physical activity have a higher risk of insomnia. And people with high stress levels and those in the overweight and obese BMI group had high rates of insomnia. Finally, people with high blood pressure are also more likely to suffer from insomnia</a:t>
            </a:r>
            <a:r>
              <a:rPr lang="en-US" sz="2400" dirty="0" smtClean="0">
                <a:solidFill>
                  <a:srgbClr val="002060"/>
                </a:solidFill>
              </a:rPr>
              <a:t>.</a:t>
            </a:r>
            <a:endParaRPr lang="vi-VN" sz="2400" dirty="0" smtClean="0">
              <a:solidFill>
                <a:srgbClr val="002060"/>
              </a:solidFill>
            </a:endParaRPr>
          </a:p>
          <a:p>
            <a:pPr marL="114300" lvl="1" indent="-152400" algn="just">
              <a:lnSpc>
                <a:spcPct val="75000"/>
              </a:lnSpc>
              <a:buClr>
                <a:srgbClr val="002060"/>
              </a:buClr>
              <a:buSzPts val="2400"/>
              <a:buFont typeface="Calibri"/>
              <a:buChar char="•"/>
            </a:pPr>
            <a:endParaRPr lang="vi-VN" sz="2400" dirty="0">
              <a:solidFill>
                <a:srgbClr val="002060"/>
              </a:solidFill>
            </a:endParaRPr>
          </a:p>
          <a:p>
            <a:pPr marL="114300" lvl="1" indent="-152400" algn="just">
              <a:lnSpc>
                <a:spcPct val="75000"/>
              </a:lnSpc>
              <a:buClr>
                <a:srgbClr val="002060"/>
              </a:buClr>
              <a:buSzPts val="2400"/>
              <a:buFont typeface="Calibri"/>
              <a:buChar char="•"/>
            </a:pPr>
            <a:r>
              <a:rPr lang="vi-VN" sz="2400" dirty="0" smtClean="0">
                <a:solidFill>
                  <a:srgbClr val="002060"/>
                </a:solidFill>
              </a:rPr>
              <a:t> </a:t>
            </a:r>
            <a:r>
              <a:rPr lang="en-US" sz="2400" dirty="0">
                <a:solidFill>
                  <a:srgbClr val="002060"/>
                </a:solidFill>
              </a:rPr>
              <a:t>Classification helps doctors know which sleep disorder class the patient belongs to in order to give warnings and appropriate treatment regimens</a:t>
            </a:r>
          </a:p>
          <a:p>
            <a:pPr marL="114300" lvl="1" indent="-152400" algn="just">
              <a:lnSpc>
                <a:spcPct val="75000"/>
              </a:lnSpc>
              <a:buClr>
                <a:srgbClr val="002060"/>
              </a:buClr>
              <a:buSzPts val="2400"/>
              <a:buFont typeface="Calibri"/>
              <a:buChar char="•"/>
            </a:pPr>
            <a:endParaRPr lang="vi-VN" sz="2400" dirty="0" smtClean="0"/>
          </a:p>
          <a:p>
            <a:pPr marL="114300" lvl="1" indent="-152400" algn="just">
              <a:lnSpc>
                <a:spcPct val="75000"/>
              </a:lnSpc>
              <a:buClr>
                <a:srgbClr val="002060"/>
              </a:buClr>
              <a:buSzPts val="2400"/>
              <a:buFont typeface="Calibri"/>
              <a:buChar char="•"/>
            </a:pPr>
            <a:endParaRPr lang="vi-VN" sz="2400" dirty="0">
              <a:solidFill>
                <a:srgbClr val="002060"/>
              </a:solidFill>
            </a:endParaRPr>
          </a:p>
          <a:p>
            <a:pPr marL="114300" lvl="1" indent="-152400" algn="just">
              <a:lnSpc>
                <a:spcPct val="75000"/>
              </a:lnSpc>
              <a:buClr>
                <a:srgbClr val="002060"/>
              </a:buClr>
              <a:buSzPts val="2400"/>
              <a:buFont typeface="Calibri"/>
              <a:buChar char="•"/>
            </a:pPr>
            <a:endParaRPr lang="vi-VN" sz="2400" dirty="0" smtClean="0">
              <a:solidFill>
                <a:srgbClr val="002060"/>
              </a:solidFill>
            </a:endParaRPr>
          </a:p>
          <a:p>
            <a:pPr marL="114300" lvl="1" indent="-152400" algn="just">
              <a:lnSpc>
                <a:spcPct val="75000"/>
              </a:lnSpc>
              <a:buClr>
                <a:srgbClr val="002060"/>
              </a:buClr>
              <a:buSzPts val="2400"/>
              <a:buFont typeface="Calibri"/>
              <a:buChar char="•"/>
            </a:pPr>
            <a:endParaRPr lang="vi-VN" sz="2400" dirty="0">
              <a:solidFill>
                <a:srgbClr val="002060"/>
              </a:solidFill>
              <a:latin typeface="Calibri"/>
              <a:ea typeface="Calibri"/>
              <a:cs typeface="Calibri"/>
              <a:sym typeface="Calibri"/>
            </a:endParaRPr>
          </a:p>
          <a:p>
            <a:pPr marL="114300" lvl="1" indent="-152400" algn="just">
              <a:lnSpc>
                <a:spcPct val="75000"/>
              </a:lnSpc>
              <a:buClr>
                <a:srgbClr val="002060"/>
              </a:buClr>
              <a:buSzPts val="2400"/>
              <a:buFont typeface="Calibri"/>
              <a:buChar char="•"/>
            </a:pPr>
            <a:endParaRPr lang="en-US" sz="2400" dirty="0">
              <a:solidFill>
                <a:srgbClr val="002060"/>
              </a:solidFill>
              <a:latin typeface="Calibri"/>
              <a:ea typeface="Calibri"/>
              <a:cs typeface="Calibri"/>
              <a:sym typeface="Calibri"/>
            </a:endParaRPr>
          </a:p>
        </p:txBody>
      </p:sp>
    </p:spTree>
    <p:extLst>
      <p:ext uri="{BB962C8B-B14F-4D97-AF65-F5344CB8AC3E}">
        <p14:creationId xmlns:p14="http://schemas.microsoft.com/office/powerpoint/2010/main" val="3661085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003F6F"/>
              </a:buClr>
              <a:buSzPts val="8000"/>
              <a:buFont typeface="Cambria"/>
              <a:buNone/>
            </a:pPr>
            <a:r>
              <a:rPr lang="en-US">
                <a:solidFill>
                  <a:srgbClr val="003F6F"/>
                </a:solidFill>
              </a:rPr>
              <a:t>THANK YOU</a:t>
            </a:r>
            <a:endParaRPr>
              <a:solidFill>
                <a:srgbClr val="003F6F"/>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p:nvPr/>
        </p:nvSpPr>
        <p:spPr>
          <a:xfrm>
            <a:off x="1024039" y="436137"/>
            <a:ext cx="10246800" cy="6124713"/>
          </a:xfrm>
          <a:prstGeom prst="rect">
            <a:avLst/>
          </a:prstGeom>
          <a:noFill/>
          <a:ln>
            <a:noFill/>
          </a:ln>
        </p:spPr>
        <p:txBody>
          <a:bodyPr spcFirstLastPara="1" wrap="square" lIns="91425" tIns="45700" rIns="91425" bIns="45700" anchor="t" anchorCtr="0">
            <a:spAutoFit/>
          </a:bodyPr>
          <a:lstStyle/>
          <a:p>
            <a:pPr lvl="0" algn="just"/>
            <a:r>
              <a:rPr lang="en-US" sz="2600" dirty="0" smtClean="0">
                <a:solidFill>
                  <a:schemeClr val="dk1"/>
                </a:solidFill>
                <a:latin typeface="Calibri"/>
                <a:ea typeface="Calibri"/>
                <a:cs typeface="Calibri"/>
                <a:sym typeface="Calibri"/>
              </a:rPr>
              <a:t>(1)</a:t>
            </a:r>
            <a:r>
              <a:rPr lang="en-US" sz="2600" dirty="0">
                <a:solidFill>
                  <a:schemeClr val="dk1"/>
                </a:solidFill>
                <a:latin typeface="Calibri"/>
                <a:ea typeface="Calibri"/>
                <a:cs typeface="Calibri"/>
                <a:sym typeface="Calibri"/>
              </a:rPr>
              <a:t>	How does the relationship between gender and age affect insomnia </a:t>
            </a:r>
            <a:r>
              <a:rPr lang="en-US" sz="2600" dirty="0" smtClean="0">
                <a:solidFill>
                  <a:schemeClr val="dk1"/>
                </a:solidFill>
                <a:latin typeface="Calibri"/>
                <a:ea typeface="Calibri"/>
                <a:cs typeface="Calibri"/>
                <a:sym typeface="Calibri"/>
              </a:rPr>
              <a:t>     and sleep </a:t>
            </a:r>
            <a:r>
              <a:rPr lang="en-US" sz="2600" dirty="0">
                <a:solidFill>
                  <a:schemeClr val="dk1"/>
                </a:solidFill>
                <a:latin typeface="Calibri"/>
                <a:ea typeface="Calibri"/>
                <a:cs typeface="Calibri"/>
                <a:sym typeface="Calibri"/>
              </a:rPr>
              <a:t>apnea? </a:t>
            </a:r>
            <a:endParaRPr sz="2600" dirty="0" smtClean="0">
              <a:solidFill>
                <a:schemeClr val="dk1"/>
              </a:solidFill>
              <a:latin typeface="Calibri"/>
              <a:ea typeface="Calibri"/>
              <a:cs typeface="Calibri"/>
              <a:sym typeface="Calibri"/>
            </a:endParaRPr>
          </a:p>
          <a:p>
            <a:pPr algn="just"/>
            <a:r>
              <a:rPr lang="en-US" sz="2600" dirty="0" smtClean="0">
                <a:solidFill>
                  <a:schemeClr val="dk1"/>
                </a:solidFill>
                <a:latin typeface="Calibri"/>
                <a:ea typeface="Calibri"/>
                <a:cs typeface="Calibri"/>
                <a:sym typeface="Calibri"/>
              </a:rPr>
              <a:t>(2) </a:t>
            </a:r>
            <a:r>
              <a:rPr lang="en-US" sz="2800" dirty="0"/>
              <a:t> </a:t>
            </a:r>
            <a:r>
              <a:rPr lang="en-US" sz="2600" dirty="0">
                <a:solidFill>
                  <a:schemeClr val="dk1"/>
                </a:solidFill>
                <a:latin typeface="Calibri"/>
                <a:ea typeface="Calibri"/>
                <a:cs typeface="Calibri"/>
                <a:sym typeface="Calibri"/>
              </a:rPr>
              <a:t>	How does the relationship between occupation and sleep duration affect sleep quality?</a:t>
            </a:r>
            <a:endParaRPr lang="en-US" sz="2600" dirty="0" smtClean="0">
              <a:solidFill>
                <a:schemeClr val="dk1"/>
              </a:solidFill>
              <a:latin typeface="Calibri"/>
              <a:ea typeface="Calibri"/>
              <a:cs typeface="Calibri"/>
              <a:sym typeface="Calibri"/>
            </a:endParaRPr>
          </a:p>
          <a:p>
            <a:pPr lvl="0" algn="just"/>
            <a:r>
              <a:rPr lang="en-US" sz="2600" dirty="0" smtClean="0">
                <a:solidFill>
                  <a:schemeClr val="dk1"/>
                </a:solidFill>
                <a:latin typeface="Calibri"/>
                <a:ea typeface="Calibri"/>
                <a:cs typeface="Calibri"/>
                <a:sym typeface="Calibri"/>
              </a:rPr>
              <a:t> (3)</a:t>
            </a:r>
            <a:r>
              <a:rPr lang="en-US" sz="2600" dirty="0">
                <a:solidFill>
                  <a:schemeClr val="dk1"/>
                </a:solidFill>
                <a:latin typeface="Calibri"/>
                <a:ea typeface="Calibri"/>
                <a:cs typeface="Calibri"/>
                <a:sym typeface="Calibri"/>
              </a:rPr>
              <a:t>	How does the relationship between heart rate and stress levels affect sleep quality?</a:t>
            </a:r>
          </a:p>
          <a:p>
            <a:pPr lvl="0" algn="just"/>
            <a:r>
              <a:rPr lang="en-US" sz="2600" dirty="0" smtClean="0">
                <a:solidFill>
                  <a:schemeClr val="dk1"/>
                </a:solidFill>
                <a:latin typeface="Calibri"/>
                <a:ea typeface="Calibri"/>
                <a:cs typeface="Calibri"/>
                <a:sym typeface="Calibri"/>
              </a:rPr>
              <a:t> (4)</a:t>
            </a:r>
            <a:r>
              <a:rPr lang="en-US" sz="2600" dirty="0">
                <a:solidFill>
                  <a:schemeClr val="dk1"/>
                </a:solidFill>
                <a:latin typeface="Calibri"/>
                <a:ea typeface="Calibri"/>
                <a:cs typeface="Calibri"/>
                <a:sym typeface="Calibri"/>
              </a:rPr>
              <a:t>	How does the relationship between heart rate and stress levels affect sleep quality?</a:t>
            </a:r>
          </a:p>
          <a:p>
            <a:pPr marL="0" marR="0" lvl="0" indent="0" algn="just" rtl="0">
              <a:spcBef>
                <a:spcPts val="0"/>
              </a:spcBef>
              <a:spcAft>
                <a:spcPts val="0"/>
              </a:spcAft>
              <a:buNone/>
            </a:pPr>
            <a:r>
              <a:rPr lang="en-US" sz="2600" dirty="0" smtClean="0">
                <a:solidFill>
                  <a:schemeClr val="dk1"/>
                </a:solidFill>
                <a:latin typeface="Calibri"/>
                <a:ea typeface="Calibri"/>
                <a:cs typeface="Calibri"/>
                <a:sym typeface="Calibri"/>
              </a:rPr>
              <a:t> (5)</a:t>
            </a:r>
            <a:r>
              <a:rPr lang="en-US" sz="2600" dirty="0">
                <a:solidFill>
                  <a:schemeClr val="dk1"/>
                </a:solidFill>
                <a:latin typeface="Calibri"/>
                <a:ea typeface="Calibri"/>
                <a:cs typeface="Calibri"/>
                <a:sym typeface="Calibri"/>
              </a:rPr>
              <a:t>	How does the relationship between BMI categories impact sleep </a:t>
            </a:r>
            <a:r>
              <a:rPr lang="en-US" sz="2600" dirty="0" smtClean="0">
                <a:solidFill>
                  <a:schemeClr val="dk1"/>
                </a:solidFill>
                <a:latin typeface="Calibri"/>
                <a:ea typeface="Calibri"/>
                <a:cs typeface="Calibri"/>
                <a:sym typeface="Calibri"/>
              </a:rPr>
              <a:t>       quality</a:t>
            </a:r>
            <a:r>
              <a:rPr lang="en-US" sz="2600" dirty="0">
                <a:solidFill>
                  <a:schemeClr val="dk1"/>
                </a:solidFill>
                <a:latin typeface="Calibri"/>
                <a:ea typeface="Calibri"/>
                <a:cs typeface="Calibri"/>
                <a:sym typeface="Calibri"/>
              </a:rPr>
              <a:t>? </a:t>
            </a:r>
            <a:endParaRPr lang="en-US" sz="2600" dirty="0" smtClean="0">
              <a:solidFill>
                <a:schemeClr val="dk1"/>
              </a:solidFill>
              <a:latin typeface="Calibri"/>
              <a:ea typeface="Calibri"/>
              <a:cs typeface="Calibri"/>
              <a:sym typeface="Calibri"/>
            </a:endParaRPr>
          </a:p>
          <a:p>
            <a:pPr marL="0" marR="0" lvl="0" indent="0" algn="just" rtl="0">
              <a:spcBef>
                <a:spcPts val="0"/>
              </a:spcBef>
              <a:spcAft>
                <a:spcPts val="0"/>
              </a:spcAft>
              <a:buNone/>
            </a:pPr>
            <a:r>
              <a:rPr lang="en-US" sz="2600" dirty="0" smtClean="0">
                <a:solidFill>
                  <a:schemeClr val="dk1"/>
                </a:solidFill>
                <a:latin typeface="Calibri"/>
                <a:ea typeface="Calibri"/>
                <a:cs typeface="Calibri"/>
                <a:sym typeface="Calibri"/>
              </a:rPr>
              <a:t>(6)</a:t>
            </a:r>
            <a:r>
              <a:rPr lang="en-US" sz="2600" dirty="0">
                <a:solidFill>
                  <a:schemeClr val="dk1"/>
                </a:solidFill>
                <a:latin typeface="Calibri"/>
                <a:ea typeface="Calibri"/>
                <a:cs typeface="Calibri"/>
                <a:sym typeface="Calibri"/>
              </a:rPr>
              <a:t>	How does the relationship between blood pressure and heart rate affect insomnia and sleep apnea</a:t>
            </a:r>
            <a:r>
              <a:rPr lang="en-US" sz="2600" dirty="0" smtClean="0">
                <a:solidFill>
                  <a:schemeClr val="dk1"/>
                </a:solidFill>
                <a:latin typeface="Calibri"/>
                <a:ea typeface="Calibri"/>
                <a:cs typeface="Calibri"/>
                <a:sym typeface="Calibri"/>
              </a:rPr>
              <a:t>?</a:t>
            </a:r>
          </a:p>
          <a:p>
            <a:pPr marL="0" marR="0" lvl="0" indent="0" algn="just" rtl="0">
              <a:spcBef>
                <a:spcPts val="0"/>
              </a:spcBef>
              <a:spcAft>
                <a:spcPts val="0"/>
              </a:spcAft>
              <a:buNone/>
            </a:pPr>
            <a:r>
              <a:rPr lang="en-US" sz="2600" dirty="0" smtClean="0">
                <a:solidFill>
                  <a:schemeClr val="dk1"/>
                </a:solidFill>
                <a:latin typeface="Calibri"/>
                <a:ea typeface="Calibri"/>
                <a:cs typeface="Calibri"/>
                <a:sym typeface="Calibri"/>
              </a:rPr>
              <a:t>(7)</a:t>
            </a:r>
            <a:r>
              <a:rPr lang="en-US" sz="2600" dirty="0">
                <a:solidFill>
                  <a:schemeClr val="dk1"/>
                </a:solidFill>
                <a:latin typeface="Calibri"/>
                <a:ea typeface="Calibri"/>
                <a:cs typeface="Calibri"/>
                <a:sym typeface="Calibri"/>
              </a:rPr>
              <a:t>	How does sleep quality affect sleep disorders?</a:t>
            </a:r>
          </a:p>
          <a:p>
            <a:pPr lvl="0" algn="just"/>
            <a:r>
              <a:rPr lang="en-US" sz="2600" dirty="0" smtClean="0">
                <a:solidFill>
                  <a:schemeClr val="dk1"/>
                </a:solidFill>
                <a:latin typeface="Calibri"/>
                <a:ea typeface="Calibri"/>
                <a:cs typeface="Calibri"/>
                <a:sym typeface="Calibri"/>
              </a:rPr>
              <a:t>(8)</a:t>
            </a:r>
            <a:r>
              <a:rPr lang="en-US" sz="2600" dirty="0">
                <a:solidFill>
                  <a:schemeClr val="dk1"/>
                </a:solidFill>
                <a:latin typeface="Calibri"/>
                <a:ea typeface="Calibri"/>
                <a:cs typeface="Calibri"/>
                <a:sym typeface="Calibri"/>
              </a:rPr>
              <a:t>	How to build analytical models to determine the occurrence of sleep disorders such as insomnia and sleep apnea?</a:t>
            </a:r>
            <a:endParaRPr sz="2600" dirty="0">
              <a:solidFill>
                <a:schemeClr val="dk1"/>
              </a:solidFill>
              <a:latin typeface="Calibri"/>
              <a:ea typeface="Calibri"/>
              <a:cs typeface="Calibri"/>
              <a:sym typeface="Calibri"/>
            </a:endParaRPr>
          </a:p>
        </p:txBody>
      </p:sp>
      <p:sp>
        <p:nvSpPr>
          <p:cNvPr id="130" name="Google Shape;130;p4"/>
          <p:cNvSpPr txBox="1"/>
          <p:nvPr/>
        </p:nvSpPr>
        <p:spPr>
          <a:xfrm>
            <a:off x="1445145" y="0"/>
            <a:ext cx="7121339"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002060"/>
                </a:solidFill>
                <a:latin typeface="Calibri"/>
                <a:ea typeface="Calibri"/>
                <a:cs typeface="Calibri"/>
                <a:sym typeface="Calibri"/>
              </a:rPr>
              <a:t>1.3 SPECIFIC REQUIREMENTS</a:t>
            </a:r>
            <a:endParaRPr sz="3800" b="1" dirty="0">
              <a:solidFill>
                <a:srgbClr val="00206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941445" y="325240"/>
            <a:ext cx="10370069"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002060"/>
              </a:buClr>
              <a:buSzPts val="4500"/>
              <a:buFont typeface="Cambria"/>
              <a:buNone/>
            </a:pPr>
            <a:r>
              <a:rPr lang="en-US" sz="4500" b="1" dirty="0">
                <a:solidFill>
                  <a:srgbClr val="002060"/>
                </a:solidFill>
              </a:rPr>
              <a:t>2. EXPLORATORY DATA ANALYSIS (</a:t>
            </a:r>
            <a:r>
              <a:rPr lang="en-US" sz="4500" b="1" dirty="0" err="1">
                <a:solidFill>
                  <a:srgbClr val="002060"/>
                </a:solidFill>
              </a:rPr>
              <a:t>EDA</a:t>
            </a:r>
            <a:r>
              <a:rPr lang="en-US" sz="4500" b="1" dirty="0">
                <a:solidFill>
                  <a:srgbClr val="002060"/>
                </a:solidFill>
              </a:rPr>
              <a:t>)</a:t>
            </a:r>
            <a:endParaRPr sz="4500" b="1" dirty="0">
              <a:solidFill>
                <a:srgbClr val="002060"/>
              </a:solidFill>
            </a:endParaRPr>
          </a:p>
        </p:txBody>
      </p:sp>
      <p:sp>
        <p:nvSpPr>
          <p:cNvPr id="136" name="Google Shape;136;p5"/>
          <p:cNvSpPr txBox="1">
            <a:spLocks noGrp="1"/>
          </p:cNvSpPr>
          <p:nvPr>
            <p:ph type="body" idx="1"/>
          </p:nvPr>
        </p:nvSpPr>
        <p:spPr>
          <a:xfrm>
            <a:off x="759854" y="2557423"/>
            <a:ext cx="10818253" cy="3624436"/>
          </a:xfrm>
          <a:prstGeom prst="rect">
            <a:avLst/>
          </a:prstGeom>
          <a:noFill/>
          <a:ln>
            <a:noFill/>
          </a:ln>
        </p:spPr>
        <p:txBody>
          <a:bodyPr spcFirstLastPara="1" wrap="square" lIns="0" tIns="45700" rIns="0" bIns="45700" anchor="t" anchorCtr="0">
            <a:noAutofit/>
          </a:bodyPr>
          <a:lstStyle/>
          <a:p>
            <a:pPr marL="91440" lvl="0" indent="-165100" algn="just">
              <a:spcBef>
                <a:spcPts val="0"/>
              </a:spcBef>
              <a:buSzPts val="2600"/>
            </a:pPr>
            <a:r>
              <a:rPr lang="en-US" sz="2600" dirty="0" smtClean="0"/>
              <a:t>    Sleep </a:t>
            </a:r>
            <a:r>
              <a:rPr lang="en-US" sz="2600" dirty="0"/>
              <a:t>Health and Lifestyle Dataset” is a data set on lifestyle and sleep health taken from K Hospital. Specifically, the data set emphasizes 4 aspects: Comprehensive data on sleep (</a:t>
            </a:r>
            <a:r>
              <a:rPr lang="en-US" sz="2600" dirty="0" err="1"/>
              <a:t>i</a:t>
            </a:r>
            <a:r>
              <a:rPr lang="en-US" sz="2600" dirty="0"/>
              <a:t>), factors Lifestyle factors (ii), cardiovascular health (iii), sleep disorder analysis (iv).</a:t>
            </a:r>
          </a:p>
          <a:p>
            <a:pPr marL="91440" lvl="0" indent="-165100" algn="just">
              <a:spcBef>
                <a:spcPts val="0"/>
              </a:spcBef>
              <a:buSzPts val="2600"/>
            </a:pPr>
            <a:r>
              <a:rPr lang="en-US" sz="2600" dirty="0" smtClean="0"/>
              <a:t>   </a:t>
            </a:r>
          </a:p>
          <a:p>
            <a:pPr marL="91440" lvl="0" indent="-165100" algn="just">
              <a:spcBef>
                <a:spcPts val="0"/>
              </a:spcBef>
              <a:buSzPts val="2600"/>
            </a:pPr>
            <a:r>
              <a:rPr lang="en-US" sz="2600" b="1" dirty="0" smtClean="0"/>
              <a:t>Contributors</a:t>
            </a:r>
            <a:r>
              <a:rPr lang="en-US" sz="2600" dirty="0"/>
              <a:t>: </a:t>
            </a:r>
            <a:r>
              <a:rPr lang="en-US" sz="2600" dirty="0" err="1"/>
              <a:t>Laksika</a:t>
            </a:r>
            <a:r>
              <a:rPr lang="en-US" sz="2600" dirty="0"/>
              <a:t> </a:t>
            </a:r>
            <a:r>
              <a:rPr lang="en-US" sz="2600" dirty="0" err="1"/>
              <a:t>Tharmalingam</a:t>
            </a:r>
            <a:endParaRPr dirty="0"/>
          </a:p>
          <a:p>
            <a:pPr marL="0" lvl="0" indent="0" algn="just">
              <a:spcBef>
                <a:spcPts val="1400"/>
              </a:spcBef>
              <a:buSzPts val="2600"/>
              <a:buNone/>
            </a:pPr>
            <a:r>
              <a:rPr lang="vi-VN" sz="2600" b="1" dirty="0" smtClean="0"/>
              <a:t>   </a:t>
            </a:r>
            <a:r>
              <a:rPr lang="en-US" sz="2600" b="1" dirty="0" smtClean="0"/>
              <a:t>Source</a:t>
            </a:r>
            <a:r>
              <a:rPr lang="en-US" sz="2600" dirty="0" smtClean="0"/>
              <a:t>:</a:t>
            </a:r>
            <a:r>
              <a:rPr lang="vi-VN" sz="2600" dirty="0"/>
              <a:t> </a:t>
            </a:r>
            <a:r>
              <a:rPr lang="en-US" sz="2600" dirty="0" smtClean="0">
                <a:hlinkClick r:id="rId3"/>
              </a:rPr>
              <a:t>https</a:t>
            </a:r>
            <a:r>
              <a:rPr lang="en-US" sz="2600" dirty="0">
                <a:hlinkClick r:id="rId3"/>
              </a:rPr>
              <a:t>://</a:t>
            </a:r>
            <a:r>
              <a:rPr lang="en-US" sz="2600" dirty="0" err="1">
                <a:hlinkClick r:id="rId3"/>
              </a:rPr>
              <a:t>www.kaggle.com</a:t>
            </a:r>
            <a:r>
              <a:rPr lang="en-US" sz="2600" dirty="0">
                <a:hlinkClick r:id="rId3"/>
              </a:rPr>
              <a:t>/datasets/</a:t>
            </a:r>
            <a:r>
              <a:rPr lang="en-US" sz="2600" dirty="0" err="1">
                <a:hlinkClick r:id="rId3"/>
              </a:rPr>
              <a:t>uom190346a</a:t>
            </a:r>
            <a:r>
              <a:rPr lang="en-US" sz="2600" dirty="0">
                <a:hlinkClick r:id="rId3"/>
              </a:rPr>
              <a:t>/sleep-health-and-lifestyle-dataset</a:t>
            </a:r>
            <a:endParaRPr sz="2600" dirty="0"/>
          </a:p>
          <a:p>
            <a:pPr marL="91440" lvl="0" indent="0" algn="l" rtl="0">
              <a:lnSpc>
                <a:spcPct val="90000"/>
              </a:lnSpc>
              <a:spcBef>
                <a:spcPts val="1400"/>
              </a:spcBef>
              <a:spcAft>
                <a:spcPts val="0"/>
              </a:spcAft>
              <a:buSzPts val="2600"/>
              <a:buNone/>
            </a:pPr>
            <a:endParaRPr sz="2600" dirty="0"/>
          </a:p>
        </p:txBody>
      </p:sp>
      <p:sp>
        <p:nvSpPr>
          <p:cNvPr id="137" name="Google Shape;137;p5"/>
          <p:cNvSpPr txBox="1"/>
          <p:nvPr/>
        </p:nvSpPr>
        <p:spPr>
          <a:xfrm>
            <a:off x="1097280" y="1828156"/>
            <a:ext cx="4494727"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a:solidFill>
                  <a:srgbClr val="002060"/>
                </a:solidFill>
                <a:latin typeface="Calibri"/>
                <a:ea typeface="Calibri"/>
                <a:cs typeface="Calibri"/>
                <a:sym typeface="Calibri"/>
              </a:rPr>
              <a:t>2.1 DATA SOURCE</a:t>
            </a:r>
            <a:endParaRPr sz="3800" b="1" dirty="0">
              <a:solidFill>
                <a:srgbClr val="00206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p:nvPr/>
        </p:nvSpPr>
        <p:spPr>
          <a:xfrm>
            <a:off x="1213191" y="141024"/>
            <a:ext cx="5612612" cy="67710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dirty="0" smtClean="0">
                <a:solidFill>
                  <a:srgbClr val="002060"/>
                </a:solidFill>
                <a:latin typeface="Calibri"/>
                <a:ea typeface="Calibri"/>
                <a:cs typeface="Calibri"/>
                <a:sym typeface="Calibri"/>
              </a:rPr>
              <a:t>2.2 </a:t>
            </a:r>
            <a:r>
              <a:rPr lang="en-US" sz="3800" b="1" dirty="0">
                <a:solidFill>
                  <a:srgbClr val="002060"/>
                </a:solidFill>
                <a:latin typeface="Calibri"/>
                <a:ea typeface="Calibri"/>
                <a:cs typeface="Calibri"/>
                <a:sym typeface="Calibri"/>
              </a:rPr>
              <a:t>DATA DESCRIPTION</a:t>
            </a:r>
            <a:endParaRPr sz="3800" b="1" dirty="0">
              <a:solidFill>
                <a:srgbClr val="002060"/>
              </a:solidFill>
              <a:latin typeface="Calibri"/>
              <a:ea typeface="Calibri"/>
              <a:cs typeface="Calibri"/>
              <a:sym typeface="Calibri"/>
            </a:endParaRPr>
          </a:p>
        </p:txBody>
      </p:sp>
      <p:pic>
        <p:nvPicPr>
          <p:cNvPr id="1026" name="Picture 2" descr="https://lh3.googleusercontent.com/32d2veZmugSZHlbZUExFD2WouktDocXYwNGjhacugRNAFhKb1tl9teDtgJ9KfCmMqxy-VuhgZvx-onlsxy0IQjlXiEONpBRSzXSF6Ha1LPIc5Fn55MmneRyvrOMHG9U_Ow0h1HLTz281HJ4MsV84U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568" y="1421636"/>
            <a:ext cx="5367528" cy="385724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764792" y="818132"/>
            <a:ext cx="3008376"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2.2.1</a:t>
            </a:r>
            <a:r>
              <a:rPr lang="en-US" sz="3800" b="1" dirty="0" smtClean="0">
                <a:solidFill>
                  <a:schemeClr val="accent1">
                    <a:lumMod val="25000"/>
                  </a:schemeClr>
                </a:solidFill>
                <a:latin typeface="Calibri" panose="020F0502020204030204" pitchFamily="34" charset="0"/>
                <a:ea typeface="Calibri" panose="020F0502020204030204" pitchFamily="34" charset="0"/>
                <a:cs typeface="Calibri" panose="020F0502020204030204" pitchFamily="34" charset="0"/>
              </a:rPr>
              <a:t>  </a:t>
            </a:r>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Gender</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p:cNvSpPr/>
          <p:nvPr/>
        </p:nvSpPr>
        <p:spPr>
          <a:xfrm>
            <a:off x="1383792" y="5278880"/>
            <a:ext cx="8912352" cy="400110"/>
          </a:xfrm>
          <a:prstGeom prst="rect">
            <a:avLst/>
          </a:prstGeom>
        </p:spPr>
        <p:txBody>
          <a:bodyPr wrap="square">
            <a:spAutoFit/>
          </a:bodyPr>
          <a:lstStyle/>
          <a:p>
            <a:pPr algn="ctr"/>
            <a:r>
              <a:rPr lang="en-US" sz="2000" dirty="0">
                <a:latin typeface="Times New Roman" panose="02020603050405020304" pitchFamily="18" charset="0"/>
              </a:rPr>
              <a:t>The gender of person. In this dataset have 185 Female(49,5%) and 189 Male(50,5%)</a:t>
            </a:r>
            <a:endParaRPr 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3008376"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2.2.2</a:t>
            </a:r>
            <a:r>
              <a:rPr lang="en-US" sz="3800" b="1" dirty="0" smtClean="0">
                <a:solidFill>
                  <a:schemeClr val="accent1">
                    <a:lumMod val="25000"/>
                  </a:schemeClr>
                </a:solidFill>
                <a:latin typeface="Calibri" panose="020F0502020204030204" pitchFamily="34" charset="0"/>
                <a:ea typeface="Calibri" panose="020F0502020204030204" pitchFamily="34" charset="0"/>
                <a:cs typeface="Calibri" panose="020F0502020204030204" pitchFamily="34" charset="0"/>
              </a:rPr>
              <a:t>  </a:t>
            </a:r>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Age</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descr="https://lh4.googleusercontent.com/zSdsY2t4xdgUuvJbgr1RpJmP8plZQUR7jP6Rq-t4CqEbhTB7uvzeALvOLBx-kfTCchDlIf2YmrnA8SA8nRVEQTabDvS65-ByIZQFlQSB4knP_-g0IxtPegr9ApX9WB5Hu4WG1RCprW7vsKK7-xvzr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772" y="891092"/>
            <a:ext cx="6263640" cy="39271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0" y="2995548"/>
            <a:ext cx="1770888" cy="523220"/>
          </a:xfrm>
          <a:prstGeom prst="rect">
            <a:avLst/>
          </a:prstGeom>
        </p:spPr>
        <p:txBody>
          <a:bodyPr wrap="square">
            <a:spAutoFit/>
          </a:bodyPr>
          <a:lstStyle/>
          <a:p>
            <a:r>
              <a:rPr lang="en-US" dirty="0"/>
              <a:t/>
            </a:r>
            <a:br>
              <a:rPr lang="en-US" dirty="0"/>
            </a:br>
            <a:endParaRPr lang="en-US" dirty="0"/>
          </a:p>
        </p:txBody>
      </p:sp>
      <p:sp>
        <p:nvSpPr>
          <p:cNvPr id="4" name="Rectangle 3"/>
          <p:cNvSpPr/>
          <p:nvPr/>
        </p:nvSpPr>
        <p:spPr>
          <a:xfrm>
            <a:off x="5045872" y="4964079"/>
            <a:ext cx="2100255" cy="307777"/>
          </a:xfrm>
          <a:prstGeom prst="rect">
            <a:avLst/>
          </a:prstGeom>
        </p:spPr>
        <p:txBody>
          <a:bodyPr wrap="none">
            <a:spAutoFit/>
          </a:bodyPr>
          <a:lstStyle/>
          <a:p>
            <a:pPr algn="ctr">
              <a:spcAft>
                <a:spcPts val="1000"/>
              </a:spcAft>
            </a:pPr>
            <a:r>
              <a:rPr lang="en-US" i="1" dirty="0">
                <a:solidFill>
                  <a:srgbClr val="44546A"/>
                </a:solidFill>
                <a:latin typeface="Times New Roman" panose="02020603050405020304" pitchFamily="18" charset="0"/>
              </a:rPr>
              <a:t>Figure 2. Age Distribution</a:t>
            </a:r>
            <a:endParaRPr lang="en-US" dirty="0"/>
          </a:p>
        </p:txBody>
      </p:sp>
      <p:sp>
        <p:nvSpPr>
          <p:cNvPr id="5" name="Rectangle 4"/>
          <p:cNvSpPr/>
          <p:nvPr/>
        </p:nvSpPr>
        <p:spPr>
          <a:xfrm>
            <a:off x="2157984" y="5417691"/>
            <a:ext cx="11460480" cy="400110"/>
          </a:xfrm>
          <a:prstGeom prst="rect">
            <a:avLst/>
          </a:prstGeom>
        </p:spPr>
        <p:txBody>
          <a:bodyPr wrap="square">
            <a:spAutoFit/>
          </a:bodyPr>
          <a:lstStyle/>
          <a:p>
            <a:pPr algn="just"/>
            <a:r>
              <a:rPr lang="en-US" sz="2000" dirty="0">
                <a:latin typeface="Times New Roman" panose="02020603050405020304" pitchFamily="18" charset="0"/>
              </a:rPr>
              <a:t>The age of the person. In this dataset, ages are distributed between 27 – 59 year old</a:t>
            </a:r>
            <a:endParaRPr lang="en-US" sz="2000" dirty="0"/>
          </a:p>
        </p:txBody>
      </p:sp>
    </p:spTree>
    <p:extLst>
      <p:ext uri="{BB962C8B-B14F-4D97-AF65-F5344CB8AC3E}">
        <p14:creationId xmlns:p14="http://schemas.microsoft.com/office/powerpoint/2010/main" val="3206927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4058412"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2.2.3  Occupation </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descr="https://lh6.googleusercontent.com/Up39I8IF6A4pjph90aCzd2EsN2iU5_qktwJePFF2ULbxSdjMcdvxtAQm93JWy9T1vHdLcRjUnOdz6IK_x4LWnUVJbNpL50rbxkusdxPWUdHQPVgOeTPJ3XH7ti3vrDEKfR6mhLCoSXw1hQnjIUVb7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70" y="935876"/>
            <a:ext cx="10043890" cy="474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72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5068" y="213984"/>
            <a:ext cx="4588764" cy="677108"/>
          </a:xfrm>
          <a:prstGeom prst="rect">
            <a:avLst/>
          </a:prstGeom>
          <a:ln>
            <a:solidFill>
              <a:schemeClr val="bg1"/>
            </a:solidFill>
          </a:ln>
        </p:spPr>
        <p:style>
          <a:lnRef idx="0">
            <a:scrgbClr r="0" g="0" b="0"/>
          </a:lnRef>
          <a:fillRef idx="1001">
            <a:schemeClr val="lt1"/>
          </a:fillRef>
          <a:effectRef idx="0">
            <a:scrgbClr r="0" g="0" b="0"/>
          </a:effectRef>
          <a:fontRef idx="major"/>
        </p:style>
        <p:txBody>
          <a:bodyPr wrap="square" rtlCol="0">
            <a:spAutoFit/>
          </a:bodyPr>
          <a:lstStyle/>
          <a:p>
            <a:r>
              <a:rPr lang="en-US" sz="3800" b="1" dirty="0" smtClean="0">
                <a:solidFill>
                  <a:srgbClr val="002060"/>
                </a:solidFill>
                <a:latin typeface="Calibri" panose="020F0502020204030204" pitchFamily="34" charset="0"/>
                <a:ea typeface="Calibri" panose="020F0502020204030204" pitchFamily="34" charset="0"/>
                <a:cs typeface="Calibri" panose="020F0502020204030204" pitchFamily="34" charset="0"/>
              </a:rPr>
              <a:t>2.2.4 Sleep duration</a:t>
            </a:r>
            <a:endParaRPr lang="en-US" sz="3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pic>
        <p:nvPicPr>
          <p:cNvPr id="4098" name="Picture 2" descr="https://lh5.googleusercontent.com/2K1vnD1AeUQI0iXeTzKF6Vi37rHOueFcvv9dH1NIThFAYv56VxWwT0HTXHs9kUeiWqg9IxplvbWetbdX8YVEYIhTxuR0WjKK1aJKkZT6GTj0vt85P4HXexE3OuhBjZvrEktBSffT80aoFb4FqCFn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664" y="1440183"/>
            <a:ext cx="7982712" cy="47017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89884" y="829535"/>
            <a:ext cx="7212231" cy="400110"/>
          </a:xfrm>
          <a:prstGeom prst="rect">
            <a:avLst/>
          </a:prstGeom>
        </p:spPr>
        <p:txBody>
          <a:bodyPr wrap="none">
            <a:spAutoFit/>
          </a:bodyPr>
          <a:lstStyle/>
          <a:p>
            <a:r>
              <a:rPr lang="en-US" sz="2000" dirty="0">
                <a:latin typeface="Times New Roman" panose="02020603050405020304" pitchFamily="18" charset="0"/>
                <a:cs typeface="Times New Roman" panose="02020603050405020304" pitchFamily="18" charset="0"/>
              </a:rPr>
              <a:t>This dataset's distribution of sleep duration falls between 5.8 and 8.5</a:t>
            </a:r>
          </a:p>
        </p:txBody>
      </p:sp>
    </p:spTree>
    <p:extLst>
      <p:ext uri="{BB962C8B-B14F-4D97-AF65-F5344CB8AC3E}">
        <p14:creationId xmlns:p14="http://schemas.microsoft.com/office/powerpoint/2010/main" val="169384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Custom 20">
      <a:dk1>
        <a:srgbClr val="000000"/>
      </a:dk1>
      <a:lt1>
        <a:srgbClr val="FFFFFF"/>
      </a:lt1>
      <a:dk2>
        <a:srgbClr val="44546A"/>
      </a:dk2>
      <a:lt2>
        <a:srgbClr val="E7E6E6"/>
      </a:lt2>
      <a:accent1>
        <a:srgbClr val="D9EFFF"/>
      </a:accent1>
      <a:accent2>
        <a:srgbClr val="B5D9FD"/>
      </a:accent2>
      <a:accent3>
        <a:srgbClr val="C0E4FF"/>
      </a:accent3>
      <a:accent4>
        <a:srgbClr val="C0E4FF"/>
      </a:accent4>
      <a:accent5>
        <a:srgbClr val="C2DFFD"/>
      </a:accent5>
      <a:accent6>
        <a:srgbClr val="B5D9FD"/>
      </a:accent6>
      <a:hlink>
        <a:srgbClr val="85C0FB"/>
      </a:hlink>
      <a:folHlink>
        <a:srgbClr val="93D0F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913</Words>
  <Application>Microsoft Office PowerPoint</Application>
  <PresentationFormat>Widescreen</PresentationFormat>
  <Paragraphs>152</Paragraphs>
  <Slides>39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Cambria</vt:lpstr>
      <vt:lpstr>Consolas</vt:lpstr>
      <vt:lpstr>Arial</vt:lpstr>
      <vt:lpstr>Calibri</vt:lpstr>
      <vt:lpstr>Times New Roman</vt:lpstr>
      <vt:lpstr>Retrospect</vt:lpstr>
      <vt:lpstr>  CLASSIFYING  THE SLEEP HEALTHY AND LIFESTYLE </vt:lpstr>
      <vt:lpstr>1. INTRODUCTION</vt:lpstr>
      <vt:lpstr>PowerPoint Presentation</vt:lpstr>
      <vt:lpstr>PowerPoint Presentation</vt:lpstr>
      <vt:lpstr>2. 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THE HEALTHY</dc:title>
  <dc:creator>Windows User</dc:creator>
  <cp:lastModifiedBy>LENOVO</cp:lastModifiedBy>
  <cp:revision>39</cp:revision>
  <dcterms:created xsi:type="dcterms:W3CDTF">2021-09-29T09:17:37Z</dcterms:created>
  <dcterms:modified xsi:type="dcterms:W3CDTF">2023-10-04T08:35:11Z</dcterms:modified>
</cp:coreProperties>
</file>