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0"/>
  </p:notesMasterIdLst>
  <p:sldIdLst>
    <p:sldId id="256" r:id="rId2"/>
    <p:sldId id="274" r:id="rId3"/>
    <p:sldId id="277" r:id="rId4"/>
    <p:sldId id="275" r:id="rId5"/>
    <p:sldId id="276" r:id="rId6"/>
    <p:sldId id="286" r:id="rId7"/>
    <p:sldId id="287" r:id="rId8"/>
    <p:sldId id="288" r:id="rId9"/>
    <p:sldId id="289" r:id="rId10"/>
    <p:sldId id="278" r:id="rId11"/>
    <p:sldId id="279" r:id="rId12"/>
    <p:sldId id="280" r:id="rId13"/>
    <p:sldId id="281" r:id="rId14"/>
    <p:sldId id="282" r:id="rId15"/>
    <p:sldId id="290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F965932-BEEB-AB4B-9CB4-2C4D58F9B7F9}">
          <p14:sldIdLst>
            <p14:sldId id="256"/>
            <p14:sldId id="274"/>
            <p14:sldId id="277"/>
            <p14:sldId id="275"/>
            <p14:sldId id="276"/>
            <p14:sldId id="286"/>
            <p14:sldId id="287"/>
            <p14:sldId id="288"/>
            <p14:sldId id="289"/>
            <p14:sldId id="278"/>
            <p14:sldId id="279"/>
            <p14:sldId id="280"/>
            <p14:sldId id="281"/>
            <p14:sldId id="282"/>
            <p14:sldId id="290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7"/>
    <p:restoredTop sz="95504" autoAdjust="0"/>
  </p:normalViewPr>
  <p:slideViewPr>
    <p:cSldViewPr snapToGrid="0" snapToObjects="1">
      <p:cViewPr>
        <p:scale>
          <a:sx n="95" d="100"/>
          <a:sy n="95" d="100"/>
        </p:scale>
        <p:origin x="-520" y="-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AE563-DBE5-E84A-85D1-7AFAC7DC6F44}" type="datetimeFigureOut">
              <a:rPr lang="en-US" smtClean="0"/>
              <a:t>18/11/14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7E475-FC22-064D-AB81-3B2CF5D5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4533" y="0"/>
            <a:ext cx="12196088" cy="685298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" y="1817953"/>
            <a:ext cx="12196533" cy="2241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17953"/>
            <a:ext cx="9144000" cy="2241286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8276" y="428841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65638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66511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4" y="4522537"/>
            <a:ext cx="9934337" cy="79877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2102" y="1268760"/>
            <a:ext cx="5515024" cy="53285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0878" y="1268760"/>
            <a:ext cx="5515024" cy="53285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完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4533" y="0"/>
            <a:ext cx="12196088" cy="685298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" y="1817953"/>
            <a:ext cx="699933" cy="2241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76871"/>
            <a:ext cx="9144000" cy="1782367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4502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顶部标题-左对齐-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44551" y="1308079"/>
            <a:ext cx="10502900" cy="114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121917" tIns="60958" rIns="121917" bIns="60958"/>
          <a:lstStyle/>
          <a:p>
            <a:fld id="{CB66F955-F213-D843-9BE6-148671A8177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3352" y="460623"/>
            <a:ext cx="10515600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566" y="1196752"/>
            <a:ext cx="11672081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8448" y="131991"/>
            <a:ext cx="1895956" cy="328632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4" y="252779"/>
            <a:ext cx="9934337" cy="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9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5" Type="http://schemas.openxmlformats.org/officeDocument/2006/relationships/image" Target="../media/image11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6E679-26DA-B441-9A7B-E9E646FFAB8B}"/>
              </a:ext>
            </a:extLst>
          </p:cNvPr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altLang="zh-CN" dirty="0"/>
              <a:t>Unsupervised Learning helps Supervised Neural Word Segmentation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92E3A1-DEA1-B448-A34C-DB0AB41F8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275" y="5116295"/>
            <a:ext cx="9955835" cy="1092594"/>
          </a:xfrm>
        </p:spPr>
        <p:txBody>
          <a:bodyPr>
            <a:normAutofit/>
          </a:bodyPr>
          <a:lstStyle/>
          <a:p>
            <a:r>
              <a:rPr lang="en-US" altLang="zh-CN" dirty="0"/>
              <a:t>Xiaobin Wang</a:t>
            </a:r>
            <a:r>
              <a:rPr lang="en-US" altLang="zh-CN" baseline="30000" dirty="0"/>
              <a:t>1</a:t>
            </a:r>
            <a:r>
              <a:rPr lang="en-US" altLang="zh-CN" dirty="0"/>
              <a:t>, Deng Cai</a:t>
            </a:r>
            <a:r>
              <a:rPr lang="en-US" altLang="zh-CN" baseline="30000" dirty="0"/>
              <a:t>2</a:t>
            </a:r>
            <a:r>
              <a:rPr lang="en-US" altLang="zh-CN" dirty="0"/>
              <a:t>, </a:t>
            </a:r>
            <a:r>
              <a:rPr lang="en-US" altLang="zh-CN" dirty="0" err="1"/>
              <a:t>Linlin</a:t>
            </a:r>
            <a:r>
              <a:rPr lang="en-US" altLang="zh-CN" dirty="0"/>
              <a:t> Li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Guangwei</a:t>
            </a:r>
            <a:r>
              <a:rPr lang="en-US" altLang="zh-CN" dirty="0"/>
              <a:t> Xu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Hai</a:t>
            </a:r>
            <a:r>
              <a:rPr lang="en-US" altLang="zh-CN" dirty="0"/>
              <a:t> Zhao</a:t>
            </a:r>
            <a:r>
              <a:rPr lang="en-US" altLang="zh-CN" baseline="30000" dirty="0"/>
              <a:t>3</a:t>
            </a:r>
            <a:r>
              <a:rPr lang="en-US" altLang="zh-CN" dirty="0"/>
              <a:t>, </a:t>
            </a:r>
            <a:r>
              <a:rPr lang="en-US" altLang="zh-CN" dirty="0" err="1"/>
              <a:t>Luo</a:t>
            </a:r>
            <a:r>
              <a:rPr lang="en-US" altLang="zh-CN" dirty="0"/>
              <a:t> Si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endParaRPr lang="en-US" altLang="zh-CN" baseline="30000" dirty="0"/>
          </a:p>
          <a:p>
            <a:r>
              <a:rPr lang="en-US" altLang="zh-CN" dirty="0" err="1"/>
              <a:t>Alibaba</a:t>
            </a:r>
            <a:r>
              <a:rPr lang="en-US" altLang="zh-CN" dirty="0"/>
              <a:t> </a:t>
            </a:r>
            <a:r>
              <a:rPr lang="en-US" altLang="zh-CN" dirty="0" smtClean="0"/>
              <a:t>Group, </a:t>
            </a:r>
            <a:r>
              <a:rPr lang="en-US" altLang="zh-CN" baseline="30000" dirty="0"/>
              <a:t>2</a:t>
            </a:r>
            <a:r>
              <a:rPr lang="en-US" altLang="zh-CN" dirty="0"/>
              <a:t>The Chinese University of Hong Kong, </a:t>
            </a:r>
            <a:r>
              <a:rPr lang="en-US" altLang="zh-CN" baseline="30000" dirty="0"/>
              <a:t>3</a:t>
            </a:r>
            <a:r>
              <a:rPr lang="en-US" altLang="zh-CN" dirty="0"/>
              <a:t>Shanghai Jiao Tong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02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Proposed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methods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(Overview)</a:t>
            </a:r>
            <a:endParaRPr kumimoji="1" lang="zh-CN" altLang="en-US" dirty="0"/>
          </a:p>
        </p:txBody>
      </p:sp>
      <p:pic>
        <p:nvPicPr>
          <p:cNvPr id="4" name="图片 3" descr="UCWS.00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4" y="1374339"/>
            <a:ext cx="10530797" cy="43878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8657" y="3538601"/>
            <a:ext cx="2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Add label embedding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01073" y="5746973"/>
            <a:ext cx="220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Augment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word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score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1581" y="4906049"/>
            <a:ext cx="243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Apply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multitask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0611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 label embedding</a:t>
            </a:r>
            <a:endParaRPr kumimoji="1" lang="zh-CN" altLang="en-US" dirty="0"/>
          </a:p>
        </p:txBody>
      </p:sp>
      <p:pic>
        <p:nvPicPr>
          <p:cNvPr id="5" name="图片 4" descr="backbone_model.00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88" b="-37568"/>
          <a:stretch/>
        </p:blipFill>
        <p:spPr>
          <a:xfrm>
            <a:off x="1605846" y="3754089"/>
            <a:ext cx="8173154" cy="38304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Interpret unsupervised segmentation results into label sequence</a:t>
            </a:r>
          </a:p>
          <a:p>
            <a:pPr marL="0" lvl="1" indent="0">
              <a:buNone/>
            </a:pPr>
            <a:r>
              <a:rPr kumimoji="1" lang="en-US" altLang="zh-CN" sz="3200" dirty="0"/>
              <a:t>	</a:t>
            </a:r>
            <a:r>
              <a:rPr kumimoji="1" lang="en-US" altLang="zh-CN" sz="1800" dirty="0"/>
              <a:t>E.g., </a:t>
            </a:r>
            <a:r>
              <a:rPr lang="zh-CN" altLang="en-US" sz="1800" dirty="0"/>
              <a:t>来到/夏威夷/我/很/高兴</a:t>
            </a:r>
            <a:r>
              <a:rPr lang="en-US" altLang="zh-CN" sz="1800" dirty="0"/>
              <a:t>/</a:t>
            </a:r>
            <a:r>
              <a:rPr lang="zh-CN" altLang="en-US" sz="1800" dirty="0"/>
              <a:t>。</a:t>
            </a:r>
            <a:r>
              <a:rPr lang="zh-CN" altLang="zh-CN" sz="1800" dirty="0"/>
              <a:t>（</a:t>
            </a:r>
            <a:r>
              <a:rPr lang="en-US" altLang="zh-CN" sz="1800" dirty="0"/>
              <a:t>come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/</a:t>
            </a:r>
            <a:r>
              <a:rPr lang="zh-CN" altLang="en-US" sz="1800" dirty="0"/>
              <a:t> </a:t>
            </a:r>
            <a:r>
              <a:rPr lang="en-US" altLang="zh-CN" sz="1800" dirty="0"/>
              <a:t>Hawaii</a:t>
            </a:r>
            <a:r>
              <a:rPr lang="zh-CN" altLang="en-US" sz="1800" dirty="0"/>
              <a:t> </a:t>
            </a:r>
            <a:r>
              <a:rPr lang="en-US" altLang="zh-CN" sz="1800" dirty="0"/>
              <a:t>/</a:t>
            </a:r>
            <a:r>
              <a:rPr lang="zh-CN" altLang="en-US" sz="1800" dirty="0"/>
              <a:t> </a:t>
            </a:r>
            <a:r>
              <a:rPr lang="en-US" altLang="zh-CN" sz="1800" dirty="0"/>
              <a:t>I</a:t>
            </a:r>
            <a:r>
              <a:rPr lang="zh-CN" altLang="en-US" sz="1800" dirty="0"/>
              <a:t> </a:t>
            </a:r>
            <a:r>
              <a:rPr lang="en-US" altLang="zh-CN" sz="1800" dirty="0"/>
              <a:t>/</a:t>
            </a:r>
            <a:r>
              <a:rPr lang="zh-CN" altLang="en-US" sz="1800" dirty="0"/>
              <a:t> </a:t>
            </a:r>
            <a:r>
              <a:rPr lang="en-US" altLang="zh-CN" sz="1800" dirty="0"/>
              <a:t>very</a:t>
            </a:r>
            <a:r>
              <a:rPr lang="zh-CN" altLang="en-US" sz="1800" dirty="0"/>
              <a:t> </a:t>
            </a:r>
            <a:r>
              <a:rPr lang="en-US" altLang="zh-CN" sz="1800" dirty="0"/>
              <a:t>/</a:t>
            </a:r>
            <a:r>
              <a:rPr lang="zh-CN" altLang="en-US" sz="1800" dirty="0"/>
              <a:t> </a:t>
            </a:r>
            <a:r>
              <a:rPr lang="en-US" altLang="zh-CN" sz="1800" dirty="0"/>
              <a:t>glad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lvl="1" indent="0">
              <a:buNone/>
            </a:pPr>
            <a:r>
              <a:rPr lang="zh-CN" altLang="zh-CN" sz="1800" dirty="0"/>
              <a:t>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          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E</a:t>
            </a:r>
            <a:r>
              <a:rPr lang="zh-CN" altLang="zh-CN" sz="1800" dirty="0"/>
              <a:t> </a:t>
            </a:r>
            <a:r>
              <a:rPr lang="zh-CN" altLang="en-US" sz="1800" dirty="0"/>
              <a:t> </a:t>
            </a:r>
            <a:r>
              <a:rPr lang="zh-CN" altLang="zh-CN" sz="1800" dirty="0" smtClean="0"/>
              <a:t> 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I</a:t>
            </a:r>
            <a:r>
              <a:rPr lang="zh-CN" altLang="en-US" sz="1800" dirty="0"/>
              <a:t>   </a:t>
            </a:r>
            <a:r>
              <a:rPr lang="en-US" altLang="zh-CN" sz="1800" dirty="0"/>
              <a:t>E</a:t>
            </a:r>
            <a:r>
              <a:rPr lang="zh-CN" altLang="en-US" sz="1800" dirty="0"/>
              <a:t>    </a:t>
            </a:r>
            <a:r>
              <a:rPr lang="en-US" altLang="zh-CN" sz="1800" dirty="0"/>
              <a:t>S</a:t>
            </a:r>
            <a:r>
              <a:rPr lang="zh-CN" altLang="en-US" sz="1800" dirty="0"/>
              <a:t>    </a:t>
            </a:r>
            <a:r>
              <a:rPr lang="en-US" altLang="zh-CN" sz="1800" dirty="0"/>
              <a:t>S</a:t>
            </a:r>
            <a:r>
              <a:rPr lang="zh-CN" altLang="en-US" sz="1800" dirty="0"/>
              <a:t>    </a:t>
            </a:r>
            <a:r>
              <a:rPr lang="en-US" altLang="zh-CN" sz="1800" dirty="0"/>
              <a:t>B</a:t>
            </a:r>
            <a:r>
              <a:rPr lang="zh-CN" altLang="en-US" sz="1800" dirty="0"/>
              <a:t>   </a:t>
            </a:r>
            <a:r>
              <a:rPr lang="en-US" altLang="zh-CN" sz="1800" dirty="0"/>
              <a:t>E</a:t>
            </a:r>
            <a:r>
              <a:rPr lang="zh-CN" altLang="en-US" sz="1800" dirty="0"/>
              <a:t>  </a:t>
            </a:r>
            <a:r>
              <a:rPr lang="en-US" altLang="zh-CN" sz="1800" dirty="0"/>
              <a:t>S</a:t>
            </a:r>
            <a:endParaRPr kumimoji="1" lang="en-US" altLang="zh-CN" sz="1800" dirty="0"/>
          </a:p>
          <a:p>
            <a:r>
              <a:rPr kumimoji="1" lang="en-US" altLang="zh-CN" sz="2800" dirty="0"/>
              <a:t>Feed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label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information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model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prior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segmentation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knowledge</a:t>
            </a:r>
            <a:endParaRPr kumimoji="1" lang="zh-CN" altLang="en-US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0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Word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score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goodness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measure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similar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role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-&gt;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estimating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soundness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word</a:t>
            </a:r>
          </a:p>
          <a:p>
            <a:r>
              <a:rPr kumimoji="1" lang="en-US" altLang="zh-CN" sz="2800" dirty="0"/>
              <a:t>Goodness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measure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estimated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from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huge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unlabeled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corpus</a:t>
            </a:r>
            <a:r>
              <a:rPr kumimoji="1" lang="zh-CN" altLang="en-US" sz="2800" dirty="0"/>
              <a:t> </a:t>
            </a:r>
          </a:p>
          <a:p>
            <a:pPr marL="0" indent="0">
              <a:buNone/>
            </a:pPr>
            <a:endParaRPr kumimoji="1"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751239"/>
              </p:ext>
            </p:extLst>
          </p:nvPr>
        </p:nvGraphicFramePr>
        <p:xfrm>
          <a:off x="2051784" y="2938473"/>
          <a:ext cx="6924816" cy="544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3073400" imgH="241300" progId="Equation.DSMT4">
                  <p:embed/>
                </p:oleObj>
              </mc:Choice>
              <mc:Fallback>
                <p:oleObj name="Equation" r:id="rId3" imgW="3073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84" y="2938473"/>
                        <a:ext cx="6924816" cy="544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backbone_model.001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96" t="18655" r="-24596" b="26080"/>
          <a:stretch/>
        </p:blipFill>
        <p:spPr>
          <a:xfrm>
            <a:off x="-409223" y="3695019"/>
            <a:ext cx="12192000" cy="21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learning from labeled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unlabeled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data</a:t>
            </a:r>
            <a:r>
              <a:rPr kumimoji="1" lang="zh-CN" altLang="zh-CN" sz="2800" dirty="0"/>
              <a:t> </a:t>
            </a:r>
            <a:r>
              <a:rPr kumimoji="1" lang="en-US" altLang="zh-CN" sz="2800" dirty="0"/>
              <a:t>simultaneously</a:t>
            </a:r>
          </a:p>
          <a:p>
            <a:pPr lvl="1"/>
            <a:r>
              <a:rPr kumimoji="1" lang="en-US" altLang="zh-CN" sz="2400" dirty="0"/>
              <a:t>Shared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parameters</a:t>
            </a:r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 smtClean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 smtClean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Joint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cost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function</a:t>
            </a:r>
            <a:r>
              <a:rPr kumimoji="1" lang="zh-CN" altLang="en-US" sz="2400" dirty="0" smtClean="0"/>
              <a:t>: </a:t>
            </a:r>
            <a:endParaRPr kumimoji="1"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4964" r="8696" b="18063"/>
          <a:stretch/>
        </p:blipFill>
        <p:spPr>
          <a:xfrm>
            <a:off x="2130738" y="2253600"/>
            <a:ext cx="6750720" cy="294840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697400"/>
              </p:ext>
            </p:extLst>
          </p:nvPr>
        </p:nvGraphicFramePr>
        <p:xfrm>
          <a:off x="3577167" y="5390270"/>
          <a:ext cx="4748390" cy="4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2667000" imgH="279400" progId="Equation.DSMT4">
                  <p:embed/>
                </p:oleObj>
              </mc:Choice>
              <mc:Fallback>
                <p:oleObj name="Equation" r:id="rId4" imgW="2667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7167" y="5390270"/>
                        <a:ext cx="4748390" cy="49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21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 Collaboration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40654" y="1636542"/>
            <a:ext cx="3527865" cy="822960"/>
          </a:xfrm>
          <a:prstGeom prst="rect">
            <a:avLst/>
          </a:prstGeom>
          <a:solidFill>
            <a:srgbClr val="FC6812"/>
          </a:solidFill>
          <a:ln>
            <a:solidFill>
              <a:srgbClr val="FC68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CN" dirty="0"/>
              <a:t>Goodness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measure: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estimation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917439" y="1636542"/>
            <a:ext cx="2956562" cy="822960"/>
          </a:xfrm>
          <a:prstGeom prst="rect">
            <a:avLst/>
          </a:prstGeom>
          <a:solidFill>
            <a:srgbClr val="FC6812"/>
          </a:solidFill>
          <a:ln>
            <a:solidFill>
              <a:srgbClr val="FC68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based: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segmentation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results</a:t>
            </a:r>
            <a:endParaRPr kumimoji="1"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1140655" y="3322703"/>
            <a:ext cx="4095654" cy="926902"/>
          </a:xfrm>
          <a:prstGeom prst="rect">
            <a:avLst/>
          </a:prstGeom>
          <a:solidFill>
            <a:srgbClr val="FC6812"/>
          </a:solidFill>
          <a:ln>
            <a:solidFill>
              <a:srgbClr val="FC68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 </a:t>
            </a:r>
            <a:r>
              <a:rPr kumimoji="1" lang="en-US" altLang="zh-CN" dirty="0"/>
              <a:t>embedding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goodness </a:t>
            </a:r>
            <a:r>
              <a:rPr kumimoji="1" lang="en-US" altLang="zh-CN" dirty="0"/>
              <a:t>measure: </a:t>
            </a:r>
            <a:endParaRPr kumimoji="1" lang="en-US" altLang="zh-CN" dirty="0" smtClean="0"/>
          </a:p>
          <a:p>
            <a:r>
              <a:rPr kumimoji="1" lang="en-US" altLang="zh-CN" dirty="0" smtClean="0"/>
              <a:t>feed </a:t>
            </a:r>
            <a:r>
              <a:rPr kumimoji="1" lang="en-US" altLang="zh-CN" dirty="0"/>
              <a:t>unsupervised </a:t>
            </a:r>
            <a:r>
              <a:rPr kumimoji="1" lang="en-US" altLang="zh-CN" dirty="0" err="1"/>
              <a:t>infos</a:t>
            </a:r>
            <a:r>
              <a:rPr kumimoji="1" lang="en-US" altLang="zh-CN" dirty="0"/>
              <a:t> during training and testing.</a:t>
            </a:r>
          </a:p>
        </p:txBody>
      </p:sp>
      <p:sp>
        <p:nvSpPr>
          <p:cNvPr id="15" name="矩形 14"/>
          <p:cNvSpPr/>
          <p:nvPr/>
        </p:nvSpPr>
        <p:spPr>
          <a:xfrm>
            <a:off x="5428566" y="3322702"/>
            <a:ext cx="2445435" cy="926903"/>
          </a:xfrm>
          <a:prstGeom prst="rect">
            <a:avLst/>
          </a:prstGeom>
          <a:solidFill>
            <a:srgbClr val="FC6812"/>
          </a:solidFill>
          <a:ln>
            <a:solidFill>
              <a:srgbClr val="FC68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CN" dirty="0"/>
              <a:t>Multitask learning: </a:t>
            </a:r>
            <a:endParaRPr kumimoji="1" lang="en-US" altLang="zh-CN" dirty="0" smtClean="0"/>
          </a:p>
          <a:p>
            <a:r>
              <a:rPr kumimoji="1" lang="en-US" altLang="zh-CN" dirty="0" smtClean="0"/>
              <a:t>Utilize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unsupervised </a:t>
            </a:r>
            <a:r>
              <a:rPr kumimoji="1" lang="en-US" altLang="zh-CN" dirty="0" err="1"/>
              <a:t>infos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training.</a:t>
            </a:r>
          </a:p>
        </p:txBody>
      </p:sp>
      <p:sp>
        <p:nvSpPr>
          <p:cNvPr id="16" name="矩形 15"/>
          <p:cNvSpPr/>
          <p:nvPr/>
        </p:nvSpPr>
        <p:spPr>
          <a:xfrm>
            <a:off x="4629443" y="18571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ＭＳ ゴシック"/>
                <a:ea typeface="ＭＳ ゴシック"/>
                <a:cs typeface="ＭＳ ゴシック"/>
              </a:rPr>
              <a:t>+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69485" y="359211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ＭＳ ゴシック"/>
                <a:ea typeface="ＭＳ ゴシック"/>
                <a:cs typeface="ＭＳ ゴシック"/>
              </a:rPr>
              <a:t>+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40654" y="2608385"/>
            <a:ext cx="60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advantage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unsupervised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methods.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140654" y="4421555"/>
            <a:ext cx="60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unsupervised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infos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1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 Collaboration</a:t>
            </a:r>
            <a:endParaRPr kumimoji="1" lang="zh-CN" altLang="en-US" dirty="0"/>
          </a:p>
        </p:txBody>
      </p:sp>
      <p:pic>
        <p:nvPicPr>
          <p:cNvPr id="4" name="图片 3" descr="backbone_model.0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23" y="1324240"/>
            <a:ext cx="7620942" cy="35723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334" y="5207000"/>
            <a:ext cx="1039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label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embedding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multitask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learning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utilize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NPYLM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generate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segmented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text.</a:t>
            </a:r>
          </a:p>
          <a:p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goodness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score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Accessor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Variety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83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Closed test</a:t>
            </a:r>
          </a:p>
          <a:p>
            <a:pPr marL="457200" lvl="1" indent="0">
              <a:buNone/>
            </a:pP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proposed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methods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boost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baseline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significantly.</a:t>
            </a:r>
            <a:r>
              <a:rPr kumimoji="1" lang="zh-CN" altLang="en-US" sz="2000" dirty="0"/>
              <a:t> </a:t>
            </a:r>
          </a:p>
          <a:p>
            <a:endParaRPr kumimoji="1" lang="zh-CN" altLang="en-US" dirty="0"/>
          </a:p>
        </p:txBody>
      </p:sp>
      <p:pic>
        <p:nvPicPr>
          <p:cNvPr id="5" name="图片 4" descr="屏幕快照 2018-11-14 上午1.3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9" y="2379689"/>
            <a:ext cx="8010769" cy="25699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6799" y="3880109"/>
            <a:ext cx="1934308" cy="937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6799" y="4818905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Our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proposed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03334" y="4977955"/>
            <a:ext cx="40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means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improvement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are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significant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(at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95%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confidence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level.)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8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Open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test</a:t>
            </a:r>
          </a:p>
          <a:p>
            <a:pPr marL="457200" lvl="1" indent="0">
              <a:buNone/>
            </a:pPr>
            <a:r>
              <a:rPr lang="en-US" altLang="zh-CN" sz="2000" dirty="0"/>
              <a:t>The performance is continuously improving while the size of unlabeled data increases.</a:t>
            </a:r>
          </a:p>
          <a:p>
            <a:endParaRPr kumimoji="1" lang="zh-CN" altLang="en-US" dirty="0"/>
          </a:p>
        </p:txBody>
      </p:sp>
      <p:pic>
        <p:nvPicPr>
          <p:cNvPr id="4" name="图片 3" descr="tren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61" y="2480853"/>
            <a:ext cx="5068277" cy="36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2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Incorporate the results of unsupervised segmentation with neural word segmentation models. </a:t>
            </a:r>
          </a:p>
          <a:p>
            <a:pPr lvl="1"/>
            <a:r>
              <a:rPr lang="en-US" altLang="zh-CN" sz="2400" dirty="0"/>
              <a:t>Extend the character embedding with the embedding of segmentation</a:t>
            </a:r>
          </a:p>
          <a:p>
            <a:pPr lvl="1"/>
            <a:r>
              <a:rPr lang="en-US" altLang="zh-CN" sz="2400" dirty="0"/>
              <a:t>Augment the word score with goodness measure </a:t>
            </a:r>
          </a:p>
          <a:p>
            <a:pPr lvl="1"/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multitask learning to learn from unsupervised segmentation</a:t>
            </a:r>
          </a:p>
          <a:p>
            <a:r>
              <a:rPr lang="en-US" altLang="zh-CN" sz="2800" dirty="0"/>
              <a:t>Our proposed methods boost the OOV recall rate significantly and outperform the baseline.</a:t>
            </a:r>
          </a:p>
          <a:p>
            <a:r>
              <a:rPr lang="en-US" altLang="zh-CN" sz="2800" dirty="0"/>
              <a:t>The performance is continuously improving while the size of unlabeled data increases.</a:t>
            </a:r>
            <a:endParaRPr kumimoji="1" lang="zh-CN" altLang="en-US" sz="28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266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Chinese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004217"/>
            <a:ext cx="11672081" cy="5400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Word</a:t>
            </a:r>
            <a:r>
              <a:rPr lang="zh-CN" altLang="en-US" sz="2800" dirty="0"/>
              <a:t> </a:t>
            </a:r>
            <a:r>
              <a:rPr lang="en-US" altLang="zh-CN" sz="2800" dirty="0"/>
              <a:t>segmentation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fundamental task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Chinese</a:t>
            </a:r>
            <a:r>
              <a:rPr lang="zh-CN" altLang="en-US" sz="2800" dirty="0"/>
              <a:t> </a:t>
            </a:r>
            <a:r>
              <a:rPr lang="en-US" altLang="zh-CN" sz="2800" dirty="0"/>
              <a:t>language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processing.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1"/>
            <a:r>
              <a:rPr lang="en-US" altLang="zh-CN" sz="2600" dirty="0"/>
              <a:t>Chinese</a:t>
            </a:r>
            <a:r>
              <a:rPr lang="zh-CN" altLang="en-US" sz="2600" dirty="0"/>
              <a:t> </a:t>
            </a:r>
            <a:r>
              <a:rPr lang="en-US" altLang="zh-CN" sz="2600" dirty="0"/>
              <a:t>texts</a:t>
            </a:r>
            <a:r>
              <a:rPr lang="zh-CN" altLang="en-US" sz="2600" dirty="0"/>
              <a:t> </a:t>
            </a:r>
            <a:r>
              <a:rPr lang="en-US" altLang="zh-CN" sz="2600" dirty="0"/>
              <a:t>have</a:t>
            </a:r>
            <a:r>
              <a:rPr lang="zh-CN" altLang="en-US" sz="2600" dirty="0"/>
              <a:t> </a:t>
            </a:r>
            <a:r>
              <a:rPr lang="en-US" altLang="zh-CN" sz="2600" dirty="0"/>
              <a:t>no explicit word boundary marker</a:t>
            </a:r>
            <a:r>
              <a:rPr lang="zh-CN" altLang="zh-CN" sz="2600" dirty="0"/>
              <a:t>.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200" dirty="0"/>
              <a:t>	E.g.,</a:t>
            </a:r>
            <a:r>
              <a:rPr lang="zh-CN" altLang="zh-CN" sz="2200" dirty="0"/>
              <a:t> </a:t>
            </a:r>
            <a:r>
              <a:rPr lang="zh-CN" altLang="en-US" sz="1600" dirty="0"/>
              <a:t>来到夏威夷我很高兴。</a:t>
            </a:r>
            <a:r>
              <a:rPr lang="zh-CN" altLang="zh-CN" sz="1600" dirty="0"/>
              <a:t>（</a:t>
            </a:r>
            <a:r>
              <a:rPr lang="en-US" altLang="zh-CN" sz="1600" dirty="0"/>
              <a:t>I’m</a:t>
            </a:r>
            <a:r>
              <a:rPr lang="zh-CN" altLang="en-US" sz="1600" dirty="0"/>
              <a:t> </a:t>
            </a:r>
            <a:r>
              <a:rPr lang="en-US" altLang="zh-CN" sz="1600" dirty="0"/>
              <a:t>very</a:t>
            </a:r>
            <a:r>
              <a:rPr lang="zh-CN" altLang="en-US" sz="1600" dirty="0"/>
              <a:t> </a:t>
            </a:r>
            <a:r>
              <a:rPr lang="en-US" altLang="zh-CN" sz="1600" dirty="0"/>
              <a:t>glad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come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 </a:t>
            </a:r>
            <a:r>
              <a:rPr lang="en-US" altLang="zh-CN" sz="1600" dirty="0"/>
              <a:t>Hawaii.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 来到/夏威夷/我/很/高兴</a:t>
            </a:r>
            <a:r>
              <a:rPr lang="en-US" altLang="zh-CN" dirty="0"/>
              <a:t>/</a:t>
            </a:r>
            <a:r>
              <a:rPr lang="zh-CN" altLang="en-US" dirty="0"/>
              <a:t>。</a:t>
            </a:r>
            <a:r>
              <a:rPr lang="zh-CN" altLang="zh-CN" dirty="0"/>
              <a:t>（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Hawaii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glad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sz="2600" dirty="0"/>
              <a:t>Words</a:t>
            </a:r>
            <a:r>
              <a:rPr lang="zh-CN" altLang="en-US" sz="2600" dirty="0"/>
              <a:t> </a:t>
            </a:r>
            <a:r>
              <a:rPr lang="en-US" altLang="zh-CN" sz="2600" dirty="0"/>
              <a:t>are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smallest ideographic units.</a:t>
            </a:r>
          </a:p>
          <a:p>
            <a:pPr marL="0" indent="0">
              <a:buNone/>
            </a:pPr>
            <a:r>
              <a:rPr lang="en-US" altLang="zh-CN" sz="2000" dirty="0"/>
              <a:t>	E.g.,</a:t>
            </a:r>
            <a:r>
              <a:rPr lang="zh-CN" altLang="en-US" sz="2000" dirty="0"/>
              <a:t>  </a:t>
            </a:r>
            <a:r>
              <a:rPr lang="en-US" altLang="zh-CN" sz="2000" dirty="0"/>
              <a:t>Same characters, 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means: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zh-CN" altLang="en-US" sz="2000" dirty="0"/>
              <a:t>  </a:t>
            </a:r>
            <a:r>
              <a:rPr lang="zh-CN" altLang="en-US" sz="1600" dirty="0"/>
              <a:t>美国（</a:t>
            </a:r>
            <a:r>
              <a:rPr lang="en-US" altLang="zh-CN" sz="1600" dirty="0"/>
              <a:t>America</a:t>
            </a:r>
            <a:r>
              <a:rPr lang="zh-CN" altLang="en-US" sz="1600" dirty="0"/>
              <a:t>）</a:t>
            </a:r>
            <a:r>
              <a:rPr lang="zh-CN" altLang="zh-CN" sz="1600" dirty="0"/>
              <a:t> </a:t>
            </a:r>
            <a:r>
              <a:rPr lang="zh-CN" altLang="en-US" sz="1600" dirty="0"/>
              <a:t> </a:t>
            </a:r>
            <a:r>
              <a:rPr lang="en-US" altLang="zh-CN" sz="1600" dirty="0"/>
              <a:t>Vs.</a:t>
            </a:r>
            <a:r>
              <a:rPr lang="zh-CN" altLang="en-US" sz="1600" dirty="0"/>
              <a:t>  美（</a:t>
            </a:r>
            <a:r>
              <a:rPr lang="en-US" altLang="zh-CN" sz="1600" dirty="0"/>
              <a:t>Beautiful</a:t>
            </a:r>
            <a:r>
              <a:rPr lang="zh-CN" altLang="en-US" sz="1600" dirty="0"/>
              <a:t>）国</a:t>
            </a:r>
            <a:r>
              <a:rPr lang="zh-CN" altLang="zh-CN" sz="1600" dirty="0"/>
              <a:t>（</a:t>
            </a:r>
            <a:r>
              <a:rPr lang="en-US" altLang="zh-CN" sz="1600" dirty="0"/>
              <a:t>Country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/>
            <a:r>
              <a:rPr lang="en-US" altLang="zh-CN" sz="2600" dirty="0" smtClean="0"/>
              <a:t>Appropriate</a:t>
            </a:r>
            <a:r>
              <a:rPr lang="zh-CN" altLang="en-US" sz="2600" dirty="0" smtClean="0"/>
              <a:t> </a:t>
            </a:r>
            <a:r>
              <a:rPr lang="en-US" altLang="zh-CN" sz="2600" dirty="0"/>
              <a:t>segmentation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important.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E.g</a:t>
            </a:r>
            <a:r>
              <a:rPr lang="en-US" altLang="zh-CN" sz="2000" dirty="0">
                <a:solidFill>
                  <a:schemeClr val="tx1"/>
                </a:solidFill>
              </a:rPr>
              <a:t>.,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佟大</a:t>
            </a:r>
            <a:r>
              <a:rPr lang="zh-CN" altLang="en-US" sz="1600" dirty="0">
                <a:solidFill>
                  <a:srgbClr val="FF0000"/>
                </a:solidFill>
              </a:rPr>
              <a:t>为</a:t>
            </a:r>
            <a:r>
              <a:rPr lang="zh-CN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妻子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生下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一</a:t>
            </a:r>
            <a:r>
              <a:rPr lang="zh-CN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儿子</a:t>
            </a:r>
            <a:r>
              <a:rPr lang="zh-CN" altLang="zh-CN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Tong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Da</a:t>
            </a:r>
            <a:r>
              <a:rPr lang="en-US" altLang="zh-CN" sz="1600" dirty="0" err="1">
                <a:solidFill>
                  <a:srgbClr val="FF0000"/>
                </a:solidFill>
              </a:rPr>
              <a:t>wei</a:t>
            </a:r>
            <a:r>
              <a:rPr lang="en-US" altLang="zh-CN" sz="1600" dirty="0" err="1">
                <a:solidFill>
                  <a:schemeClr val="tx1"/>
                </a:solidFill>
              </a:rPr>
              <a:t>’s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wife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gave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birth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to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son.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/>
              <a:t> </a:t>
            </a:r>
            <a:r>
              <a:rPr lang="en-US" altLang="zh-CN" sz="1600" dirty="0"/>
              <a:t>		</a:t>
            </a:r>
            <a:r>
              <a:rPr lang="zh-CN" altLang="en-US" sz="1600" dirty="0"/>
              <a:t>  佟大</a:t>
            </a:r>
            <a:r>
              <a:rPr lang="en-US" altLang="zh-CN" sz="1600" dirty="0"/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为</a:t>
            </a:r>
            <a:r>
              <a:rPr lang="zh-CN" altLang="zh-CN" sz="1600" dirty="0"/>
              <a:t>/</a:t>
            </a:r>
            <a:r>
              <a:rPr lang="zh-CN" altLang="en-US" sz="1600" dirty="0"/>
              <a:t>妻子</a:t>
            </a:r>
            <a:r>
              <a:rPr lang="en-US" altLang="zh-CN" sz="1600" dirty="0"/>
              <a:t>/</a:t>
            </a:r>
            <a:r>
              <a:rPr lang="zh-CN" altLang="en-US" sz="1600" dirty="0"/>
              <a:t>生下</a:t>
            </a:r>
            <a:r>
              <a:rPr lang="en-US" altLang="zh-CN" sz="1600" dirty="0"/>
              <a:t>/</a:t>
            </a:r>
            <a:r>
              <a:rPr lang="zh-CN" altLang="en-US" sz="1600" dirty="0"/>
              <a:t>一</a:t>
            </a:r>
            <a:r>
              <a:rPr lang="zh-CN" altLang="zh-CN" sz="1600" dirty="0"/>
              <a:t>/</a:t>
            </a:r>
            <a:r>
              <a:rPr lang="zh-CN" altLang="en-US" sz="1600" dirty="0"/>
              <a:t>儿子（</a:t>
            </a:r>
            <a:r>
              <a:rPr lang="en-US" altLang="zh-CN" sz="1600" dirty="0" err="1"/>
              <a:t>Tongda</a:t>
            </a:r>
            <a:r>
              <a:rPr lang="zh-CN" altLang="en-US" sz="1600" dirty="0"/>
              <a:t> </a:t>
            </a:r>
            <a:r>
              <a:rPr lang="en-US" altLang="zh-CN" sz="1600" dirty="0"/>
              <a:t>born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son</a:t>
            </a:r>
            <a:r>
              <a:rPr lang="zh-CN" altLang="en-US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f</a:t>
            </a:r>
            <a:r>
              <a:rPr lang="en-US" altLang="zh-CN" sz="1600" dirty="0">
                <a:solidFill>
                  <a:srgbClr val="FF0000"/>
                </a:solidFill>
              </a:rPr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his</a:t>
            </a:r>
            <a:r>
              <a:rPr lang="zh-CN" altLang="en-US" sz="1600" dirty="0"/>
              <a:t> </a:t>
            </a:r>
            <a:r>
              <a:rPr lang="en-US" altLang="zh-CN" sz="1600" dirty="0"/>
              <a:t>wife.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27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 Review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44329"/>
              </p:ext>
            </p:extLst>
          </p:nvPr>
        </p:nvGraphicFramePr>
        <p:xfrm>
          <a:off x="711200" y="1552916"/>
          <a:ext cx="8940800" cy="2339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5508"/>
                <a:gridCol w="3487591"/>
                <a:gridCol w="407770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Supervised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Unsupervised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1" indent="-342900">
                        <a:buFont typeface="Arial"/>
                        <a:buChar char="•"/>
                      </a:pPr>
                      <a:r>
                        <a:rPr kumimoji="1" lang="en-US" altLang="zh-CN" sz="1600" dirty="0" smtClean="0"/>
                        <a:t>Sequence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labeling</a:t>
                      </a:r>
                      <a:r>
                        <a:rPr kumimoji="1" lang="zh-CN" altLang="en-US" sz="1600" dirty="0" smtClean="0"/>
                        <a:t> </a:t>
                      </a:r>
                      <a:endParaRPr kumimoji="1" lang="en-US" altLang="zh-CN" sz="1600" dirty="0" smtClean="0"/>
                    </a:p>
                    <a:p>
                      <a:pPr marL="342900" lvl="1" indent="-342900">
                        <a:buFont typeface="Arial"/>
                        <a:buChar char="•"/>
                      </a:pPr>
                      <a:r>
                        <a:rPr kumimoji="1" lang="en-US" altLang="zh-CN" sz="1600" dirty="0" smtClean="0"/>
                        <a:t>Shift-reduce</a:t>
                      </a:r>
                    </a:p>
                    <a:p>
                      <a:pPr marL="342900" lvl="1" indent="-342900">
                        <a:buFont typeface="Arial"/>
                        <a:buChar char="•"/>
                      </a:pPr>
                      <a:r>
                        <a:rPr kumimoji="1" lang="en-US" altLang="zh-CN" sz="1600" dirty="0" smtClean="0"/>
                        <a:t>Full path searching(the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1" indent="-342900">
                        <a:buFont typeface="Arial"/>
                        <a:buChar char="•"/>
                      </a:pPr>
                      <a:r>
                        <a:rPr kumimoji="1" lang="en-US" altLang="zh-CN" sz="1600" dirty="0" smtClean="0"/>
                        <a:t>Goodness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measure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based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methods.</a:t>
                      </a:r>
                    </a:p>
                    <a:p>
                      <a:pPr marL="342900" lvl="1" indent="-342900">
                        <a:buFont typeface="Arial"/>
                        <a:buChar char="•"/>
                      </a:pPr>
                      <a:r>
                        <a:rPr kumimoji="1" lang="en-US" altLang="zh-CN" sz="1600" dirty="0" smtClean="0"/>
                        <a:t>Language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model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based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methods.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/>
                        <a:t>HIGHER performance</a:t>
                      </a:r>
                      <a:r>
                        <a:rPr kumimoji="1" lang="zh-CN" altLang="en-US" sz="1600" dirty="0" smtClean="0"/>
                        <a:t> </a:t>
                      </a:r>
                      <a:endParaRPr kumimoji="1" lang="en-US" altLang="zh-CN" sz="1600" dirty="0" smtClean="0"/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 smtClean="0"/>
                        <a:t>         </a:t>
                      </a:r>
                      <a:r>
                        <a:rPr kumimoji="1" lang="zh-CN" altLang="zh-CN" sz="1600" dirty="0" smtClean="0"/>
                        <a:t>（</a:t>
                      </a:r>
                      <a:r>
                        <a:rPr kumimoji="1" lang="en-US" altLang="zh-CN" sz="1600" dirty="0" smtClean="0"/>
                        <a:t>F</a:t>
                      </a:r>
                      <a:r>
                        <a:rPr kumimoji="1" lang="en-US" altLang="zh-CN" sz="1600" baseline="-25000" dirty="0" smtClean="0"/>
                        <a:t>1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zh-CN" altLang="zh-CN" sz="1600" dirty="0" smtClean="0"/>
                        <a:t>&gt;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95%</a:t>
                      </a:r>
                      <a:r>
                        <a:rPr kumimoji="1" lang="zh-CN" altLang="en-US" sz="1600" dirty="0" smtClean="0"/>
                        <a:t>）</a:t>
                      </a:r>
                      <a:endParaRPr kumimoji="1"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/>
                        <a:t>LOWER performance</a:t>
                      </a:r>
                      <a:r>
                        <a:rPr kumimoji="1" lang="zh-CN" altLang="en-US" sz="1600" dirty="0" smtClean="0"/>
                        <a:t> </a:t>
                      </a:r>
                      <a:endParaRPr kumimoji="1" lang="en-US" altLang="zh-CN" sz="1600" dirty="0" smtClean="0"/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zh-CN" sz="1600" dirty="0" smtClean="0"/>
                        <a:t> </a:t>
                      </a:r>
                      <a:r>
                        <a:rPr kumimoji="1" lang="zh-CN" altLang="en-US" sz="1600" dirty="0" smtClean="0"/>
                        <a:t>    （</a:t>
                      </a:r>
                      <a:r>
                        <a:rPr kumimoji="1" lang="en-US" altLang="zh-CN" sz="1600" dirty="0" smtClean="0"/>
                        <a:t>F1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≈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80%</a:t>
                      </a:r>
                      <a:r>
                        <a:rPr kumimoji="1" lang="zh-CN" altLang="en-US" sz="1600" dirty="0" smtClean="0"/>
                        <a:t>）</a:t>
                      </a:r>
                      <a:endParaRPr kumimoji="1" lang="en-US" altLang="zh-C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/>
                        <a:buChar char="•"/>
                      </a:pPr>
                      <a:r>
                        <a:rPr kumimoji="1" lang="en-US" altLang="zh-CN" sz="1600" dirty="0" smtClean="0"/>
                        <a:t>Rely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on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manually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labeled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data</a:t>
                      </a:r>
                    </a:p>
                    <a:p>
                      <a:pPr marL="285750" lvl="1" indent="-285750">
                        <a:buFont typeface="Arial"/>
                        <a:buChar char="•"/>
                      </a:pPr>
                      <a:r>
                        <a:rPr kumimoji="1" lang="en-US" altLang="zh-CN" sz="1600" dirty="0" smtClean="0"/>
                        <a:t>OOV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/>
                        <a:buChar char="•"/>
                      </a:pPr>
                      <a:r>
                        <a:rPr kumimoji="1" lang="en-US" altLang="zh-CN" sz="1600" dirty="0" smtClean="0"/>
                        <a:t>Learn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from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unlabeled</a:t>
                      </a:r>
                      <a:r>
                        <a:rPr kumimoji="1" lang="zh-CN" altLang="en-US" sz="1600" dirty="0" smtClean="0"/>
                        <a:t> </a:t>
                      </a:r>
                      <a:r>
                        <a:rPr kumimoji="1" lang="en-US" altLang="zh-CN" sz="1600" dirty="0" smtClean="0"/>
                        <a:t>data.</a:t>
                      </a:r>
                    </a:p>
                    <a:p>
                      <a:pPr marL="285750" lvl="1" indent="-285750">
                        <a:buFont typeface="Arial"/>
                        <a:buChar char="•"/>
                      </a:pPr>
                      <a:r>
                        <a:rPr lang="en-US" altLang="zh-CN" sz="1600" dirty="0" smtClean="0"/>
                        <a:t>detect new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words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from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growing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big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data.</a:t>
                      </a:r>
                      <a:endParaRPr kumimoji="1"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88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Take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advantage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from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both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supervised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unsupervised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models.</a:t>
            </a:r>
          </a:p>
          <a:p>
            <a:pPr lvl="1"/>
            <a:r>
              <a:rPr lang="en-US" altLang="zh-CN" sz="2400" dirty="0"/>
              <a:t>Fitting</a:t>
            </a:r>
            <a:r>
              <a:rPr lang="zh-CN" altLang="en-US" sz="2400" dirty="0"/>
              <a:t> </a:t>
            </a:r>
            <a:r>
              <a:rPr lang="en-US" altLang="zh-CN" sz="2400" dirty="0"/>
              <a:t>labeled</a:t>
            </a:r>
            <a:r>
              <a:rPr lang="zh-CN" altLang="en-US" sz="2400" dirty="0"/>
              <a:t> </a:t>
            </a:r>
            <a:r>
              <a:rPr lang="en-US" altLang="zh-CN" sz="2400" dirty="0"/>
              <a:t>training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well</a:t>
            </a:r>
            <a:endParaRPr lang="en-US" altLang="zh-CN" sz="2400" dirty="0"/>
          </a:p>
          <a:p>
            <a:pPr lvl="1"/>
            <a:r>
              <a:rPr lang="en-US" altLang="zh-CN" sz="2400" dirty="0"/>
              <a:t>Leveraging</a:t>
            </a:r>
            <a:r>
              <a:rPr lang="zh-CN" altLang="en-US" sz="2400" dirty="0"/>
              <a:t> </a:t>
            </a:r>
            <a:r>
              <a:rPr lang="en-US" altLang="zh-CN" sz="2400" dirty="0"/>
              <a:t>abundant</a:t>
            </a:r>
            <a:r>
              <a:rPr lang="zh-CN" altLang="en-US" sz="2400" dirty="0"/>
              <a:t> </a:t>
            </a:r>
            <a:r>
              <a:rPr lang="en-US" altLang="zh-CN" sz="2400" dirty="0"/>
              <a:t>unlabeled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data</a:t>
            </a:r>
            <a:endParaRPr lang="en-US" altLang="zh-CN" sz="2400" dirty="0"/>
          </a:p>
          <a:p>
            <a:pPr lvl="2"/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</a:p>
          <a:p>
            <a:pPr lvl="2"/>
            <a:r>
              <a:rPr lang="en-US" altLang="zh-CN" sz="2000" dirty="0"/>
              <a:t>Detecting</a:t>
            </a:r>
            <a:r>
              <a:rPr lang="zh-CN" altLang="en-US" sz="2000" dirty="0"/>
              <a:t> </a:t>
            </a:r>
            <a:r>
              <a:rPr lang="en-US" altLang="zh-CN" sz="2000" dirty="0"/>
              <a:t>emerging</a:t>
            </a:r>
            <a:r>
              <a:rPr lang="zh-CN" altLang="en-US" sz="2000" dirty="0"/>
              <a:t> </a:t>
            </a:r>
            <a:r>
              <a:rPr lang="en-US" altLang="zh-CN" sz="2000" dirty="0"/>
              <a:t>words</a:t>
            </a:r>
            <a:r>
              <a:rPr lang="zh-CN" altLang="en-US" sz="2000" dirty="0"/>
              <a:t> </a:t>
            </a:r>
            <a:r>
              <a:rPr lang="en-US" altLang="zh-CN" sz="2000" dirty="0"/>
              <a:t>continuously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18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Proposes to incorporate unsupervised segmentation information into neural models.</a:t>
            </a:r>
          </a:p>
          <a:p>
            <a:r>
              <a:rPr lang="en-US" altLang="zh-CN" sz="2800" dirty="0"/>
              <a:t>Our</a:t>
            </a:r>
            <a:r>
              <a:rPr lang="zh-CN" altLang="en-US" sz="2800" dirty="0"/>
              <a:t> </a:t>
            </a:r>
            <a:r>
              <a:rPr lang="en-US" altLang="zh-CN" sz="2800" dirty="0"/>
              <a:t>methods indeed boosts the OOV</a:t>
            </a:r>
            <a:r>
              <a:rPr lang="zh-CN" altLang="en-US" sz="2800" dirty="0"/>
              <a:t> </a:t>
            </a:r>
            <a:r>
              <a:rPr lang="en-US" altLang="zh-CN" sz="2800" dirty="0"/>
              <a:t>recall and</a:t>
            </a:r>
            <a:r>
              <a:rPr lang="zh-CN" altLang="en-US" sz="2800" dirty="0"/>
              <a:t> </a:t>
            </a:r>
            <a:r>
              <a:rPr lang="en-US" altLang="zh-CN" sz="2800" dirty="0"/>
              <a:t>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Achieve</a:t>
            </a:r>
            <a:r>
              <a:rPr lang="zh-CN" altLang="en-US" sz="2800" dirty="0"/>
              <a:t> </a:t>
            </a:r>
            <a:r>
              <a:rPr lang="en-US" altLang="zh-CN" sz="2800" dirty="0"/>
              <a:t>state-of-the-art</a:t>
            </a:r>
            <a:r>
              <a:rPr lang="zh-CN" altLang="en-US" sz="2800" dirty="0"/>
              <a:t> </a:t>
            </a:r>
            <a:r>
              <a:rPr lang="en-US" altLang="zh-CN" sz="2800" dirty="0"/>
              <a:t>performance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closed</a:t>
            </a:r>
            <a:r>
              <a:rPr lang="zh-CN" altLang="en-US" sz="2800" dirty="0"/>
              <a:t> </a:t>
            </a:r>
            <a:r>
              <a:rPr lang="en-US" altLang="zh-CN" sz="2800" dirty="0"/>
              <a:t>test.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Our</a:t>
            </a:r>
            <a:r>
              <a:rPr lang="zh-CN" altLang="zh-CN" sz="2800" dirty="0"/>
              <a:t> </a:t>
            </a:r>
            <a:r>
              <a:rPr lang="en-US" altLang="zh-CN" sz="2800" dirty="0"/>
              <a:t>methods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improve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baseline</a:t>
            </a:r>
            <a:r>
              <a:rPr lang="zh-CN" altLang="en-US" sz="2800" dirty="0"/>
              <a:t> </a:t>
            </a:r>
            <a:r>
              <a:rPr lang="en-US" altLang="zh-CN" sz="2800" dirty="0"/>
              <a:t>continuously</a:t>
            </a:r>
            <a:r>
              <a:rPr lang="zh-CN" altLang="en-US" sz="2800" dirty="0"/>
              <a:t> </a:t>
            </a:r>
            <a:r>
              <a:rPr lang="en-US" altLang="zh-CN" sz="2800" dirty="0"/>
              <a:t>along with the growth of unlabeled data size. </a:t>
            </a:r>
          </a:p>
        </p:txBody>
      </p:sp>
    </p:spTree>
    <p:extLst>
      <p:ext uri="{BB962C8B-B14F-4D97-AF65-F5344CB8AC3E}">
        <p14:creationId xmlns:p14="http://schemas.microsoft.com/office/powerpoint/2010/main" val="39577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Neural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word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segmentation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model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backbone</a:t>
            </a:r>
          </a:p>
          <a:p>
            <a:pPr lvl="1"/>
            <a:r>
              <a:rPr kumimoji="1" lang="en-US" altLang="zh-CN" sz="2600" dirty="0" smtClean="0"/>
              <a:t>Model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proposed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by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err="1" smtClean="0"/>
              <a:t>Cai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et.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al</a:t>
            </a:r>
            <a:r>
              <a:rPr kumimoji="1" lang="zh-CN" altLang="en-US" sz="2600" dirty="0" smtClean="0"/>
              <a:t> </a:t>
            </a:r>
            <a:r>
              <a:rPr kumimoji="1" lang="zh-CN" altLang="zh-CN" sz="2600" dirty="0"/>
              <a:t>(</a:t>
            </a:r>
            <a:r>
              <a:rPr kumimoji="1" lang="en-US" altLang="zh-CN" sz="2600" dirty="0" smtClean="0"/>
              <a:t>2017)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is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used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as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backbone</a:t>
            </a:r>
          </a:p>
          <a:p>
            <a:r>
              <a:rPr kumimoji="1" lang="en-US" altLang="zh-CN" sz="2800" dirty="0" smtClean="0"/>
              <a:t>Unsupervised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segmentation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information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auxiliary</a:t>
            </a:r>
            <a:endParaRPr kumimoji="1" lang="en-US" altLang="zh-CN" sz="2600" dirty="0" smtClean="0"/>
          </a:p>
          <a:p>
            <a:pPr lvl="1"/>
            <a:r>
              <a:rPr kumimoji="1" lang="en-US" altLang="zh-CN" sz="2400" dirty="0" smtClean="0"/>
              <a:t>goodness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measure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based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method</a:t>
            </a:r>
          </a:p>
          <a:p>
            <a:pPr lvl="1"/>
            <a:r>
              <a:rPr kumimoji="1" lang="en-US" altLang="zh-CN" sz="2400" dirty="0" smtClean="0"/>
              <a:t>language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model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bosed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method</a:t>
            </a:r>
          </a:p>
          <a:p>
            <a:pPr marL="457200" lvl="1" indent="0">
              <a:buNone/>
            </a:pPr>
            <a:endParaRPr kumimoji="1"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69323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 </a:t>
            </a:r>
            <a:r>
              <a:rPr kumimoji="1" lang="en-US" altLang="zh-CN" dirty="0" smtClean="0"/>
              <a:t>(backbone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model)</a:t>
            </a:r>
            <a:endParaRPr kumimoji="1" lang="zh-CN" altLang="en-US" dirty="0"/>
          </a:p>
        </p:txBody>
      </p:sp>
      <p:pic>
        <p:nvPicPr>
          <p:cNvPr id="7" name="内容占位符 6" descr="backbone_model.00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" b="642"/>
          <a:stretch>
            <a:fillRect/>
          </a:stretch>
        </p:blipFill>
        <p:spPr>
          <a:xfrm>
            <a:off x="1510519" y="1243201"/>
            <a:ext cx="7405767" cy="3426603"/>
          </a:xfrm>
        </p:spPr>
      </p:pic>
      <p:sp>
        <p:nvSpPr>
          <p:cNvPr id="8" name="文本框 7"/>
          <p:cNvSpPr txBox="1"/>
          <p:nvPr/>
        </p:nvSpPr>
        <p:spPr>
          <a:xfrm>
            <a:off x="2610556" y="4500527"/>
            <a:ext cx="193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C6812"/>
                </a:solidFill>
                <a:latin typeface="+mn-ea"/>
                <a:ea typeface="+mn-ea"/>
              </a:rPr>
              <a:t>Input</a:t>
            </a:r>
            <a:r>
              <a:rPr kumimoji="1" lang="zh-CN" altLang="en-US" sz="1600" b="1" dirty="0" smtClean="0">
                <a:solidFill>
                  <a:srgbClr val="FC6812"/>
                </a:solidFill>
                <a:latin typeface="+mn-ea"/>
                <a:ea typeface="+mn-ea"/>
              </a:rPr>
              <a:t> </a:t>
            </a:r>
            <a:r>
              <a:rPr kumimoji="1" lang="en-US" altLang="zh-CN" sz="1600" b="1" dirty="0" smtClean="0">
                <a:solidFill>
                  <a:srgbClr val="FC6812"/>
                </a:solidFill>
                <a:latin typeface="+mn-ea"/>
                <a:ea typeface="+mn-ea"/>
              </a:rPr>
              <a:t>word</a:t>
            </a:r>
            <a:r>
              <a:rPr kumimoji="1" lang="zh-CN" altLang="en-US" sz="1600" b="1" dirty="0" smtClean="0">
                <a:solidFill>
                  <a:srgbClr val="FC6812"/>
                </a:solidFill>
                <a:latin typeface="+mn-ea"/>
                <a:ea typeface="+mn-ea"/>
              </a:rPr>
              <a:t> </a:t>
            </a:r>
            <a:r>
              <a:rPr kumimoji="1" lang="en-US" altLang="zh-CN" sz="1600" b="1" dirty="0" smtClean="0">
                <a:solidFill>
                  <a:srgbClr val="FC6812"/>
                </a:solidFill>
                <a:latin typeface="+mn-ea"/>
                <a:ea typeface="+mn-ea"/>
              </a:rPr>
              <a:t>vector</a:t>
            </a:r>
            <a:endParaRPr kumimoji="1" lang="zh-CN" altLang="en-US" sz="1600" b="1" dirty="0">
              <a:solidFill>
                <a:srgbClr val="FC6812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45064" y="2747177"/>
            <a:ext cx="193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C6812"/>
                </a:solidFill>
                <a:latin typeface="+mn-ea"/>
                <a:ea typeface="+mn-ea"/>
              </a:rPr>
              <a:t>Word</a:t>
            </a:r>
            <a:r>
              <a:rPr kumimoji="1" lang="zh-CN" altLang="en-US" sz="1600" b="1" dirty="0" smtClean="0">
                <a:solidFill>
                  <a:srgbClr val="FC6812"/>
                </a:solidFill>
                <a:latin typeface="+mn-ea"/>
                <a:ea typeface="+mn-ea"/>
              </a:rPr>
              <a:t> </a:t>
            </a:r>
            <a:r>
              <a:rPr kumimoji="1" lang="en-US" altLang="zh-CN" sz="1600" b="1" dirty="0" smtClean="0">
                <a:solidFill>
                  <a:srgbClr val="FC6812"/>
                </a:solidFill>
                <a:latin typeface="+mn-ea"/>
                <a:ea typeface="+mn-ea"/>
              </a:rPr>
              <a:t>score</a:t>
            </a:r>
            <a:endParaRPr kumimoji="1" lang="zh-CN" altLang="en-US" sz="1600" b="1" dirty="0">
              <a:solidFill>
                <a:srgbClr val="FC6812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45064" y="1979759"/>
            <a:ext cx="193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C6812"/>
                </a:solidFill>
                <a:latin typeface="+mn-ea"/>
                <a:ea typeface="+mn-ea"/>
              </a:rPr>
              <a:t>Linking</a:t>
            </a:r>
            <a:r>
              <a:rPr kumimoji="1" lang="zh-CN" altLang="en-US" sz="1600" b="1" dirty="0" smtClean="0">
                <a:solidFill>
                  <a:srgbClr val="FC6812"/>
                </a:solidFill>
                <a:latin typeface="+mn-ea"/>
                <a:ea typeface="+mn-ea"/>
              </a:rPr>
              <a:t> </a:t>
            </a:r>
            <a:r>
              <a:rPr kumimoji="1" lang="en-US" altLang="zh-CN" sz="1600" b="1" dirty="0" smtClean="0">
                <a:solidFill>
                  <a:srgbClr val="FC6812"/>
                </a:solidFill>
                <a:latin typeface="+mn-ea"/>
                <a:ea typeface="+mn-ea"/>
              </a:rPr>
              <a:t>score</a:t>
            </a:r>
            <a:endParaRPr kumimoji="1" lang="zh-CN" altLang="en-US" sz="1600" b="1" dirty="0">
              <a:solidFill>
                <a:srgbClr val="FC6812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10519" y="5094111"/>
            <a:ext cx="914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Calculate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the‘word’representation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from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character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representation</a:t>
            </a:r>
          </a:p>
          <a:p>
            <a:pPr marL="342900" indent="-342900">
              <a:buAutoNum type="arabicPeriod"/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Calculate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word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score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based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word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representation</a:t>
            </a:r>
          </a:p>
          <a:p>
            <a:pPr marL="342900" indent="-342900">
              <a:buAutoNum type="arabicPeriod"/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Calculate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linking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score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based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word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representation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history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state</a:t>
            </a:r>
          </a:p>
          <a:p>
            <a:pPr marL="342900" indent="-342900">
              <a:buAutoNum type="arabicPeriod"/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Calculate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segmentation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score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by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umming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up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all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word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scores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linking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score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2638778" y="3292093"/>
            <a:ext cx="324000" cy="324000"/>
          </a:xfrm>
          <a:prstGeom prst="ellipse">
            <a:avLst/>
          </a:prstGeom>
          <a:noFill/>
          <a:ln w="25400">
            <a:solidFill>
              <a:srgbClr val="FC68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kumimoji="1" lang="en-US" altLang="zh-CN" b="1" dirty="0" smtClean="0">
                <a:solidFill>
                  <a:srgbClr val="FC6812"/>
                </a:solidFill>
              </a:rPr>
              <a:t>1</a:t>
            </a:r>
            <a:endParaRPr kumimoji="1" lang="zh-CN" altLang="en-US" b="1" dirty="0">
              <a:solidFill>
                <a:srgbClr val="FC6812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55623" y="2362200"/>
            <a:ext cx="321028" cy="326320"/>
          </a:xfrm>
          <a:prstGeom prst="ellipse">
            <a:avLst/>
          </a:prstGeom>
          <a:noFill/>
          <a:ln w="25400">
            <a:solidFill>
              <a:srgbClr val="FC68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kumimoji="1" lang="en-US" altLang="zh-CN" b="1" dirty="0" smtClean="0">
                <a:solidFill>
                  <a:srgbClr val="FC6812"/>
                </a:solidFill>
              </a:rPr>
              <a:t>2</a:t>
            </a:r>
            <a:endParaRPr kumimoji="1" lang="zh-CN" altLang="en-US" b="1" dirty="0">
              <a:solidFill>
                <a:srgbClr val="FC6812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05956" y="1701800"/>
            <a:ext cx="323143" cy="323610"/>
          </a:xfrm>
          <a:prstGeom prst="ellipse">
            <a:avLst/>
          </a:prstGeom>
          <a:noFill/>
          <a:ln w="25400">
            <a:solidFill>
              <a:srgbClr val="FC68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kumimoji="1" lang="en-US" altLang="zh-CN" b="1" dirty="0" smtClean="0">
                <a:solidFill>
                  <a:srgbClr val="FC6812"/>
                </a:solidFill>
              </a:rPr>
              <a:t>3</a:t>
            </a:r>
            <a:endParaRPr kumimoji="1" lang="zh-CN" altLang="en-US" b="1" dirty="0">
              <a:solidFill>
                <a:srgbClr val="FC68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3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 </a:t>
            </a:r>
            <a:r>
              <a:rPr kumimoji="1" lang="en-US" altLang="zh-CN" dirty="0" smtClean="0"/>
              <a:t>(unsupervised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segmentation)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Goodness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measure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based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model</a:t>
            </a:r>
            <a:endParaRPr kumimoji="1" lang="en-US" altLang="zh-CN" sz="26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STEP ONE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Assign </a:t>
            </a:r>
            <a:r>
              <a:rPr lang="en-US" altLang="zh-CN" sz="2200" dirty="0"/>
              <a:t>each character n-gram a goodness measure </a:t>
            </a:r>
            <a:r>
              <a:rPr lang="zh-CN" altLang="en-US" sz="2200" dirty="0"/>
              <a:t>(</a:t>
            </a:r>
            <a:r>
              <a:rPr lang="en-US" altLang="zh-CN" sz="2200" dirty="0" smtClean="0"/>
              <a:t>likelihood </a:t>
            </a:r>
            <a:r>
              <a:rPr lang="en-US" altLang="zh-CN" sz="2200" dirty="0"/>
              <a:t>to be a </a:t>
            </a:r>
            <a:r>
              <a:rPr lang="en-US" altLang="zh-CN" sz="2200" dirty="0" smtClean="0"/>
              <a:t>word</a:t>
            </a:r>
            <a:r>
              <a:rPr lang="zh-CN" altLang="zh-CN" sz="2200" dirty="0"/>
              <a:t>)</a:t>
            </a:r>
            <a:r>
              <a:rPr lang="en-US" altLang="zh-CN" sz="2200" dirty="0" smtClean="0"/>
              <a:t>.</a:t>
            </a:r>
          </a:p>
          <a:p>
            <a:pPr marL="0" indent="0">
              <a:buNone/>
            </a:pPr>
            <a:r>
              <a:rPr kumimoji="1" lang="zh-CN" altLang="en-US" sz="2200" dirty="0" smtClean="0"/>
              <a:t>      </a:t>
            </a:r>
            <a:r>
              <a:rPr kumimoji="1" lang="en-US" altLang="zh-CN" sz="2200" dirty="0" smtClean="0"/>
              <a:t>E.g</a:t>
            </a:r>
            <a:r>
              <a:rPr kumimoji="1" lang="en-US" altLang="zh-CN" sz="2200" dirty="0"/>
              <a:t>.,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 smtClean="0"/>
              <a:t>Accessor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/>
              <a:t>Variety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(AV</a:t>
            </a:r>
            <a:r>
              <a:rPr kumimoji="1" lang="en-US" altLang="zh-CN" sz="2200" dirty="0" smtClean="0"/>
              <a:t>)</a:t>
            </a:r>
            <a:r>
              <a:rPr kumimoji="1" lang="zh-CN" altLang="zh-CN" sz="2200" dirty="0" smtClean="0"/>
              <a:t> </a:t>
            </a:r>
            <a:r>
              <a:rPr kumimoji="1" lang="en-US" altLang="zh-CN" sz="2200" dirty="0" smtClean="0"/>
              <a:t>:</a:t>
            </a:r>
            <a:r>
              <a:rPr kumimoji="1" lang="zh-CN" altLang="en-US" sz="2200" dirty="0" smtClean="0"/>
              <a:t> </a:t>
            </a:r>
            <a:r>
              <a:rPr lang="en-US" altLang="zh-CN" sz="2200" dirty="0" smtClean="0"/>
              <a:t>counts </a:t>
            </a:r>
            <a:r>
              <a:rPr lang="en-US" altLang="zh-CN" sz="2200" dirty="0"/>
              <a:t>the distinct </a:t>
            </a:r>
            <a:r>
              <a:rPr lang="en-US" altLang="zh-CN" sz="2200" dirty="0" err="1"/>
              <a:t>neighbours</a:t>
            </a:r>
            <a:r>
              <a:rPr lang="en-US" altLang="zh-CN" sz="2200" dirty="0"/>
              <a:t> of a character sequence </a:t>
            </a:r>
          </a:p>
          <a:p>
            <a:pPr marL="914400" lvl="2" indent="0">
              <a:buNone/>
            </a:pPr>
            <a:r>
              <a:rPr lang="zh-CN" altLang="en-US" sz="1800" dirty="0"/>
              <a:t>来</a:t>
            </a:r>
            <a:r>
              <a:rPr lang="zh-CN" altLang="en-US" sz="1800" dirty="0">
                <a:solidFill>
                  <a:srgbClr val="0000FF"/>
                </a:solidFill>
              </a:rPr>
              <a:t>到</a:t>
            </a:r>
            <a:r>
              <a:rPr lang="zh-CN" altLang="en-US" sz="1800" dirty="0">
                <a:solidFill>
                  <a:srgbClr val="FC6812"/>
                </a:solidFill>
              </a:rPr>
              <a:t>夏威夷</a:t>
            </a:r>
            <a:r>
              <a:rPr lang="zh-CN" altLang="en-US" sz="1800" dirty="0">
                <a:solidFill>
                  <a:srgbClr val="008000"/>
                </a:solidFill>
              </a:rPr>
              <a:t>很</a:t>
            </a:r>
            <a:r>
              <a:rPr lang="zh-CN" altLang="en-US" sz="1800" dirty="0"/>
              <a:t>高兴。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zh-CN" altLang="en-US" sz="1800" dirty="0"/>
              <a:t>我曾今到</a:t>
            </a:r>
            <a:r>
              <a:rPr lang="zh-CN" altLang="en-US" sz="1800" dirty="0">
                <a:solidFill>
                  <a:srgbClr val="0000FF"/>
                </a:solidFill>
              </a:rPr>
              <a:t>过</a:t>
            </a:r>
            <a:r>
              <a:rPr lang="zh-CN" altLang="en-US" sz="1800" dirty="0">
                <a:solidFill>
                  <a:srgbClr val="FC6812"/>
                </a:solidFill>
              </a:rPr>
              <a:t>夏威夷</a:t>
            </a:r>
            <a:r>
              <a:rPr lang="zh-CN" altLang="en-US" sz="1800" dirty="0">
                <a:solidFill>
                  <a:srgbClr val="008000"/>
                </a:solidFill>
              </a:rPr>
              <a:t>。</a:t>
            </a:r>
            <a:endParaRPr lang="en-US" altLang="zh-CN" sz="1800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zh-CN" altLang="en-US" sz="1800" dirty="0"/>
              <a:t>我很想</a:t>
            </a:r>
            <a:r>
              <a:rPr lang="zh-CN" altLang="en-US" sz="1800" dirty="0">
                <a:solidFill>
                  <a:srgbClr val="0000FF"/>
                </a:solidFill>
              </a:rPr>
              <a:t>到</a:t>
            </a:r>
            <a:r>
              <a:rPr lang="zh-CN" altLang="en-US" sz="1800" dirty="0">
                <a:solidFill>
                  <a:srgbClr val="FC6812"/>
                </a:solidFill>
              </a:rPr>
              <a:t>夏威夷</a:t>
            </a:r>
            <a:r>
              <a:rPr lang="zh-CN" altLang="en-US" sz="1800" dirty="0">
                <a:solidFill>
                  <a:srgbClr val="008000"/>
                </a:solidFill>
              </a:rPr>
              <a:t>玩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2200" dirty="0" smtClean="0"/>
              <a:t>STEP TWO: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Find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 </a:t>
            </a:r>
            <a:r>
              <a:rPr lang="en-US" altLang="zh-CN" sz="2200" dirty="0"/>
              <a:t>best </a:t>
            </a:r>
            <a:r>
              <a:rPr lang="en-US" altLang="zh-CN" sz="2200" dirty="0" smtClean="0"/>
              <a:t>segmentation </a:t>
            </a:r>
            <a:r>
              <a:rPr lang="en-US" altLang="zh-CN" sz="2200" dirty="0"/>
              <a:t>by maximizing the sum of goodness measure. </a:t>
            </a:r>
            <a:endParaRPr lang="en-US" altLang="zh-CN" sz="22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200" dirty="0"/>
          </a:p>
          <a:p>
            <a:pPr lvl="1"/>
            <a:endParaRPr kumimoji="1" lang="en-US" altLang="zh-CN" sz="26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60678"/>
              </p:ext>
            </p:extLst>
          </p:nvPr>
        </p:nvGraphicFramePr>
        <p:xfrm>
          <a:off x="1030111" y="4769539"/>
          <a:ext cx="40216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8445"/>
                <a:gridCol w="945444"/>
                <a:gridCol w="522112"/>
                <a:gridCol w="522111"/>
                <a:gridCol w="832555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来到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夏威夷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r>
                        <a:rPr lang="en-US" altLang="zh-CN" baseline="-25000" dirty="0" smtClean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r>
                        <a:rPr lang="en-US" altLang="zh-CN" baseline="-25000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r>
                        <a:rPr lang="en-US" altLang="zh-CN" baseline="-25000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09968"/>
              </p:ext>
            </p:extLst>
          </p:nvPr>
        </p:nvGraphicFramePr>
        <p:xfrm>
          <a:off x="5754511" y="4769539"/>
          <a:ext cx="3601156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8445"/>
                <a:gridCol w="945444"/>
                <a:gridCol w="651933"/>
                <a:gridCol w="702734"/>
                <a:gridCol w="48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来到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夏威夷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</a:t>
                      </a:r>
                      <a:r>
                        <a:rPr lang="zh-CN" altLang="en-US" dirty="0" smtClean="0"/>
                        <a:t>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r>
                        <a:rPr lang="en-US" altLang="zh-CN" baseline="30000" dirty="0" smtClean="0"/>
                        <a:t>’</a:t>
                      </a:r>
                      <a:r>
                        <a:rPr lang="zh-CN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r>
                        <a:rPr lang="en-US" altLang="zh-CN" baseline="30000" dirty="0" smtClean="0"/>
                        <a:t>’</a:t>
                      </a:r>
                      <a:r>
                        <a:rPr lang="zh-CN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r>
                        <a:rPr lang="en-US" altLang="zh-CN" baseline="30000" dirty="0" smtClean="0"/>
                        <a:t>’</a:t>
                      </a:r>
                      <a:r>
                        <a:rPr lang="zh-CN" altLang="zh-CN" baseline="-25000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</a:t>
                      </a:r>
                      <a:r>
                        <a:rPr lang="en-US" altLang="zh-CN" baseline="30000" dirty="0" smtClean="0"/>
                        <a:t>’</a:t>
                      </a:r>
                      <a:r>
                        <a:rPr lang="zh-CN" altLang="zh-CN" baseline="-25000" dirty="0" smtClean="0"/>
                        <a:t>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</a:t>
                      </a:r>
                      <a:r>
                        <a:rPr lang="en-US" altLang="zh-CN" baseline="30000" dirty="0" smtClean="0"/>
                        <a:t>’</a:t>
                      </a:r>
                      <a:r>
                        <a:rPr lang="zh-CN" altLang="zh-CN" baseline="-25000" dirty="0" smtClean="0"/>
                        <a:t>5</a:t>
                      </a:r>
                      <a:endParaRPr lang="zh-CN" altLang="zh-CN" baseline="-25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>
          <a:xfrm rot="5400000">
            <a:off x="2885298" y="3755661"/>
            <a:ext cx="247789" cy="3605389"/>
          </a:xfrm>
          <a:prstGeom prst="rightBrace">
            <a:avLst/>
          </a:prstGeom>
          <a:ln w="28575">
            <a:solidFill>
              <a:srgbClr val="FC681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大括号 8"/>
          <p:cNvSpPr/>
          <p:nvPr/>
        </p:nvSpPr>
        <p:spPr>
          <a:xfrm rot="5400000">
            <a:off x="7466471" y="3962389"/>
            <a:ext cx="247789" cy="3191934"/>
          </a:xfrm>
          <a:prstGeom prst="rightBrace">
            <a:avLst/>
          </a:prstGeom>
          <a:ln w="28575">
            <a:solidFill>
              <a:srgbClr val="FC681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23444" y="5729151"/>
            <a:ext cx="587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C6812"/>
                </a:solidFill>
                <a:latin typeface="+mn-ea"/>
                <a:ea typeface="+mn-ea"/>
              </a:rPr>
              <a:t>Sum</a:t>
            </a:r>
            <a:r>
              <a:rPr kumimoji="1" lang="en-US" altLang="zh-CN" b="1" baseline="-25000" dirty="0" smtClean="0">
                <a:solidFill>
                  <a:srgbClr val="FC6812"/>
                </a:solidFill>
                <a:latin typeface="+mn-ea"/>
                <a:ea typeface="+mn-ea"/>
              </a:rPr>
              <a:t>1</a:t>
            </a:r>
            <a:r>
              <a:rPr kumimoji="1" lang="zh-CN" altLang="en-US" b="1" dirty="0" smtClean="0">
                <a:solidFill>
                  <a:srgbClr val="FC6812"/>
                </a:solidFill>
                <a:latin typeface="+mn-ea"/>
                <a:ea typeface="+mn-ea"/>
              </a:rPr>
              <a:t>                           </a:t>
            </a:r>
            <a:r>
              <a:rPr kumimoji="1" lang="en-US" altLang="zh-CN" b="1" dirty="0" smtClean="0">
                <a:solidFill>
                  <a:srgbClr val="FC6812"/>
                </a:solidFill>
                <a:latin typeface="+mn-ea"/>
                <a:ea typeface="+mn-ea"/>
              </a:rPr>
              <a:t>&gt;</a:t>
            </a:r>
            <a:r>
              <a:rPr kumimoji="1" lang="zh-CN" altLang="en-US" b="1" dirty="0" smtClean="0">
                <a:solidFill>
                  <a:srgbClr val="FC6812"/>
                </a:solidFill>
                <a:latin typeface="+mn-ea"/>
                <a:ea typeface="+mn-ea"/>
              </a:rPr>
              <a:t>                            </a:t>
            </a:r>
            <a:r>
              <a:rPr kumimoji="1" lang="en-US" altLang="zh-CN" b="1" dirty="0" smtClean="0">
                <a:solidFill>
                  <a:srgbClr val="FC6812"/>
                </a:solidFill>
                <a:latin typeface="+mn-ea"/>
                <a:ea typeface="+mn-ea"/>
              </a:rPr>
              <a:t>Sum</a:t>
            </a:r>
            <a:r>
              <a:rPr kumimoji="1" lang="en-US" altLang="zh-CN" b="1" baseline="-25000" dirty="0" smtClean="0">
                <a:solidFill>
                  <a:srgbClr val="FC6812"/>
                </a:solidFill>
                <a:latin typeface="+mn-ea"/>
                <a:ea typeface="+mn-ea"/>
              </a:rPr>
              <a:t>2</a:t>
            </a:r>
            <a:endParaRPr kumimoji="1" lang="zh-CN" altLang="en-US" b="1" baseline="-25000" dirty="0">
              <a:solidFill>
                <a:srgbClr val="FC6812"/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92496" y="3174887"/>
            <a:ext cx="652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AV(</a:t>
            </a: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</a:t>
            </a:r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夏威夷</a:t>
            </a: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’</a:t>
            </a: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zh-CN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</a:t>
            </a:r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min(</a:t>
            </a:r>
            <a:r>
              <a:rPr kumimoji="1"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Left_AV</a:t>
            </a:r>
            <a:r>
              <a:rPr kumimoji="1" lang="zh-CN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Right_AV</a:t>
            </a: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=</a:t>
            </a:r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min(2,</a:t>
            </a:r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3)</a:t>
            </a:r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=</a:t>
            </a:r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052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 (unsupervised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Language</a:t>
            </a:r>
            <a:r>
              <a:rPr kumimoji="1" lang="en-US" altLang="zh-CN" sz="2800" dirty="0" smtClean="0"/>
              <a:t> model based model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(NPYLM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example)</a:t>
            </a:r>
          </a:p>
          <a:p>
            <a:pPr lvl="1"/>
            <a:r>
              <a:rPr kumimoji="1" lang="en-US" altLang="zh-CN" sz="2400" dirty="0" smtClean="0">
                <a:solidFill>
                  <a:srgbClr val="FC6812"/>
                </a:solidFill>
              </a:rPr>
              <a:t>N</a:t>
            </a:r>
            <a:r>
              <a:rPr kumimoji="1" lang="en-US" altLang="zh-CN" sz="2400" dirty="0" smtClean="0"/>
              <a:t>ested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>
                <a:solidFill>
                  <a:srgbClr val="FC6812"/>
                </a:solidFill>
              </a:rPr>
              <a:t>P</a:t>
            </a:r>
            <a:r>
              <a:rPr kumimoji="1" lang="en-US" altLang="zh-CN" sz="2400" dirty="0" smtClean="0"/>
              <a:t>it-</a:t>
            </a:r>
            <a:r>
              <a:rPr kumimoji="1" lang="en-US" altLang="zh-CN" sz="2400" dirty="0" err="1" smtClean="0">
                <a:solidFill>
                  <a:srgbClr val="FC6812"/>
                </a:solidFill>
              </a:rPr>
              <a:t>Y</a:t>
            </a:r>
            <a:r>
              <a:rPr kumimoji="1" lang="en-US" altLang="zh-CN" sz="2400" dirty="0" err="1" smtClean="0"/>
              <a:t>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>
                <a:solidFill>
                  <a:srgbClr val="FC6812"/>
                </a:solidFill>
              </a:rPr>
              <a:t>L</a:t>
            </a:r>
            <a:r>
              <a:rPr kumimoji="1" lang="en-US" altLang="zh-CN" sz="2400" dirty="0" smtClean="0"/>
              <a:t>anguage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>
                <a:solidFill>
                  <a:srgbClr val="FC6812"/>
                </a:solidFill>
              </a:rPr>
              <a:t>M</a:t>
            </a:r>
            <a:r>
              <a:rPr kumimoji="1" lang="en-US" altLang="zh-CN" sz="2400" dirty="0" smtClean="0"/>
              <a:t>odel: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evaluate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segmentation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two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levels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kumimoji="1" lang="en-US" altLang="zh-CN" sz="2200" dirty="0" smtClean="0"/>
              <a:t>CHARACTER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LEVEL:</a:t>
            </a:r>
            <a:r>
              <a:rPr kumimoji="1" lang="zh-CN" altLang="en-US" sz="2200" dirty="0"/>
              <a:t> </a:t>
            </a:r>
            <a:r>
              <a:rPr kumimoji="1" lang="zh-CN" altLang="en-US" sz="2200" dirty="0" smtClean="0"/>
              <a:t> </a:t>
            </a:r>
            <a:endParaRPr kumimoji="1" lang="en-US" altLang="zh-CN" sz="2200" dirty="0" smtClean="0"/>
          </a:p>
          <a:p>
            <a:pPr marL="457200" lvl="1" indent="0">
              <a:buNone/>
            </a:pPr>
            <a:r>
              <a:rPr kumimoji="1" lang="en-US" altLang="zh-CN" sz="2200" dirty="0" smtClean="0"/>
              <a:t>WORD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LEVEL:</a:t>
            </a:r>
            <a:r>
              <a:rPr kumimoji="1" lang="zh-CN" altLang="en-US" sz="2200" dirty="0" smtClean="0"/>
              <a:t> </a:t>
            </a:r>
            <a:endParaRPr kumimoji="1" lang="en-US" altLang="zh-CN" sz="2200" dirty="0"/>
          </a:p>
          <a:p>
            <a:pPr marL="457200" lvl="1" indent="0">
              <a:buNone/>
            </a:pPr>
            <a:r>
              <a:rPr kumimoji="1" lang="en-US" altLang="zh-CN" sz="2200" dirty="0" smtClean="0"/>
              <a:t>Segmentation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score:</a:t>
            </a:r>
            <a:r>
              <a:rPr kumimoji="1" lang="zh-CN" altLang="en-US" sz="2200" dirty="0" smtClean="0"/>
              <a:t> </a:t>
            </a:r>
            <a:endParaRPr kumimoji="1" lang="en-US" altLang="zh-CN" sz="2200" dirty="0" smtClean="0"/>
          </a:p>
          <a:p>
            <a:pPr marL="457200" lvl="1" indent="0">
              <a:buNone/>
            </a:pPr>
            <a:endParaRPr kumimoji="1" lang="en-US" altLang="zh-CN" sz="2200" dirty="0" smtClean="0"/>
          </a:p>
          <a:p>
            <a:pPr marL="457200" lvl="1" indent="0">
              <a:buNone/>
            </a:pPr>
            <a:r>
              <a:rPr kumimoji="1" lang="en-US" altLang="zh-CN" sz="2200" dirty="0" smtClean="0"/>
              <a:t>The</a:t>
            </a:r>
            <a:r>
              <a:rPr kumimoji="1" lang="zh-CN" altLang="en-US" sz="2200" dirty="0" smtClean="0"/>
              <a:t>                                    </a:t>
            </a:r>
            <a:r>
              <a:rPr kumimoji="1" lang="en-US" altLang="zh-CN" sz="2200" dirty="0" smtClean="0"/>
              <a:t>is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estimated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by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Pit-</a:t>
            </a:r>
            <a:r>
              <a:rPr kumimoji="1" lang="en-US" altLang="zh-CN" sz="2200" dirty="0" err="1" smtClean="0"/>
              <a:t>Yor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Process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(lots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of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mathematics)</a:t>
            </a:r>
            <a:endParaRPr kumimoji="1" lang="en-US" altLang="zh-CN" sz="2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521845"/>
              </p:ext>
            </p:extLst>
          </p:nvPr>
        </p:nvGraphicFramePr>
        <p:xfrm>
          <a:off x="2429404" y="2768600"/>
          <a:ext cx="2374018" cy="46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3" imgW="1346200" imgH="266700" progId="Equation.DSMT4">
                  <p:embed/>
                </p:oleObj>
              </mc:Choice>
              <mc:Fallback>
                <p:oleObj name="Equation" r:id="rId3" imgW="13462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9404" y="2768600"/>
                        <a:ext cx="2374018" cy="46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40823"/>
              </p:ext>
            </p:extLst>
          </p:nvPr>
        </p:nvGraphicFramePr>
        <p:xfrm>
          <a:off x="3110986" y="2306638"/>
          <a:ext cx="27955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5" imgW="1612900" imgH="266700" progId="Equation.DSMT4">
                  <p:embed/>
                </p:oleObj>
              </mc:Choice>
              <mc:Fallback>
                <p:oleObj name="Equation" r:id="rId5" imgW="16129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0986" y="2306638"/>
                        <a:ext cx="2795587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206316"/>
              </p:ext>
            </p:extLst>
          </p:nvPr>
        </p:nvGraphicFramePr>
        <p:xfrm>
          <a:off x="3251200" y="3267303"/>
          <a:ext cx="246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7" imgW="1397000" imgH="266700" progId="Equation.DSMT4">
                  <p:embed/>
                </p:oleObj>
              </mc:Choice>
              <mc:Fallback>
                <p:oleObj name="Equation" r:id="rId7" imgW="13970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1200" y="3267303"/>
                        <a:ext cx="24638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60488"/>
              </p:ext>
            </p:extLst>
          </p:nvPr>
        </p:nvGraphicFramePr>
        <p:xfrm>
          <a:off x="1264638" y="4130522"/>
          <a:ext cx="2149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9" imgW="1219200" imgH="266700" progId="Equation.DSMT4">
                  <p:embed/>
                </p:oleObj>
              </mc:Choice>
              <mc:Fallback>
                <p:oleObj name="Equation" r:id="rId9" imgW="12192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4638" y="4130522"/>
                        <a:ext cx="214947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26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iaomin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b="1" dirty="0">
            <a:solidFill>
              <a:srgbClr val="FFFFFF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小蜜&amp;多语言处理团队合作项目review(2018.7)_纠错.pptx" id="{D26957B8-47B3-2641-8335-70F58E0705AA}" vid="{9432FCD9-B90D-0A40-844E-635887662D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8011</TotalTime>
  <Words>743</Words>
  <Application>Microsoft Macintosh PowerPoint</Application>
  <PresentationFormat>自定义</PresentationFormat>
  <Paragraphs>159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1_自定义设计方案</vt:lpstr>
      <vt:lpstr>Equation</vt:lpstr>
      <vt:lpstr>MathType 6.0 Equation</vt:lpstr>
      <vt:lpstr>Unsupervised Learning helps Supervised Neural Word Segmentation </vt:lpstr>
      <vt:lpstr>Chinese word segmentation</vt:lpstr>
      <vt:lpstr>Methodology Review</vt:lpstr>
      <vt:lpstr>Motivation</vt:lpstr>
      <vt:lpstr>Contributions</vt:lpstr>
      <vt:lpstr>Methodology </vt:lpstr>
      <vt:lpstr>Methodology (backbone model)</vt:lpstr>
      <vt:lpstr>Methodology (unsupervised segmentation)</vt:lpstr>
      <vt:lpstr>Methodology (unsupervised segmentation)</vt:lpstr>
      <vt:lpstr>Proposed methods (Overview)</vt:lpstr>
      <vt:lpstr>Add label embedding</vt:lpstr>
      <vt:lpstr>Augment word score</vt:lpstr>
      <vt:lpstr>Apply multitask learning</vt:lpstr>
      <vt:lpstr>Strategy Collaboration</vt:lpstr>
      <vt:lpstr>Strategy Collaboration</vt:lpstr>
      <vt:lpstr>Experiments</vt:lpstr>
      <vt:lpstr>Experiments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xiaobin wang</cp:lastModifiedBy>
  <cp:revision>404</cp:revision>
  <dcterms:created xsi:type="dcterms:W3CDTF">2018-10-25T03:47:31Z</dcterms:created>
  <dcterms:modified xsi:type="dcterms:W3CDTF">2018-11-14T15:30:44Z</dcterms:modified>
</cp:coreProperties>
</file>