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6" r:id="rId3"/>
    <p:sldId id="345" r:id="rId4"/>
    <p:sldId id="335" r:id="rId5"/>
    <p:sldId id="334" r:id="rId6"/>
    <p:sldId id="337" r:id="rId7"/>
    <p:sldId id="348" r:id="rId8"/>
    <p:sldId id="344" r:id="rId9"/>
    <p:sldId id="347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25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pos="4770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  <p15:guide id="9" orient="horz" pos="754" userDrawn="1">
          <p15:clr>
            <a:srgbClr val="A4A3A4"/>
          </p15:clr>
        </p15:guide>
        <p15:guide id="10" orient="horz" pos="142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23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er, Oliver" initials="FO" lastIdx="2" clrIdx="0">
    <p:extLst>
      <p:ext uri="{19B8F6BF-5375-455C-9EA6-DF929625EA0E}">
        <p15:presenceInfo xmlns:p15="http://schemas.microsoft.com/office/powerpoint/2012/main" userId="S::FaberO@telekom.de::542a674a-184f-45e3-877b-1f6d6cda11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3824" autoAdjust="0"/>
  </p:normalViewPr>
  <p:slideViewPr>
    <p:cSldViewPr snapToGrid="0">
      <p:cViewPr varScale="1">
        <p:scale>
          <a:sx n="86" d="100"/>
          <a:sy n="86" d="100"/>
        </p:scale>
        <p:origin x="68" y="152"/>
      </p:cViewPr>
      <p:guideLst>
        <p:guide pos="325"/>
        <p:guide orient="horz" pos="4133"/>
        <p:guide pos="4770"/>
        <p:guide pos="7469"/>
        <p:guide orient="horz" pos="1185"/>
        <p:guide orient="horz" pos="754"/>
        <p:guide orient="horz" pos="142"/>
        <p:guide orient="horz" pos="1344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486AC-BF38-45FB-BB07-B387926870A0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0A7EE-D142-4B43-840B-A4AEDB6B3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2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91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 NEW #################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disaster_tweets.copy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# original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postprocessin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make_pipeline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TfidfVectorizer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ngram_range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 1)),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 #### naive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 fpr_0, tpr_0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my_fit_cm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5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15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 NEW #################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disaster_tweets.copy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# original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postprocessin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make_pipeline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TfidfVectorizer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ngram_range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 1)),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 #### naive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 fpr_0, tpr_0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my_fit_cm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loc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='upper right'</a:t>
            </a:r>
            <a:r>
              <a:rPr lang="en-US" dirty="0"/>
              <a:t>, </a:t>
            </a:r>
            <a:r>
              <a:rPr lang="en-US" dirty="0" err="1"/>
              <a:t>bbox_to_anchor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dirty="0"/>
              <a:t>)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986-1400-4B57-9DB3-01A35FFC0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CC5828-6A83-4D20-A855-CA5DDD27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12B94-3826-42AA-B56A-7A4CB29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D2A44-9436-47B5-BC7A-4F6DB9DC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4C2A6-7B52-4209-AE3B-68657F9E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FF94-CBA7-4B1A-8073-365D693E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123D02-8885-430C-9DC9-92639779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7BA7E-AFD3-46D3-8192-C8DF633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6C495-1EE6-4BB5-BFA9-AE90799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EAE10-6F6B-4E5C-B67A-4BC7D597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CF9D8D-1CD8-46DB-8094-773D146A6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4BAC2-11E3-4783-BEE9-F4E7C121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7873D-A7D0-4C08-B078-4E7C7E13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03CAD-A3FE-4BD0-ADE6-C665F1CC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90095-053B-4118-9820-0EAC7C90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423-C278-47CB-8CBC-6B22BD1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6A3CE-D19A-4A22-B6D4-8952D093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87F32-D8C0-470A-800D-AE7FF6B5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1C2B-B49F-4150-8812-396B20CE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2E84-5B0A-41C6-90BC-CE0B7FA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BDC2-42CD-4C73-97D0-6BEFC89E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551BE-B82B-4FD4-969F-7DCD2B62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2059D-3804-4EA6-8EB8-B6E97A19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64534-BCF0-459B-9380-99A753B9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8E1B0-6709-4318-B3B4-6B32DC9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FA872-3491-4B65-A466-DEE056DD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3DF37-C76D-4AA2-BA45-C9B0691C4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499E51-67FB-4974-89B7-B0C3721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56ABE-0CBD-4933-87C5-9DA0B3A7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63C9B-6389-401E-BAC1-6519F4A4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E10E2-286F-4FF6-9E63-66F9235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B36F-F699-4A68-A262-32E36F25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BBA77C-8C40-4F68-B9C7-35DDA47B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DDD1B2-430D-48EB-8F55-7C162851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708AD-540D-41A7-BC84-49A841CAA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61166D-69EB-48B4-B978-16276E2AD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3C3275-50DB-4258-835E-C67E086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E0DAD1-8F7D-4869-A398-2BD6A04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89EFDE-75F1-4C3B-A839-45C5012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A865-27EB-4621-8442-89494F39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FE0047-18BE-494A-8B6D-C7FB5CC5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D14D9-941A-4C0E-AB2D-F0641531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7D4F03-9FC3-4A90-A38E-802320B5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2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CE6ED0-9C25-4006-8625-D5F6E71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D76103-434C-4DF7-8A92-DFED99B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E64BF-C590-4A1C-8FA2-B2A6F97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2AF46-666F-40C7-8A95-4AB3C68F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7F2E3-35FE-4A07-A337-FA2EF1C8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64116-E407-43F0-8D18-394D9157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66950-9226-4350-9D26-ACA154E4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77A9-DEF5-498F-9E77-914554C1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87DC0-BB67-4552-A3E8-920730B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0A2BD-426D-4CA4-A07A-F036AA8A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3C7612-BE25-40C3-A94A-6905444B2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B7FB0-475A-428B-A066-394F77CB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BE6FD-8C4B-4617-8A3B-ACD4AC9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C1035-811B-4842-A9B9-786047E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53112-16F9-4AB1-B40B-D8080CFC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DB7075-3667-485F-B155-B206227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39F8D-D52E-4ADA-A5D0-7C8DCA7E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50140-0CBD-4AE1-8A06-01E296499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04AB5-37DF-42E4-A1CC-B6FD2443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69D72-E25C-496B-8403-60169901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F6A253E-412C-45AB-A74A-9884D2B7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884C3B-5C4F-4FF9-B229-C6EC07B7A978}"/>
              </a:ext>
            </a:extLst>
          </p:cNvPr>
          <p:cNvSpPr/>
          <p:nvPr/>
        </p:nvSpPr>
        <p:spPr>
          <a:xfrm>
            <a:off x="515938" y="4187686"/>
            <a:ext cx="11281455" cy="23369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00DC37-64FB-41D5-9EEC-22DA32B3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6" y="4187688"/>
            <a:ext cx="8432333" cy="907586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 Disaster Detection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CF30C-A465-4478-9049-83E82300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16" y="5861782"/>
            <a:ext cx="7680962" cy="442762"/>
          </a:xfrm>
          <a:noFill/>
        </p:spPr>
        <p:txBody>
          <a:bodyPr>
            <a:normAutofit/>
          </a:bodyPr>
          <a:lstStyle/>
          <a:p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Jann Erik </a:t>
            </a:r>
            <a:r>
              <a:rPr lang="de-DE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Dietert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Petra </a:t>
            </a:r>
            <a:r>
              <a:rPr lang="en-US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Woßeng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Oliver C. Faber - 08.10.2020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A47055-B6D1-4066-A368-977251AA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19" y="4461525"/>
            <a:ext cx="2589213" cy="1934245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95B5F91-D735-4BBA-B7D3-F68444318170}"/>
              </a:ext>
            </a:extLst>
          </p:cNvPr>
          <p:cNvSpPr txBox="1">
            <a:spLocks/>
          </p:cNvSpPr>
          <p:nvPr/>
        </p:nvSpPr>
        <p:spPr>
          <a:xfrm>
            <a:off x="654516" y="4975127"/>
            <a:ext cx="7565459" cy="9075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Design and implement a tool using social media activity to develop a rapid alert response system from a disastrous event.</a:t>
            </a:r>
          </a:p>
        </p:txBody>
      </p:sp>
    </p:spTree>
    <p:extLst>
      <p:ext uri="{BB962C8B-B14F-4D97-AF65-F5344CB8AC3E}">
        <p14:creationId xmlns:p14="http://schemas.microsoft.com/office/powerpoint/2010/main" val="35802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 1">
            <a:extLst>
              <a:ext uri="{FF2B5EF4-FFF2-40B4-BE49-F238E27FC236}">
                <a16:creationId xmlns:a16="http://schemas.microsoft.com/office/drawing/2014/main" id="{5AE57894-ECED-4345-B986-46BA63D67AFE}"/>
              </a:ext>
            </a:extLst>
          </p:cNvPr>
          <p:cNvSpPr txBox="1">
            <a:spLocks/>
          </p:cNvSpPr>
          <p:nvPr/>
        </p:nvSpPr>
        <p:spPr>
          <a:xfrm>
            <a:off x="425450" y="2817018"/>
            <a:ext cx="11341100" cy="171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Q&amp;A ?!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C0531FE-4F15-4296-87B6-B1016FDFEE15}"/>
              </a:ext>
            </a:extLst>
          </p:cNvPr>
          <p:cNvGrpSpPr/>
          <p:nvPr/>
        </p:nvGrpSpPr>
        <p:grpSpPr>
          <a:xfrm>
            <a:off x="5974580" y="5242664"/>
            <a:ext cx="5636451" cy="1157118"/>
            <a:chOff x="770677" y="1094410"/>
            <a:chExt cx="5636451" cy="115711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2274DFD-D428-4FFB-8FF7-EF48DC66903A}"/>
                </a:ext>
              </a:extLst>
            </p:cNvPr>
            <p:cNvGrpSpPr/>
            <p:nvPr/>
          </p:nvGrpSpPr>
          <p:grpSpPr>
            <a:xfrm>
              <a:off x="2197325" y="1096399"/>
              <a:ext cx="1065212" cy="1155129"/>
              <a:chOff x="5270500" y="2073211"/>
              <a:chExt cx="1065212" cy="1155129"/>
            </a:xfrm>
          </p:grpSpPr>
          <p:pic>
            <p:nvPicPr>
              <p:cNvPr id="4" name="Picture 6" descr="data science pipeline">
                <a:extLst>
                  <a:ext uri="{FF2B5EF4-FFF2-40B4-BE49-F238E27FC236}">
                    <a16:creationId xmlns:a16="http://schemas.microsoft.com/office/drawing/2014/main" id="{A085D28B-82EE-457C-A0F3-B16E76A4F7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62" t="1600" r="43735" b="24706"/>
              <a:stretch/>
            </p:blipFill>
            <p:spPr bwMode="auto">
              <a:xfrm>
                <a:off x="5270500" y="2073211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2A473B50-44AE-463E-98A8-ADAE3EC4F43A}"/>
                  </a:ext>
                </a:extLst>
              </p:cNvPr>
              <p:cNvSpPr/>
              <p:nvPr/>
            </p:nvSpPr>
            <p:spPr>
              <a:xfrm>
                <a:off x="5323681" y="300738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 err="1">
                    <a:latin typeface="Roboto"/>
                  </a:rPr>
                  <a:t>Explore</a:t>
                </a:r>
                <a:r>
                  <a:rPr lang="de-DE" sz="1000" dirty="0">
                    <a:latin typeface="Roboto"/>
                  </a:rPr>
                  <a:t> &amp; </a:t>
                </a:r>
                <a:r>
                  <a:rPr lang="de-DE" sz="1000" dirty="0" err="1">
                    <a:latin typeface="Roboto"/>
                  </a:rPr>
                  <a:t>Prep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5685A8E-046B-4F84-8B65-F805C1AB3CA3}"/>
                </a:ext>
              </a:extLst>
            </p:cNvPr>
            <p:cNvGrpSpPr/>
            <p:nvPr/>
          </p:nvGrpSpPr>
          <p:grpSpPr>
            <a:xfrm>
              <a:off x="770677" y="1094410"/>
              <a:ext cx="1065212" cy="1157118"/>
              <a:chOff x="4025900" y="2090272"/>
              <a:chExt cx="1065212" cy="1157118"/>
            </a:xfrm>
          </p:grpSpPr>
          <p:pic>
            <p:nvPicPr>
              <p:cNvPr id="7" name="Picture 6" descr="data science pipeline">
                <a:extLst>
                  <a:ext uri="{FF2B5EF4-FFF2-40B4-BE49-F238E27FC236}">
                    <a16:creationId xmlns:a16="http://schemas.microsoft.com/office/drawing/2014/main" id="{43D42104-B247-4E28-89B7-6DB490853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-1" r="65760" b="26307"/>
              <a:stretch/>
            </p:blipFill>
            <p:spPr bwMode="auto">
              <a:xfrm>
                <a:off x="4025900" y="2090272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8D69931-E445-4587-8C33-3EC70D4F79F0}"/>
                  </a:ext>
                </a:extLst>
              </p:cNvPr>
              <p:cNvSpPr/>
              <p:nvPr/>
            </p:nvSpPr>
            <p:spPr>
              <a:xfrm>
                <a:off x="4046418" y="3026432"/>
                <a:ext cx="1024177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de-DE" sz="1000" dirty="0">
                    <a:latin typeface="Roboto"/>
                  </a:rPr>
                  <a:t>Wrangel &amp; Clean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5966D202-7E72-4073-8D6C-1481F9311BBE}"/>
                </a:ext>
              </a:extLst>
            </p:cNvPr>
            <p:cNvGrpSpPr/>
            <p:nvPr/>
          </p:nvGrpSpPr>
          <p:grpSpPr>
            <a:xfrm>
              <a:off x="3769620" y="1097769"/>
              <a:ext cx="1065212" cy="1153759"/>
              <a:chOff x="6428740" y="2034541"/>
              <a:chExt cx="1065212" cy="1153759"/>
            </a:xfrm>
          </p:grpSpPr>
          <p:pic>
            <p:nvPicPr>
              <p:cNvPr id="10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F7F857ED-5118-4C2E-86F8-F3EBF9C78A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6428740" y="2034541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97F2255-5091-4635-9FC0-53EA20F043E8}"/>
                  </a:ext>
                </a:extLst>
              </p:cNvPr>
              <p:cNvSpPr/>
              <p:nvPr/>
            </p:nvSpPr>
            <p:spPr>
              <a:xfrm>
                <a:off x="6495811" y="296734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Modelling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4FF6A5C-BD5E-48F1-A78F-F90475970C66}"/>
                </a:ext>
              </a:extLst>
            </p:cNvPr>
            <p:cNvGrpSpPr/>
            <p:nvPr/>
          </p:nvGrpSpPr>
          <p:grpSpPr>
            <a:xfrm>
              <a:off x="5341915" y="1097770"/>
              <a:ext cx="1065213" cy="1153758"/>
              <a:chOff x="6294223" y="2542662"/>
              <a:chExt cx="1065213" cy="1153758"/>
            </a:xfrm>
          </p:grpSpPr>
          <p:pic>
            <p:nvPicPr>
              <p:cNvPr id="13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12B3E74B-2B03-4A8E-A346-F059AB9FFE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0DC3C3EA-3241-496D-81BB-6403076A85E8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9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90434F1-2DEF-4F8B-85C9-18B7578252CE}"/>
              </a:ext>
            </a:extLst>
          </p:cNvPr>
          <p:cNvSpPr/>
          <p:nvPr/>
        </p:nvSpPr>
        <p:spPr>
          <a:xfrm>
            <a:off x="-2723" y="1736725"/>
            <a:ext cx="12192000" cy="478790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38811B1-3E4E-4240-BCD7-203A1A54D42E}"/>
              </a:ext>
            </a:extLst>
          </p:cNvPr>
          <p:cNvCxnSpPr>
            <a:cxnSpLocks/>
          </p:cNvCxnSpPr>
          <p:nvPr/>
        </p:nvCxnSpPr>
        <p:spPr>
          <a:xfrm>
            <a:off x="-2723" y="1736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C36C777-2ADF-4BD8-932E-08A62E8915CD}"/>
              </a:ext>
            </a:extLst>
          </p:cNvPr>
          <p:cNvCxnSpPr>
            <a:cxnSpLocks/>
          </p:cNvCxnSpPr>
          <p:nvPr/>
        </p:nvCxnSpPr>
        <p:spPr>
          <a:xfrm>
            <a:off x="-5446" y="65246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1CEED98-8B65-4445-BC6C-30EC08A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Twitter Disaster Detection</a:t>
            </a:r>
            <a:b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Topic fields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EE947-909A-49A4-B955-2CF9678A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95500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exploration:</a:t>
            </a:r>
          </a:p>
          <a:p>
            <a:pPr lvl="1"/>
            <a:r>
              <a:rPr lang="en-US" dirty="0"/>
              <a:t>Data analysis/statistic and structuring </a:t>
            </a:r>
          </a:p>
          <a:p>
            <a:pPr lvl="1"/>
            <a:r>
              <a:rPr lang="en-US" dirty="0"/>
              <a:t>Methodical approach</a:t>
            </a:r>
          </a:p>
          <a:p>
            <a:r>
              <a:rPr lang="en-US" dirty="0"/>
              <a:t>Modelling and evaluation</a:t>
            </a:r>
          </a:p>
          <a:p>
            <a:pPr lvl="1"/>
            <a:r>
              <a:rPr lang="en-US" dirty="0"/>
              <a:t>Vectorized word counting (</a:t>
            </a:r>
            <a:r>
              <a:rPr lang="en-US" dirty="0" err="1"/>
              <a:t>TFiDF</a:t>
            </a:r>
            <a:r>
              <a:rPr lang="en-US" dirty="0"/>
              <a:t>, MNB, Bernoulli)</a:t>
            </a:r>
          </a:p>
          <a:p>
            <a:pPr lvl="1"/>
            <a:r>
              <a:rPr lang="en-US" dirty="0"/>
              <a:t>TFIDF &amp; NER with Loc &amp; </a:t>
            </a:r>
            <a:r>
              <a:rPr lang="en-US" dirty="0" err="1"/>
              <a:t>Gpe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Extended feature list deduced of detailing textural analysis</a:t>
            </a:r>
          </a:p>
          <a:p>
            <a:r>
              <a:rPr lang="en-US" dirty="0"/>
              <a:t>Trial of model</a:t>
            </a:r>
          </a:p>
          <a:p>
            <a:pPr lvl="1"/>
            <a:r>
              <a:rPr lang="en-US" dirty="0"/>
              <a:t>Exemplary …</a:t>
            </a:r>
          </a:p>
          <a:p>
            <a:pPr lvl="1"/>
            <a:r>
              <a:rPr lang="en-US" dirty="0"/>
              <a:t>Summing up Q&amp;A</a:t>
            </a:r>
          </a:p>
        </p:txBody>
      </p:sp>
    </p:spTree>
    <p:extLst>
      <p:ext uri="{BB962C8B-B14F-4D97-AF65-F5344CB8AC3E}">
        <p14:creationId xmlns:p14="http://schemas.microsoft.com/office/powerpoint/2010/main" val="383868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8DA72C9-B263-4020-B069-D2A6D025C032}"/>
              </a:ext>
            </a:extLst>
          </p:cNvPr>
          <p:cNvSpPr/>
          <p:nvPr/>
        </p:nvSpPr>
        <p:spPr>
          <a:xfrm>
            <a:off x="3084638" y="1481078"/>
            <a:ext cx="2363372" cy="2545356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1E5F9B5-EF46-4226-A028-73FA333B8DD6}"/>
              </a:ext>
            </a:extLst>
          </p:cNvPr>
          <p:cNvSpPr/>
          <p:nvPr/>
        </p:nvSpPr>
        <p:spPr>
          <a:xfrm>
            <a:off x="521270" y="1481078"/>
            <a:ext cx="2368701" cy="2545356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D1221D6B-BB26-4226-AEC5-A852FC42BAAA}"/>
              </a:ext>
            </a:extLst>
          </p:cNvPr>
          <p:cNvSpPr/>
          <p:nvPr/>
        </p:nvSpPr>
        <p:spPr>
          <a:xfrm>
            <a:off x="515938" y="4218642"/>
            <a:ext cx="4913992" cy="2329598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0A51582-D98A-464A-81D2-D6C350470E79}"/>
              </a:ext>
            </a:extLst>
          </p:cNvPr>
          <p:cNvSpPr/>
          <p:nvPr/>
        </p:nvSpPr>
        <p:spPr>
          <a:xfrm>
            <a:off x="5724294" y="1460970"/>
            <a:ext cx="6132744" cy="5100168"/>
          </a:xfrm>
          <a:prstGeom prst="roundRect">
            <a:avLst>
              <a:gd name="adj" fmla="val 1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B6D7E3D-A594-4715-99A2-989B27C2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6"/>
            <a:ext cx="10837862" cy="6212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exploration and findings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4C0CFA7-B1E6-4E90-89E3-915EC7194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9"/>
          <a:stretch/>
        </p:blipFill>
        <p:spPr bwMode="auto">
          <a:xfrm>
            <a:off x="657693" y="2016233"/>
            <a:ext cx="2063040" cy="17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D2122BAC-BA4D-4FD0-B4C4-CF0817E3A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8" t="6586"/>
          <a:stretch/>
        </p:blipFill>
        <p:spPr bwMode="auto">
          <a:xfrm>
            <a:off x="677370" y="4782101"/>
            <a:ext cx="4487474" cy="164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6B5C496-F3E5-43D6-8E05-A411E58AC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t="14520" r="77403" b="22207"/>
          <a:stretch/>
        </p:blipFill>
        <p:spPr bwMode="auto">
          <a:xfrm>
            <a:off x="3443740" y="2016233"/>
            <a:ext cx="1658356" cy="160700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9382356-91D7-4DD6-A429-07903AE65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r="89112" b="83480"/>
          <a:stretch/>
        </p:blipFill>
        <p:spPr bwMode="auto">
          <a:xfrm>
            <a:off x="3154763" y="2243707"/>
            <a:ext cx="1634090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B3A37E2-A79C-4B9D-870F-0C5634683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8" t="76716" r="77480" b="16035"/>
          <a:stretch/>
        </p:blipFill>
        <p:spPr bwMode="auto">
          <a:xfrm>
            <a:off x="4151747" y="3019944"/>
            <a:ext cx="1230912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9BD1C62-23F3-4BE8-A85C-96262B62F510}"/>
              </a:ext>
            </a:extLst>
          </p:cNvPr>
          <p:cNvSpPr/>
          <p:nvPr/>
        </p:nvSpPr>
        <p:spPr>
          <a:xfrm>
            <a:off x="5724294" y="1460969"/>
            <a:ext cx="6132744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Word cloud of all tweets (cleaned)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54DA979-5687-4CC3-8058-5B44D45AB6F1}"/>
              </a:ext>
            </a:extLst>
          </p:cNvPr>
          <p:cNvSpPr/>
          <p:nvPr/>
        </p:nvSpPr>
        <p:spPr>
          <a:xfrm>
            <a:off x="515939" y="1460969"/>
            <a:ext cx="2368702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Missing values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4C995BF-876B-4FC6-AFA3-134FE39F5BA8}"/>
              </a:ext>
            </a:extLst>
          </p:cNvPr>
          <p:cNvSpPr/>
          <p:nvPr/>
        </p:nvSpPr>
        <p:spPr>
          <a:xfrm>
            <a:off x="505273" y="4218642"/>
            <a:ext cx="4924657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 Target </a:t>
            </a:r>
            <a:r>
              <a:rPr lang="en-US" sz="2000" b="1" dirty="0" err="1">
                <a:solidFill>
                  <a:schemeClr val="bg1"/>
                </a:solidFill>
              </a:rPr>
              <a:t>cout</a:t>
            </a:r>
            <a:r>
              <a:rPr lang="en-US" sz="2000" b="1" dirty="0">
                <a:solidFill>
                  <a:schemeClr val="bg1"/>
                </a:solidFill>
              </a:rPr>
              <a:t> in dataset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ED35E9F-54D4-4909-BC10-D9A0E6C8DBFA}"/>
              </a:ext>
            </a:extLst>
          </p:cNvPr>
          <p:cNvSpPr/>
          <p:nvPr/>
        </p:nvSpPr>
        <p:spPr>
          <a:xfrm>
            <a:off x="3079308" y="1460969"/>
            <a:ext cx="2368702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Target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437890-FECA-4E75-93CD-70A949B5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22" y="1795682"/>
            <a:ext cx="6245620" cy="48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F6712CC-5FB7-4CA7-9853-384B41C432DE}"/>
              </a:ext>
            </a:extLst>
          </p:cNvPr>
          <p:cNvGrpSpPr/>
          <p:nvPr/>
        </p:nvGrpSpPr>
        <p:grpSpPr>
          <a:xfrm>
            <a:off x="515938" y="2283537"/>
            <a:ext cx="4816458" cy="2512392"/>
            <a:chOff x="515939" y="1881188"/>
            <a:chExt cx="4816458" cy="2512392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21C2A999-E6D0-4C52-BCE1-9D1F652AA625}"/>
                </a:ext>
              </a:extLst>
            </p:cNvPr>
            <p:cNvSpPr/>
            <p:nvPr/>
          </p:nvSpPr>
          <p:spPr>
            <a:xfrm>
              <a:off x="515939" y="1881189"/>
              <a:ext cx="4816458" cy="2512391"/>
            </a:xfrm>
            <a:prstGeom prst="roundRect">
              <a:avLst>
                <a:gd name="adj" fmla="val 1538"/>
              </a:avLst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612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302F4A0-74C9-43E0-BF61-7C4839B2F26D}"/>
                </a:ext>
              </a:extLst>
            </p:cNvPr>
            <p:cNvSpPr txBox="1"/>
            <p:nvPr/>
          </p:nvSpPr>
          <p:spPr>
            <a:xfrm>
              <a:off x="810257" y="2425152"/>
              <a:ext cx="431038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</a:t>
              </a:r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/>
                <a:t>Data Cleaning &amp; feature </a:t>
              </a:r>
              <a:r>
                <a:rPr lang="en-US" dirty="0" err="1"/>
                <a:t>extention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/>
                <a:t>Bag of Word</a:t>
              </a:r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Tfidf</a:t>
              </a:r>
              <a:r>
                <a:rPr lang="en-US" dirty="0"/>
                <a:t>, </a:t>
              </a:r>
              <a:r>
                <a:rPr lang="en-US" dirty="0" err="1"/>
                <a:t>Multinominal</a:t>
              </a:r>
              <a:r>
                <a:rPr lang="en-US" dirty="0"/>
                <a:t> NB</a:t>
              </a:r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/>
                <a:t>Linear </a:t>
              </a:r>
              <a:r>
                <a:rPr lang="en-US" dirty="0" err="1"/>
                <a:t>Regession</a:t>
              </a:r>
              <a:endParaRPr lang="en-US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D769FE8E-3A78-4CD2-83A1-748EC6B7D46E}"/>
                </a:ext>
              </a:extLst>
            </p:cNvPr>
            <p:cNvSpPr/>
            <p:nvPr/>
          </p:nvSpPr>
          <p:spPr>
            <a:xfrm>
              <a:off x="515939" y="1881188"/>
              <a:ext cx="4816458" cy="40011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180000" tIns="0" r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Data Cleaning</a:t>
              </a:r>
            </a:p>
          </p:txBody>
        </p: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3A2DBB-4409-4394-9946-88FBD408B324}"/>
              </a:ext>
            </a:extLst>
          </p:cNvPr>
          <p:cNvSpPr/>
          <p:nvPr/>
        </p:nvSpPr>
        <p:spPr>
          <a:xfrm>
            <a:off x="6398858" y="1952626"/>
            <a:ext cx="4816458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5C952CA-E5A1-4FB6-ABA4-1673F36C471A}"/>
              </a:ext>
            </a:extLst>
          </p:cNvPr>
          <p:cNvSpPr/>
          <p:nvPr/>
        </p:nvSpPr>
        <p:spPr>
          <a:xfrm>
            <a:off x="6398858" y="1952625"/>
            <a:ext cx="4816458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CA9A9F-3D80-48A2-B3A2-8C00AB935BC4}"/>
              </a:ext>
            </a:extLst>
          </p:cNvPr>
          <p:cNvSpPr txBox="1"/>
          <p:nvPr/>
        </p:nvSpPr>
        <p:spPr>
          <a:xfrm>
            <a:off x="6651895" y="2582045"/>
            <a:ext cx="43103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 Models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cross_val_score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accuracy_score</a:t>
            </a:r>
            <a:r>
              <a:rPr lang="de-DE" dirty="0"/>
              <a:t>, r2_score, </a:t>
            </a:r>
            <a:r>
              <a:rPr lang="de-DE" dirty="0" err="1"/>
              <a:t>plot_confusion_matrix</a:t>
            </a:r>
            <a:r>
              <a:rPr lang="de-DE" dirty="0"/>
              <a:t>, </a:t>
            </a:r>
            <a:r>
              <a:rPr lang="de-DE" dirty="0" err="1"/>
              <a:t>roc_auc_score</a:t>
            </a:r>
            <a:r>
              <a:rPr lang="de-DE" dirty="0"/>
              <a:t>, </a:t>
            </a:r>
            <a:r>
              <a:rPr lang="de-DE" dirty="0" err="1"/>
              <a:t>roc_curve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/>
              <a:t>…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LogisticRegression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metrics</a:t>
            </a:r>
            <a:endParaRPr lang="de-DE" dirty="0"/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CategoricalNB</a:t>
            </a:r>
            <a:endParaRPr lang="de-DE" dirty="0"/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MultinomialNB</a:t>
            </a:r>
            <a:r>
              <a:rPr lang="de-DE" dirty="0"/>
              <a:t>, </a:t>
            </a:r>
            <a:r>
              <a:rPr lang="de-DE" dirty="0" err="1"/>
              <a:t>BernoulliNB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feature_extraction.text</a:t>
            </a:r>
            <a:r>
              <a:rPr lang="de-DE" dirty="0"/>
              <a:t> </a:t>
            </a:r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CountVectorizer</a:t>
            </a:r>
            <a:r>
              <a:rPr lang="de-DE" dirty="0"/>
              <a:t>, </a:t>
            </a:r>
            <a:r>
              <a:rPr lang="de-DE" dirty="0" err="1"/>
              <a:t>TfidfVectorizer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87C9027-A0D4-4B37-B680-17B970ACCDE5}"/>
              </a:ext>
            </a:extLst>
          </p:cNvPr>
          <p:cNvGrpSpPr/>
          <p:nvPr/>
        </p:nvGrpSpPr>
        <p:grpSpPr>
          <a:xfrm>
            <a:off x="744949" y="379037"/>
            <a:ext cx="8062137" cy="1228316"/>
            <a:chOff x="1264165" y="2483040"/>
            <a:chExt cx="8062137" cy="122831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45F18A65-1095-4F04-85B7-E1E440000690}"/>
                </a:ext>
              </a:extLst>
            </p:cNvPr>
            <p:cNvGrpSpPr/>
            <p:nvPr/>
          </p:nvGrpSpPr>
          <p:grpSpPr>
            <a:xfrm>
              <a:off x="2690813" y="2488835"/>
              <a:ext cx="1065212" cy="1155129"/>
              <a:chOff x="5270500" y="2073211"/>
              <a:chExt cx="1065212" cy="1155129"/>
            </a:xfrm>
          </p:grpSpPr>
          <p:pic>
            <p:nvPicPr>
              <p:cNvPr id="12" name="Picture 6" descr="data science pipeline">
                <a:extLst>
                  <a:ext uri="{FF2B5EF4-FFF2-40B4-BE49-F238E27FC236}">
                    <a16:creationId xmlns:a16="http://schemas.microsoft.com/office/drawing/2014/main" id="{0EB033C5-65A5-4ED7-AB5A-5D40A6EF2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62" t="1600" r="43735" b="24706"/>
              <a:stretch/>
            </p:blipFill>
            <p:spPr bwMode="auto">
              <a:xfrm>
                <a:off x="5270500" y="2073211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AE116330-8134-41FE-80C6-3921BF5BC636}"/>
                  </a:ext>
                </a:extLst>
              </p:cNvPr>
              <p:cNvSpPr/>
              <p:nvPr/>
            </p:nvSpPr>
            <p:spPr>
              <a:xfrm>
                <a:off x="5323681" y="300738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 err="1">
                    <a:latin typeface="Roboto"/>
                  </a:rPr>
                  <a:t>Explore</a:t>
                </a:r>
                <a:r>
                  <a:rPr lang="de-DE" sz="1000" dirty="0">
                    <a:latin typeface="Roboto"/>
                  </a:rPr>
                  <a:t> &amp; </a:t>
                </a:r>
                <a:r>
                  <a:rPr lang="de-DE" sz="1000" dirty="0" err="1">
                    <a:latin typeface="Roboto"/>
                  </a:rPr>
                  <a:t>Prep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038EEE6-3B26-40ED-98B5-9C2BEBD0FF15}"/>
                </a:ext>
              </a:extLst>
            </p:cNvPr>
            <p:cNvGrpSpPr/>
            <p:nvPr/>
          </p:nvGrpSpPr>
          <p:grpSpPr>
            <a:xfrm>
              <a:off x="1264165" y="2486846"/>
              <a:ext cx="1065212" cy="1157118"/>
              <a:chOff x="4025900" y="2090272"/>
              <a:chExt cx="1065212" cy="1157118"/>
            </a:xfrm>
          </p:grpSpPr>
          <p:pic>
            <p:nvPicPr>
              <p:cNvPr id="15" name="Picture 6" descr="data science pipeline">
                <a:extLst>
                  <a:ext uri="{FF2B5EF4-FFF2-40B4-BE49-F238E27FC236}">
                    <a16:creationId xmlns:a16="http://schemas.microsoft.com/office/drawing/2014/main" id="{A9D777D6-BB36-4ACB-B10A-D50B0F1D5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-1" r="65760" b="26307"/>
              <a:stretch/>
            </p:blipFill>
            <p:spPr bwMode="auto">
              <a:xfrm>
                <a:off x="4025900" y="2090272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12C8E44-96B3-4EEF-9F56-47B2FC657B5E}"/>
                  </a:ext>
                </a:extLst>
              </p:cNvPr>
              <p:cNvSpPr/>
              <p:nvPr/>
            </p:nvSpPr>
            <p:spPr>
              <a:xfrm>
                <a:off x="4046418" y="3026432"/>
                <a:ext cx="1024177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de-DE" sz="1000" dirty="0">
                    <a:latin typeface="Roboto"/>
                  </a:rPr>
                  <a:t>Wrangel &amp; Clean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4073CC3-4A38-4E60-9652-46708590948D}"/>
                </a:ext>
              </a:extLst>
            </p:cNvPr>
            <p:cNvGrpSpPr/>
            <p:nvPr/>
          </p:nvGrpSpPr>
          <p:grpSpPr>
            <a:xfrm>
              <a:off x="4263107" y="2483040"/>
              <a:ext cx="1065212" cy="1153759"/>
              <a:chOff x="6428740" y="2034541"/>
              <a:chExt cx="1065212" cy="1153759"/>
            </a:xfrm>
          </p:grpSpPr>
          <p:pic>
            <p:nvPicPr>
              <p:cNvPr id="18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4BA907C8-A151-4DF1-8FBB-E37582454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6428740" y="2034541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BEE32CB8-5D49-437E-9AB2-FD75241C0931}"/>
                  </a:ext>
                </a:extLst>
              </p:cNvPr>
              <p:cNvSpPr/>
              <p:nvPr/>
            </p:nvSpPr>
            <p:spPr>
              <a:xfrm>
                <a:off x="6495811" y="296734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Modelling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3B78501-44A0-431B-86DA-BB23A1FCDC4E}"/>
                </a:ext>
              </a:extLst>
            </p:cNvPr>
            <p:cNvGrpSpPr/>
            <p:nvPr/>
          </p:nvGrpSpPr>
          <p:grpSpPr>
            <a:xfrm>
              <a:off x="8261089" y="2557598"/>
              <a:ext cx="1065213" cy="1153758"/>
              <a:chOff x="6294223" y="2542662"/>
              <a:chExt cx="1065213" cy="1153758"/>
            </a:xfrm>
          </p:grpSpPr>
          <p:pic>
            <p:nvPicPr>
              <p:cNvPr id="21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D96A4E8E-6224-42BA-8C97-4EBB64FC2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FDDE1774-713D-4C68-BBE3-B820C6499B31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641E39DB-218F-4FD8-B70E-94959CF93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9" t="36358" b="12685"/>
          <a:stretch/>
        </p:blipFill>
        <p:spPr bwMode="auto">
          <a:xfrm>
            <a:off x="7459431" y="2582045"/>
            <a:ext cx="4732569" cy="21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2D303DE-BDE2-4E14-9180-395AC90ED838}"/>
              </a:ext>
            </a:extLst>
          </p:cNvPr>
          <p:cNvGrpSpPr/>
          <p:nvPr/>
        </p:nvGrpSpPr>
        <p:grpSpPr>
          <a:xfrm>
            <a:off x="0" y="1180334"/>
            <a:ext cx="12194723" cy="5369691"/>
            <a:chOff x="-8169" y="1596060"/>
            <a:chExt cx="12194723" cy="489993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BACF3D7-70E3-411F-8821-8D28829FCFF2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7AD2E2-E856-4822-8124-D54577BEE0C1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94AAEA9-BE29-4113-A00C-DE986371D26A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57469F3D-ADFB-4445-8DAA-44B647F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6"/>
            <a:ext cx="11341100" cy="6212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cleaning: Keyword-Target Distributions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19F22958-1E43-4158-B970-4BC6870B9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6976"/>
          <a:stretch/>
        </p:blipFill>
        <p:spPr bwMode="auto">
          <a:xfrm>
            <a:off x="0" y="1208178"/>
            <a:ext cx="6203323" cy="5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CC5FECC-71D0-4D78-B2C5-2B3FA87D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472"/>
          <a:stretch/>
        </p:blipFill>
        <p:spPr bwMode="auto">
          <a:xfrm>
            <a:off x="6805062" y="1254042"/>
            <a:ext cx="4739316" cy="52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2B5BF7B-E95C-486A-A173-00BCEF19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268" y="4010533"/>
            <a:ext cx="375651" cy="25396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B0311246-01D3-49ED-B886-35920C3A5827}"/>
              </a:ext>
            </a:extLst>
          </p:cNvPr>
          <p:cNvSpPr/>
          <p:nvPr/>
        </p:nvSpPr>
        <p:spPr>
          <a:xfrm rot="5400000">
            <a:off x="6420427" y="2569946"/>
            <a:ext cx="726873" cy="1971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583FB8-7E88-4412-9230-C93D5B9619AA}"/>
              </a:ext>
            </a:extLst>
          </p:cNvPr>
          <p:cNvSpPr txBox="1"/>
          <p:nvPr/>
        </p:nvSpPr>
        <p:spPr>
          <a:xfrm>
            <a:off x="1570979" y="6488668"/>
            <a:ext cx="46301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Absolute keyword count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0677F2D-C2FD-463F-90F2-A6D7351E979F}"/>
              </a:ext>
            </a:extLst>
          </p:cNvPr>
          <p:cNvSpPr/>
          <p:nvPr/>
        </p:nvSpPr>
        <p:spPr>
          <a:xfrm>
            <a:off x="1524567" y="1053987"/>
            <a:ext cx="463015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step: cleaned with regex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57E434-49D8-408D-A2DA-4379934A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79" y="3991401"/>
            <a:ext cx="386820" cy="25396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6D52F23-D8BF-4846-99B9-1D694DB5DE30}"/>
              </a:ext>
            </a:extLst>
          </p:cNvPr>
          <p:cNvSpPr/>
          <p:nvPr/>
        </p:nvSpPr>
        <p:spPr>
          <a:xfrm>
            <a:off x="7866632" y="1034973"/>
            <a:ext cx="3615719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baseline="30000" dirty="0">
                <a:solidFill>
                  <a:schemeClr val="bg1"/>
                </a:solidFill>
              </a:rPr>
              <a:t>nd</a:t>
            </a:r>
            <a:r>
              <a:rPr lang="en-US" sz="2000" b="1" dirty="0">
                <a:solidFill>
                  <a:schemeClr val="bg1"/>
                </a:solidFill>
              </a:rPr>
              <a:t> step: plus stemming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9A429A-CC4F-4B5B-9F49-AB517857A269}"/>
              </a:ext>
            </a:extLst>
          </p:cNvPr>
          <p:cNvSpPr txBox="1"/>
          <p:nvPr/>
        </p:nvSpPr>
        <p:spPr>
          <a:xfrm>
            <a:off x="7887023" y="6550000"/>
            <a:ext cx="3615719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Absolute keyword count</a:t>
            </a:r>
          </a:p>
        </p:txBody>
      </p:sp>
    </p:spTree>
    <p:extLst>
      <p:ext uri="{BB962C8B-B14F-4D97-AF65-F5344CB8AC3E}">
        <p14:creationId xmlns:p14="http://schemas.microsoft.com/office/powerpoint/2010/main" val="114107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254E9E-B287-428A-89BB-C25348E64F7C}"/>
              </a:ext>
            </a:extLst>
          </p:cNvPr>
          <p:cNvSpPr/>
          <p:nvPr/>
        </p:nvSpPr>
        <p:spPr>
          <a:xfrm>
            <a:off x="515939" y="1881189"/>
            <a:ext cx="4816458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A41E8-31A6-4BC3-B8DC-4BA79463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Cleaning and extending features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640E94-96A4-4CBD-8836-13C47E12ED70}"/>
              </a:ext>
            </a:extLst>
          </p:cNvPr>
          <p:cNvSpPr txBox="1"/>
          <p:nvPr/>
        </p:nvSpPr>
        <p:spPr>
          <a:xfrm>
            <a:off x="810257" y="2425152"/>
            <a:ext cx="4310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of tweets: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hyper-links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punctuation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all non-letters and extra spaces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Set all text to lowercase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Stopwords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WordNetLemmatizer</a:t>
            </a:r>
            <a:r>
              <a:rPr lang="de-DE" dirty="0"/>
              <a:t>()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PorterStemmer</a:t>
            </a:r>
            <a:r>
              <a:rPr lang="de-DE" dirty="0"/>
              <a:t>()</a:t>
            </a:r>
          </a:p>
          <a:p>
            <a:endParaRPr lang="en-US" dirty="0"/>
          </a:p>
          <a:p>
            <a:r>
              <a:rPr lang="en-US" dirty="0"/>
              <a:t>KEYWORD extracted of text: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Cleaning as in text</a:t>
            </a:r>
          </a:p>
          <a:p>
            <a:pPr marL="90487"/>
            <a:endParaRPr lang="en-US" dirty="0"/>
          </a:p>
          <a:p>
            <a:r>
              <a:rPr lang="en-US" dirty="0"/>
              <a:t>LOCATION tweet was sent from: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Spacy</a:t>
            </a:r>
            <a:r>
              <a:rPr lang="de-DE" dirty="0"/>
              <a:t> LOC &amp; GPE</a:t>
            </a:r>
            <a:endParaRPr lang="en-US" dirty="0"/>
          </a:p>
          <a:p>
            <a:pPr marL="90487"/>
            <a:endParaRPr lang="en-US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F5BE03-8155-4CCD-86EC-454EA4F8EA66}"/>
              </a:ext>
            </a:extLst>
          </p:cNvPr>
          <p:cNvSpPr/>
          <p:nvPr/>
        </p:nvSpPr>
        <p:spPr>
          <a:xfrm>
            <a:off x="515939" y="1881188"/>
            <a:ext cx="4816458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28E9F9-4FEB-4CA9-BDE9-77D2D2521915}"/>
              </a:ext>
            </a:extLst>
          </p:cNvPr>
          <p:cNvSpPr/>
          <p:nvPr/>
        </p:nvSpPr>
        <p:spPr>
          <a:xfrm>
            <a:off x="5724294" y="1881188"/>
            <a:ext cx="6132744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45F034-CA28-4429-9ECA-815B8DF1EACD}"/>
              </a:ext>
            </a:extLst>
          </p:cNvPr>
          <p:cNvSpPr/>
          <p:nvPr/>
        </p:nvSpPr>
        <p:spPr>
          <a:xfrm>
            <a:off x="5724294" y="1881187"/>
            <a:ext cx="6132744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Extending features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A80521-955A-4177-B426-181D0BC03FC3}"/>
              </a:ext>
            </a:extLst>
          </p:cNvPr>
          <p:cNvSpPr txBox="1"/>
          <p:nvPr/>
        </p:nvSpPr>
        <p:spPr>
          <a:xfrm>
            <a:off x="6028313" y="2425152"/>
            <a:ext cx="5680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 of e.g.: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word_count</a:t>
            </a:r>
            <a:r>
              <a:rPr lang="en-US" dirty="0"/>
              <a:t> - number of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unique_word_count</a:t>
            </a:r>
            <a:r>
              <a:rPr lang="en-US" dirty="0"/>
              <a:t> - number of unique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stop_word_count</a:t>
            </a:r>
            <a:r>
              <a:rPr lang="en-US" dirty="0"/>
              <a:t> - number of stop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url_count</a:t>
            </a:r>
            <a:r>
              <a:rPr lang="en-US" dirty="0"/>
              <a:t> - number of </a:t>
            </a:r>
            <a:r>
              <a:rPr lang="en-US" dirty="0" err="1"/>
              <a:t>urls</a:t>
            </a:r>
            <a:r>
              <a:rPr lang="en-US" dirty="0"/>
              <a:t>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mean_word_length</a:t>
            </a:r>
            <a:r>
              <a:rPr lang="en-US" dirty="0"/>
              <a:t> - average character count in words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char_count</a:t>
            </a:r>
            <a:r>
              <a:rPr lang="en-US" dirty="0"/>
              <a:t> - number of characters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punctuation_count</a:t>
            </a:r>
            <a:r>
              <a:rPr lang="en-US" dirty="0"/>
              <a:t> - number of punctuations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hashtag_count</a:t>
            </a:r>
            <a:r>
              <a:rPr lang="en-US" dirty="0"/>
              <a:t> - number of hashtags (#)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mention_count</a:t>
            </a:r>
            <a:r>
              <a:rPr lang="en-US" dirty="0"/>
              <a:t> - number of mentions (@) in text</a:t>
            </a:r>
          </a:p>
        </p:txBody>
      </p:sp>
    </p:spTree>
    <p:extLst>
      <p:ext uri="{BB962C8B-B14F-4D97-AF65-F5344CB8AC3E}">
        <p14:creationId xmlns:p14="http://schemas.microsoft.com/office/powerpoint/2010/main" val="397542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9F2B34D-4BCF-4E7E-A96F-FBAD815EA4E6}"/>
              </a:ext>
            </a:extLst>
          </p:cNvPr>
          <p:cNvGrpSpPr/>
          <p:nvPr/>
        </p:nvGrpSpPr>
        <p:grpSpPr>
          <a:xfrm>
            <a:off x="47813" y="1449388"/>
            <a:ext cx="12194723" cy="5100637"/>
            <a:chOff x="-8169" y="1596060"/>
            <a:chExt cx="12194723" cy="489993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8A3D60E8-0FAF-4375-A6C0-85017941BA66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DC2AE71-BA44-4EFD-9219-797B85111ECD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BFE3739-9D03-418E-89A2-FCCF7981A5CF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Evaluation of basis models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Pipe: Vectorized word counting (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TFiDF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MNaiveBayes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974AD75-8C7D-40BF-BB7A-C1F396FD03F6}"/>
              </a:ext>
            </a:extLst>
          </p:cNvPr>
          <p:cNvSpPr/>
          <p:nvPr/>
        </p:nvSpPr>
        <p:spPr>
          <a:xfrm>
            <a:off x="2446328" y="6459366"/>
            <a:ext cx="216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Train</a:t>
            </a:r>
            <a:endParaRPr lang="en-US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ED7994C1-08AA-4EB1-8F9E-DF3DF776F368}"/>
              </a:ext>
            </a:extLst>
          </p:cNvPr>
          <p:cNvSpPr/>
          <p:nvPr/>
        </p:nvSpPr>
        <p:spPr>
          <a:xfrm>
            <a:off x="5455298" y="6459366"/>
            <a:ext cx="216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  <a:endParaRPr lang="en-US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0FBA07CE-9EE4-4709-946A-B1D8FBAF30C7}"/>
              </a:ext>
            </a:extLst>
          </p:cNvPr>
          <p:cNvSpPr/>
          <p:nvPr/>
        </p:nvSpPr>
        <p:spPr>
          <a:xfrm>
            <a:off x="8540051" y="6459366"/>
            <a:ext cx="288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Validate</a:t>
            </a:r>
            <a:endParaRPr lang="en-US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253A30D-193E-4B9E-8878-B6EA28C2C120}"/>
              </a:ext>
            </a:extLst>
          </p:cNvPr>
          <p:cNvGrpSpPr/>
          <p:nvPr/>
        </p:nvGrpSpPr>
        <p:grpSpPr>
          <a:xfrm>
            <a:off x="2162792" y="1524378"/>
            <a:ext cx="9390446" cy="2321864"/>
            <a:chOff x="2222266" y="1613586"/>
            <a:chExt cx="9390446" cy="232186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D9B1F52-1823-4FDA-BACA-AF26D2D60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0"/>
            <a:stretch/>
          </p:blipFill>
          <p:spPr bwMode="auto">
            <a:xfrm>
              <a:off x="2222266" y="1613586"/>
              <a:ext cx="2786888" cy="230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483E232-B319-4896-A233-8F9981BF44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0"/>
            <a:stretch/>
          </p:blipFill>
          <p:spPr bwMode="auto">
            <a:xfrm>
              <a:off x="5201328" y="1613586"/>
              <a:ext cx="2786888" cy="230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F8F179FA-4A7D-4B1A-BA4E-AB0775EE3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7"/>
            <a:stretch/>
          </p:blipFill>
          <p:spPr bwMode="auto">
            <a:xfrm>
              <a:off x="8180390" y="1631243"/>
              <a:ext cx="3432322" cy="230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E2D5CA5-0D8B-4286-991A-6DB3880BBBDF}"/>
              </a:ext>
            </a:extLst>
          </p:cNvPr>
          <p:cNvGrpSpPr/>
          <p:nvPr/>
        </p:nvGrpSpPr>
        <p:grpSpPr>
          <a:xfrm>
            <a:off x="2162792" y="3928683"/>
            <a:ext cx="9390446" cy="2507298"/>
            <a:chOff x="2222266" y="3796691"/>
            <a:chExt cx="9390446" cy="2507298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EEE0AF6-77C0-4ADC-A044-EDA79150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266" y="3796691"/>
              <a:ext cx="2786888" cy="250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C6A56CA1-AC81-4831-9D28-65FA808FE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328" y="3796691"/>
              <a:ext cx="2786888" cy="250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5B98ECCB-4F32-480A-8698-5E02FABF0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390" y="3814348"/>
              <a:ext cx="3432322" cy="247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4E60FD-F895-4025-9404-28A94A073C5D}"/>
              </a:ext>
            </a:extLst>
          </p:cNvPr>
          <p:cNvCxnSpPr/>
          <p:nvPr/>
        </p:nvCxnSpPr>
        <p:spPr>
          <a:xfrm>
            <a:off x="2446328" y="1821217"/>
            <a:ext cx="0" cy="513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50BC2B6-F5E7-464D-915D-C8318E5B00E6}"/>
              </a:ext>
            </a:extLst>
          </p:cNvPr>
          <p:cNvSpPr/>
          <p:nvPr/>
        </p:nvSpPr>
        <p:spPr>
          <a:xfrm>
            <a:off x="130739" y="1802759"/>
            <a:ext cx="1665592" cy="1725447"/>
          </a:xfrm>
          <a:prstGeom prst="rightArrow">
            <a:avLst>
              <a:gd name="adj1" fmla="val 100000"/>
              <a:gd name="adj2" fmla="val 2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CountVectorizer(), MultinomialNB()) #### naive bayes </a:t>
            </a:r>
            <a:endParaRPr lang="en-US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1BE303B-FF20-451E-9C4D-AD625511A6DF}"/>
              </a:ext>
            </a:extLst>
          </p:cNvPr>
          <p:cNvSpPr/>
          <p:nvPr/>
        </p:nvSpPr>
        <p:spPr>
          <a:xfrm>
            <a:off x="130739" y="4244204"/>
            <a:ext cx="1665592" cy="1725447"/>
          </a:xfrm>
          <a:prstGeom prst="rightArrow">
            <a:avLst>
              <a:gd name="adj1" fmla="val 100000"/>
              <a:gd name="adj2" fmla="val 2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9F2B34D-4BCF-4E7E-A96F-FBAD815EA4E6}"/>
              </a:ext>
            </a:extLst>
          </p:cNvPr>
          <p:cNvGrpSpPr/>
          <p:nvPr/>
        </p:nvGrpSpPr>
        <p:grpSpPr>
          <a:xfrm>
            <a:off x="0" y="1460501"/>
            <a:ext cx="12194723" cy="5100637"/>
            <a:chOff x="-8169" y="1596060"/>
            <a:chExt cx="12194723" cy="489993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8A3D60E8-0FAF-4375-A6C0-85017941BA66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DC2AE71-BA44-4EFD-9219-797B85111ECD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BFE3739-9D03-418E-89A2-FCCF7981A5CF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Modelling and evaluation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Pipe: Vectorized numeric feature list from text 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0813866-95B2-4991-9E94-9C58C658D0FB}"/>
              </a:ext>
            </a:extLst>
          </p:cNvPr>
          <p:cNvGrpSpPr/>
          <p:nvPr/>
        </p:nvGrpSpPr>
        <p:grpSpPr>
          <a:xfrm>
            <a:off x="483217" y="1613883"/>
            <a:ext cx="11351518" cy="3290762"/>
            <a:chOff x="533571" y="2255107"/>
            <a:chExt cx="11167352" cy="3584737"/>
          </a:xfrm>
        </p:grpSpPr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9974AD75-8C7D-40BF-BB7A-C1F396FD03F6}"/>
                </a:ext>
              </a:extLst>
            </p:cNvPr>
            <p:cNvSpPr/>
            <p:nvPr/>
          </p:nvSpPr>
          <p:spPr>
            <a:xfrm>
              <a:off x="951768" y="5551844"/>
              <a:ext cx="2772000" cy="288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</a:t>
              </a:r>
              <a:endParaRPr lang="en-US" dirty="0"/>
            </a:p>
          </p:txBody>
        </p:sp>
        <p:sp>
          <p:nvSpPr>
            <p:cNvPr id="22" name="Pfeil: nach rechts 21">
              <a:extLst>
                <a:ext uri="{FF2B5EF4-FFF2-40B4-BE49-F238E27FC236}">
                  <a16:creationId xmlns:a16="http://schemas.microsoft.com/office/drawing/2014/main" id="{ED7994C1-08AA-4EB1-8F9E-DF3DF776F368}"/>
                </a:ext>
              </a:extLst>
            </p:cNvPr>
            <p:cNvSpPr/>
            <p:nvPr/>
          </p:nvSpPr>
          <p:spPr>
            <a:xfrm>
              <a:off x="4525306" y="5551844"/>
              <a:ext cx="2772000" cy="288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</a:t>
              </a:r>
              <a:endParaRPr lang="en-US" dirty="0"/>
            </a:p>
          </p:txBody>
        </p:sp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0FBA07CE-9EE4-4709-946A-B1D8FBAF30C7}"/>
                </a:ext>
              </a:extLst>
            </p:cNvPr>
            <p:cNvSpPr/>
            <p:nvPr/>
          </p:nvSpPr>
          <p:spPr>
            <a:xfrm>
              <a:off x="8156004" y="5542478"/>
              <a:ext cx="3098841" cy="297366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Validate</a:t>
              </a:r>
              <a:endParaRPr lang="en-US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A796E4F-571C-47C7-84C9-A24A2830FA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3571" y="2255107"/>
              <a:ext cx="11167352" cy="3153485"/>
              <a:chOff x="-303225" y="2230429"/>
              <a:chExt cx="12284087" cy="3468833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231B14C4-E362-4364-B9E9-ADF772EF1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3225" y="2230429"/>
                <a:ext cx="3855645" cy="3468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FAF62F2F-2735-4831-A29E-F0929EACF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8676" y="2333082"/>
                <a:ext cx="3627444" cy="3263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1593D276-336C-45A2-8F43-6F3DA21349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2375" y="2377333"/>
                <a:ext cx="4408487" cy="3175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D1DA2D3-420B-4922-B7DD-D367925A9C02}"/>
              </a:ext>
            </a:extLst>
          </p:cNvPr>
          <p:cNvGrpSpPr/>
          <p:nvPr/>
        </p:nvGrpSpPr>
        <p:grpSpPr>
          <a:xfrm>
            <a:off x="550128" y="5251550"/>
            <a:ext cx="6817112" cy="923331"/>
            <a:chOff x="587298" y="5251550"/>
            <a:chExt cx="6817112" cy="923331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BD6F243-F679-404E-9446-23944BD6DEB4}"/>
                </a:ext>
              </a:extLst>
            </p:cNvPr>
            <p:cNvSpPr txBox="1"/>
            <p:nvPr/>
          </p:nvSpPr>
          <p:spPr>
            <a:xfrm>
              <a:off x="1863691" y="5251550"/>
              <a:ext cx="554071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word_count</a:t>
              </a:r>
              <a:r>
                <a:rPr lang="en-US" dirty="0"/>
                <a:t> - </a:t>
              </a:r>
              <a:r>
                <a:rPr lang="en-US" dirty="0" err="1"/>
                <a:t>unique_word_count</a:t>
              </a:r>
              <a:r>
                <a:rPr lang="en-US" dirty="0"/>
                <a:t> - </a:t>
              </a:r>
              <a:r>
                <a:rPr lang="en-US" dirty="0" err="1"/>
                <a:t>stop_word_count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url_count</a:t>
              </a:r>
              <a:r>
                <a:rPr lang="en-US" dirty="0"/>
                <a:t> - </a:t>
              </a:r>
              <a:r>
                <a:rPr lang="en-US" dirty="0" err="1"/>
                <a:t>mean_word_length</a:t>
              </a:r>
              <a:r>
                <a:rPr lang="en-US" dirty="0"/>
                <a:t> - </a:t>
              </a:r>
              <a:r>
                <a:rPr lang="en-US" dirty="0" err="1"/>
                <a:t>char_count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punctuation_count</a:t>
              </a:r>
              <a:r>
                <a:rPr lang="en-US" dirty="0"/>
                <a:t> - </a:t>
              </a:r>
              <a:r>
                <a:rPr lang="en-US" dirty="0" err="1"/>
                <a:t>hashtag_count</a:t>
              </a:r>
              <a:r>
                <a:rPr lang="en-US" dirty="0"/>
                <a:t> - </a:t>
              </a:r>
              <a:r>
                <a:rPr lang="en-US" dirty="0" err="1"/>
                <a:t>mention_count</a:t>
              </a:r>
              <a:endParaRPr lang="en-US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5BF5630-9515-443C-AD3E-4E99D613ACF3}"/>
                </a:ext>
              </a:extLst>
            </p:cNvPr>
            <p:cNvSpPr txBox="1"/>
            <p:nvPr/>
          </p:nvSpPr>
          <p:spPr>
            <a:xfrm>
              <a:off x="587298" y="5251551"/>
              <a:ext cx="129609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90487" algn="r"/>
              <a:r>
                <a:rPr lang="en-US" dirty="0"/>
                <a:t>Exemplary evaluated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8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Modelling and evaluation: Final result</a:t>
            </a:r>
          </a:p>
          <a:p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04FDF20-02D6-4DD7-89F0-759FDA09FA07}"/>
              </a:ext>
            </a:extLst>
          </p:cNvPr>
          <p:cNvSpPr/>
          <p:nvPr/>
        </p:nvSpPr>
        <p:spPr>
          <a:xfrm>
            <a:off x="515938" y="1725244"/>
            <a:ext cx="11341100" cy="4835894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BD645B4-C0E2-42CD-B67E-3B41CECD89B2}"/>
              </a:ext>
            </a:extLst>
          </p:cNvPr>
          <p:cNvSpPr/>
          <p:nvPr/>
        </p:nvSpPr>
        <p:spPr>
          <a:xfrm>
            <a:off x="515938" y="1725244"/>
            <a:ext cx="1134110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Final result: ROC curves with test-AUC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3371CF3-D94D-42B4-ADF8-95FAE1E32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/>
          <a:stretch/>
        </p:blipFill>
        <p:spPr bwMode="auto">
          <a:xfrm>
            <a:off x="759247" y="2337415"/>
            <a:ext cx="10916815" cy="40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3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112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Roboto</vt:lpstr>
      <vt:lpstr>Arial</vt:lpstr>
      <vt:lpstr>Calibri</vt:lpstr>
      <vt:lpstr>Calibri Light</vt:lpstr>
      <vt:lpstr>Wingdings</vt:lpstr>
      <vt:lpstr>Office</vt:lpstr>
      <vt:lpstr>Twitter Disaster Detection</vt:lpstr>
      <vt:lpstr>Twitter Disaster Detection Topic fields</vt:lpstr>
      <vt:lpstr>Data exploration and findings</vt:lpstr>
      <vt:lpstr>PowerPoint-Präsentation</vt:lpstr>
      <vt:lpstr>Data cleaning: Keyword-Target Distributions</vt:lpstr>
      <vt:lpstr>Data Cleaning and extending features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  as seen by a Data Analyst</dc:title>
  <dc:creator>Faber, Oliver</dc:creator>
  <cp:lastModifiedBy>Faber, Oliver</cp:lastModifiedBy>
  <cp:revision>244</cp:revision>
  <dcterms:created xsi:type="dcterms:W3CDTF">2020-06-29T10:04:31Z</dcterms:created>
  <dcterms:modified xsi:type="dcterms:W3CDTF">2020-10-09T07:00:00Z</dcterms:modified>
</cp:coreProperties>
</file>