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6" r:id="rId3"/>
    <p:sldId id="345" r:id="rId4"/>
    <p:sldId id="350" r:id="rId5"/>
    <p:sldId id="337" r:id="rId6"/>
    <p:sldId id="334" r:id="rId7"/>
    <p:sldId id="344" r:id="rId8"/>
    <p:sldId id="352" r:id="rId9"/>
    <p:sldId id="348" r:id="rId10"/>
    <p:sldId id="347" r:id="rId11"/>
    <p:sldId id="263" r:id="rId12"/>
    <p:sldId id="35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25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pos="4770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1185" userDrawn="1">
          <p15:clr>
            <a:srgbClr val="A4A3A4"/>
          </p15:clr>
        </p15:guide>
        <p15:guide id="9" orient="horz" pos="482" userDrawn="1">
          <p15:clr>
            <a:srgbClr val="A4A3A4"/>
          </p15:clr>
        </p15:guide>
        <p15:guide id="10" orient="horz" pos="142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23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er, Oliver" initials="FO" lastIdx="2" clrIdx="0">
    <p:extLst>
      <p:ext uri="{19B8F6BF-5375-455C-9EA6-DF929625EA0E}">
        <p15:presenceInfo xmlns:p15="http://schemas.microsoft.com/office/powerpoint/2012/main" userId="S::FaberO@telekom.de::542a674a-184f-45e3-877b-1f6d6cda11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5822" autoAdjust="0"/>
  </p:normalViewPr>
  <p:slideViewPr>
    <p:cSldViewPr snapToGrid="0">
      <p:cViewPr>
        <p:scale>
          <a:sx n="75" d="100"/>
          <a:sy n="75" d="100"/>
        </p:scale>
        <p:origin x="1168" y="420"/>
      </p:cViewPr>
      <p:guideLst>
        <p:guide pos="325"/>
        <p:guide orient="horz" pos="4133"/>
        <p:guide pos="4770"/>
        <p:guide pos="7469"/>
        <p:guide orient="horz" pos="1185"/>
        <p:guide orient="horz" pos="482"/>
        <p:guide orient="horz" pos="142"/>
        <p:guide orient="horz" pos="1344"/>
        <p:guide pos="23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486AC-BF38-45FB-BB07-B387926870A0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0A7EE-D142-4B43-840B-A4AEDB6B3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2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Data Cleaning &amp; feature </a:t>
            </a:r>
            <a:r>
              <a:rPr lang="en-US" dirty="0" err="1"/>
              <a:t>extention</a:t>
            </a: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Bag of Word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Tfidf</a:t>
            </a:r>
            <a:r>
              <a:rPr lang="en-US" dirty="0"/>
              <a:t>, </a:t>
            </a:r>
            <a:r>
              <a:rPr lang="en-US" dirty="0" err="1"/>
              <a:t>Multinominal</a:t>
            </a:r>
            <a:r>
              <a:rPr lang="en-US" dirty="0"/>
              <a:t> NB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Linear </a:t>
            </a:r>
            <a:r>
              <a:rPr lang="en-US" dirty="0" err="1"/>
              <a:t>Regession</a:t>
            </a:r>
            <a:endParaRPr lang="en-US" dirty="0"/>
          </a:p>
          <a:p>
            <a:pPr marL="90487" indent="0">
              <a:buFont typeface="Wingdings" panose="05000000000000000000" pitchFamily="2" charset="2"/>
              <a:buNone/>
            </a:pPr>
            <a:endParaRPr lang="en-US" dirty="0"/>
          </a:p>
          <a:p>
            <a:pPr marL="90487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 Models</a:t>
            </a: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cross_val_score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accuracy_score</a:t>
            </a:r>
            <a:r>
              <a:rPr lang="de-DE" dirty="0"/>
              <a:t>, r2_score, </a:t>
            </a:r>
            <a:r>
              <a:rPr lang="de-DE" dirty="0" err="1"/>
              <a:t>plot_confusion_matrix</a:t>
            </a:r>
            <a:r>
              <a:rPr lang="de-DE" dirty="0"/>
              <a:t>, </a:t>
            </a:r>
            <a:r>
              <a:rPr lang="de-DE" dirty="0" err="1"/>
              <a:t>roc_auc_score</a:t>
            </a:r>
            <a:r>
              <a:rPr lang="de-DE" dirty="0"/>
              <a:t>, </a:t>
            </a:r>
            <a:r>
              <a:rPr lang="de-DE" dirty="0" err="1"/>
              <a:t>roc_curve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/>
              <a:t>…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LogisticRegression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metrics</a:t>
            </a:r>
            <a:endParaRPr lang="de-DE" dirty="0"/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CategoricalNB</a:t>
            </a:r>
            <a:endParaRPr lang="de-DE" dirty="0"/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MultinomialNB</a:t>
            </a:r>
            <a:r>
              <a:rPr lang="de-DE" dirty="0"/>
              <a:t>, </a:t>
            </a:r>
            <a:r>
              <a:rPr lang="de-DE" dirty="0" err="1"/>
              <a:t>BernoulliNB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feature_extraction.text</a:t>
            </a:r>
            <a:r>
              <a:rPr lang="de-DE" dirty="0"/>
              <a:t> </a:t>
            </a:r>
          </a:p>
          <a:p>
            <a:pPr marL="742950" lvl="1" indent="-195263">
              <a:buFont typeface="Wingdings" panose="05000000000000000000" pitchFamily="2" charset="2"/>
              <a:buChar char="§"/>
            </a:pPr>
            <a:r>
              <a:rPr lang="de-DE" dirty="0" err="1"/>
              <a:t>CountVectorizer</a:t>
            </a:r>
            <a:r>
              <a:rPr lang="de-DE" dirty="0"/>
              <a:t>, </a:t>
            </a:r>
            <a:r>
              <a:rPr lang="de-DE" dirty="0" err="1"/>
              <a:t>TfidfVectorizer</a:t>
            </a:r>
            <a:endParaRPr lang="de-DE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marL="90487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Note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Data Cleaning &amp; feature </a:t>
            </a:r>
            <a:r>
              <a:rPr lang="en-US" dirty="0" err="1"/>
              <a:t>extention</a:t>
            </a: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Bag of Word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Tfidf</a:t>
            </a:r>
            <a:r>
              <a:rPr lang="en-US" dirty="0"/>
              <a:t>, </a:t>
            </a:r>
            <a:r>
              <a:rPr lang="en-US" dirty="0" err="1"/>
              <a:t>Multinominal</a:t>
            </a:r>
            <a:r>
              <a:rPr lang="en-US" dirty="0"/>
              <a:t> NB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Linear </a:t>
            </a:r>
            <a:r>
              <a:rPr lang="en-US" dirty="0" err="1"/>
              <a:t>Regession</a:t>
            </a:r>
            <a:endParaRPr lang="en-US" dirty="0"/>
          </a:p>
          <a:p>
            <a:pPr marL="90487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91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15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 NEW #################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disaster_tweets.copy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# original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postprocessin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make_pipeline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TfidfVectorizer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ngram_range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=(1, 1)),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 #### naive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%time fpr_0, tpr_0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my_fit_cm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5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Locoation_re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 NEW #################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disaster_tweets.copy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# original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postprocessin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make_pipeline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TfidfVectorizer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ngram_range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=(1, 1)),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 #### naive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%time fpr_0, tpr_0 =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my_fit_cm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pipeMNB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loc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='upper right'</a:t>
            </a:r>
            <a:r>
              <a:rPr lang="en-US" dirty="0"/>
              <a:t>, </a:t>
            </a:r>
            <a:r>
              <a:rPr lang="en-US" dirty="0" err="1"/>
              <a:t>bbox_to_anchor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en-US" dirty="0"/>
              <a:t>)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0A7EE-D142-4B43-840B-A4AEDB6B3F6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58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986-1400-4B57-9DB3-01A35FFC0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CC5828-6A83-4D20-A855-CA5DDD27C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12B94-3826-42AA-B56A-7A4CB299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D2A44-9436-47B5-BC7A-4F6DB9DC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4C2A6-7B52-4209-AE3B-68657F9E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9FF94-CBA7-4B1A-8073-365D693E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123D02-8885-430C-9DC9-92639779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7BA7E-AFD3-46D3-8192-C8DF633F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6C495-1EE6-4BB5-BFA9-AE907990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EAE10-6F6B-4E5C-B67A-4BC7D597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4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CF9D8D-1CD8-46DB-8094-773D146A6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4BAC2-11E3-4783-BEE9-F4E7C121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7873D-A7D0-4C08-B078-4E7C7E13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03CAD-A3FE-4BD0-ADE6-C665F1CC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90095-053B-4118-9820-0EAC7C90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423-C278-47CB-8CBC-6B22BD16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6A3CE-D19A-4A22-B6D4-8952D093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87F32-D8C0-470A-800D-AE7FF6B5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1C2B-B49F-4150-8812-396B20CE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2E84-5B0A-41C6-90BC-CE0B7FA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BDC2-42CD-4C73-97D0-6BEFC89E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D551BE-B82B-4FD4-969F-7DCD2B62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2059D-3804-4EA6-8EB8-B6E97A19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64534-BCF0-459B-9380-99A753B9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98E1B0-6709-4318-B3B4-6B32DC9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FA872-3491-4B65-A466-DEE056DD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3DF37-C76D-4AA2-BA45-C9B0691C4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499E51-67FB-4974-89B7-B0C37218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56ABE-0CBD-4933-87C5-9DA0B3A7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63C9B-6389-401E-BAC1-6519F4A4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E10E2-286F-4FF6-9E63-66F9235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BB36F-F699-4A68-A262-32E36F25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BBA77C-8C40-4F68-B9C7-35DDA47B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DDD1B2-430D-48EB-8F55-7C162851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708AD-540D-41A7-BC84-49A841CAA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61166D-69EB-48B4-B978-16276E2AD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3C3275-50DB-4258-835E-C67E0869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E0DAD1-8F7D-4869-A398-2BD6A04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89EFDE-75F1-4C3B-A839-45C5012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2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FA865-27EB-4621-8442-89494F39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FE0047-18BE-494A-8B6D-C7FB5CC5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4D14D9-941A-4C0E-AB2D-F0641531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7D4F03-9FC3-4A90-A38E-802320B5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2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CE6ED0-9C25-4006-8625-D5F6E71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D76103-434C-4DF7-8A92-DFED99B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E64BF-C590-4A1C-8FA2-B2A6F97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2AF46-666F-40C7-8A95-4AB3C68F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7F2E3-35FE-4A07-A337-FA2EF1C8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64116-E407-43F0-8D18-394D9157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966950-9226-4350-9D26-ACA154E4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877A9-DEF5-498F-9E77-914554C1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87DC0-BB67-4552-A3E8-920730B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0A2BD-426D-4CA4-A07A-F036AA8A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3C7612-BE25-40C3-A94A-6905444B2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B7FB0-475A-428B-A066-394F77CB7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BE6FD-8C4B-4617-8A3B-ACD4AC9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C1035-811B-4842-A9B9-786047E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53112-16F9-4AB1-B40B-D8080CFC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DB7075-3667-485F-B155-B206227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39F8D-D52E-4ADA-A5D0-7C8DCA7E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50140-0CBD-4AE1-8A06-01E296499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209F-A1AB-45CD-8199-71C1351FF0F6}" type="datetimeFigureOut">
              <a:rPr lang="de-DE" smtClean="0"/>
              <a:t>09.10.20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04AB5-37DF-42E4-A1CC-B6FD2443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69D72-E25C-496B-8403-60169901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545F-0E6D-421A-8762-1317F9ECB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F6A253E-412C-45AB-A74A-9884D2B7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884C3B-5C4F-4FF9-B229-C6EC07B7A978}"/>
              </a:ext>
            </a:extLst>
          </p:cNvPr>
          <p:cNvSpPr/>
          <p:nvPr/>
        </p:nvSpPr>
        <p:spPr>
          <a:xfrm>
            <a:off x="515938" y="4187686"/>
            <a:ext cx="11281455" cy="23369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00DC37-64FB-41D5-9EEC-22DA32B3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6" y="4187688"/>
            <a:ext cx="8432333" cy="907586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 Disaster Detection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0CF30C-A465-4478-9049-83E82300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516" y="5861782"/>
            <a:ext cx="7680962" cy="442762"/>
          </a:xfrm>
          <a:noFill/>
        </p:spPr>
        <p:txBody>
          <a:bodyPr>
            <a:normAutofit/>
          </a:bodyPr>
          <a:lstStyle/>
          <a:p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Jann Erik </a:t>
            </a:r>
            <a:r>
              <a:rPr lang="de-DE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Dietert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Petra </a:t>
            </a:r>
            <a:r>
              <a:rPr lang="en-US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Woßeng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Oliver C. Faber - 08.10.2020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A47055-B6D1-4066-A368-977251AA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19" y="4461525"/>
            <a:ext cx="2589213" cy="1934245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95B5F91-D735-4BBA-B7D3-F68444318170}"/>
              </a:ext>
            </a:extLst>
          </p:cNvPr>
          <p:cNvSpPr txBox="1">
            <a:spLocks/>
          </p:cNvSpPr>
          <p:nvPr/>
        </p:nvSpPr>
        <p:spPr>
          <a:xfrm>
            <a:off x="654516" y="4975127"/>
            <a:ext cx="7565459" cy="9075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Design and implement a tool using social media activity to develop a rapid alert response system from a disastrous event.</a:t>
            </a:r>
          </a:p>
        </p:txBody>
      </p:sp>
    </p:spTree>
    <p:extLst>
      <p:ext uri="{BB962C8B-B14F-4D97-AF65-F5344CB8AC3E}">
        <p14:creationId xmlns:p14="http://schemas.microsoft.com/office/powerpoint/2010/main" val="358029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1341100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Modelling and evaluation: Final results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Vectorized word counts produced best results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04FDF20-02D6-4DD7-89F0-759FDA09FA07}"/>
              </a:ext>
            </a:extLst>
          </p:cNvPr>
          <p:cNvSpPr/>
          <p:nvPr/>
        </p:nvSpPr>
        <p:spPr>
          <a:xfrm>
            <a:off x="515938" y="1725244"/>
            <a:ext cx="11341100" cy="4835894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BD645B4-C0E2-42CD-B67E-3B41CECD89B2}"/>
              </a:ext>
            </a:extLst>
          </p:cNvPr>
          <p:cNvSpPr/>
          <p:nvPr/>
        </p:nvSpPr>
        <p:spPr>
          <a:xfrm>
            <a:off x="515938" y="1725244"/>
            <a:ext cx="11341100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Final result: ROC curves with test-AUC (3 groups)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36CC68-5095-4BA7-BAD2-17D5A3552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59"/>
          <a:stretch/>
        </p:blipFill>
        <p:spPr>
          <a:xfrm>
            <a:off x="769483" y="2228064"/>
            <a:ext cx="5973084" cy="417273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5D38FE2-B618-4F76-A7E4-0350E9EC6FDC}"/>
              </a:ext>
            </a:extLst>
          </p:cNvPr>
          <p:cNvSpPr/>
          <p:nvPr/>
        </p:nvSpPr>
        <p:spPr>
          <a:xfrm>
            <a:off x="7180944" y="4391829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Vectorized NER (LOC, GPE) at TFIDF, MNB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9380F3D-0CD3-45F2-96B4-20B8CBAAC15F}"/>
              </a:ext>
            </a:extLst>
          </p:cNvPr>
          <p:cNvSpPr/>
          <p:nvPr/>
        </p:nvSpPr>
        <p:spPr>
          <a:xfrm>
            <a:off x="7178157" y="5454022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Numeric feature list from text at MNB,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LogReg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0A301D-3A98-44CD-BBD6-35B7B3C156FE}"/>
              </a:ext>
            </a:extLst>
          </p:cNvPr>
          <p:cNvSpPr/>
          <p:nvPr/>
        </p:nvSpPr>
        <p:spPr>
          <a:xfrm>
            <a:off x="7166206" y="2301212"/>
            <a:ext cx="373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Vectorized word count at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TFiDF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MNB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CCCEAAC1-0E6C-47EA-89DA-029BB9143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5" t="61452" b="29681"/>
          <a:stretch/>
        </p:blipFill>
        <p:spPr>
          <a:xfrm>
            <a:off x="7073840" y="4613157"/>
            <a:ext cx="4095051" cy="68192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F3EEA3C-F1EF-4932-8232-93A55F6915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5" t="89560" b="6915"/>
          <a:stretch/>
        </p:blipFill>
        <p:spPr>
          <a:xfrm>
            <a:off x="7068902" y="5753504"/>
            <a:ext cx="4080939" cy="27011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C890EA2-FC5F-4F2C-B8DF-230E6AA1E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5" t="70314" b="9500"/>
          <a:stretch/>
        </p:blipFill>
        <p:spPr>
          <a:xfrm>
            <a:off x="7045514" y="2626158"/>
            <a:ext cx="4126302" cy="15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3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el 1">
            <a:extLst>
              <a:ext uri="{FF2B5EF4-FFF2-40B4-BE49-F238E27FC236}">
                <a16:creationId xmlns:a16="http://schemas.microsoft.com/office/drawing/2014/main" id="{5AE57894-ECED-4345-B986-46BA63D67AFE}"/>
              </a:ext>
            </a:extLst>
          </p:cNvPr>
          <p:cNvSpPr txBox="1">
            <a:spLocks/>
          </p:cNvSpPr>
          <p:nvPr/>
        </p:nvSpPr>
        <p:spPr>
          <a:xfrm>
            <a:off x="425450" y="2817018"/>
            <a:ext cx="11341100" cy="171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 !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Q&amp;A ?!</a:t>
            </a:r>
          </a:p>
        </p:txBody>
      </p:sp>
    </p:spTree>
    <p:extLst>
      <p:ext uri="{BB962C8B-B14F-4D97-AF65-F5344CB8AC3E}">
        <p14:creationId xmlns:p14="http://schemas.microsoft.com/office/powerpoint/2010/main" val="368991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1341100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Testing of our pipe and model 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with a different data set (source: Kaggle).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04FDF20-02D6-4DD7-89F0-759FDA09FA07}"/>
              </a:ext>
            </a:extLst>
          </p:cNvPr>
          <p:cNvSpPr/>
          <p:nvPr/>
        </p:nvSpPr>
        <p:spPr>
          <a:xfrm>
            <a:off x="515938" y="1725244"/>
            <a:ext cx="11341100" cy="4835894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BD645B4-C0E2-42CD-B67E-3B41CECD89B2}"/>
              </a:ext>
            </a:extLst>
          </p:cNvPr>
          <p:cNvSpPr/>
          <p:nvPr/>
        </p:nvSpPr>
        <p:spPr>
          <a:xfrm>
            <a:off x="515938" y="1725244"/>
            <a:ext cx="11341100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Final result: ROC curves with test-AUC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8DBF8B-847A-4C25-9FF9-BECE0CC9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5" y="2414355"/>
            <a:ext cx="8156387" cy="381729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B9E608-28B4-4D09-9ED2-F5F840EF9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79" y="63502"/>
            <a:ext cx="3162260" cy="64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90434F1-2DEF-4F8B-85C9-18B7578252CE}"/>
              </a:ext>
            </a:extLst>
          </p:cNvPr>
          <p:cNvSpPr/>
          <p:nvPr/>
        </p:nvSpPr>
        <p:spPr>
          <a:xfrm>
            <a:off x="-2723" y="1736725"/>
            <a:ext cx="12192000" cy="4787900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38811B1-3E4E-4240-BCD7-203A1A54D42E}"/>
              </a:ext>
            </a:extLst>
          </p:cNvPr>
          <p:cNvCxnSpPr>
            <a:cxnSpLocks/>
          </p:cNvCxnSpPr>
          <p:nvPr/>
        </p:nvCxnSpPr>
        <p:spPr>
          <a:xfrm>
            <a:off x="-2723" y="1736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C36C777-2ADF-4BD8-932E-08A62E8915CD}"/>
              </a:ext>
            </a:extLst>
          </p:cNvPr>
          <p:cNvCxnSpPr>
            <a:cxnSpLocks/>
          </p:cNvCxnSpPr>
          <p:nvPr/>
        </p:nvCxnSpPr>
        <p:spPr>
          <a:xfrm>
            <a:off x="-5446" y="65246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1CEED98-8B65-4445-BC6C-30EC08A9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5"/>
            <a:ext cx="10837862" cy="1223963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Twitter Disaster Detection</a:t>
            </a:r>
            <a:b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  <a:t>Topic fields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EE947-909A-49A4-B955-2CF9678A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95500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exploration:</a:t>
            </a:r>
          </a:p>
          <a:p>
            <a:pPr lvl="1"/>
            <a:r>
              <a:rPr lang="en-US" dirty="0"/>
              <a:t>Data analysis/statistic and structuring </a:t>
            </a:r>
          </a:p>
          <a:p>
            <a:pPr lvl="1"/>
            <a:r>
              <a:rPr lang="en-US" dirty="0"/>
              <a:t>Methodical approach</a:t>
            </a:r>
          </a:p>
          <a:p>
            <a:r>
              <a:rPr lang="en-US" dirty="0"/>
              <a:t>Modelling and evaluation</a:t>
            </a:r>
          </a:p>
          <a:p>
            <a:pPr lvl="1"/>
            <a:r>
              <a:rPr lang="en-US" dirty="0"/>
              <a:t>Numeric feature list from text at MNB, </a:t>
            </a:r>
            <a:r>
              <a:rPr lang="en-US" dirty="0" err="1"/>
              <a:t>LogReg</a:t>
            </a:r>
            <a:endParaRPr lang="en-US" dirty="0"/>
          </a:p>
          <a:p>
            <a:pPr lvl="1"/>
            <a:r>
              <a:rPr lang="en-US" dirty="0"/>
              <a:t>Vectorized word count at </a:t>
            </a:r>
            <a:r>
              <a:rPr lang="en-US" dirty="0" err="1"/>
              <a:t>TFiDF</a:t>
            </a:r>
            <a:r>
              <a:rPr lang="en-US" dirty="0"/>
              <a:t>, MNB</a:t>
            </a:r>
          </a:p>
          <a:p>
            <a:pPr lvl="1"/>
            <a:r>
              <a:rPr lang="en-US" dirty="0"/>
              <a:t>Vectorized NER (LOC, GPE) at TFIDF, MNB</a:t>
            </a:r>
          </a:p>
          <a:p>
            <a:r>
              <a:rPr lang="en-US" dirty="0"/>
              <a:t>Trial of model</a:t>
            </a:r>
          </a:p>
          <a:p>
            <a:pPr lvl="1"/>
            <a:r>
              <a:rPr lang="en-US" dirty="0"/>
              <a:t>Summing up Q&amp;A</a:t>
            </a:r>
          </a:p>
        </p:txBody>
      </p:sp>
    </p:spTree>
    <p:extLst>
      <p:ext uri="{BB962C8B-B14F-4D97-AF65-F5344CB8AC3E}">
        <p14:creationId xmlns:p14="http://schemas.microsoft.com/office/powerpoint/2010/main" val="383868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8DA72C9-B263-4020-B069-D2A6D025C032}"/>
              </a:ext>
            </a:extLst>
          </p:cNvPr>
          <p:cNvSpPr/>
          <p:nvPr/>
        </p:nvSpPr>
        <p:spPr>
          <a:xfrm>
            <a:off x="3084638" y="1481078"/>
            <a:ext cx="2363372" cy="2545356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1E5F9B5-EF46-4226-A028-73FA333B8DD6}"/>
              </a:ext>
            </a:extLst>
          </p:cNvPr>
          <p:cNvSpPr/>
          <p:nvPr/>
        </p:nvSpPr>
        <p:spPr>
          <a:xfrm>
            <a:off x="521270" y="1481078"/>
            <a:ext cx="2368701" cy="2545356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D1221D6B-BB26-4226-AEC5-A852FC42BAAA}"/>
              </a:ext>
            </a:extLst>
          </p:cNvPr>
          <p:cNvSpPr/>
          <p:nvPr/>
        </p:nvSpPr>
        <p:spPr>
          <a:xfrm>
            <a:off x="515938" y="4218642"/>
            <a:ext cx="4913992" cy="2329598"/>
          </a:xfrm>
          <a:prstGeom prst="roundRect">
            <a:avLst>
              <a:gd name="adj" fmla="val 15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0A51582-D98A-464A-81D2-D6C350470E79}"/>
              </a:ext>
            </a:extLst>
          </p:cNvPr>
          <p:cNvSpPr/>
          <p:nvPr/>
        </p:nvSpPr>
        <p:spPr>
          <a:xfrm>
            <a:off x="5724294" y="1460970"/>
            <a:ext cx="6132744" cy="5100168"/>
          </a:xfrm>
          <a:prstGeom prst="roundRect">
            <a:avLst>
              <a:gd name="adj" fmla="val 1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B6D7E3D-A594-4715-99A2-989B27C2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6"/>
            <a:ext cx="10837862" cy="62124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exploration and findings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4C0CFA7-B1E6-4E90-89E3-915EC7194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9"/>
          <a:stretch/>
        </p:blipFill>
        <p:spPr bwMode="auto">
          <a:xfrm>
            <a:off x="657693" y="2016233"/>
            <a:ext cx="2063040" cy="17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D2122BAC-BA4D-4FD0-B4C4-CF0817E3A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8" t="6586"/>
          <a:stretch/>
        </p:blipFill>
        <p:spPr bwMode="auto">
          <a:xfrm>
            <a:off x="677370" y="4782101"/>
            <a:ext cx="4487474" cy="164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D6B5C496-F3E5-43D6-8E05-A411E58AC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t="14520" r="77403" b="22207"/>
          <a:stretch/>
        </p:blipFill>
        <p:spPr bwMode="auto">
          <a:xfrm>
            <a:off x="3443740" y="2016233"/>
            <a:ext cx="1658356" cy="160700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19382356-91D7-4DD6-A429-07903AE65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 r="89112" b="83480"/>
          <a:stretch/>
        </p:blipFill>
        <p:spPr bwMode="auto">
          <a:xfrm>
            <a:off x="3154763" y="2243707"/>
            <a:ext cx="1634090" cy="3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B3A37E2-A79C-4B9D-870F-0C5634683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8" t="76716" r="77480" b="16035"/>
          <a:stretch/>
        </p:blipFill>
        <p:spPr bwMode="auto">
          <a:xfrm>
            <a:off x="4151747" y="3019944"/>
            <a:ext cx="1230912" cy="3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9BD1C62-23F3-4BE8-A85C-96262B62F510}"/>
              </a:ext>
            </a:extLst>
          </p:cNvPr>
          <p:cNvSpPr/>
          <p:nvPr/>
        </p:nvSpPr>
        <p:spPr>
          <a:xfrm>
            <a:off x="5724294" y="1460969"/>
            <a:ext cx="6132744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Word cloud of all tweets (cleaned)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54DA979-5687-4CC3-8058-5B44D45AB6F1}"/>
              </a:ext>
            </a:extLst>
          </p:cNvPr>
          <p:cNvSpPr/>
          <p:nvPr/>
        </p:nvSpPr>
        <p:spPr>
          <a:xfrm>
            <a:off x="515939" y="1460969"/>
            <a:ext cx="2368702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Missing values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84C995BF-876B-4FC6-AFA3-134FE39F5BA8}"/>
              </a:ext>
            </a:extLst>
          </p:cNvPr>
          <p:cNvSpPr/>
          <p:nvPr/>
        </p:nvSpPr>
        <p:spPr>
          <a:xfrm>
            <a:off x="505273" y="4218642"/>
            <a:ext cx="4924657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 Target count in dataset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7ED35E9F-54D4-4909-BC10-D9A0E6C8DBFA}"/>
              </a:ext>
            </a:extLst>
          </p:cNvPr>
          <p:cNvSpPr/>
          <p:nvPr/>
        </p:nvSpPr>
        <p:spPr>
          <a:xfrm>
            <a:off x="3079308" y="1460969"/>
            <a:ext cx="2368702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Target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437890-FECA-4E75-93CD-70A949B5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22" y="1795682"/>
            <a:ext cx="6245620" cy="48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5F18A65-1095-4F04-85B7-E1E440000690}"/>
              </a:ext>
            </a:extLst>
          </p:cNvPr>
          <p:cNvGrpSpPr/>
          <p:nvPr/>
        </p:nvGrpSpPr>
        <p:grpSpPr>
          <a:xfrm>
            <a:off x="550128" y="3802138"/>
            <a:ext cx="1065212" cy="1155129"/>
            <a:chOff x="5270500" y="2073211"/>
            <a:chExt cx="1065212" cy="1155129"/>
          </a:xfrm>
        </p:grpSpPr>
        <p:pic>
          <p:nvPicPr>
            <p:cNvPr id="12" name="Picture 6" descr="data science pipeline">
              <a:extLst>
                <a:ext uri="{FF2B5EF4-FFF2-40B4-BE49-F238E27FC236}">
                  <a16:creationId xmlns:a16="http://schemas.microsoft.com/office/drawing/2014/main" id="{0EB033C5-65A5-4ED7-AB5A-5D40A6EF22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62" t="1600" r="43735" b="24706"/>
            <a:stretch/>
          </p:blipFill>
          <p:spPr bwMode="auto">
            <a:xfrm>
              <a:off x="5270500" y="2073211"/>
              <a:ext cx="1065212" cy="93616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E116330-8134-41FE-80C6-3921BF5BC636}"/>
                </a:ext>
              </a:extLst>
            </p:cNvPr>
            <p:cNvSpPr/>
            <p:nvPr/>
          </p:nvSpPr>
          <p:spPr>
            <a:xfrm>
              <a:off x="5323681" y="3007382"/>
              <a:ext cx="931070" cy="220958"/>
            </a:xfrm>
            <a:prstGeom prst="rect">
              <a:avLst/>
            </a:prstGeom>
          </p:spPr>
          <p:txBody>
            <a:bodyPr wrap="square" lIns="0" tIns="0" rIns="0" bIns="0" anchor="ctr" anchorCtr="1">
              <a:noAutofit/>
            </a:bodyPr>
            <a:lstStyle/>
            <a:p>
              <a:pPr algn="r"/>
              <a:r>
                <a:rPr lang="de-DE" sz="1000" dirty="0" err="1">
                  <a:latin typeface="Roboto"/>
                </a:rPr>
                <a:t>Explore</a:t>
              </a:r>
              <a:endParaRPr lang="de-DE" sz="1000" b="0" dirty="0">
                <a:effectLst/>
                <a:latin typeface="Roboto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B77DE58-6A44-4FF1-9480-7D90C24B2BEA}"/>
              </a:ext>
            </a:extLst>
          </p:cNvPr>
          <p:cNvSpPr txBox="1"/>
          <p:nvPr/>
        </p:nvSpPr>
        <p:spPr>
          <a:xfrm>
            <a:off x="3704030" y="4728439"/>
            <a:ext cx="1296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manually calculated features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AED60E-FC28-4421-9420-C8F1FA08F1E7}"/>
              </a:ext>
            </a:extLst>
          </p:cNvPr>
          <p:cNvGrpSpPr>
            <a:grpSpLocks noChangeAspect="1"/>
          </p:cNvGrpSpPr>
          <p:nvPr/>
        </p:nvGrpSpPr>
        <p:grpSpPr>
          <a:xfrm>
            <a:off x="6292334" y="2564626"/>
            <a:ext cx="1153931" cy="3710895"/>
            <a:chOff x="4301146" y="2152680"/>
            <a:chExt cx="1396256" cy="449018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A396C10-7BCB-4593-B8AB-912D4FD5E22C}"/>
                </a:ext>
              </a:extLst>
            </p:cNvPr>
            <p:cNvGrpSpPr/>
            <p:nvPr/>
          </p:nvGrpSpPr>
          <p:grpSpPr>
            <a:xfrm>
              <a:off x="4301146" y="2152680"/>
              <a:ext cx="1396256" cy="1391311"/>
              <a:chOff x="3832927" y="2351858"/>
              <a:chExt cx="1396256" cy="1391311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4073CC3-4A38-4E60-9652-46708590948D}"/>
                  </a:ext>
                </a:extLst>
              </p:cNvPr>
              <p:cNvGrpSpPr/>
              <p:nvPr/>
            </p:nvGrpSpPr>
            <p:grpSpPr>
              <a:xfrm>
                <a:off x="3832927" y="2589410"/>
                <a:ext cx="1065212" cy="1153759"/>
                <a:chOff x="6428740" y="2034541"/>
                <a:chExt cx="1065212" cy="1153759"/>
              </a:xfrm>
            </p:grpSpPr>
            <p:pic>
              <p:nvPicPr>
                <p:cNvPr id="18" name="Picture 6" descr="Flexible Data Modeling - Data Model Icon Png PNG Image | Transparent PNG  Free Download on SeekPNG">
                  <a:extLst>
                    <a:ext uri="{FF2B5EF4-FFF2-40B4-BE49-F238E27FC236}">
                      <a16:creationId xmlns:a16="http://schemas.microsoft.com/office/drawing/2014/main" id="{4BA907C8-A151-4DF1-8FBB-E375824545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66" t="2666" r="18236" b="4486"/>
                <a:stretch/>
              </p:blipFill>
              <p:spPr bwMode="auto">
                <a:xfrm>
                  <a:off x="6428740" y="2034541"/>
                  <a:ext cx="1065212" cy="932801"/>
                </a:xfrm>
                <a:prstGeom prst="flowChartAlternateProcess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BEE32CB8-5D49-437E-9AB2-FD75241C0931}"/>
                    </a:ext>
                  </a:extLst>
                </p:cNvPr>
                <p:cNvSpPr/>
                <p:nvPr/>
              </p:nvSpPr>
              <p:spPr>
                <a:xfrm>
                  <a:off x="6495811" y="2967342"/>
                  <a:ext cx="931070" cy="220958"/>
                </a:xfrm>
                <a:prstGeom prst="rect">
                  <a:avLst/>
                </a:prstGeom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 algn="r"/>
                  <a:r>
                    <a:rPr lang="de-DE" sz="1000" dirty="0">
                      <a:latin typeface="Roboto"/>
                    </a:rPr>
                    <a:t>Modelling</a:t>
                  </a:r>
                  <a:endParaRPr lang="de-DE" sz="1000" b="0" dirty="0">
                    <a:effectLst/>
                    <a:latin typeface="Roboto"/>
                  </a:endParaRPr>
                </a:p>
              </p:txBody>
            </p:sp>
          </p:grpSp>
          <p:pic>
            <p:nvPicPr>
              <p:cNvPr id="29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629988BB-E9F6-491D-B288-DE25376ED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4163971" y="2351858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38B77CF7-68EB-4EB2-8062-95786765D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998449" y="2470634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46C8E61F-8C39-416C-97FB-01345818B0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832927" y="2589410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B31E41D-4294-48C3-926F-58D3D8FF4A45}"/>
                </a:ext>
              </a:extLst>
            </p:cNvPr>
            <p:cNvGrpSpPr/>
            <p:nvPr/>
          </p:nvGrpSpPr>
          <p:grpSpPr>
            <a:xfrm>
              <a:off x="4301146" y="3702116"/>
              <a:ext cx="1396256" cy="1391311"/>
              <a:chOff x="3832927" y="2351858"/>
              <a:chExt cx="1396256" cy="1391311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287AAF09-4295-4B13-AD0D-0B7C49AAE01D}"/>
                  </a:ext>
                </a:extLst>
              </p:cNvPr>
              <p:cNvGrpSpPr/>
              <p:nvPr/>
            </p:nvGrpSpPr>
            <p:grpSpPr>
              <a:xfrm>
                <a:off x="3832927" y="2589410"/>
                <a:ext cx="1065212" cy="1153759"/>
                <a:chOff x="6428740" y="2034541"/>
                <a:chExt cx="1065212" cy="1153759"/>
              </a:xfrm>
            </p:grpSpPr>
            <p:pic>
              <p:nvPicPr>
                <p:cNvPr id="38" name="Picture 6" descr="Flexible Data Modeling - Data Model Icon Png PNG Image | Transparent PNG  Free Download on SeekPNG">
                  <a:extLst>
                    <a:ext uri="{FF2B5EF4-FFF2-40B4-BE49-F238E27FC236}">
                      <a16:creationId xmlns:a16="http://schemas.microsoft.com/office/drawing/2014/main" id="{9A573177-212B-4061-B5B6-0F9F9C669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66" t="2666" r="18236" b="4486"/>
                <a:stretch/>
              </p:blipFill>
              <p:spPr bwMode="auto">
                <a:xfrm>
                  <a:off x="6428740" y="2034541"/>
                  <a:ext cx="1065212" cy="932801"/>
                </a:xfrm>
                <a:prstGeom prst="flowChartAlternateProcess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A25F28E0-ED71-45E7-876E-5C2B6A2E024C}"/>
                    </a:ext>
                  </a:extLst>
                </p:cNvPr>
                <p:cNvSpPr/>
                <p:nvPr/>
              </p:nvSpPr>
              <p:spPr>
                <a:xfrm>
                  <a:off x="6495811" y="2967342"/>
                  <a:ext cx="931070" cy="220958"/>
                </a:xfrm>
                <a:prstGeom prst="rect">
                  <a:avLst/>
                </a:prstGeom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 algn="r"/>
                  <a:r>
                    <a:rPr lang="de-DE" sz="1000" dirty="0">
                      <a:latin typeface="Roboto"/>
                    </a:rPr>
                    <a:t>Modelling</a:t>
                  </a:r>
                  <a:endParaRPr lang="de-DE" sz="1000" b="0" dirty="0">
                    <a:effectLst/>
                    <a:latin typeface="Roboto"/>
                  </a:endParaRPr>
                </a:p>
              </p:txBody>
            </p:sp>
          </p:grpSp>
          <p:pic>
            <p:nvPicPr>
              <p:cNvPr id="35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ED4539A3-56B5-4156-9B8A-32B384CAD5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4163971" y="2351858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0F621934-79B0-42BA-8C4E-E12E4582B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998449" y="2470634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07E45FF1-4272-41E6-A14A-DFF969057A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832927" y="2589410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87AAD06-030A-4184-8887-CC4AE6618866}"/>
                </a:ext>
              </a:extLst>
            </p:cNvPr>
            <p:cNvGrpSpPr/>
            <p:nvPr/>
          </p:nvGrpSpPr>
          <p:grpSpPr>
            <a:xfrm>
              <a:off x="4301146" y="5251551"/>
              <a:ext cx="1396256" cy="1391311"/>
              <a:chOff x="3832927" y="2351858"/>
              <a:chExt cx="1396256" cy="1391311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B828377B-EE1B-4601-99A1-3FBA986ABA2A}"/>
                  </a:ext>
                </a:extLst>
              </p:cNvPr>
              <p:cNvGrpSpPr/>
              <p:nvPr/>
            </p:nvGrpSpPr>
            <p:grpSpPr>
              <a:xfrm>
                <a:off x="3832927" y="2589410"/>
                <a:ext cx="1065212" cy="1153759"/>
                <a:chOff x="6428740" y="2034541"/>
                <a:chExt cx="1065212" cy="1153759"/>
              </a:xfrm>
            </p:grpSpPr>
            <p:pic>
              <p:nvPicPr>
                <p:cNvPr id="45" name="Picture 6" descr="Flexible Data Modeling - Data Model Icon Png PNG Image | Transparent PNG  Free Download on SeekPNG">
                  <a:extLst>
                    <a:ext uri="{FF2B5EF4-FFF2-40B4-BE49-F238E27FC236}">
                      <a16:creationId xmlns:a16="http://schemas.microsoft.com/office/drawing/2014/main" id="{D9391256-5374-4001-84F5-A5E9D7A765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66" t="2666" r="18236" b="4486"/>
                <a:stretch/>
              </p:blipFill>
              <p:spPr bwMode="auto">
                <a:xfrm>
                  <a:off x="6428740" y="2034541"/>
                  <a:ext cx="1065212" cy="932801"/>
                </a:xfrm>
                <a:prstGeom prst="flowChartAlternateProcess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8747A90E-1BE8-4F02-88F3-C79FB50075E5}"/>
                    </a:ext>
                  </a:extLst>
                </p:cNvPr>
                <p:cNvSpPr/>
                <p:nvPr/>
              </p:nvSpPr>
              <p:spPr>
                <a:xfrm>
                  <a:off x="6495811" y="2967342"/>
                  <a:ext cx="931070" cy="220958"/>
                </a:xfrm>
                <a:prstGeom prst="rect">
                  <a:avLst/>
                </a:prstGeom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 algn="r"/>
                  <a:r>
                    <a:rPr lang="de-DE" sz="1000" dirty="0">
                      <a:latin typeface="Roboto"/>
                    </a:rPr>
                    <a:t>Modelling</a:t>
                  </a:r>
                  <a:endParaRPr lang="de-DE" sz="1000" b="0" dirty="0">
                    <a:effectLst/>
                    <a:latin typeface="Roboto"/>
                  </a:endParaRPr>
                </a:p>
              </p:txBody>
            </p:sp>
          </p:grpSp>
          <p:pic>
            <p:nvPicPr>
              <p:cNvPr id="42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5F2BEF01-B8C9-4376-AD66-7A5759DED4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4163971" y="2351858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1BFA4757-1CB9-4EDA-9DED-EBB73CEE3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998449" y="2470634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Flexible Data Modeling - Data Model Icon Png PNG Image | Transparent PNG  Free Download on SeekPNG">
                <a:extLst>
                  <a:ext uri="{FF2B5EF4-FFF2-40B4-BE49-F238E27FC236}">
                    <a16:creationId xmlns:a16="http://schemas.microsoft.com/office/drawing/2014/main" id="{405FE81B-9E06-46C3-A3C5-0265128FF2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66" t="2666" r="18236" b="4486"/>
              <a:stretch/>
            </p:blipFill>
            <p:spPr bwMode="auto">
              <a:xfrm>
                <a:off x="3832927" y="2589410"/>
                <a:ext cx="1065212" cy="932801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3CD2220-CD54-4074-9C70-9E93BF7128BD}"/>
              </a:ext>
            </a:extLst>
          </p:cNvPr>
          <p:cNvGrpSpPr>
            <a:grpSpLocks noChangeAspect="1"/>
          </p:cNvGrpSpPr>
          <p:nvPr/>
        </p:nvGrpSpPr>
        <p:grpSpPr>
          <a:xfrm>
            <a:off x="2610412" y="3235515"/>
            <a:ext cx="895274" cy="2385543"/>
            <a:chOff x="2516409" y="2985033"/>
            <a:chExt cx="1083281" cy="2886507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038EEE6-3B26-40ED-98B5-9C2BEBD0FF15}"/>
                </a:ext>
              </a:extLst>
            </p:cNvPr>
            <p:cNvGrpSpPr/>
            <p:nvPr/>
          </p:nvGrpSpPr>
          <p:grpSpPr>
            <a:xfrm>
              <a:off x="2516409" y="2985033"/>
              <a:ext cx="1065212" cy="1157118"/>
              <a:chOff x="4025900" y="2090272"/>
              <a:chExt cx="1065212" cy="1157118"/>
            </a:xfrm>
          </p:grpSpPr>
          <p:pic>
            <p:nvPicPr>
              <p:cNvPr id="15" name="Picture 6" descr="data science pipeline">
                <a:extLst>
                  <a:ext uri="{FF2B5EF4-FFF2-40B4-BE49-F238E27FC236}">
                    <a16:creationId xmlns:a16="http://schemas.microsoft.com/office/drawing/2014/main" id="{A9D777D6-BB36-4ACB-B10A-D50B0F1D5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-1" r="65760" b="26307"/>
              <a:stretch/>
            </p:blipFill>
            <p:spPr bwMode="auto">
              <a:xfrm>
                <a:off x="4025900" y="2090272"/>
                <a:ext cx="1065212" cy="9361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12C8E44-96B3-4EEF-9F56-47B2FC657B5E}"/>
                  </a:ext>
                </a:extLst>
              </p:cNvPr>
              <p:cNvSpPr/>
              <p:nvPr/>
            </p:nvSpPr>
            <p:spPr>
              <a:xfrm>
                <a:off x="4046418" y="3026432"/>
                <a:ext cx="1024177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de-DE" sz="1000" dirty="0">
                    <a:latin typeface="Roboto"/>
                  </a:rPr>
                  <a:t>Clean &amp; </a:t>
                </a:r>
                <a:r>
                  <a:rPr lang="de-DE" sz="1000" dirty="0" err="1">
                    <a:latin typeface="Roboto"/>
                  </a:rPr>
                  <a:t>Prep</a:t>
                </a:r>
                <a:endParaRPr lang="de-DE" sz="1000" dirty="0">
                  <a:latin typeface="Roboto"/>
                </a:endParaRP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58CE4EA-A9D8-4AB1-BD71-D84CF6B5959E}"/>
                </a:ext>
              </a:extLst>
            </p:cNvPr>
            <p:cNvGrpSpPr/>
            <p:nvPr/>
          </p:nvGrpSpPr>
          <p:grpSpPr>
            <a:xfrm>
              <a:off x="2534478" y="4714422"/>
              <a:ext cx="1065212" cy="1157118"/>
              <a:chOff x="4025900" y="2090272"/>
              <a:chExt cx="1065212" cy="1157118"/>
            </a:xfrm>
          </p:grpSpPr>
          <p:pic>
            <p:nvPicPr>
              <p:cNvPr id="48" name="Picture 6" descr="data science pipeline">
                <a:extLst>
                  <a:ext uri="{FF2B5EF4-FFF2-40B4-BE49-F238E27FC236}">
                    <a16:creationId xmlns:a16="http://schemas.microsoft.com/office/drawing/2014/main" id="{609190C8-E783-4FBF-8144-A4788B3573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7" t="-1" r="65760" b="26307"/>
              <a:stretch/>
            </p:blipFill>
            <p:spPr bwMode="auto">
              <a:xfrm>
                <a:off x="4025900" y="2090272"/>
                <a:ext cx="1065212" cy="9361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929EA15-B807-4783-8B72-D1DC1502D0EE}"/>
                  </a:ext>
                </a:extLst>
              </p:cNvPr>
              <p:cNvSpPr/>
              <p:nvPr/>
            </p:nvSpPr>
            <p:spPr>
              <a:xfrm>
                <a:off x="4046418" y="3026432"/>
                <a:ext cx="1024177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de-DE" sz="1000" dirty="0">
                    <a:latin typeface="Roboto"/>
                  </a:rPr>
                  <a:t>Clean &amp; </a:t>
                </a:r>
                <a:r>
                  <a:rPr lang="de-DE" sz="1000" dirty="0" err="1">
                    <a:latin typeface="Roboto"/>
                  </a:rPr>
                  <a:t>Prep</a:t>
                </a:r>
                <a:endParaRPr lang="de-DE" sz="1000" dirty="0">
                  <a:latin typeface="Roboto"/>
                </a:endParaRPr>
              </a:p>
            </p:txBody>
          </p:sp>
        </p:grpSp>
      </p:grpSp>
      <p:sp>
        <p:nvSpPr>
          <p:cNvPr id="52" name="Titel 1">
            <a:extLst>
              <a:ext uri="{FF2B5EF4-FFF2-40B4-BE49-F238E27FC236}">
                <a16:creationId xmlns:a16="http://schemas.microsoft.com/office/drawing/2014/main" id="{3630173C-0441-4038-BC3D-534F6469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5"/>
            <a:ext cx="10837862" cy="12239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Methodical approach to model and evaluate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Twitter data for disaster detection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4394761-1536-403F-9AF1-C26A7241DB06}"/>
              </a:ext>
            </a:extLst>
          </p:cNvPr>
          <p:cNvCxnSpPr/>
          <p:nvPr/>
        </p:nvCxnSpPr>
        <p:spPr>
          <a:xfrm>
            <a:off x="2014917" y="1881188"/>
            <a:ext cx="0" cy="467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C6DD288-854B-4EF0-9426-91270391F42E}"/>
              </a:ext>
            </a:extLst>
          </p:cNvPr>
          <p:cNvGrpSpPr>
            <a:grpSpLocks noChangeAspect="1"/>
          </p:cNvGrpSpPr>
          <p:nvPr/>
        </p:nvGrpSpPr>
        <p:grpSpPr>
          <a:xfrm>
            <a:off x="10829295" y="2557479"/>
            <a:ext cx="880341" cy="3697179"/>
            <a:chOff x="10736859" y="2169275"/>
            <a:chExt cx="1065213" cy="447358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3B78501-44A0-431B-86DA-BB23A1FCDC4E}"/>
                </a:ext>
              </a:extLst>
            </p:cNvPr>
            <p:cNvGrpSpPr/>
            <p:nvPr/>
          </p:nvGrpSpPr>
          <p:grpSpPr>
            <a:xfrm>
              <a:off x="10736859" y="2169275"/>
              <a:ext cx="1065213" cy="1153758"/>
              <a:chOff x="6294223" y="2542662"/>
              <a:chExt cx="1065213" cy="1153758"/>
            </a:xfrm>
          </p:grpSpPr>
          <p:pic>
            <p:nvPicPr>
              <p:cNvPr id="21" name="Picture 12" descr="Utility Bill Management: Improving data integrity, bill validation | BID">
                <a:extLst>
                  <a:ext uri="{FF2B5EF4-FFF2-40B4-BE49-F238E27FC236}">
                    <a16:creationId xmlns:a16="http://schemas.microsoft.com/office/drawing/2014/main" id="{D96A4E8E-6224-42BA-8C97-4EBB64FC2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6" r="7398"/>
              <a:stretch/>
            </p:blipFill>
            <p:spPr bwMode="auto">
              <a:xfrm>
                <a:off x="6294223" y="2542662"/>
                <a:ext cx="1065213" cy="9328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FDDE1774-713D-4C68-BBE3-B820C6499B31}"/>
                  </a:ext>
                </a:extLst>
              </p:cNvPr>
              <p:cNvSpPr/>
              <p:nvPr/>
            </p:nvSpPr>
            <p:spPr>
              <a:xfrm>
                <a:off x="6361294" y="347546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Validation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1F5EF1DF-AFB6-49ED-A892-79FC23EF7755}"/>
                </a:ext>
              </a:extLst>
            </p:cNvPr>
            <p:cNvGrpSpPr/>
            <p:nvPr/>
          </p:nvGrpSpPr>
          <p:grpSpPr>
            <a:xfrm>
              <a:off x="10736859" y="3829189"/>
              <a:ext cx="1065213" cy="1153758"/>
              <a:chOff x="6294223" y="2542662"/>
              <a:chExt cx="1065213" cy="1153758"/>
            </a:xfrm>
          </p:grpSpPr>
          <p:pic>
            <p:nvPicPr>
              <p:cNvPr id="54" name="Picture 12" descr="Utility Bill Management: Improving data integrity, bill validation | BID">
                <a:extLst>
                  <a:ext uri="{FF2B5EF4-FFF2-40B4-BE49-F238E27FC236}">
                    <a16:creationId xmlns:a16="http://schemas.microsoft.com/office/drawing/2014/main" id="{C8EAE2DC-022C-468D-B8CC-5CC1346651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6" r="7398"/>
              <a:stretch/>
            </p:blipFill>
            <p:spPr bwMode="auto">
              <a:xfrm>
                <a:off x="6294223" y="2542662"/>
                <a:ext cx="1065213" cy="9328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35C974B-9F75-4EBA-8701-E8C482032F81}"/>
                  </a:ext>
                </a:extLst>
              </p:cNvPr>
              <p:cNvSpPr/>
              <p:nvPr/>
            </p:nvSpPr>
            <p:spPr>
              <a:xfrm>
                <a:off x="6361294" y="347546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Validation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CA98FFF8-335C-4376-B017-CA44521948D0}"/>
                </a:ext>
              </a:extLst>
            </p:cNvPr>
            <p:cNvGrpSpPr/>
            <p:nvPr/>
          </p:nvGrpSpPr>
          <p:grpSpPr>
            <a:xfrm>
              <a:off x="10736859" y="5489104"/>
              <a:ext cx="1065213" cy="1153758"/>
              <a:chOff x="6294223" y="2542662"/>
              <a:chExt cx="1065213" cy="1153758"/>
            </a:xfrm>
          </p:grpSpPr>
          <p:pic>
            <p:nvPicPr>
              <p:cNvPr id="57" name="Picture 12" descr="Utility Bill Management: Improving data integrity, bill validation | BID">
                <a:extLst>
                  <a:ext uri="{FF2B5EF4-FFF2-40B4-BE49-F238E27FC236}">
                    <a16:creationId xmlns:a16="http://schemas.microsoft.com/office/drawing/2014/main" id="{94D479EB-F46B-463F-82D1-37E43CA74E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6" r="7398"/>
              <a:stretch/>
            </p:blipFill>
            <p:spPr bwMode="auto">
              <a:xfrm>
                <a:off x="6294223" y="2542662"/>
                <a:ext cx="1065213" cy="9328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34FC9D9-B899-4054-9F25-62CF38107A58}"/>
                  </a:ext>
                </a:extLst>
              </p:cNvPr>
              <p:cNvSpPr/>
              <p:nvPr/>
            </p:nvSpPr>
            <p:spPr>
              <a:xfrm>
                <a:off x="6361294" y="3475462"/>
                <a:ext cx="931070" cy="220958"/>
              </a:xfrm>
              <a:prstGeom prst="rect">
                <a:avLst/>
              </a:prstGeom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r"/>
                <a:r>
                  <a:rPr lang="de-DE" sz="1000" dirty="0">
                    <a:latin typeface="Roboto"/>
                  </a:rPr>
                  <a:t>Validation</a:t>
                </a:r>
                <a:endParaRPr lang="de-DE" sz="1000" b="0" dirty="0">
                  <a:effectLst/>
                  <a:latin typeface="Roboto"/>
                </a:endParaRPr>
              </a:p>
            </p:txBody>
          </p:sp>
        </p:grpSp>
      </p:grp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201A5C5-83DA-4EAF-B036-3352684AE6CB}"/>
              </a:ext>
            </a:extLst>
          </p:cNvPr>
          <p:cNvCxnSpPr/>
          <p:nvPr/>
        </p:nvCxnSpPr>
        <p:spPr>
          <a:xfrm>
            <a:off x="5163278" y="1881188"/>
            <a:ext cx="0" cy="467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AC1C15E2-D5DC-4A6F-8CC6-EF2362BE3F1D}"/>
              </a:ext>
            </a:extLst>
          </p:cNvPr>
          <p:cNvSpPr txBox="1"/>
          <p:nvPr/>
        </p:nvSpPr>
        <p:spPr>
          <a:xfrm>
            <a:off x="3729260" y="3323033"/>
            <a:ext cx="1296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/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standatized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calculated features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EE427289-BCE0-456B-B763-1AB4B14726C2}"/>
              </a:ext>
            </a:extLst>
          </p:cNvPr>
          <p:cNvSpPr txBox="1"/>
          <p:nvPr/>
        </p:nvSpPr>
        <p:spPr>
          <a:xfrm>
            <a:off x="3222629" y="5939169"/>
            <a:ext cx="17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/>
            <a:r>
              <a:rPr lang="en-US" sz="800" dirty="0" err="1"/>
              <a:t>word_count</a:t>
            </a:r>
            <a:r>
              <a:rPr lang="en-US" sz="800" dirty="0"/>
              <a:t> - </a:t>
            </a:r>
            <a:r>
              <a:rPr lang="en-US" sz="800" dirty="0" err="1"/>
              <a:t>unique_word_count</a:t>
            </a:r>
            <a:r>
              <a:rPr lang="en-US" sz="800" dirty="0"/>
              <a:t> - </a:t>
            </a:r>
            <a:r>
              <a:rPr lang="en-US" sz="800" dirty="0" err="1"/>
              <a:t>stop_word_count</a:t>
            </a:r>
            <a:r>
              <a:rPr lang="en-US" sz="800" dirty="0"/>
              <a:t> - </a:t>
            </a:r>
            <a:r>
              <a:rPr lang="en-US" sz="800" dirty="0" err="1"/>
              <a:t>url_count</a:t>
            </a:r>
            <a:r>
              <a:rPr lang="en-US" sz="800" dirty="0"/>
              <a:t> - </a:t>
            </a:r>
            <a:r>
              <a:rPr lang="en-US" sz="800" dirty="0" err="1"/>
              <a:t>mean_word_length</a:t>
            </a:r>
            <a:r>
              <a:rPr lang="en-US" sz="800" dirty="0"/>
              <a:t> - </a:t>
            </a:r>
            <a:r>
              <a:rPr lang="en-US" sz="800" dirty="0" err="1"/>
              <a:t>char_count</a:t>
            </a:r>
            <a:r>
              <a:rPr lang="en-US" sz="800" dirty="0"/>
              <a:t> -</a:t>
            </a:r>
          </a:p>
          <a:p>
            <a:pPr marL="90487"/>
            <a:r>
              <a:rPr lang="en-US" sz="800" dirty="0"/>
              <a:t> </a:t>
            </a:r>
            <a:r>
              <a:rPr lang="en-US" sz="800" dirty="0" err="1"/>
              <a:t>punctuation_count</a:t>
            </a:r>
            <a:r>
              <a:rPr lang="en-US" sz="800" dirty="0"/>
              <a:t> - </a:t>
            </a:r>
            <a:r>
              <a:rPr lang="en-US" sz="800" dirty="0" err="1"/>
              <a:t>hashtag_count</a:t>
            </a:r>
            <a:r>
              <a:rPr lang="en-US" sz="800" dirty="0"/>
              <a:t> - </a:t>
            </a:r>
            <a:r>
              <a:rPr lang="en-US" sz="800" dirty="0" err="1"/>
              <a:t>mention_count</a:t>
            </a:r>
            <a:endParaRPr lang="en-US" sz="8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196EBC9-324C-4388-8E61-C3E4232B5C6E}"/>
              </a:ext>
            </a:extLst>
          </p:cNvPr>
          <p:cNvSpPr/>
          <p:nvPr/>
        </p:nvSpPr>
        <p:spPr>
          <a:xfrm>
            <a:off x="7537187" y="2626915"/>
            <a:ext cx="2361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Vectorized word count at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TFiDF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MNB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0D4BAC7-4D9E-4B71-8464-11532059A843}"/>
              </a:ext>
            </a:extLst>
          </p:cNvPr>
          <p:cNvSpPr/>
          <p:nvPr/>
        </p:nvSpPr>
        <p:spPr>
          <a:xfrm>
            <a:off x="7530166" y="5254770"/>
            <a:ext cx="264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Numeric feature list from text at MNB,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LogReg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5E74E85-634A-4365-B687-E81244C67D00}"/>
              </a:ext>
            </a:extLst>
          </p:cNvPr>
          <p:cNvSpPr/>
          <p:nvPr/>
        </p:nvSpPr>
        <p:spPr>
          <a:xfrm>
            <a:off x="7537233" y="3868645"/>
            <a:ext cx="2808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Vectorized NER (LOC, GPE) at TFIDF, MNB</a:t>
            </a:r>
          </a:p>
        </p:txBody>
      </p:sp>
    </p:spTree>
    <p:extLst>
      <p:ext uri="{BB962C8B-B14F-4D97-AF65-F5344CB8AC3E}">
        <p14:creationId xmlns:p14="http://schemas.microsoft.com/office/powerpoint/2010/main" val="263018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254E9E-B287-428A-89BB-C25348E64F7C}"/>
              </a:ext>
            </a:extLst>
          </p:cNvPr>
          <p:cNvSpPr/>
          <p:nvPr/>
        </p:nvSpPr>
        <p:spPr>
          <a:xfrm>
            <a:off x="515939" y="1881189"/>
            <a:ext cx="4816458" cy="4679950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0A41E8-31A6-4BC3-B8DC-4BA79463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5"/>
            <a:ext cx="10837862" cy="12239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Cleaning and extending features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640E94-96A4-4CBD-8836-13C47E12ED70}"/>
              </a:ext>
            </a:extLst>
          </p:cNvPr>
          <p:cNvSpPr txBox="1"/>
          <p:nvPr/>
        </p:nvSpPr>
        <p:spPr>
          <a:xfrm>
            <a:off x="810257" y="2425152"/>
            <a:ext cx="43103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of tweets: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hyper-links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punctuation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Removed all non-letters and extra spaces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Set all text to lowercase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Stopwords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WordNetLemmatizer</a:t>
            </a:r>
            <a:r>
              <a:rPr lang="de-DE" dirty="0"/>
              <a:t>()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PorterStemmer</a:t>
            </a:r>
            <a:r>
              <a:rPr lang="de-DE" dirty="0"/>
              <a:t>()</a:t>
            </a:r>
          </a:p>
          <a:p>
            <a:endParaRPr lang="en-US" dirty="0"/>
          </a:p>
          <a:p>
            <a:r>
              <a:rPr lang="en-US" dirty="0"/>
              <a:t>KEYWORD extracted of text: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/>
              <a:t>Cleaning as in text</a:t>
            </a:r>
          </a:p>
          <a:p>
            <a:pPr marL="90487"/>
            <a:endParaRPr lang="en-US" dirty="0"/>
          </a:p>
          <a:p>
            <a:r>
              <a:rPr lang="en-US" dirty="0"/>
              <a:t>LOCATION tweet was sent from: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Spacy</a:t>
            </a:r>
            <a:r>
              <a:rPr lang="de-DE" dirty="0"/>
              <a:t> LOC &amp; GPE</a:t>
            </a:r>
            <a:endParaRPr lang="en-US" dirty="0"/>
          </a:p>
          <a:p>
            <a:pPr marL="90487"/>
            <a:endParaRPr lang="en-US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F5BE03-8155-4CCD-86EC-454EA4F8EA66}"/>
              </a:ext>
            </a:extLst>
          </p:cNvPr>
          <p:cNvSpPr/>
          <p:nvPr/>
        </p:nvSpPr>
        <p:spPr>
          <a:xfrm>
            <a:off x="515939" y="1881188"/>
            <a:ext cx="4816458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28E9F9-4FEB-4CA9-BDE9-77D2D2521915}"/>
              </a:ext>
            </a:extLst>
          </p:cNvPr>
          <p:cNvSpPr/>
          <p:nvPr/>
        </p:nvSpPr>
        <p:spPr>
          <a:xfrm>
            <a:off x="5724294" y="1881188"/>
            <a:ext cx="6132744" cy="4679950"/>
          </a:xfrm>
          <a:prstGeom prst="roundRect">
            <a:avLst>
              <a:gd name="adj" fmla="val 1538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4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61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45F034-CA28-4429-9ECA-815B8DF1EACD}"/>
              </a:ext>
            </a:extLst>
          </p:cNvPr>
          <p:cNvSpPr/>
          <p:nvPr/>
        </p:nvSpPr>
        <p:spPr>
          <a:xfrm>
            <a:off x="5724294" y="1881187"/>
            <a:ext cx="6132744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Extending features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A80521-955A-4177-B426-181D0BC03FC3}"/>
              </a:ext>
            </a:extLst>
          </p:cNvPr>
          <p:cNvSpPr txBox="1"/>
          <p:nvPr/>
        </p:nvSpPr>
        <p:spPr>
          <a:xfrm>
            <a:off x="6028313" y="2425152"/>
            <a:ext cx="5680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 of e.g.: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word_count</a:t>
            </a:r>
            <a:r>
              <a:rPr lang="en-US" dirty="0"/>
              <a:t> - number of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unique_word_count</a:t>
            </a:r>
            <a:r>
              <a:rPr lang="en-US" dirty="0"/>
              <a:t> - number of unique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stop_word_count</a:t>
            </a:r>
            <a:r>
              <a:rPr lang="en-US" dirty="0"/>
              <a:t> - number of stop words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url_count</a:t>
            </a:r>
            <a:r>
              <a:rPr lang="en-US" dirty="0"/>
              <a:t> - number of </a:t>
            </a:r>
            <a:r>
              <a:rPr lang="en-US" dirty="0" err="1"/>
              <a:t>urls</a:t>
            </a:r>
            <a:r>
              <a:rPr lang="en-US" dirty="0"/>
              <a:t>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mean_word_length</a:t>
            </a:r>
            <a:r>
              <a:rPr lang="en-US" dirty="0"/>
              <a:t> - average character count in words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char_count</a:t>
            </a:r>
            <a:r>
              <a:rPr lang="en-US" dirty="0"/>
              <a:t> - number of characters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punctuation_count</a:t>
            </a:r>
            <a:r>
              <a:rPr lang="en-US" dirty="0"/>
              <a:t> - number of punctuations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hashtag_count</a:t>
            </a:r>
            <a:r>
              <a:rPr lang="en-US" dirty="0"/>
              <a:t> - number of hashtags (#) in text</a:t>
            </a:r>
          </a:p>
          <a:p>
            <a:pPr marL="285750" indent="-195263">
              <a:buFont typeface="Wingdings" panose="05000000000000000000" pitchFamily="2" charset="2"/>
              <a:buChar char="§"/>
            </a:pPr>
            <a:r>
              <a:rPr lang="en-US" dirty="0" err="1"/>
              <a:t>mention_count</a:t>
            </a:r>
            <a:r>
              <a:rPr lang="en-US" dirty="0"/>
              <a:t> - number of mentions (@) in text</a:t>
            </a:r>
          </a:p>
        </p:txBody>
      </p:sp>
    </p:spTree>
    <p:extLst>
      <p:ext uri="{BB962C8B-B14F-4D97-AF65-F5344CB8AC3E}">
        <p14:creationId xmlns:p14="http://schemas.microsoft.com/office/powerpoint/2010/main" val="397542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2D303DE-BDE2-4E14-9180-395AC90ED838}"/>
              </a:ext>
            </a:extLst>
          </p:cNvPr>
          <p:cNvGrpSpPr/>
          <p:nvPr/>
        </p:nvGrpSpPr>
        <p:grpSpPr>
          <a:xfrm>
            <a:off x="0" y="1180334"/>
            <a:ext cx="12194723" cy="5369691"/>
            <a:chOff x="-8169" y="1596060"/>
            <a:chExt cx="12194723" cy="489993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BACF3D7-70E3-411F-8821-8D28829FCFF2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7AD2E2-E856-4822-8124-D54577BEE0C1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94AAEA9-BE29-4113-A00C-DE986371D26A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57469F3D-ADFB-4445-8DAA-44B647F7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25426"/>
            <a:ext cx="11341100" cy="62124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Data cleaning: Keyword-Target Distributions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19F22958-1E43-4158-B970-4BC6870B9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6976"/>
          <a:stretch/>
        </p:blipFill>
        <p:spPr bwMode="auto">
          <a:xfrm>
            <a:off x="0" y="1208178"/>
            <a:ext cx="6203323" cy="53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CC5FECC-71D0-4D78-B2C5-2B3FA87D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472"/>
          <a:stretch/>
        </p:blipFill>
        <p:spPr bwMode="auto">
          <a:xfrm>
            <a:off x="6805062" y="1254042"/>
            <a:ext cx="4739316" cy="5295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2B5BF7B-E95C-486A-A173-00BCEF19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268" y="4010533"/>
            <a:ext cx="375651" cy="25396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B0311246-01D3-49ED-B886-35920C3A5827}"/>
              </a:ext>
            </a:extLst>
          </p:cNvPr>
          <p:cNvSpPr/>
          <p:nvPr/>
        </p:nvSpPr>
        <p:spPr>
          <a:xfrm rot="5400000">
            <a:off x="6469522" y="1974201"/>
            <a:ext cx="726873" cy="1971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583FB8-7E88-4412-9230-C93D5B9619AA}"/>
              </a:ext>
            </a:extLst>
          </p:cNvPr>
          <p:cNvSpPr txBox="1"/>
          <p:nvPr/>
        </p:nvSpPr>
        <p:spPr>
          <a:xfrm>
            <a:off x="1570979" y="6488668"/>
            <a:ext cx="46301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Absolute keyword count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0677F2D-C2FD-463F-90F2-A6D7351E979F}"/>
              </a:ext>
            </a:extLst>
          </p:cNvPr>
          <p:cNvSpPr/>
          <p:nvPr/>
        </p:nvSpPr>
        <p:spPr>
          <a:xfrm>
            <a:off x="1524567" y="1053987"/>
            <a:ext cx="4630150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r>
              <a:rPr lang="en-US" sz="2000" b="1" baseline="30000" dirty="0">
                <a:solidFill>
                  <a:schemeClr val="bg1"/>
                </a:solidFill>
              </a:rPr>
              <a:t>st</a:t>
            </a:r>
            <a:r>
              <a:rPr lang="en-US" sz="2000" b="1" dirty="0">
                <a:solidFill>
                  <a:schemeClr val="bg1"/>
                </a:solidFill>
              </a:rPr>
              <a:t> step: cleaned with regex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57E434-49D8-408D-A2DA-4379934A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79" y="3991401"/>
            <a:ext cx="386820" cy="25396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6D52F23-D8BF-4846-99B9-1D694DB5DE30}"/>
              </a:ext>
            </a:extLst>
          </p:cNvPr>
          <p:cNvSpPr/>
          <p:nvPr/>
        </p:nvSpPr>
        <p:spPr>
          <a:xfrm>
            <a:off x="7866632" y="1034973"/>
            <a:ext cx="3615719" cy="400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180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n-US" sz="2000" b="1" baseline="30000" dirty="0">
                <a:solidFill>
                  <a:schemeClr val="bg1"/>
                </a:solidFill>
              </a:rPr>
              <a:t>nd</a:t>
            </a:r>
            <a:r>
              <a:rPr lang="en-US" sz="2000" b="1" dirty="0">
                <a:solidFill>
                  <a:schemeClr val="bg1"/>
                </a:solidFill>
              </a:rPr>
              <a:t> step: plus stemming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9A429A-CC4F-4B5B-9F49-AB517857A269}"/>
              </a:ext>
            </a:extLst>
          </p:cNvPr>
          <p:cNvSpPr txBox="1"/>
          <p:nvPr/>
        </p:nvSpPr>
        <p:spPr>
          <a:xfrm>
            <a:off x="7887023" y="6550000"/>
            <a:ext cx="3615719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Absolute keyword count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106776-2F46-433F-8D1F-B30051C16C1C}"/>
              </a:ext>
            </a:extLst>
          </p:cNvPr>
          <p:cNvSpPr/>
          <p:nvPr/>
        </p:nvSpPr>
        <p:spPr>
          <a:xfrm>
            <a:off x="10474381" y="2752070"/>
            <a:ext cx="1421554" cy="951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with regex &amp; porter stemmer: 0,725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D5D70E-9217-4A82-87A3-6E3CFCDA00CA}"/>
              </a:ext>
            </a:extLst>
          </p:cNvPr>
          <p:cNvSpPr/>
          <p:nvPr/>
        </p:nvSpPr>
        <p:spPr>
          <a:xfrm>
            <a:off x="5095893" y="2752070"/>
            <a:ext cx="1348412" cy="9867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accuracy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regex: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0.724 </a:t>
            </a:r>
          </a:p>
        </p:txBody>
      </p:sp>
    </p:spTree>
    <p:extLst>
      <p:ext uri="{BB962C8B-B14F-4D97-AF65-F5344CB8AC3E}">
        <p14:creationId xmlns:p14="http://schemas.microsoft.com/office/powerpoint/2010/main" val="114107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9F2B34D-4BCF-4E7E-A96F-FBAD815EA4E6}"/>
              </a:ext>
            </a:extLst>
          </p:cNvPr>
          <p:cNvGrpSpPr/>
          <p:nvPr/>
        </p:nvGrpSpPr>
        <p:grpSpPr>
          <a:xfrm>
            <a:off x="0" y="1460501"/>
            <a:ext cx="12194723" cy="5100637"/>
            <a:chOff x="-8169" y="1596060"/>
            <a:chExt cx="12194723" cy="4899930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8A3D60E8-0FAF-4375-A6C0-85017941BA66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DC2AE71-BA44-4EFD-9219-797B85111ECD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BFE3739-9D03-418E-89A2-FCCF7981A5CF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0837862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Modelling and evaluation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Pipe: Vectorized numeric feature list from text 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0813866-95B2-4991-9E94-9C58C658D0FB}"/>
              </a:ext>
            </a:extLst>
          </p:cNvPr>
          <p:cNvGrpSpPr/>
          <p:nvPr/>
        </p:nvGrpSpPr>
        <p:grpSpPr>
          <a:xfrm>
            <a:off x="483217" y="1613883"/>
            <a:ext cx="11351518" cy="3290762"/>
            <a:chOff x="533571" y="2255107"/>
            <a:chExt cx="11167352" cy="3584737"/>
          </a:xfrm>
        </p:grpSpPr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9974AD75-8C7D-40BF-BB7A-C1F396FD03F6}"/>
                </a:ext>
              </a:extLst>
            </p:cNvPr>
            <p:cNvSpPr/>
            <p:nvPr/>
          </p:nvSpPr>
          <p:spPr>
            <a:xfrm>
              <a:off x="951768" y="5551844"/>
              <a:ext cx="2772000" cy="288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</a:t>
              </a:r>
              <a:endParaRPr lang="en-US" dirty="0"/>
            </a:p>
          </p:txBody>
        </p:sp>
        <p:sp>
          <p:nvSpPr>
            <p:cNvPr id="22" name="Pfeil: nach rechts 21">
              <a:extLst>
                <a:ext uri="{FF2B5EF4-FFF2-40B4-BE49-F238E27FC236}">
                  <a16:creationId xmlns:a16="http://schemas.microsoft.com/office/drawing/2014/main" id="{ED7994C1-08AA-4EB1-8F9E-DF3DF776F368}"/>
                </a:ext>
              </a:extLst>
            </p:cNvPr>
            <p:cNvSpPr/>
            <p:nvPr/>
          </p:nvSpPr>
          <p:spPr>
            <a:xfrm>
              <a:off x="4525306" y="5551844"/>
              <a:ext cx="2772000" cy="288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</a:t>
              </a:r>
              <a:endParaRPr lang="en-US" dirty="0"/>
            </a:p>
          </p:txBody>
        </p:sp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0FBA07CE-9EE4-4709-946A-B1D8FBAF30C7}"/>
                </a:ext>
              </a:extLst>
            </p:cNvPr>
            <p:cNvSpPr/>
            <p:nvPr/>
          </p:nvSpPr>
          <p:spPr>
            <a:xfrm>
              <a:off x="8156004" y="5542478"/>
              <a:ext cx="3098841" cy="297366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Validate</a:t>
              </a:r>
              <a:endParaRPr lang="en-US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A796E4F-571C-47C7-84C9-A24A2830FA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3571" y="2255107"/>
              <a:ext cx="11167352" cy="3153485"/>
              <a:chOff x="-303225" y="2230429"/>
              <a:chExt cx="12284087" cy="3468833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231B14C4-E362-4364-B9E9-ADF772EF1F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3225" y="2230429"/>
                <a:ext cx="3855645" cy="3468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FAF62F2F-2735-4831-A29E-F0929EACF7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8676" y="2333082"/>
                <a:ext cx="3627444" cy="3263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1593D276-336C-45A2-8F43-6F3DA21349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2375" y="2377333"/>
                <a:ext cx="4408487" cy="3175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D1DA2D3-420B-4922-B7DD-D367925A9C02}"/>
              </a:ext>
            </a:extLst>
          </p:cNvPr>
          <p:cNvGrpSpPr/>
          <p:nvPr/>
        </p:nvGrpSpPr>
        <p:grpSpPr>
          <a:xfrm>
            <a:off x="550128" y="5251550"/>
            <a:ext cx="6817112" cy="923331"/>
            <a:chOff x="587298" y="5251550"/>
            <a:chExt cx="6817112" cy="923331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BD6F243-F679-404E-9446-23944BD6DEB4}"/>
                </a:ext>
              </a:extLst>
            </p:cNvPr>
            <p:cNvSpPr txBox="1"/>
            <p:nvPr/>
          </p:nvSpPr>
          <p:spPr>
            <a:xfrm>
              <a:off x="1863691" y="5251550"/>
              <a:ext cx="554071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word_count</a:t>
              </a:r>
              <a:r>
                <a:rPr lang="en-US" dirty="0"/>
                <a:t> - </a:t>
              </a:r>
              <a:r>
                <a:rPr lang="en-US" dirty="0" err="1"/>
                <a:t>unique_word_count</a:t>
              </a:r>
              <a:r>
                <a:rPr lang="en-US" dirty="0"/>
                <a:t> - </a:t>
              </a:r>
              <a:r>
                <a:rPr lang="en-US" dirty="0" err="1"/>
                <a:t>stop_word_count</a:t>
              </a:r>
              <a:endParaRPr lang="en-US" dirty="0"/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url_count</a:t>
              </a:r>
              <a:r>
                <a:rPr lang="en-US" dirty="0"/>
                <a:t> - </a:t>
              </a:r>
              <a:r>
                <a:rPr lang="en-US" dirty="0" err="1"/>
                <a:t>mean_word_length</a:t>
              </a:r>
              <a:r>
                <a:rPr lang="en-US" dirty="0"/>
                <a:t> - </a:t>
              </a:r>
              <a:r>
                <a:rPr lang="en-US" dirty="0" err="1"/>
                <a:t>char_count</a:t>
              </a:r>
              <a:endParaRPr lang="en-US" dirty="0"/>
            </a:p>
            <a:p>
              <a:pPr marL="285750" indent="-195263">
                <a:buFont typeface="Wingdings" panose="05000000000000000000" pitchFamily="2" charset="2"/>
                <a:buChar char="§"/>
              </a:pPr>
              <a:r>
                <a:rPr lang="en-US" dirty="0" err="1"/>
                <a:t>punctuation_count</a:t>
              </a:r>
              <a:r>
                <a:rPr lang="en-US" dirty="0"/>
                <a:t> - </a:t>
              </a:r>
              <a:r>
                <a:rPr lang="en-US" dirty="0" err="1"/>
                <a:t>hashtag_count</a:t>
              </a:r>
              <a:r>
                <a:rPr lang="en-US" dirty="0"/>
                <a:t> - </a:t>
              </a:r>
              <a:r>
                <a:rPr lang="en-US" dirty="0" err="1"/>
                <a:t>mention_count</a:t>
              </a:r>
              <a:endParaRPr lang="en-US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5BF5630-9515-443C-AD3E-4E99D613ACF3}"/>
                </a:ext>
              </a:extLst>
            </p:cNvPr>
            <p:cNvSpPr txBox="1"/>
            <p:nvPr/>
          </p:nvSpPr>
          <p:spPr>
            <a:xfrm>
              <a:off x="587298" y="5251551"/>
              <a:ext cx="129609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90487" algn="r"/>
              <a:r>
                <a:rPr lang="en-US" dirty="0"/>
                <a:t>Exemplary evaluated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8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6A55BF2-2CA9-4EC1-A9E8-175F641A93CB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1341100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Wordnet –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synsets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0C820C-4BC2-4E4E-9764-44E738ED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093491"/>
            <a:ext cx="3240087" cy="54676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94C8C23-529F-42CF-9047-4611D0BA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35" y="1093491"/>
            <a:ext cx="7964802" cy="26064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0F4B52-6DB7-4B3A-A602-28E7C3CB3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35" y="3815495"/>
            <a:ext cx="7047574" cy="27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9F2B34D-4BCF-4E7E-A96F-FBAD815EA4E6}"/>
              </a:ext>
            </a:extLst>
          </p:cNvPr>
          <p:cNvGrpSpPr/>
          <p:nvPr/>
        </p:nvGrpSpPr>
        <p:grpSpPr>
          <a:xfrm>
            <a:off x="47813" y="1449388"/>
            <a:ext cx="12194723" cy="5100637"/>
            <a:chOff x="-8169" y="1596060"/>
            <a:chExt cx="12194723" cy="4899930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8A3D60E8-0FAF-4375-A6C0-85017941BA66}"/>
                </a:ext>
              </a:extLst>
            </p:cNvPr>
            <p:cNvSpPr/>
            <p:nvPr/>
          </p:nvSpPr>
          <p:spPr>
            <a:xfrm>
              <a:off x="-5446" y="1596060"/>
              <a:ext cx="12192000" cy="489993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DC2AE71-BA44-4EFD-9219-797B85111ECD}"/>
                </a:ext>
              </a:extLst>
            </p:cNvPr>
            <p:cNvCxnSpPr>
              <a:cxnSpLocks/>
            </p:cNvCxnSpPr>
            <p:nvPr/>
          </p:nvCxnSpPr>
          <p:spPr>
            <a:xfrm>
              <a:off x="-5446" y="159606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BFE3739-9D03-418E-89A2-FCCF7981A5CF}"/>
                </a:ext>
              </a:extLst>
            </p:cNvPr>
            <p:cNvCxnSpPr>
              <a:cxnSpLocks/>
            </p:cNvCxnSpPr>
            <p:nvPr/>
          </p:nvCxnSpPr>
          <p:spPr>
            <a:xfrm>
              <a:off x="-8169" y="649599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el 1">
            <a:extLst>
              <a:ext uri="{FF2B5EF4-FFF2-40B4-BE49-F238E27FC236}">
                <a16:creationId xmlns:a16="http://schemas.microsoft.com/office/drawing/2014/main" id="{7F0DE1B4-88BD-4A2B-9D45-42C6AD3F656C}"/>
              </a:ext>
            </a:extLst>
          </p:cNvPr>
          <p:cNvSpPr txBox="1">
            <a:spLocks/>
          </p:cNvSpPr>
          <p:nvPr/>
        </p:nvSpPr>
        <p:spPr>
          <a:xfrm>
            <a:off x="515938" y="225425"/>
            <a:ext cx="10837862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Evaluation of basis models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Pipe: Vectorized word counting (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TFiDF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MNaiveBayes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3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974AD75-8C7D-40BF-BB7A-C1F396FD03F6}"/>
              </a:ext>
            </a:extLst>
          </p:cNvPr>
          <p:cNvSpPr/>
          <p:nvPr/>
        </p:nvSpPr>
        <p:spPr>
          <a:xfrm>
            <a:off x="2446328" y="6459366"/>
            <a:ext cx="216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Train</a:t>
            </a:r>
            <a:endParaRPr lang="en-US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ED7994C1-08AA-4EB1-8F9E-DF3DF776F368}"/>
              </a:ext>
            </a:extLst>
          </p:cNvPr>
          <p:cNvSpPr/>
          <p:nvPr/>
        </p:nvSpPr>
        <p:spPr>
          <a:xfrm>
            <a:off x="5455298" y="6459366"/>
            <a:ext cx="216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  <a:endParaRPr lang="en-US" dirty="0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0FBA07CE-9EE4-4709-946A-B1D8FBAF30C7}"/>
              </a:ext>
            </a:extLst>
          </p:cNvPr>
          <p:cNvSpPr/>
          <p:nvPr/>
        </p:nvSpPr>
        <p:spPr>
          <a:xfrm>
            <a:off x="8540051" y="6459366"/>
            <a:ext cx="2880000" cy="21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Validate</a:t>
            </a:r>
            <a:endParaRPr lang="en-US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253A30D-193E-4B9E-8878-B6EA28C2C120}"/>
              </a:ext>
            </a:extLst>
          </p:cNvPr>
          <p:cNvGrpSpPr/>
          <p:nvPr/>
        </p:nvGrpSpPr>
        <p:grpSpPr>
          <a:xfrm>
            <a:off x="2162792" y="1524378"/>
            <a:ext cx="9390446" cy="2321864"/>
            <a:chOff x="2222266" y="1613586"/>
            <a:chExt cx="9390446" cy="232186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D9B1F52-1823-4FDA-BACA-AF26D2D60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00"/>
            <a:stretch/>
          </p:blipFill>
          <p:spPr bwMode="auto">
            <a:xfrm>
              <a:off x="2222266" y="1613586"/>
              <a:ext cx="2786888" cy="230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483E232-B319-4896-A233-8F9981BF44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00"/>
            <a:stretch/>
          </p:blipFill>
          <p:spPr bwMode="auto">
            <a:xfrm>
              <a:off x="5201328" y="1613586"/>
              <a:ext cx="2786888" cy="230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F8F179FA-4A7D-4B1A-BA4E-AB0775EE3C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87"/>
            <a:stretch/>
          </p:blipFill>
          <p:spPr bwMode="auto">
            <a:xfrm>
              <a:off x="8180390" y="1631243"/>
              <a:ext cx="3432322" cy="230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E2D5CA5-0D8B-4286-991A-6DB3880BBBDF}"/>
              </a:ext>
            </a:extLst>
          </p:cNvPr>
          <p:cNvGrpSpPr/>
          <p:nvPr/>
        </p:nvGrpSpPr>
        <p:grpSpPr>
          <a:xfrm>
            <a:off x="2162792" y="3928683"/>
            <a:ext cx="9390446" cy="2507298"/>
            <a:chOff x="2222266" y="3796691"/>
            <a:chExt cx="9390446" cy="2507298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BEEE0AF6-77C0-4ADC-A044-EDA79150A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266" y="3796691"/>
              <a:ext cx="2786888" cy="250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C6A56CA1-AC81-4831-9D28-65FA808FE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328" y="3796691"/>
              <a:ext cx="2786888" cy="250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5B98ECCB-4F32-480A-8698-5E02FABF0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390" y="3814348"/>
              <a:ext cx="3432322" cy="247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44E60FD-F895-4025-9404-28A94A073C5D}"/>
              </a:ext>
            </a:extLst>
          </p:cNvPr>
          <p:cNvCxnSpPr/>
          <p:nvPr/>
        </p:nvCxnSpPr>
        <p:spPr>
          <a:xfrm>
            <a:off x="2446328" y="1821217"/>
            <a:ext cx="0" cy="513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50BC2B6-F5E7-464D-915D-C8318E5B00E6}"/>
              </a:ext>
            </a:extLst>
          </p:cNvPr>
          <p:cNvSpPr/>
          <p:nvPr/>
        </p:nvSpPr>
        <p:spPr>
          <a:xfrm>
            <a:off x="130739" y="1802759"/>
            <a:ext cx="1665592" cy="1725447"/>
          </a:xfrm>
          <a:prstGeom prst="rightArrow">
            <a:avLst>
              <a:gd name="adj1" fmla="val 100000"/>
              <a:gd name="adj2" fmla="val 2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and lemmatized</a:t>
            </a:r>
          </a:p>
          <a:p>
            <a:pPr algn="ctr"/>
            <a:r>
              <a:rPr lang="en-US" dirty="0"/>
              <a:t>data set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61BE303B-FF20-451E-9C4D-AD625511A6DF}"/>
              </a:ext>
            </a:extLst>
          </p:cNvPr>
          <p:cNvSpPr/>
          <p:nvPr/>
        </p:nvSpPr>
        <p:spPr>
          <a:xfrm>
            <a:off x="130739" y="4244204"/>
            <a:ext cx="1665592" cy="1725447"/>
          </a:xfrm>
          <a:prstGeom prst="rightArrow">
            <a:avLst>
              <a:gd name="adj1" fmla="val 100000"/>
              <a:gd name="adj2" fmla="val 2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Original data set without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2433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Breitbild</PresentationFormat>
  <Paragraphs>145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Roboto</vt:lpstr>
      <vt:lpstr>Arial</vt:lpstr>
      <vt:lpstr>Calibri</vt:lpstr>
      <vt:lpstr>Calibri Light</vt:lpstr>
      <vt:lpstr>Wingdings</vt:lpstr>
      <vt:lpstr>Office</vt:lpstr>
      <vt:lpstr>Twitter Disaster Detection</vt:lpstr>
      <vt:lpstr>Twitter Disaster Detection Topic fields</vt:lpstr>
      <vt:lpstr>Data exploration and findings</vt:lpstr>
      <vt:lpstr>Methodical approach to model and evaluate Twitter data for disaster detection</vt:lpstr>
      <vt:lpstr>Data Cleaning and extending features </vt:lpstr>
      <vt:lpstr>Data cleaning: Keyword-Target Distributions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  as seen by a Data Analyst</dc:title>
  <dc:creator>Faber, Oliver</dc:creator>
  <cp:lastModifiedBy>Faber, Oliver</cp:lastModifiedBy>
  <cp:revision>261</cp:revision>
  <dcterms:created xsi:type="dcterms:W3CDTF">2020-06-29T10:04:31Z</dcterms:created>
  <dcterms:modified xsi:type="dcterms:W3CDTF">2020-10-09T09:42:43Z</dcterms:modified>
</cp:coreProperties>
</file>