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63"/>
  </p:notesMasterIdLst>
  <p:sldIdLst>
    <p:sldId id="257" r:id="rId2"/>
    <p:sldId id="258" r:id="rId3"/>
    <p:sldId id="261" r:id="rId4"/>
    <p:sldId id="260" r:id="rId5"/>
    <p:sldId id="262" r:id="rId6"/>
    <p:sldId id="259" r:id="rId7"/>
    <p:sldId id="265" r:id="rId8"/>
    <p:sldId id="264" r:id="rId9"/>
    <p:sldId id="263" r:id="rId10"/>
    <p:sldId id="266" r:id="rId11"/>
    <p:sldId id="267" r:id="rId12"/>
    <p:sldId id="268" r:id="rId13"/>
    <p:sldId id="270" r:id="rId14"/>
    <p:sldId id="271" r:id="rId15"/>
    <p:sldId id="269"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4" r:id="rId30"/>
    <p:sldId id="286" r:id="rId31"/>
    <p:sldId id="295" r:id="rId32"/>
    <p:sldId id="287" r:id="rId33"/>
    <p:sldId id="288" r:id="rId34"/>
    <p:sldId id="293" r:id="rId35"/>
    <p:sldId id="289" r:id="rId36"/>
    <p:sldId id="290" r:id="rId37"/>
    <p:sldId id="291" r:id="rId38"/>
    <p:sldId id="292"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10" r:id="rId53"/>
    <p:sldId id="309" r:id="rId54"/>
    <p:sldId id="311" r:id="rId55"/>
    <p:sldId id="312" r:id="rId56"/>
    <p:sldId id="313" r:id="rId57"/>
    <p:sldId id="315" r:id="rId58"/>
    <p:sldId id="316" r:id="rId59"/>
    <p:sldId id="317" r:id="rId60"/>
    <p:sldId id="318" r:id="rId61"/>
    <p:sldId id="319"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4757" autoAdjust="0"/>
    <p:restoredTop sz="91681" autoAdjust="0"/>
  </p:normalViewPr>
  <p:slideViewPr>
    <p:cSldViewPr>
      <p:cViewPr varScale="1">
        <p:scale>
          <a:sx n="55" d="100"/>
          <a:sy n="55" d="100"/>
        </p:scale>
        <p:origin x="581"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2608E6-B49B-4BFB-93BE-320AA727C272}" type="datetimeFigureOut">
              <a:rPr lang="en-US" smtClean="0"/>
              <a:t>6/9/2014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86B3C9-56C0-4467-B98D-E35CC9E9C121}" type="slidenum">
              <a:rPr lang="en-US" smtClean="0"/>
              <a:t>‹#›</a:t>
            </a:fld>
            <a:endParaRPr lang="en-US"/>
          </a:p>
        </p:txBody>
      </p:sp>
    </p:spTree>
    <p:extLst>
      <p:ext uri="{BB962C8B-B14F-4D97-AF65-F5344CB8AC3E}">
        <p14:creationId xmlns:p14="http://schemas.microsoft.com/office/powerpoint/2010/main" val="2697267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docs.oracle.com/javaee/6/tutorial/doc/bnaph.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developersbook.com/jsf/jsf-tutorials/jsf-tutorials.php"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hibernate.org/subprojects/validator.html" TargetMode="External"/><Relationship Id="rId2" Type="http://schemas.openxmlformats.org/officeDocument/2006/relationships/slide" Target="../slides/slide51.xml"/><Relationship Id="rId1" Type="http://schemas.openxmlformats.org/officeDocument/2006/relationships/notesMaster" Target="../notesMasters/notesMaster1.xml"/><Relationship Id="rId5" Type="http://schemas.openxmlformats.org/officeDocument/2006/relationships/hyperlink" Target="http://sourceforge.net/projects/hibernate/files/hibernate-validator/4.1.0.Final/hibernate-validator-4.1.0.Final-dist.zip/download" TargetMode="External"/><Relationship Id="rId4" Type="http://schemas.openxmlformats.org/officeDocument/2006/relationships/hyperlink" Target="http://www.hibernate.org/subprojects/validator/downloa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hlinkClick r:id="rId3"/>
              </a:rPr>
              <a:t>http://docs.oracle.com/javaee/6/tutorial/doc/bnaph.html</a:t>
            </a:r>
            <a:endParaRPr lang="en-US"/>
          </a:p>
        </p:txBody>
      </p:sp>
      <p:sp>
        <p:nvSpPr>
          <p:cNvPr id="4" name="Slide Number Placeholder 3"/>
          <p:cNvSpPr>
            <a:spLocks noGrp="1"/>
          </p:cNvSpPr>
          <p:nvPr>
            <p:ph type="sldNum" sz="quarter" idx="10"/>
          </p:nvPr>
        </p:nvSpPr>
        <p:spPr/>
        <p:txBody>
          <a:bodyPr/>
          <a:lstStyle/>
          <a:p>
            <a:fld id="{1586B3C9-56C0-4467-B98D-E35CC9E9C121}" type="slidenum">
              <a:rPr lang="en-US" smtClean="0"/>
              <a:t>2</a:t>
            </a:fld>
            <a:endParaRPr lang="en-US"/>
          </a:p>
        </p:txBody>
      </p:sp>
    </p:spTree>
    <p:extLst>
      <p:ext uri="{BB962C8B-B14F-4D97-AF65-F5344CB8AC3E}">
        <p14:creationId xmlns:p14="http://schemas.microsoft.com/office/powerpoint/2010/main" val="3284390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The web page connects to the managed bean through the Expression Language (EL) value expression </a:t>
            </a:r>
            <a:r>
              <a:rPr lang="en-US" smtClean="0"/>
              <a:t>#{</a:t>
            </a:r>
            <a:r>
              <a:rPr lang="en-US" err="1" smtClean="0"/>
              <a:t>hello.world</a:t>
            </a:r>
            <a:r>
              <a:rPr lang="en-US" smtClean="0"/>
              <a:t>}</a:t>
            </a:r>
            <a:r>
              <a:rPr lang="en-US" sz="1200" b="0" i="0" kern="1200" smtClean="0">
                <a:solidFill>
                  <a:schemeClr val="tx1"/>
                </a:solidFill>
                <a:effectLst/>
                <a:latin typeface="+mn-lt"/>
                <a:ea typeface="+mn-ea"/>
                <a:cs typeface="+mn-cs"/>
              </a:rPr>
              <a:t>, which retrieves the value of the </a:t>
            </a:r>
            <a:r>
              <a:rPr lang="en-US" smtClean="0"/>
              <a:t>world</a:t>
            </a:r>
            <a:r>
              <a:rPr lang="en-US" sz="1200" b="0" i="0" kern="1200" smtClean="0">
                <a:solidFill>
                  <a:schemeClr val="tx1"/>
                </a:solidFill>
                <a:effectLst/>
                <a:latin typeface="+mn-lt"/>
                <a:ea typeface="+mn-ea"/>
                <a:cs typeface="+mn-cs"/>
              </a:rPr>
              <a:t> property from the managed bean </a:t>
            </a:r>
            <a:r>
              <a:rPr lang="en-US" smtClean="0"/>
              <a:t>Hello</a:t>
            </a:r>
            <a:r>
              <a:rPr lang="en-US" sz="1200" b="0" i="0" kern="1200" smtClean="0">
                <a:solidFill>
                  <a:schemeClr val="tx1"/>
                </a:solidFill>
                <a:effectLst/>
                <a:latin typeface="+mn-lt"/>
                <a:ea typeface="+mn-ea"/>
                <a:cs typeface="+mn-cs"/>
              </a:rPr>
              <a:t>. Note the use of </a:t>
            </a:r>
            <a:r>
              <a:rPr lang="en-US" smtClean="0"/>
              <a:t>hello</a:t>
            </a:r>
            <a:r>
              <a:rPr lang="en-US" sz="1200" b="0" i="0" kern="1200" smtClean="0">
                <a:solidFill>
                  <a:schemeClr val="tx1"/>
                </a:solidFill>
                <a:effectLst/>
                <a:latin typeface="+mn-lt"/>
                <a:ea typeface="+mn-ea"/>
                <a:cs typeface="+mn-cs"/>
              </a:rPr>
              <a:t> to reference the managed bean </a:t>
            </a:r>
            <a:r>
              <a:rPr lang="en-US" smtClean="0"/>
              <a:t>Hello</a:t>
            </a:r>
            <a:r>
              <a:rPr lang="en-US" sz="1200" b="0" i="0" kern="1200" smtClean="0">
                <a:solidFill>
                  <a:schemeClr val="tx1"/>
                </a:solidFill>
                <a:effectLst/>
                <a:latin typeface="+mn-lt"/>
                <a:ea typeface="+mn-ea"/>
                <a:cs typeface="+mn-cs"/>
              </a:rPr>
              <a:t>. If no name is specified in the </a:t>
            </a:r>
            <a:r>
              <a:rPr lang="en-US" smtClean="0"/>
              <a:t>@</a:t>
            </a:r>
            <a:r>
              <a:rPr lang="en-US" err="1" smtClean="0"/>
              <a:t>ManagedBean</a:t>
            </a:r>
            <a:r>
              <a:rPr lang="en-US" sz="1200" b="0" i="0" kern="1200" smtClean="0">
                <a:solidFill>
                  <a:schemeClr val="tx1"/>
                </a:solidFill>
                <a:effectLst/>
                <a:latin typeface="+mn-lt"/>
                <a:ea typeface="+mn-ea"/>
                <a:cs typeface="+mn-cs"/>
              </a:rPr>
              <a:t> annotation, the managed bean is always accessed with the first letter of the class name in lowercase.</a:t>
            </a:r>
            <a:endParaRPr lang="en-US"/>
          </a:p>
        </p:txBody>
      </p:sp>
      <p:sp>
        <p:nvSpPr>
          <p:cNvPr id="4" name="Slide Number Placeholder 3"/>
          <p:cNvSpPr>
            <a:spLocks noGrp="1"/>
          </p:cNvSpPr>
          <p:nvPr>
            <p:ph type="sldNum" sz="quarter" idx="10"/>
          </p:nvPr>
        </p:nvSpPr>
        <p:spPr/>
        <p:txBody>
          <a:bodyPr/>
          <a:lstStyle/>
          <a:p>
            <a:fld id="{1586B3C9-56C0-4467-B98D-E35CC9E9C121}" type="slidenum">
              <a:rPr lang="en-US" smtClean="0"/>
              <a:t>9</a:t>
            </a:fld>
            <a:endParaRPr lang="en-US"/>
          </a:p>
        </p:txBody>
      </p:sp>
    </p:spTree>
    <p:extLst>
      <p:ext uri="{BB962C8B-B14F-4D97-AF65-F5344CB8AC3E}">
        <p14:creationId xmlns:p14="http://schemas.microsoft.com/office/powerpoint/2010/main" val="2070198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hlinkClick r:id="rId3"/>
              </a:rPr>
              <a:t>http://www.developersbook.com/jsf/jsf-tutorials/jsf-tutorials.php</a:t>
            </a:r>
            <a:endParaRPr lang="en-US" smtClean="0"/>
          </a:p>
          <a:p>
            <a:endParaRPr lang="en-US"/>
          </a:p>
        </p:txBody>
      </p:sp>
      <p:sp>
        <p:nvSpPr>
          <p:cNvPr id="4" name="Slide Number Placeholder 3"/>
          <p:cNvSpPr>
            <a:spLocks noGrp="1"/>
          </p:cNvSpPr>
          <p:nvPr>
            <p:ph type="sldNum" sz="quarter" idx="10"/>
          </p:nvPr>
        </p:nvSpPr>
        <p:spPr/>
        <p:txBody>
          <a:bodyPr/>
          <a:lstStyle/>
          <a:p>
            <a:fld id="{1586B3C9-56C0-4467-B98D-E35CC9E9C121}" type="slidenum">
              <a:rPr lang="en-US" smtClean="0"/>
              <a:t>15</a:t>
            </a:fld>
            <a:endParaRPr lang="en-US"/>
          </a:p>
        </p:txBody>
      </p:sp>
    </p:spTree>
    <p:extLst>
      <p:ext uri="{BB962C8B-B14F-4D97-AF65-F5344CB8AC3E}">
        <p14:creationId xmlns:p14="http://schemas.microsoft.com/office/powerpoint/2010/main" val="3013853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The JavaServer Faces component architecture is designed such that the functionality of the components is defined by the component classes, whereas the component rendering can be defined by a separate renderer class. This design has several benefits, including the following:</a:t>
            </a:r>
          </a:p>
          <a:p>
            <a:r>
              <a:rPr lang="en-US" sz="1200" b="0" i="0" kern="1200" smtClean="0">
                <a:solidFill>
                  <a:schemeClr val="tx1"/>
                </a:solidFill>
                <a:effectLst/>
                <a:latin typeface="+mn-lt"/>
                <a:ea typeface="+mn-ea"/>
                <a:cs typeface="+mn-cs"/>
              </a:rPr>
              <a:t>Component writers can define the behavior of a component once but create multiple renderers, each of which defines a different way to render the component to the same client or to different clients.</a:t>
            </a:r>
          </a:p>
          <a:p>
            <a:r>
              <a:rPr lang="en-US" sz="1200" b="0" i="0" kern="1200" smtClean="0">
                <a:solidFill>
                  <a:schemeClr val="tx1"/>
                </a:solidFill>
                <a:effectLst/>
                <a:latin typeface="+mn-lt"/>
                <a:ea typeface="+mn-ea"/>
                <a:cs typeface="+mn-cs"/>
              </a:rPr>
              <a:t>Page authors and application developers can change the appearance of a component on the page by selecting the tag that represents the appropriate combination of component and renderer.</a:t>
            </a:r>
          </a:p>
          <a:p>
            <a:r>
              <a:rPr lang="en-US" sz="1200" b="0" i="0" kern="1200" smtClean="0">
                <a:solidFill>
                  <a:schemeClr val="tx1"/>
                </a:solidFill>
                <a:effectLst/>
                <a:latin typeface="+mn-lt"/>
                <a:ea typeface="+mn-ea"/>
                <a:cs typeface="+mn-cs"/>
              </a:rPr>
              <a:t>A </a:t>
            </a:r>
            <a:r>
              <a:rPr lang="en-US" sz="1200" b="1" i="0" kern="1200" smtClean="0">
                <a:solidFill>
                  <a:schemeClr val="tx1"/>
                </a:solidFill>
                <a:effectLst/>
                <a:latin typeface="+mn-lt"/>
                <a:ea typeface="+mn-ea"/>
                <a:cs typeface="+mn-cs"/>
              </a:rPr>
              <a:t>render kit</a:t>
            </a:r>
            <a:r>
              <a:rPr lang="en-US" sz="1200" b="0" i="0" kern="1200" smtClean="0">
                <a:solidFill>
                  <a:schemeClr val="tx1"/>
                </a:solidFill>
                <a:effectLst/>
                <a:latin typeface="+mn-lt"/>
                <a:ea typeface="+mn-ea"/>
                <a:cs typeface="+mn-cs"/>
              </a:rPr>
              <a:t> defines how component classes map to component tags that are appropriate for a particular client. The JavaServer Faces implementation includes a standard HTML render kit for rendering to an HTML client.</a:t>
            </a:r>
          </a:p>
          <a:p>
            <a:r>
              <a:rPr lang="en-US" sz="1200" b="0" i="0" kern="1200" smtClean="0">
                <a:solidFill>
                  <a:schemeClr val="tx1"/>
                </a:solidFill>
                <a:effectLst/>
                <a:latin typeface="+mn-lt"/>
                <a:ea typeface="+mn-ea"/>
                <a:cs typeface="+mn-cs"/>
              </a:rPr>
              <a:t>The render kit defines a set of javax.faces.render.Renderer classes for each component that it supports. Each Renderer class defines a different way to render the particular component to the output defined by the render kit. For example, a UISelectOne component has three different renderers. One of them renders the component as a set of radio buttons. Another renders the component as a combo box. The third one renders the component as a list box. Similarly, a UICommand component can be rendered as a button or a hyperlink, using the h:commandButton or h:commandLink tag. The command part of each tag corresponds to the UICommand class, specifying the functionality, which is to fire an action. The Button orLink part of each tag corresponds to a separate Renderer class that defines how the component appears on the page.</a:t>
            </a:r>
          </a:p>
          <a:p>
            <a:endParaRPr lang="en-US"/>
          </a:p>
        </p:txBody>
      </p:sp>
      <p:sp>
        <p:nvSpPr>
          <p:cNvPr id="4" name="Slide Number Placeholder 3"/>
          <p:cNvSpPr>
            <a:spLocks noGrp="1"/>
          </p:cNvSpPr>
          <p:nvPr>
            <p:ph type="sldNum" sz="quarter" idx="10"/>
          </p:nvPr>
        </p:nvSpPr>
        <p:spPr/>
        <p:txBody>
          <a:bodyPr/>
          <a:lstStyle/>
          <a:p>
            <a:fld id="{1586B3C9-56C0-4467-B98D-E35CC9E9C121}" type="slidenum">
              <a:rPr lang="en-US" smtClean="0"/>
              <a:t>31</a:t>
            </a:fld>
            <a:endParaRPr lang="en-US"/>
          </a:p>
        </p:txBody>
      </p:sp>
    </p:spTree>
    <p:extLst>
      <p:ext uri="{BB962C8B-B14F-4D97-AF65-F5344CB8AC3E}">
        <p14:creationId xmlns:p14="http://schemas.microsoft.com/office/powerpoint/2010/main" val="377850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smtClean="0">
                <a:solidFill>
                  <a:schemeClr val="tx1"/>
                </a:solidFill>
                <a:latin typeface="+mn-lt"/>
                <a:ea typeface="+mn-ea"/>
                <a:cs typeface="+mn-cs"/>
              </a:rPr>
              <a:t>So what makes a user interface component? Every user interface component</a:t>
            </a:r>
          </a:p>
          <a:p>
            <a:r>
              <a:rPr lang="en-US" sz="1200" b="0" i="0" u="none" strike="noStrike" kern="1200" baseline="0" smtClean="0">
                <a:solidFill>
                  <a:schemeClr val="tx1"/>
                </a:solidFill>
                <a:latin typeface="+mn-lt"/>
                <a:ea typeface="+mn-ea"/>
                <a:cs typeface="+mn-cs"/>
              </a:rPr>
              <a:t>in JSF implements the javax.faces.component.UIComponent interface.</a:t>
            </a:r>
          </a:p>
          <a:p>
            <a:r>
              <a:rPr lang="en-US" sz="1200" b="0" i="0" u="none" strike="noStrike" kern="1200" baseline="0" smtClean="0">
                <a:solidFill>
                  <a:schemeClr val="tx1"/>
                </a:solidFill>
                <a:latin typeface="+mn-lt"/>
                <a:ea typeface="+mn-ea"/>
                <a:cs typeface="+mn-cs"/>
              </a:rPr>
              <a:t>This comprehensive interface defines methods for navigating the component</a:t>
            </a:r>
          </a:p>
          <a:p>
            <a:r>
              <a:rPr lang="en-US" sz="1200" b="0" i="0" u="none" strike="noStrike" kern="1200" baseline="0" smtClean="0">
                <a:solidFill>
                  <a:schemeClr val="tx1"/>
                </a:solidFill>
                <a:latin typeface="+mn-lt"/>
                <a:ea typeface="+mn-ea"/>
                <a:cs typeface="+mn-cs"/>
              </a:rPr>
              <a:t>tree, interacting with backing data models, and managing supporting concerns</a:t>
            </a:r>
          </a:p>
          <a:p>
            <a:r>
              <a:rPr lang="en-US" sz="1200" b="0" i="0" u="none" strike="noStrike" kern="1200" baseline="0" smtClean="0">
                <a:solidFill>
                  <a:schemeClr val="tx1"/>
                </a:solidFill>
                <a:latin typeface="+mn-lt"/>
                <a:ea typeface="+mn-ea"/>
                <a:cs typeface="+mn-cs"/>
              </a:rPr>
              <a:t>such as component validation, data conversion, rendering, and a host of</a:t>
            </a:r>
          </a:p>
          <a:p>
            <a:r>
              <a:rPr lang="en-US" sz="1200" b="0" i="0" u="none" strike="noStrike" kern="1200" baseline="0" smtClean="0">
                <a:solidFill>
                  <a:schemeClr val="tx1"/>
                </a:solidFill>
                <a:latin typeface="+mn-lt"/>
                <a:ea typeface="+mn-ea"/>
                <a:cs typeface="+mn-cs"/>
              </a:rPr>
              <a:t>others. A convenient base class that implements this interface, javax.faces</a:t>
            </a:r>
          </a:p>
          <a:p>
            <a:r>
              <a:rPr lang="en-US" sz="1200" b="0" i="0" u="none" strike="noStrike" kern="1200" baseline="0" smtClean="0">
                <a:solidFill>
                  <a:schemeClr val="tx1"/>
                </a:solidFill>
                <a:latin typeface="+mn-lt"/>
                <a:ea typeface="+mn-ea"/>
                <a:cs typeface="+mn-cs"/>
              </a:rPr>
              <a:t>.component.UIComponentBase, is provided for creating new components.</a:t>
            </a:r>
          </a:p>
          <a:p>
            <a:r>
              <a:rPr lang="en-US" sz="1200" b="0" i="0" u="none" strike="noStrike" kern="1200" baseline="0" smtClean="0">
                <a:solidFill>
                  <a:schemeClr val="tx1"/>
                </a:solidFill>
                <a:latin typeface="+mn-lt"/>
                <a:ea typeface="+mn-ea"/>
                <a:cs typeface="+mn-cs"/>
              </a:rPr>
              <a:t>It provides default implementations for each method that component developers</a:t>
            </a:r>
          </a:p>
          <a:p>
            <a:r>
              <a:rPr lang="en-US" sz="1200" b="0" i="0" u="none" strike="noStrike" kern="1200" baseline="0" smtClean="0">
                <a:solidFill>
                  <a:schemeClr val="tx1"/>
                </a:solidFill>
                <a:latin typeface="+mn-lt"/>
                <a:ea typeface="+mn-ea"/>
                <a:cs typeface="+mn-cs"/>
              </a:rPr>
              <a:t>can then extend to customize the behavior of a component.</a:t>
            </a:r>
            <a:endParaRPr lang="en-US"/>
          </a:p>
        </p:txBody>
      </p:sp>
      <p:sp>
        <p:nvSpPr>
          <p:cNvPr id="4" name="Slide Number Placeholder 3"/>
          <p:cNvSpPr>
            <a:spLocks noGrp="1"/>
          </p:cNvSpPr>
          <p:nvPr>
            <p:ph type="sldNum" sz="quarter" idx="10"/>
          </p:nvPr>
        </p:nvSpPr>
        <p:spPr/>
        <p:txBody>
          <a:bodyPr/>
          <a:lstStyle/>
          <a:p>
            <a:fld id="{1586B3C9-56C0-4467-B98D-E35CC9E9C121}" type="slidenum">
              <a:rPr lang="en-US" smtClean="0"/>
              <a:t>32</a:t>
            </a:fld>
            <a:endParaRPr lang="en-US"/>
          </a:p>
        </p:txBody>
      </p:sp>
    </p:spTree>
    <p:extLst>
      <p:ext uri="{BB962C8B-B14F-4D97-AF65-F5344CB8AC3E}">
        <p14:creationId xmlns:p14="http://schemas.microsoft.com/office/powerpoint/2010/main" val="705541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mtClean="0">
                <a:effectLst/>
              </a:rPr>
              <a:t>As for the libs, I've inluded the "validation-api-1.0.0.GA.jar" both in the "WEB-INF/lib" folder and also the "apache-tomcat-7/lib" folder.</a:t>
            </a:r>
          </a:p>
          <a:p>
            <a:pPr fontAlgn="base"/>
            <a:r>
              <a:rPr lang="en-US" sz="1200" b="0" i="0" kern="1200" smtClean="0">
                <a:solidFill>
                  <a:schemeClr val="tx1"/>
                </a:solidFill>
                <a:effectLst/>
                <a:latin typeface="+mn-lt"/>
                <a:ea typeface="+mn-ea"/>
                <a:cs typeface="+mn-cs"/>
              </a:rPr>
              <a:t>You've installed only the API, not the implementation. The API is an abstract contract so that you can declare/use it in your code and have the freedom in choosing the implementation. The implementation contains the concrete code and does the real work. You need to install the impl as well. The JSR-303 reference implemtation is the </a:t>
            </a:r>
            <a:r>
              <a:rPr lang="en-US" sz="1200" b="0" i="0" u="none" strike="noStrike" kern="1200" smtClean="0">
                <a:solidFill>
                  <a:schemeClr val="tx1"/>
                </a:solidFill>
                <a:effectLst/>
                <a:latin typeface="+mn-lt"/>
                <a:ea typeface="+mn-ea"/>
                <a:cs typeface="+mn-cs"/>
                <a:hlinkClick r:id="rId3"/>
              </a:rPr>
              <a:t>Hibernate Validator</a:t>
            </a:r>
            <a:r>
              <a:rPr lang="en-US" sz="1200" b="0" i="0" kern="1200" smtClean="0">
                <a:solidFill>
                  <a:schemeClr val="tx1"/>
                </a:solidFill>
                <a:effectLst/>
                <a:latin typeface="+mn-lt"/>
                <a:ea typeface="+mn-ea"/>
                <a:cs typeface="+mn-cs"/>
              </a:rPr>
              <a:t>. The download details are </a:t>
            </a:r>
            <a:r>
              <a:rPr lang="en-US" sz="1200" b="0" i="0" u="none" strike="noStrike" kern="1200" smtClean="0">
                <a:solidFill>
                  <a:schemeClr val="tx1"/>
                </a:solidFill>
                <a:effectLst/>
                <a:latin typeface="+mn-lt"/>
                <a:ea typeface="+mn-ea"/>
                <a:cs typeface="+mn-cs"/>
                <a:hlinkClick r:id="rId4"/>
              </a:rPr>
              <a:t>here</a:t>
            </a:r>
            <a:r>
              <a:rPr lang="en-US" sz="1200" b="0" i="0" kern="1200" smtClean="0">
                <a:solidFill>
                  <a:schemeClr val="tx1"/>
                </a:solidFill>
                <a:effectLst/>
                <a:latin typeface="+mn-lt"/>
                <a:ea typeface="+mn-ea"/>
                <a:cs typeface="+mn-cs"/>
              </a:rPr>
              <a:t>. Currently the latest final is </a:t>
            </a:r>
            <a:r>
              <a:rPr lang="en-US" sz="1200" b="0" i="0" u="none" strike="noStrike" kern="1200" smtClean="0">
                <a:solidFill>
                  <a:schemeClr val="tx1"/>
                </a:solidFill>
                <a:effectLst/>
                <a:latin typeface="+mn-lt"/>
                <a:ea typeface="+mn-ea"/>
                <a:cs typeface="+mn-cs"/>
                <a:hlinkClick r:id="rId5"/>
              </a:rPr>
              <a:t>4.1.0</a:t>
            </a:r>
            <a:r>
              <a:rPr lang="en-US" sz="1200" b="0" i="0" kern="1200" smtClean="0">
                <a:solidFill>
                  <a:schemeClr val="tx1"/>
                </a:solidFill>
                <a:effectLst/>
                <a:latin typeface="+mn-lt"/>
                <a:ea typeface="+mn-ea"/>
                <a:cs typeface="+mn-cs"/>
              </a:rPr>
              <a:t>. It contains the hibernate-validator-4.1.0.Final.jar file which is the real implementation. Drop it in Webapp/WEB-INF/lib. It does not necessarily need to be in Tomcat7/lib, I'd remove the API from there as well to prevent future classpath collisions.</a:t>
            </a:r>
          </a:p>
          <a:p>
            <a:pPr fontAlgn="base"/>
            <a:endParaRPr lang="en-US" sz="1200" b="0" i="0" kern="1200" smtClean="0">
              <a:solidFill>
                <a:schemeClr val="tx1"/>
              </a:solidFill>
              <a:effectLst/>
              <a:latin typeface="+mn-lt"/>
              <a:ea typeface="+mn-ea"/>
              <a:cs typeface="+mn-cs"/>
            </a:endParaRPr>
          </a:p>
          <a:p>
            <a:pPr fontAlgn="base"/>
            <a:r>
              <a:rPr lang="en-US" smtClean="0">
                <a:hlinkClick r:id="rId4"/>
              </a:rPr>
              <a:t>http://www.hibernate.org/subprojects/validator/download</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86B3C9-56C0-4467-B98D-E35CC9E9C121}" type="slidenum">
              <a:rPr lang="en-US" smtClean="0"/>
              <a:t>51</a:t>
            </a:fld>
            <a:endParaRPr lang="en-US"/>
          </a:p>
        </p:txBody>
      </p:sp>
    </p:spTree>
    <p:extLst>
      <p:ext uri="{BB962C8B-B14F-4D97-AF65-F5344CB8AC3E}">
        <p14:creationId xmlns:p14="http://schemas.microsoft.com/office/powerpoint/2010/main" val="23625198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7" name="Rectangle 6"/>
          <p:cNvSpPr/>
          <p:nvPr userDrawn="1"/>
        </p:nvSpPr>
        <p:spPr>
          <a:xfrm>
            <a:off x="0" y="6324600"/>
            <a:ext cx="9144000" cy="53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685800" y="2286000"/>
            <a:ext cx="7848600" cy="1524000"/>
          </a:xfrm>
          <a:prstGeom prst="rect">
            <a:avLst/>
          </a:prstGeom>
        </p:spPr>
        <p:txBody>
          <a:bodyPr>
            <a:noAutofit/>
          </a:bodyPr>
          <a:lstStyle>
            <a:lvl1pPr marL="0" indent="0" algn="ctr">
              <a:buNone/>
              <a:defRPr sz="5400" b="1">
                <a:solidFill>
                  <a:srgbClr val="C00000"/>
                </a:solidFill>
              </a:defRPr>
            </a:lvl1pPr>
          </a:lstStyle>
          <a:p>
            <a:pPr lvl="0"/>
            <a:r>
              <a:rPr lang="en-US" smtClean="0"/>
              <a:t>Edit</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2057400"/>
            <a:ext cx="487680" cy="487680"/>
          </a:xfrm>
          <a:prstGeom prst="rect">
            <a:avLst/>
          </a:prstGeom>
        </p:spPr>
      </p:pic>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05800" y="3526536"/>
            <a:ext cx="487680" cy="487680"/>
          </a:xfrm>
          <a:prstGeom prst="rect">
            <a:avLst/>
          </a:prstGeom>
        </p:spPr>
      </p:pic>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3505200"/>
            <a:ext cx="487680" cy="487680"/>
          </a:xfrm>
          <a:prstGeom prst="rect">
            <a:avLst/>
          </a:pr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05800" y="2048256"/>
            <a:ext cx="487680" cy="487680"/>
          </a:xfrm>
          <a:prstGeom prst="rect">
            <a:avLst/>
          </a:prstGeom>
        </p:spPr>
      </p:pic>
    </p:spTree>
    <p:extLst>
      <p:ext uri="{BB962C8B-B14F-4D97-AF65-F5344CB8AC3E}">
        <p14:creationId xmlns:p14="http://schemas.microsoft.com/office/powerpoint/2010/main" val="42929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xEl>
                                              <p:pRg st="0" end="0"/>
                                            </p:txEl>
                                          </p:spTgt>
                                        </p:tgtEl>
                                        <p:attrNameLst>
                                          <p:attrName>ppt_x</p:attrName>
                                          <p:attrName>ppt_y</p:attrName>
                                        </p:attrNameLst>
                                      </p:cBhvr>
                                    </p:animMotion>
                                    <p:animRot by="1500000">
                                      <p:cBhvr>
                                        <p:cTn id="7" dur="125" fill="hold">
                                          <p:stCondLst>
                                            <p:cond delay="0"/>
                                          </p:stCondLst>
                                        </p:cTn>
                                        <p:tgtEl>
                                          <p:spTgt spid="3">
                                            <p:txEl>
                                              <p:pRg st="0" end="0"/>
                                            </p:txEl>
                                          </p:spTgt>
                                        </p:tgtEl>
                                        <p:attrNameLst>
                                          <p:attrName>r</p:attrName>
                                        </p:attrNameLst>
                                      </p:cBhvr>
                                    </p:animRot>
                                    <p:animRot by="-1500000">
                                      <p:cBhvr>
                                        <p:cTn id="8" dur="125" fill="hold">
                                          <p:stCondLst>
                                            <p:cond delay="125"/>
                                          </p:stCondLst>
                                        </p:cTn>
                                        <p:tgtEl>
                                          <p:spTgt spid="3">
                                            <p:txEl>
                                              <p:pRg st="0" end="0"/>
                                            </p:txEl>
                                          </p:spTgt>
                                        </p:tgtEl>
                                        <p:attrNameLst>
                                          <p:attrName>r</p:attrName>
                                        </p:attrNameLst>
                                      </p:cBhvr>
                                    </p:animRot>
                                    <p:animRot by="-1500000">
                                      <p:cBhvr>
                                        <p:cTn id="9" dur="125" fill="hold">
                                          <p:stCondLst>
                                            <p:cond delay="250"/>
                                          </p:stCondLst>
                                        </p:cTn>
                                        <p:tgtEl>
                                          <p:spTgt spid="3">
                                            <p:txEl>
                                              <p:pRg st="0" end="0"/>
                                            </p:txEl>
                                          </p:spTgt>
                                        </p:tgtEl>
                                        <p:attrNameLst>
                                          <p:attrName>r</p:attrName>
                                        </p:attrNameLst>
                                      </p:cBhvr>
                                    </p:animRot>
                                    <p:animRot by="1500000">
                                      <p:cBhvr>
                                        <p:cTn id="10" dur="125" fill="hold">
                                          <p:stCondLst>
                                            <p:cond delay="375"/>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34" presetClass="emph" presetSubtype="0" fill="hold" nodeType="afterEffect">
                  <p:stCondLst>
                    <p:cond delay="0"/>
                  </p:stCondLst>
                  <p:iterate type="lt">
                    <p:tmPct val="10000"/>
                  </p:iterate>
                  <p:childTnLst>
                    <p:animMotion origin="layout" path="M 0.0 0.0 L 0.0 -0.07213" pathEditMode="relative" ptsTypes="">
                      <p:cBhvr>
                        <p:cTn dur="250" accel="50000" decel="50000" autoRev="1" fill="hold">
                          <p:stCondLst>
                            <p:cond delay="0"/>
                          </p:stCondLst>
                        </p:cTn>
                        <p:tgtEl>
                          <p:spTgt spid="3"/>
                        </p:tgtEl>
                        <p:attrNameLst>
                          <p:attrName>ppt_x</p:attrName>
                          <p:attrName>ppt_y</p:attrName>
                        </p:attrNameLst>
                      </p:cBhvr>
                    </p:animMotion>
                    <p:animRot by="1500000">
                      <p:cBhvr>
                        <p:cTn dur="125" fill="hold">
                          <p:stCondLst>
                            <p:cond delay="0"/>
                          </p:stCondLst>
                        </p:cTn>
                        <p:tgtEl>
                          <p:spTgt spid="3"/>
                        </p:tgtEl>
                        <p:attrNameLst>
                          <p:attrName>r</p:attrName>
                        </p:attrNameLst>
                      </p:cBhvr>
                    </p:animRot>
                    <p:animRot by="-1500000">
                      <p:cBhvr>
                        <p:cTn dur="125" fill="hold">
                          <p:stCondLst>
                            <p:cond delay="125"/>
                          </p:stCondLst>
                        </p:cTn>
                        <p:tgtEl>
                          <p:spTgt spid="3"/>
                        </p:tgtEl>
                        <p:attrNameLst>
                          <p:attrName>r</p:attrName>
                        </p:attrNameLst>
                      </p:cBhvr>
                    </p:animRot>
                    <p:animRot by="-1500000">
                      <p:cBhvr>
                        <p:cTn dur="125" fill="hold">
                          <p:stCondLst>
                            <p:cond delay="250"/>
                          </p:stCondLst>
                        </p:cTn>
                        <p:tgtEl>
                          <p:spTgt spid="3"/>
                        </p:tgtEl>
                        <p:attrNameLst>
                          <p:attrName>r</p:attrName>
                        </p:attrNameLst>
                      </p:cBhvr>
                    </p:animRot>
                    <p:animRot by="1500000">
                      <p:cBhvr>
                        <p:cTn dur="125" fill="hold">
                          <p:stCondLst>
                            <p:cond delay="375"/>
                          </p:stCondLst>
                        </p:cTn>
                        <p:tgtEl>
                          <p:spTgt spid="3"/>
                        </p:tgtEl>
                        <p:attrNameLst>
                          <p:attrName>r</p:attrName>
                        </p:attrNameLst>
                      </p:cBhvr>
                    </p:animRo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4419600" y="6450304"/>
            <a:ext cx="457200" cy="365125"/>
          </a:xfrm>
        </p:spPr>
        <p:txBody>
          <a:bodyPr/>
          <a:lstStyle>
            <a:lvl1pPr algn="ctr">
              <a:defRPr>
                <a:solidFill>
                  <a:schemeClr val="bg1"/>
                </a:solidFill>
              </a:defRPr>
            </a:lvl1pPr>
          </a:lstStyle>
          <a:p>
            <a:fld id="{AC5A7018-5E8D-4538-BDED-720D9B412FE1}" type="slidenum">
              <a:rPr lang="en-US" smtClean="0"/>
              <a:pPr/>
              <a:t>‹#›</a:t>
            </a:fld>
            <a:endParaRPr lang="en-US"/>
          </a:p>
        </p:txBody>
      </p:sp>
      <p:sp>
        <p:nvSpPr>
          <p:cNvPr id="3" name="Text Placeholder 2"/>
          <p:cNvSpPr>
            <a:spLocks noGrp="1"/>
          </p:cNvSpPr>
          <p:nvPr>
            <p:ph type="body" sz="quarter" idx="14"/>
          </p:nvPr>
        </p:nvSpPr>
        <p:spPr>
          <a:xfrm>
            <a:off x="1600200" y="838200"/>
            <a:ext cx="7467600" cy="990600"/>
          </a:xfrm>
          <a:prstGeom prst="rect">
            <a:avLst/>
          </a:prstGeom>
        </p:spPr>
        <p:txBody>
          <a:bodyPr>
            <a:normAutofit/>
          </a:bodyPr>
          <a:lstStyle>
            <a:lvl1pPr marL="0" indent="0">
              <a:buFontTx/>
              <a:buNone/>
              <a:defRPr sz="5400" b="1" i="1">
                <a:solidFill>
                  <a:srgbClr val="C00000"/>
                </a:solidFill>
              </a:defRPr>
            </a:lvl1pPr>
          </a:lstStyle>
          <a:p>
            <a:pPr lvl="0"/>
            <a:endParaRPr lang="en-US" smtClean="0"/>
          </a:p>
        </p:txBody>
      </p:sp>
      <p:sp>
        <p:nvSpPr>
          <p:cNvPr id="11" name="Text Placeholder 10"/>
          <p:cNvSpPr>
            <a:spLocks noGrp="1"/>
          </p:cNvSpPr>
          <p:nvPr>
            <p:ph type="body" sz="quarter" idx="15"/>
          </p:nvPr>
        </p:nvSpPr>
        <p:spPr>
          <a:xfrm>
            <a:off x="114300" y="2057400"/>
            <a:ext cx="8915400" cy="4114800"/>
          </a:xfrm>
          <a:prstGeom prst="rect">
            <a:avLst/>
          </a:prstGeom>
        </p:spPr>
        <p:txBody>
          <a:bodyPr>
            <a:normAutofit/>
          </a:bodyPr>
          <a:lstStyle>
            <a:lvl1pPr marL="342900" indent="-342900">
              <a:buSzPct val="100000"/>
              <a:buFontTx/>
              <a:buBlip>
                <a:blip r:embed="rId2"/>
              </a:buBlip>
              <a:defRPr sz="4000" b="1">
                <a:solidFill>
                  <a:srgbClr val="7030A0"/>
                </a:solidFill>
              </a:defRPr>
            </a:lvl1pPr>
            <a:lvl2pPr marL="742950" indent="-285750">
              <a:buFontTx/>
              <a:buBlip>
                <a:blip r:embed="rId3"/>
              </a:buBlip>
              <a:defRPr b="1" i="0">
                <a:solidFill>
                  <a:srgbClr val="0070C0"/>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2400" y="685800"/>
            <a:ext cx="1371600" cy="1295400"/>
          </a:xfrm>
          <a:prstGeom prst="rect">
            <a:avLst/>
          </a:prstGeom>
        </p:spPr>
      </p:pic>
    </p:spTree>
    <p:extLst>
      <p:ext uri="{BB962C8B-B14F-4D97-AF65-F5344CB8AC3E}">
        <p14:creationId xmlns:p14="http://schemas.microsoft.com/office/powerpoint/2010/main" val="2833179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Rectangle 5"/>
          <p:cNvSpPr/>
          <p:nvPr userDrawn="1"/>
        </p:nvSpPr>
        <p:spPr>
          <a:xfrm>
            <a:off x="0" y="0"/>
            <a:ext cx="9144000" cy="53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762000" y="2405530"/>
            <a:ext cx="7324165" cy="1828800"/>
          </a:xfrm>
          <a:prstGeom prst="rect">
            <a:avLst/>
          </a:prstGeom>
          <a:ln w="19050">
            <a:noFill/>
          </a:ln>
        </p:spPr>
        <p:txBody>
          <a:bodyPr>
            <a:noAutofit/>
          </a:bodyPr>
          <a:lstStyle>
            <a:lvl1pPr marL="0" indent="0" algn="ctr">
              <a:buFontTx/>
              <a:buNone/>
              <a:defRPr sz="8000" b="1">
                <a:solidFill>
                  <a:srgbClr val="C00000"/>
                </a:solidFill>
              </a:defRPr>
            </a:lvl1pPr>
          </a:lstStyle>
          <a:p>
            <a:pPr lvl="0"/>
            <a:r>
              <a:rPr lang="en-US" smtClean="0"/>
              <a:t>Edit</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1766048"/>
            <a:ext cx="787400" cy="8128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2400" y="1770530"/>
            <a:ext cx="787400" cy="812800"/>
          </a:xfrm>
          <a:prstGeom prst="rect">
            <a:avLst/>
          </a:prstGeom>
        </p:spPr>
      </p:pic>
      <p:cxnSp>
        <p:nvCxnSpPr>
          <p:cNvPr id="13" name="Straight Connector 12"/>
          <p:cNvCxnSpPr/>
          <p:nvPr userDrawn="1"/>
        </p:nvCxnSpPr>
        <p:spPr>
          <a:xfrm>
            <a:off x="939800" y="2405530"/>
            <a:ext cx="1270000" cy="0"/>
          </a:xfrm>
          <a:prstGeom prst="line">
            <a:avLst/>
          </a:prstGeom>
          <a:ln w="571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654800" y="2401048"/>
            <a:ext cx="1270000" cy="0"/>
          </a:xfrm>
          <a:prstGeom prst="line">
            <a:avLst/>
          </a:prstGeom>
          <a:ln w="571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8077200" y="2672978"/>
            <a:ext cx="0" cy="508000"/>
          </a:xfrm>
          <a:prstGeom prst="line">
            <a:avLst/>
          </a:prstGeom>
          <a:ln w="571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762000" y="2669989"/>
            <a:ext cx="0" cy="508000"/>
          </a:xfrm>
          <a:prstGeom prst="line">
            <a:avLst/>
          </a:prstGeom>
          <a:ln w="571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762000" y="3693460"/>
            <a:ext cx="0" cy="508000"/>
          </a:xfrm>
          <a:prstGeom prst="line">
            <a:avLst/>
          </a:prstGeom>
          <a:ln w="571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8086165" y="3700930"/>
            <a:ext cx="0" cy="508000"/>
          </a:xfrm>
          <a:prstGeom prst="line">
            <a:avLst/>
          </a:prstGeom>
          <a:ln w="571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6816165" y="4223872"/>
            <a:ext cx="1270000" cy="0"/>
          </a:xfrm>
          <a:prstGeom prst="line">
            <a:avLst/>
          </a:prstGeom>
          <a:ln w="571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753035" y="4216402"/>
            <a:ext cx="1270000" cy="0"/>
          </a:xfrm>
          <a:prstGeom prst="line">
            <a:avLst/>
          </a:prstGeom>
          <a:ln w="571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38600" y="3886200"/>
            <a:ext cx="762000" cy="685800"/>
          </a:xfrm>
          <a:prstGeom prst="rect">
            <a:avLst/>
          </a:prstGeom>
        </p:spPr>
      </p:pic>
      <p:sp>
        <p:nvSpPr>
          <p:cNvPr id="19" name="TextBox 18"/>
          <p:cNvSpPr txBox="1"/>
          <p:nvPr userDrawn="1"/>
        </p:nvSpPr>
        <p:spPr>
          <a:xfrm>
            <a:off x="0" y="6477000"/>
            <a:ext cx="2743200" cy="276999"/>
          </a:xfrm>
          <a:prstGeom prst="rect">
            <a:avLst/>
          </a:prstGeom>
          <a:noFill/>
        </p:spPr>
        <p:txBody>
          <a:bodyPr wrap="square" rtlCol="0">
            <a:spAutoFit/>
          </a:bodyPr>
          <a:lstStyle/>
          <a:p>
            <a:r>
              <a:rPr lang="en-US" sz="1200" b="0" smtClean="0">
                <a:solidFill>
                  <a:schemeClr val="accent3"/>
                </a:solidFill>
                <a:latin typeface="Verdana" pitchFamily="34" charset="0"/>
                <a:ea typeface="Verdana" pitchFamily="34" charset="0"/>
                <a:cs typeface="Verdana" pitchFamily="34" charset="0"/>
              </a:rPr>
              <a:t>YM:</a:t>
            </a:r>
            <a:r>
              <a:rPr lang="en-US" sz="1200" b="0" baseline="0" smtClean="0">
                <a:solidFill>
                  <a:schemeClr val="accent3"/>
                </a:solidFill>
                <a:latin typeface="Verdana" pitchFamily="34" charset="0"/>
                <a:ea typeface="Verdana" pitchFamily="34" charset="0"/>
                <a:cs typeface="Verdana" pitchFamily="34" charset="0"/>
              </a:rPr>
              <a:t> </a:t>
            </a:r>
            <a:r>
              <a:rPr lang="en-US" sz="1200" b="1" baseline="0" smtClean="0">
                <a:solidFill>
                  <a:schemeClr val="bg1"/>
                </a:solidFill>
                <a:latin typeface="Verdana" pitchFamily="34" charset="0"/>
                <a:ea typeface="Verdana" pitchFamily="34" charset="0"/>
                <a:cs typeface="Verdana" pitchFamily="34" charset="0"/>
              </a:rPr>
              <a:t>sesshoumaru.sama2006</a:t>
            </a:r>
            <a:endParaRPr lang="en-US" sz="1200" b="1">
              <a:solidFill>
                <a:schemeClr val="bg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95591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mph" presetSubtype="0" fill="hold" grpId="0" nodeType="afterEffect">
                                  <p:stCondLst>
                                    <p:cond delay="0"/>
                                  </p:stCondLst>
                                  <p:childTnLst>
                                    <p:anim calcmode="discrete" valueType="str">
                                      <p:cBhvr override="childStyle">
                                        <p:cTn id="6" dur="2000" fill="hold"/>
                                        <p:tgtEl>
                                          <p:spTgt spid="3">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mph" presetSubtype="0" fill="hold" nodeType="afterEffect">
                  <p:stCondLst>
                    <p:cond delay="0"/>
                  </p:stCondLst>
                  <p:childTnLst>
                    <p:anim calcmode="discrete" valueType="str">
                      <p:cBhvr override="childStyle">
                        <p:cTn dur="2000" fill="hold"/>
                        <p:tgtEl>
                          <p:spTgt spid="3"/>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2315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0"/>
            <a:ext cx="9144000" cy="53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6324600"/>
            <a:ext cx="9144000" cy="53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2900082" y="681318"/>
            <a:ext cx="3505200" cy="990600"/>
          </a:xfrm>
          <a:prstGeom prst="rect">
            <a:avLst/>
          </a:prstGeom>
          <a:noFill/>
        </p:spPr>
        <p:txBody>
          <a:bodyPr wrap="square" rtlCol="0">
            <a:noAutofit/>
          </a:bodyPr>
          <a:lstStyle/>
          <a:p>
            <a:pPr algn="ctr"/>
            <a:r>
              <a:rPr lang="en-US" sz="6000" b="1" smtClean="0">
                <a:solidFill>
                  <a:srgbClr val="C00000"/>
                </a:solidFill>
              </a:rPr>
              <a:t>Objectives</a:t>
            </a:r>
            <a:endParaRPr lang="en-US" sz="6000" b="1">
              <a:solidFill>
                <a:srgbClr val="C00000"/>
              </a:solidFill>
            </a:endParaRPr>
          </a:p>
        </p:txBody>
      </p:sp>
      <p:sp>
        <p:nvSpPr>
          <p:cNvPr id="11" name="Text Placeholder 10"/>
          <p:cNvSpPr>
            <a:spLocks noGrp="1"/>
          </p:cNvSpPr>
          <p:nvPr>
            <p:ph type="body" sz="quarter" idx="13"/>
          </p:nvPr>
        </p:nvSpPr>
        <p:spPr>
          <a:xfrm>
            <a:off x="1295400" y="1752600"/>
            <a:ext cx="6629400" cy="4419600"/>
          </a:xfrm>
          <a:prstGeom prst="rect">
            <a:avLst/>
          </a:prstGeom>
        </p:spPr>
        <p:txBody>
          <a:bodyPr>
            <a:normAutofit/>
          </a:bodyPr>
          <a:lstStyle>
            <a:lvl1pPr marL="342900" indent="-342900">
              <a:buFontTx/>
              <a:buBlip>
                <a:blip r:embed="rId2"/>
              </a:buBlip>
              <a:defRPr sz="4000">
                <a:solidFill>
                  <a:schemeClr val="tx2"/>
                </a:solidFill>
              </a:defRPr>
            </a:lvl1pPr>
            <a:lvl2pPr marL="742950" indent="-285750">
              <a:buFontTx/>
              <a:buBlip>
                <a:blip r:embed="rId3"/>
              </a:buBlip>
              <a:defRPr>
                <a:solidFill>
                  <a:schemeClr val="accent3">
                    <a:lumMod val="75000"/>
                  </a:schemeClr>
                </a:solidFill>
              </a:defRPr>
            </a:lvl2pPr>
          </a:lstStyle>
          <a:p>
            <a:pPr lvl="0"/>
            <a:r>
              <a:rPr lang="en-US" smtClean="0"/>
              <a:t>Click to edit Master text styles</a:t>
            </a:r>
          </a:p>
          <a:p>
            <a:pPr lvl="1"/>
            <a:endParaRPr lang="en-US" smtClean="0"/>
          </a:p>
        </p:txBody>
      </p:sp>
      <p:sp>
        <p:nvSpPr>
          <p:cNvPr id="10" name="Slide Number Placeholder 4"/>
          <p:cNvSpPr>
            <a:spLocks noGrp="1"/>
          </p:cNvSpPr>
          <p:nvPr>
            <p:ph type="sldNum" sz="quarter" idx="12"/>
          </p:nvPr>
        </p:nvSpPr>
        <p:spPr>
          <a:xfrm>
            <a:off x="4419600" y="6450304"/>
            <a:ext cx="457200" cy="365125"/>
          </a:xfrm>
        </p:spPr>
        <p:txBody>
          <a:bodyPr/>
          <a:lstStyle>
            <a:lvl1pPr algn="ctr">
              <a:defRPr>
                <a:solidFill>
                  <a:schemeClr val="bg1"/>
                </a:solidFill>
              </a:defRPr>
            </a:lvl1pPr>
          </a:lstStyle>
          <a:p>
            <a:fld id="{AC5A7018-5E8D-4538-BDED-720D9B412FE1}" type="slidenum">
              <a:rPr lang="en-US" smtClean="0"/>
              <a:pPr/>
              <a:t>‹#›</a:t>
            </a:fld>
            <a:endParaRPr lang="en-US"/>
          </a:p>
        </p:txBody>
      </p:sp>
      <p:sp>
        <p:nvSpPr>
          <p:cNvPr id="12" name="TextBox 11"/>
          <p:cNvSpPr txBox="1"/>
          <p:nvPr userDrawn="1"/>
        </p:nvSpPr>
        <p:spPr>
          <a:xfrm>
            <a:off x="0" y="6477000"/>
            <a:ext cx="2743200" cy="276999"/>
          </a:xfrm>
          <a:prstGeom prst="rect">
            <a:avLst/>
          </a:prstGeom>
          <a:noFill/>
        </p:spPr>
        <p:txBody>
          <a:bodyPr wrap="square" rtlCol="0">
            <a:spAutoFit/>
          </a:bodyPr>
          <a:lstStyle/>
          <a:p>
            <a:r>
              <a:rPr lang="en-US" sz="1200" b="0" smtClean="0">
                <a:solidFill>
                  <a:schemeClr val="accent3"/>
                </a:solidFill>
                <a:latin typeface="Verdana" pitchFamily="34" charset="0"/>
                <a:ea typeface="Verdana" pitchFamily="34" charset="0"/>
                <a:cs typeface="Verdana" pitchFamily="34" charset="0"/>
              </a:rPr>
              <a:t>YM:</a:t>
            </a:r>
            <a:r>
              <a:rPr lang="en-US" sz="1200" b="0" baseline="0" smtClean="0">
                <a:solidFill>
                  <a:schemeClr val="accent3"/>
                </a:solidFill>
                <a:latin typeface="Verdana" pitchFamily="34" charset="0"/>
                <a:ea typeface="Verdana" pitchFamily="34" charset="0"/>
                <a:cs typeface="Verdana" pitchFamily="34" charset="0"/>
              </a:rPr>
              <a:t> </a:t>
            </a:r>
            <a:r>
              <a:rPr lang="en-US" sz="1200" b="1" baseline="0" smtClean="0">
                <a:solidFill>
                  <a:schemeClr val="bg1"/>
                </a:solidFill>
                <a:latin typeface="Verdana" pitchFamily="34" charset="0"/>
                <a:ea typeface="Verdana" pitchFamily="34" charset="0"/>
                <a:cs typeface="Verdana" pitchFamily="34" charset="0"/>
              </a:rPr>
              <a:t>sesshoumaru.sama2006</a:t>
            </a:r>
            <a:endParaRPr lang="en-US" sz="1200" b="1">
              <a:solidFill>
                <a:schemeClr val="bg1"/>
              </a:solidFill>
              <a:latin typeface="Verdana" pitchFamily="34" charset="0"/>
              <a:ea typeface="Verdana" pitchFamily="34" charset="0"/>
              <a:cs typeface="Verdana" pitchFamily="34" charset="0"/>
            </a:endParaRPr>
          </a:p>
        </p:txBody>
      </p:sp>
      <p:sp>
        <p:nvSpPr>
          <p:cNvPr id="13" name="TextBox 12"/>
          <p:cNvSpPr txBox="1"/>
          <p:nvPr userDrawn="1"/>
        </p:nvSpPr>
        <p:spPr>
          <a:xfrm>
            <a:off x="228600" y="128200"/>
            <a:ext cx="8686800" cy="276999"/>
          </a:xfrm>
          <a:prstGeom prst="rect">
            <a:avLst/>
          </a:prstGeom>
          <a:noFill/>
        </p:spPr>
        <p:txBody>
          <a:bodyPr wrap="square" rtlCol="0">
            <a:spAutoFit/>
          </a:bodyPr>
          <a:lstStyle/>
          <a:p>
            <a:r>
              <a:rPr lang="en-US" sz="1200" b="1" smtClean="0">
                <a:solidFill>
                  <a:schemeClr val="accent3"/>
                </a:solidFill>
                <a:latin typeface="Verdana" pitchFamily="34" charset="0"/>
                <a:ea typeface="Verdana" pitchFamily="34" charset="0"/>
                <a:cs typeface="Verdana" pitchFamily="34" charset="0"/>
              </a:rPr>
              <a:t>Nguyễn</a:t>
            </a:r>
            <a:r>
              <a:rPr lang="en-US" sz="1200" b="1" baseline="0" smtClean="0">
                <a:solidFill>
                  <a:schemeClr val="accent3"/>
                </a:solidFill>
                <a:latin typeface="Verdana" pitchFamily="34" charset="0"/>
                <a:ea typeface="Verdana" pitchFamily="34" charset="0"/>
                <a:cs typeface="Verdana" pitchFamily="34" charset="0"/>
              </a:rPr>
              <a:t> Thanh Nhã </a:t>
            </a:r>
            <a:r>
              <a:rPr lang="en-US" sz="1200" i="1" baseline="0" smtClean="0">
                <a:solidFill>
                  <a:schemeClr val="bg1"/>
                </a:solidFill>
                <a:latin typeface="Verdana" pitchFamily="34" charset="0"/>
                <a:ea typeface="Verdana" pitchFamily="34" charset="0"/>
                <a:cs typeface="Verdana" pitchFamily="34" charset="0"/>
              </a:rPr>
              <a:t>– Software Professional – Aptech Lecturer</a:t>
            </a:r>
            <a:r>
              <a:rPr lang="en-US" sz="1200" baseline="0" smtClean="0">
                <a:solidFill>
                  <a:schemeClr val="bg1"/>
                </a:solidFill>
                <a:latin typeface="Verdana" pitchFamily="34" charset="0"/>
                <a:ea typeface="Verdana" pitchFamily="34" charset="0"/>
                <a:cs typeface="Verdana" pitchFamily="34" charset="0"/>
              </a:rPr>
              <a:t> – </a:t>
            </a:r>
            <a:r>
              <a:rPr lang="en-US" sz="1200" i="1" baseline="0" smtClean="0">
                <a:solidFill>
                  <a:schemeClr val="bg1"/>
                </a:solidFill>
                <a:latin typeface="Verdana" pitchFamily="34" charset="0"/>
                <a:ea typeface="Verdana" pitchFamily="34" charset="0"/>
                <a:cs typeface="Verdana" pitchFamily="34" charset="0"/>
              </a:rPr>
              <a:t>Website</a:t>
            </a:r>
            <a:r>
              <a:rPr lang="en-US" sz="1200" baseline="0" smtClean="0">
                <a:solidFill>
                  <a:schemeClr val="bg1"/>
                </a:solidFill>
                <a:latin typeface="Verdana" pitchFamily="34" charset="0"/>
                <a:ea typeface="Verdana" pitchFamily="34" charset="0"/>
                <a:cs typeface="Verdana" pitchFamily="34" charset="0"/>
              </a:rPr>
              <a:t>: </a:t>
            </a:r>
            <a:r>
              <a:rPr lang="en-US" sz="1200" b="1" baseline="0" smtClean="0">
                <a:solidFill>
                  <a:schemeClr val="bg1"/>
                </a:solidFill>
                <a:latin typeface="Verdana" pitchFamily="34" charset="0"/>
                <a:ea typeface="Verdana" pitchFamily="34" charset="0"/>
                <a:cs typeface="Verdana" pitchFamily="34" charset="0"/>
              </a:rPr>
              <a:t>http://laptrinhvienjava.com</a:t>
            </a:r>
            <a:endParaRPr lang="en-US" sz="1200" b="1">
              <a:solidFill>
                <a:schemeClr val="bg1"/>
              </a:solidFill>
              <a:latin typeface="Verdana" pitchFamily="34" charset="0"/>
              <a:ea typeface="Verdana" pitchFamily="34" charset="0"/>
              <a:cs typeface="Verdana" pitchFamily="34" charset="0"/>
            </a:endParaRPr>
          </a:p>
        </p:txBody>
      </p:sp>
      <p:sp>
        <p:nvSpPr>
          <p:cNvPr id="14" name="TextBox 13"/>
          <p:cNvSpPr txBox="1"/>
          <p:nvPr userDrawn="1"/>
        </p:nvSpPr>
        <p:spPr>
          <a:xfrm>
            <a:off x="6172200" y="6480416"/>
            <a:ext cx="2971800" cy="276999"/>
          </a:xfrm>
          <a:prstGeom prst="rect">
            <a:avLst/>
          </a:prstGeom>
          <a:noFill/>
        </p:spPr>
        <p:txBody>
          <a:bodyPr wrap="square" rtlCol="0">
            <a:spAutoFit/>
          </a:bodyPr>
          <a:lstStyle/>
          <a:p>
            <a:r>
              <a:rPr lang="en-US" sz="1200" b="0" smtClean="0">
                <a:solidFill>
                  <a:schemeClr val="accent3"/>
                </a:solidFill>
                <a:latin typeface="Verdana" pitchFamily="34" charset="0"/>
                <a:ea typeface="Verdana" pitchFamily="34" charset="0"/>
                <a:cs typeface="Verdana" pitchFamily="34" charset="0"/>
              </a:rPr>
              <a:t>Email:</a:t>
            </a:r>
            <a:r>
              <a:rPr lang="en-US" sz="1200" b="0" baseline="0" smtClean="0">
                <a:solidFill>
                  <a:schemeClr val="accent3"/>
                </a:solidFill>
                <a:latin typeface="Verdana" pitchFamily="34" charset="0"/>
                <a:ea typeface="Verdana" pitchFamily="34" charset="0"/>
                <a:cs typeface="Verdana" pitchFamily="34" charset="0"/>
              </a:rPr>
              <a:t> </a:t>
            </a:r>
            <a:r>
              <a:rPr lang="en-US" sz="1200" b="1" baseline="0" smtClean="0">
                <a:solidFill>
                  <a:schemeClr val="bg1"/>
                </a:solidFill>
                <a:latin typeface="Verdana" pitchFamily="34" charset="0"/>
                <a:ea typeface="Verdana" pitchFamily="34" charset="0"/>
                <a:cs typeface="Verdana" pitchFamily="34" charset="0"/>
              </a:rPr>
              <a:t>genius.store@gmail.com</a:t>
            </a:r>
            <a:endParaRPr lang="en-US" sz="1200" b="1">
              <a:solidFill>
                <a:schemeClr val="bg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3028977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53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324600"/>
            <a:ext cx="9144000" cy="53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4"/>
          <p:cNvSpPr>
            <a:spLocks noGrp="1"/>
          </p:cNvSpPr>
          <p:nvPr>
            <p:ph type="sldNum" sz="quarter" idx="4"/>
          </p:nvPr>
        </p:nvSpPr>
        <p:spPr>
          <a:xfrm>
            <a:off x="4419600" y="6450304"/>
            <a:ext cx="457200" cy="365125"/>
          </a:xfrm>
          <a:prstGeom prst="rect">
            <a:avLst/>
          </a:prstGeom>
        </p:spPr>
        <p:txBody>
          <a:bodyPr/>
          <a:lstStyle>
            <a:lvl1pPr algn="ctr">
              <a:defRPr>
                <a:solidFill>
                  <a:schemeClr val="bg1"/>
                </a:solidFill>
              </a:defRPr>
            </a:lvl1pPr>
          </a:lstStyle>
          <a:p>
            <a:fld id="{AC5A7018-5E8D-4538-BDED-720D9B412FE1}" type="slidenum">
              <a:rPr lang="en-US" smtClean="0"/>
              <a:pPr/>
              <a:t>‹#›</a:t>
            </a:fld>
            <a:endParaRPr lang="en-US"/>
          </a:p>
        </p:txBody>
      </p:sp>
      <p:sp>
        <p:nvSpPr>
          <p:cNvPr id="13" name="TextBox 12"/>
          <p:cNvSpPr txBox="1"/>
          <p:nvPr userDrawn="1"/>
        </p:nvSpPr>
        <p:spPr>
          <a:xfrm>
            <a:off x="0" y="128200"/>
            <a:ext cx="9144000" cy="276999"/>
          </a:xfrm>
          <a:prstGeom prst="rect">
            <a:avLst/>
          </a:prstGeom>
          <a:noFill/>
        </p:spPr>
        <p:txBody>
          <a:bodyPr wrap="square" rtlCol="0">
            <a:spAutoFit/>
          </a:bodyPr>
          <a:lstStyle/>
          <a:p>
            <a:r>
              <a:rPr lang="en-US" sz="1200" b="1" smtClean="0">
                <a:solidFill>
                  <a:srgbClr val="FF0000"/>
                </a:solidFill>
                <a:latin typeface="Verdana" pitchFamily="34" charset="0"/>
                <a:ea typeface="Verdana" pitchFamily="34" charset="0"/>
                <a:cs typeface="Verdana" pitchFamily="34" charset="0"/>
              </a:rPr>
              <a:t>NGUYỄN</a:t>
            </a:r>
            <a:r>
              <a:rPr lang="en-US" sz="1200" b="1" baseline="0" smtClean="0">
                <a:solidFill>
                  <a:srgbClr val="FF0000"/>
                </a:solidFill>
                <a:latin typeface="Verdana" pitchFamily="34" charset="0"/>
                <a:ea typeface="Verdana" pitchFamily="34" charset="0"/>
                <a:cs typeface="Verdana" pitchFamily="34" charset="0"/>
              </a:rPr>
              <a:t> THANH NHÃ </a:t>
            </a:r>
            <a:r>
              <a:rPr lang="en-US" sz="1200" i="1" baseline="0" smtClean="0">
                <a:solidFill>
                  <a:schemeClr val="bg1"/>
                </a:solidFill>
                <a:latin typeface="Verdana" pitchFamily="34" charset="0"/>
                <a:ea typeface="Verdana" pitchFamily="34" charset="0"/>
                <a:cs typeface="Verdana" pitchFamily="34" charset="0"/>
              </a:rPr>
              <a:t>                                                               Website</a:t>
            </a:r>
            <a:r>
              <a:rPr lang="en-US" sz="1200" baseline="0" smtClean="0">
                <a:solidFill>
                  <a:schemeClr val="bg1"/>
                </a:solidFill>
                <a:latin typeface="Verdana" pitchFamily="34" charset="0"/>
                <a:ea typeface="Verdana" pitchFamily="34" charset="0"/>
                <a:cs typeface="Verdana" pitchFamily="34" charset="0"/>
              </a:rPr>
              <a:t>: </a:t>
            </a:r>
            <a:r>
              <a:rPr lang="en-US" sz="1200" b="1" baseline="0" smtClean="0">
                <a:solidFill>
                  <a:schemeClr val="bg1"/>
                </a:solidFill>
                <a:latin typeface="Verdana" pitchFamily="34" charset="0"/>
                <a:ea typeface="Verdana" pitchFamily="34" charset="0"/>
                <a:cs typeface="Verdana" pitchFamily="34" charset="0"/>
              </a:rPr>
              <a:t>http://thietkewebchatluong.com</a:t>
            </a:r>
            <a:endParaRPr lang="en-US" sz="1200" b="1">
              <a:solidFill>
                <a:schemeClr val="bg1"/>
              </a:solidFill>
              <a:latin typeface="Verdana" pitchFamily="34" charset="0"/>
              <a:ea typeface="Verdana" pitchFamily="34" charset="0"/>
              <a:cs typeface="Verdana" pitchFamily="34" charset="0"/>
            </a:endParaRPr>
          </a:p>
        </p:txBody>
      </p:sp>
      <p:sp>
        <p:nvSpPr>
          <p:cNvPr id="14" name="TextBox 13"/>
          <p:cNvSpPr txBox="1"/>
          <p:nvPr userDrawn="1"/>
        </p:nvSpPr>
        <p:spPr>
          <a:xfrm>
            <a:off x="5943600" y="6480416"/>
            <a:ext cx="3200400" cy="276999"/>
          </a:xfrm>
          <a:prstGeom prst="rect">
            <a:avLst/>
          </a:prstGeom>
          <a:noFill/>
        </p:spPr>
        <p:txBody>
          <a:bodyPr wrap="square" rtlCol="0">
            <a:spAutoFit/>
          </a:bodyPr>
          <a:lstStyle/>
          <a:p>
            <a:r>
              <a:rPr lang="en-US" sz="1200" b="0" smtClean="0">
                <a:solidFill>
                  <a:srgbClr val="CCFF33"/>
                </a:solidFill>
                <a:latin typeface="Verdana" pitchFamily="34" charset="0"/>
                <a:ea typeface="Verdana" pitchFamily="34" charset="0"/>
                <a:cs typeface="Verdana" pitchFamily="34" charset="0"/>
              </a:rPr>
              <a:t>EMAIL:</a:t>
            </a:r>
            <a:r>
              <a:rPr lang="en-US" sz="1200" b="0" baseline="0" smtClean="0">
                <a:solidFill>
                  <a:srgbClr val="CCFF33"/>
                </a:solidFill>
                <a:latin typeface="Verdana" pitchFamily="34" charset="0"/>
                <a:ea typeface="Verdana" pitchFamily="34" charset="0"/>
                <a:cs typeface="Verdana" pitchFamily="34" charset="0"/>
              </a:rPr>
              <a:t> </a:t>
            </a:r>
            <a:r>
              <a:rPr lang="en-US" sz="1200" b="1" baseline="0" smtClean="0">
                <a:solidFill>
                  <a:srgbClr val="CCFF33"/>
                </a:solidFill>
                <a:latin typeface="Verdana" pitchFamily="34" charset="0"/>
                <a:ea typeface="Verdana" pitchFamily="34" charset="0"/>
                <a:cs typeface="Verdana" pitchFamily="34" charset="0"/>
              </a:rPr>
              <a:t>nguyen.nha888@gmail.com</a:t>
            </a:r>
            <a:endParaRPr lang="en-US" sz="1200" b="1">
              <a:solidFill>
                <a:srgbClr val="CCFF33"/>
              </a:solidFill>
              <a:latin typeface="Verdana" pitchFamily="34" charset="0"/>
              <a:ea typeface="Verdana" pitchFamily="34" charset="0"/>
              <a:cs typeface="Verdana" pitchFamily="34" charset="0"/>
            </a:endParaRPr>
          </a:p>
        </p:txBody>
      </p:sp>
      <p:sp>
        <p:nvSpPr>
          <p:cNvPr id="10" name="TextBox 9"/>
          <p:cNvSpPr txBox="1"/>
          <p:nvPr userDrawn="1"/>
        </p:nvSpPr>
        <p:spPr>
          <a:xfrm>
            <a:off x="152400" y="6480415"/>
            <a:ext cx="3200400" cy="276999"/>
          </a:xfrm>
          <a:prstGeom prst="rect">
            <a:avLst/>
          </a:prstGeom>
          <a:noFill/>
        </p:spPr>
        <p:txBody>
          <a:bodyPr wrap="square" rtlCol="0">
            <a:spAutoFit/>
          </a:bodyPr>
          <a:lstStyle/>
          <a:p>
            <a:r>
              <a:rPr lang="en-US" sz="1200" b="0" smtClean="0">
                <a:solidFill>
                  <a:srgbClr val="CCFF33"/>
                </a:solidFill>
                <a:latin typeface="Verdana" pitchFamily="34" charset="0"/>
                <a:ea typeface="Verdana" pitchFamily="34" charset="0"/>
                <a:cs typeface="Verdana" pitchFamily="34" charset="0"/>
              </a:rPr>
              <a:t>PHONE:</a:t>
            </a:r>
            <a:r>
              <a:rPr lang="en-US" sz="1200" b="0" baseline="0" smtClean="0">
                <a:solidFill>
                  <a:srgbClr val="CCFF33"/>
                </a:solidFill>
                <a:latin typeface="Verdana" pitchFamily="34" charset="0"/>
                <a:ea typeface="Verdana" pitchFamily="34" charset="0"/>
                <a:cs typeface="Verdana" pitchFamily="34" charset="0"/>
              </a:rPr>
              <a:t>  </a:t>
            </a:r>
            <a:r>
              <a:rPr lang="en-US" sz="1200" b="1" baseline="0" smtClean="0">
                <a:solidFill>
                  <a:srgbClr val="CCFF33"/>
                </a:solidFill>
                <a:latin typeface="Verdana" pitchFamily="34" charset="0"/>
                <a:ea typeface="Verdana" pitchFamily="34" charset="0"/>
                <a:cs typeface="Verdana" pitchFamily="34" charset="0"/>
              </a:rPr>
              <a:t>0933.242.054</a:t>
            </a:r>
            <a:endParaRPr lang="en-US" sz="1200" b="1">
              <a:solidFill>
                <a:srgbClr val="CCFF33"/>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507037280"/>
      </p:ext>
    </p:extLst>
  </p:cSld>
  <p:clrMap bg1="lt1" tx1="dk1" bg2="lt2" tx2="dk2" accent1="accent1" accent2="accent2" accent3="accent3" accent4="accent4" accent5="accent5" accent6="accent6" hlink="hlink" folHlink="folHlink"/>
  <p:sldLayoutIdLst>
    <p:sldLayoutId id="2147483665" r:id="rId1"/>
    <p:sldLayoutId id="2147483669" r:id="rId2"/>
    <p:sldLayoutId id="2147483664" r:id="rId3"/>
    <p:sldLayoutId id="2147483667" r:id="rId4"/>
    <p:sldLayoutId id="2147483668"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localhost:8080/JSF-DEMO/hello.jsf"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localhost:8080/JSF-DEMO/hello.xhtml"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jsftoolbox.com/documentation/help/12-TagReference/index.js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hyperlink" Target="http://www.mkyong.com/regular-expressions/how-to-validate-password-with-regular-expression/"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primefaces.org/downloads.html" TargetMode="External"/><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primefaces.org/showcase/ui/home.jsf"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www.primefaces.org/themes.html" TargetMode="Externa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javaserverfaces.java.n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300" y="2133600"/>
            <a:ext cx="9130748" cy="1905000"/>
          </a:xfrm>
          <a:prstGeom prst="rect">
            <a:avLst/>
          </a:prstGeom>
          <a:noFill/>
        </p:spPr>
        <p:txBody>
          <a:bodyPr wrap="square" rtlCol="0">
            <a:noAutofit/>
          </a:bodyPr>
          <a:lstStyle/>
          <a:p>
            <a:pPr algn="ctr"/>
            <a:r>
              <a:rPr lang="en-US" sz="6600" b="1" smtClean="0">
                <a:solidFill>
                  <a:srgbClr val="C00000"/>
                </a:solidFill>
              </a:rPr>
              <a:t>JAVA SERVER FACES</a:t>
            </a:r>
          </a:p>
          <a:p>
            <a:pPr algn="ctr"/>
            <a:r>
              <a:rPr lang="en-US" sz="6600" b="1" smtClean="0">
                <a:solidFill>
                  <a:srgbClr val="C00000"/>
                </a:solidFill>
              </a:rPr>
              <a:t>PrimeFaces</a:t>
            </a:r>
            <a:endParaRPr lang="en-US" sz="6600" b="1">
              <a:solidFill>
                <a:srgbClr val="C00000"/>
              </a:solidFill>
            </a:endParaRPr>
          </a:p>
        </p:txBody>
      </p:sp>
      <p:sp>
        <p:nvSpPr>
          <p:cNvPr id="2" name="TextBox 1"/>
          <p:cNvSpPr txBox="1"/>
          <p:nvPr/>
        </p:nvSpPr>
        <p:spPr>
          <a:xfrm>
            <a:off x="3352800" y="4800600"/>
            <a:ext cx="4177748" cy="646331"/>
          </a:xfrm>
          <a:prstGeom prst="rect">
            <a:avLst/>
          </a:prstGeom>
          <a:noFill/>
        </p:spPr>
        <p:txBody>
          <a:bodyPr wrap="square" rtlCol="0">
            <a:spAutoFit/>
          </a:bodyPr>
          <a:lstStyle/>
          <a:p>
            <a:pPr algn="r"/>
            <a:r>
              <a:rPr lang="en-US" b="1" smtClean="0">
                <a:solidFill>
                  <a:srgbClr val="00B0F0"/>
                </a:solidFill>
              </a:rPr>
              <a:t>By NGUYỄN THANH NHÃ</a:t>
            </a:r>
          </a:p>
          <a:p>
            <a:pPr algn="r"/>
            <a:r>
              <a:rPr lang="en-US" b="1" smtClean="0">
                <a:solidFill>
                  <a:srgbClr val="00B0F0"/>
                </a:solidFill>
              </a:rPr>
              <a:t>nguyen.nha888@gmail.com</a:t>
            </a:r>
            <a:endParaRPr lang="en-US" b="1">
              <a:solidFill>
                <a:srgbClr val="00B0F0"/>
              </a:solidFill>
            </a:endParaRPr>
          </a:p>
        </p:txBody>
      </p:sp>
      <p:sp>
        <p:nvSpPr>
          <p:cNvPr id="4" name="Slide Number Placeholder 3"/>
          <p:cNvSpPr>
            <a:spLocks noGrp="1"/>
          </p:cNvSpPr>
          <p:nvPr>
            <p:ph type="sldNum" sz="quarter" idx="4294967295"/>
          </p:nvPr>
        </p:nvSpPr>
        <p:spPr>
          <a:xfrm>
            <a:off x="4419600" y="6450304"/>
            <a:ext cx="457200" cy="365125"/>
          </a:xfrm>
        </p:spPr>
        <p:txBody>
          <a:bodyPr/>
          <a:lstStyle/>
          <a:p>
            <a:fld id="{8917BD54-3B9B-401D-8A2C-719C39FC6710}" type="slidenum">
              <a:rPr lang="en-US" smtClean="0"/>
              <a:t>1</a:t>
            </a:fld>
            <a:endParaRPr lang="en-US"/>
          </a:p>
        </p:txBody>
      </p:sp>
    </p:spTree>
    <p:extLst>
      <p:ext uri="{BB962C8B-B14F-4D97-AF65-F5344CB8AC3E}">
        <p14:creationId xmlns:p14="http://schemas.microsoft.com/office/powerpoint/2010/main" val="349356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heel(1)">
                                      <p:cBhvr>
                                        <p:cTn id="1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D:\APTECH\JSF\images\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202632"/>
            <a:ext cx="3733800" cy="3121968"/>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2"/>
          <p:cNvSpPr>
            <a:spLocks noGrp="1"/>
          </p:cNvSpPr>
          <p:nvPr>
            <p:ph type="body" sz="quarter" idx="15"/>
          </p:nvPr>
        </p:nvSpPr>
        <p:spPr>
          <a:xfrm>
            <a:off x="114300" y="2057400"/>
            <a:ext cx="8915400" cy="4114800"/>
          </a:xfrm>
        </p:spPr>
        <p:txBody>
          <a:bodyPr/>
          <a:lstStyle/>
          <a:p>
            <a:r>
              <a:rPr lang="en-US" sz="3200" b="0" smtClean="0"/>
              <a:t>is </a:t>
            </a:r>
            <a:r>
              <a:rPr lang="en-US" sz="3200" b="0"/>
              <a:t>a lightweight container-managed object</a:t>
            </a:r>
            <a:r>
              <a:rPr lang="en-US" b="0"/>
              <a:t>. </a:t>
            </a:r>
            <a:endParaRPr lang="en-US" b="0" smtClean="0"/>
          </a:p>
          <a:p>
            <a:pPr lvl="1"/>
            <a:r>
              <a:rPr lang="en-US" sz="2400" b="0" smtClean="0"/>
              <a:t>Components (UI) in </a:t>
            </a:r>
            <a:r>
              <a:rPr lang="en-US" sz="2400" b="0"/>
              <a:t>a page are associated with managed beans that provide application logic. </a:t>
            </a:r>
            <a:endParaRPr lang="en-US" sz="2400" smtClean="0"/>
          </a:p>
        </p:txBody>
      </p:sp>
      <p:sp>
        <p:nvSpPr>
          <p:cNvPr id="2" name="Text Placeholder 1"/>
          <p:cNvSpPr>
            <a:spLocks noGrp="1"/>
          </p:cNvSpPr>
          <p:nvPr>
            <p:ph type="body" sz="quarter" idx="14"/>
          </p:nvPr>
        </p:nvSpPr>
        <p:spPr/>
        <p:txBody>
          <a:bodyPr>
            <a:normAutofit fontScale="55000" lnSpcReduction="20000"/>
          </a:bodyPr>
          <a:lstStyle/>
          <a:p>
            <a:r>
              <a:rPr lang="en-US"/>
              <a:t>WORKING WITH JSF </a:t>
            </a:r>
            <a:r>
              <a:rPr lang="en-US" smtClean="0"/>
              <a:t>(3)</a:t>
            </a:r>
            <a:endParaRPr lang="en-US"/>
          </a:p>
          <a:p>
            <a:r>
              <a:rPr lang="en-US" smtClean="0"/>
              <a:t>THE MANAGED (BACKING) BEAN</a:t>
            </a:r>
            <a:endParaRPr lang="en-US"/>
          </a:p>
        </p:txBody>
      </p:sp>
      <p:sp>
        <p:nvSpPr>
          <p:cNvPr id="4" name="TextBox 3"/>
          <p:cNvSpPr txBox="1"/>
          <p:nvPr/>
        </p:nvSpPr>
        <p:spPr>
          <a:xfrm>
            <a:off x="2743200" y="4531667"/>
            <a:ext cx="2097818" cy="461665"/>
          </a:xfrm>
          <a:prstGeom prst="rect">
            <a:avLst/>
          </a:prstGeom>
          <a:noFill/>
        </p:spPr>
        <p:txBody>
          <a:bodyPr wrap="none" rtlCol="0">
            <a:spAutoFit/>
          </a:bodyPr>
          <a:lstStyle/>
          <a:p>
            <a:r>
              <a:rPr lang="en-US" sz="2400" smtClean="0">
                <a:solidFill>
                  <a:srgbClr val="C00000"/>
                </a:solidFill>
              </a:rPr>
              <a:t>HelloBean.java</a:t>
            </a:r>
            <a:endParaRPr lang="en-US" sz="2400">
              <a:solidFill>
                <a:srgbClr val="C00000"/>
              </a:solidFill>
            </a:endParaRPr>
          </a:p>
        </p:txBody>
      </p:sp>
    </p:spTree>
    <p:extLst>
      <p:ext uri="{BB962C8B-B14F-4D97-AF65-F5344CB8AC3E}">
        <p14:creationId xmlns:p14="http://schemas.microsoft.com/office/powerpoint/2010/main" val="362696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barn(inVertical)">
                                      <p:cBhvr>
                                        <p:cTn id="17" dur="500"/>
                                        <p:tgtEl>
                                          <p:spTgt spid="4100"/>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smtClean="0"/>
              <a:t>RUN DEMO</a:t>
            </a:r>
            <a:endParaRPr lang="en-US"/>
          </a:p>
        </p:txBody>
      </p:sp>
      <p:sp>
        <p:nvSpPr>
          <p:cNvPr id="4" name="TextBox 3"/>
          <p:cNvSpPr txBox="1"/>
          <p:nvPr/>
        </p:nvSpPr>
        <p:spPr>
          <a:xfrm>
            <a:off x="457200" y="2286000"/>
            <a:ext cx="5343835" cy="461665"/>
          </a:xfrm>
          <a:prstGeom prst="rect">
            <a:avLst/>
          </a:prstGeom>
          <a:noFill/>
        </p:spPr>
        <p:txBody>
          <a:bodyPr wrap="none" rtlCol="0">
            <a:spAutoFit/>
          </a:bodyPr>
          <a:lstStyle/>
          <a:p>
            <a:r>
              <a:rPr lang="en-US" sz="2400">
                <a:hlinkClick r:id="rId2"/>
              </a:rPr>
              <a:t>http://localhost:8080/JSF-DEMO/hello.jsf</a:t>
            </a:r>
            <a:endParaRPr lang="en-US" sz="2400"/>
          </a:p>
        </p:txBody>
      </p:sp>
      <p:pic>
        <p:nvPicPr>
          <p:cNvPr id="5122" name="Picture 2" descr="D:\APTECH\JSF\images\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724400"/>
            <a:ext cx="5935662" cy="1357313"/>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D:\APTECH\JSF\images\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124200"/>
            <a:ext cx="49530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63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barn(inVertical)">
                                      <p:cBhvr>
                                        <p:cTn id="12" dur="500"/>
                                        <p:tgtEl>
                                          <p:spTgt spid="5123"/>
                                        </p:tgtEl>
                                      </p:cBhvr>
                                    </p:animEffect>
                                  </p:childTnLst>
                                </p:cTn>
                              </p:par>
                              <p:par>
                                <p:cTn id="13" presetID="16" presetClass="entr" presetSubtype="21"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barn(inVertical)">
                                      <p:cBhvr>
                                        <p:cTn id="15"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smtClean="0"/>
              <a:t>RUN DEMO</a:t>
            </a:r>
            <a:endParaRPr lang="en-US"/>
          </a:p>
        </p:txBody>
      </p:sp>
      <p:sp>
        <p:nvSpPr>
          <p:cNvPr id="4" name="TextBox 3"/>
          <p:cNvSpPr txBox="1"/>
          <p:nvPr/>
        </p:nvSpPr>
        <p:spPr>
          <a:xfrm>
            <a:off x="685800" y="2133600"/>
            <a:ext cx="5768630" cy="461665"/>
          </a:xfrm>
          <a:prstGeom prst="rect">
            <a:avLst/>
          </a:prstGeom>
          <a:noFill/>
        </p:spPr>
        <p:txBody>
          <a:bodyPr wrap="none" rtlCol="0">
            <a:spAutoFit/>
          </a:bodyPr>
          <a:lstStyle/>
          <a:p>
            <a:r>
              <a:rPr lang="en-US" sz="2400">
                <a:hlinkClick r:id="rId2"/>
              </a:rPr>
              <a:t>http://localhost:8080/JSF-DEMO/hello.xhtml</a:t>
            </a:r>
            <a:endParaRPr lang="en-US" sz="2400"/>
          </a:p>
        </p:txBody>
      </p:sp>
      <p:pic>
        <p:nvPicPr>
          <p:cNvPr id="6146" name="Picture 2" descr="D:\APTECH\JSF\images\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0" y="4406900"/>
            <a:ext cx="5257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D:\APTECH\JSF\images\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840830"/>
            <a:ext cx="5257800" cy="1121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61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barn(inVertical)">
                                      <p:cBhvr>
                                        <p:cTn id="12" dur="500"/>
                                        <p:tgtEl>
                                          <p:spTgt spid="6147"/>
                                        </p:tgtEl>
                                      </p:cBhvr>
                                    </p:animEffect>
                                  </p:childTnLst>
                                </p:cTn>
                              </p:par>
                              <p:par>
                                <p:cTn id="13" presetID="16" presetClass="entr" presetSubtype="21" fill="hold" nodeType="withEffect">
                                  <p:stCondLst>
                                    <p:cond delay="0"/>
                                  </p:stCondLst>
                                  <p:childTnLst>
                                    <p:set>
                                      <p:cBhvr>
                                        <p:cTn id="14" dur="1" fill="hold">
                                          <p:stCondLst>
                                            <p:cond delay="0"/>
                                          </p:stCondLst>
                                        </p:cTn>
                                        <p:tgtEl>
                                          <p:spTgt spid="6146"/>
                                        </p:tgtEl>
                                        <p:attrNameLst>
                                          <p:attrName>style.visibility</p:attrName>
                                        </p:attrNameLst>
                                      </p:cBhvr>
                                      <p:to>
                                        <p:strVal val="visible"/>
                                      </p:to>
                                    </p:set>
                                    <p:animEffect transition="in" filter="barn(inVertical)">
                                      <p:cBhvr>
                                        <p:cTn id="15"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smtClean="0"/>
              <a:t>NOTES</a:t>
            </a:r>
            <a:endParaRPr lang="en-US"/>
          </a:p>
        </p:txBody>
      </p:sp>
      <p:sp>
        <p:nvSpPr>
          <p:cNvPr id="3" name="Text Placeholder 2"/>
          <p:cNvSpPr>
            <a:spLocks noGrp="1"/>
          </p:cNvSpPr>
          <p:nvPr>
            <p:ph type="body" sz="quarter" idx="15"/>
          </p:nvPr>
        </p:nvSpPr>
        <p:spPr/>
        <p:txBody>
          <a:bodyPr/>
          <a:lstStyle/>
          <a:p>
            <a:pPr lvl="1"/>
            <a:r>
              <a:rPr lang="en-US" b="0"/>
              <a:t>A </a:t>
            </a:r>
            <a:r>
              <a:rPr lang="en-US" b="0" smtClean="0"/>
              <a:t>JSF page </a:t>
            </a:r>
            <a:r>
              <a:rPr lang="en-US" b="0"/>
              <a:t>is represented by a tree of UI </a:t>
            </a:r>
            <a:r>
              <a:rPr lang="en-US" b="0" smtClean="0"/>
              <a:t>components.</a:t>
            </a:r>
          </a:p>
          <a:p>
            <a:pPr lvl="1"/>
            <a:r>
              <a:rPr lang="en-US" b="0"/>
              <a:t>JSF is an attempt to provide more Swing-like </a:t>
            </a:r>
            <a:r>
              <a:rPr lang="en-US" b="0" smtClean="0"/>
              <a:t>components for </a:t>
            </a:r>
            <a:r>
              <a:rPr lang="en-US" b="0"/>
              <a:t>Web GUIs.</a:t>
            </a:r>
            <a:endParaRPr lang="en-US" b="0" smtClean="0"/>
          </a:p>
          <a:p>
            <a:pPr lvl="1"/>
            <a:endParaRPr lang="en-US"/>
          </a:p>
        </p:txBody>
      </p:sp>
    </p:spTree>
    <p:extLst>
      <p:ext uri="{BB962C8B-B14F-4D97-AF65-F5344CB8AC3E}">
        <p14:creationId xmlns:p14="http://schemas.microsoft.com/office/powerpoint/2010/main" val="25412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smtClean="0"/>
              <a:t>MORE ON JSF CONTROLLER</a:t>
            </a:r>
          </a:p>
          <a:p>
            <a:r>
              <a:rPr lang="en-US" smtClean="0"/>
              <a:t>THE FacesServlet</a:t>
            </a:r>
            <a:endParaRPr lang="en-US"/>
          </a:p>
          <a:p>
            <a:endParaRPr lang="en-US"/>
          </a:p>
        </p:txBody>
      </p:sp>
      <p:sp>
        <p:nvSpPr>
          <p:cNvPr id="3" name="Text Placeholder 2"/>
          <p:cNvSpPr>
            <a:spLocks noGrp="1"/>
          </p:cNvSpPr>
          <p:nvPr>
            <p:ph type="body" sz="quarter" idx="15"/>
          </p:nvPr>
        </p:nvSpPr>
        <p:spPr/>
        <p:txBody>
          <a:bodyPr/>
          <a:lstStyle/>
          <a:p>
            <a:r>
              <a:rPr lang="en-US" smtClean="0"/>
              <a:t> </a:t>
            </a:r>
            <a:r>
              <a:rPr lang="en-US" sz="3200" b="0"/>
              <a:t>The FacesServlet is responsible for </a:t>
            </a:r>
            <a:r>
              <a:rPr lang="en-US" sz="3200"/>
              <a:t>receiving incoming requests</a:t>
            </a:r>
            <a:r>
              <a:rPr lang="en-US" sz="3200" b="0"/>
              <a:t> from </a:t>
            </a:r>
            <a:r>
              <a:rPr lang="en-US" sz="3200" b="0" smtClean="0"/>
              <a:t>Web clients </a:t>
            </a:r>
            <a:r>
              <a:rPr lang="en-US" sz="3200" b="0"/>
              <a:t>and then </a:t>
            </a:r>
            <a:r>
              <a:rPr lang="en-US" sz="3200"/>
              <a:t>performing a logical set of </a:t>
            </a:r>
            <a:r>
              <a:rPr lang="en-US" sz="3200" smtClean="0"/>
              <a:t>steps (phrases) </a:t>
            </a:r>
            <a:r>
              <a:rPr lang="en-US" sz="3200" b="0"/>
              <a:t>for preparing and </a:t>
            </a:r>
            <a:r>
              <a:rPr lang="en-US" sz="3200" b="0" smtClean="0"/>
              <a:t>dispatching a </a:t>
            </a:r>
            <a:r>
              <a:rPr lang="en-US" sz="3200" b="0"/>
              <a:t>response.</a:t>
            </a:r>
            <a:endParaRPr lang="en-US" sz="3200"/>
          </a:p>
        </p:txBody>
      </p:sp>
      <p:sp>
        <p:nvSpPr>
          <p:cNvPr id="4" name="TextBox 3"/>
          <p:cNvSpPr txBox="1"/>
          <p:nvPr/>
        </p:nvSpPr>
        <p:spPr>
          <a:xfrm>
            <a:off x="2362200" y="4648200"/>
            <a:ext cx="5101205" cy="707886"/>
          </a:xfrm>
          <a:prstGeom prst="rect">
            <a:avLst/>
          </a:prstGeom>
          <a:noFill/>
        </p:spPr>
        <p:txBody>
          <a:bodyPr wrap="none" rtlCol="0">
            <a:spAutoFit/>
          </a:bodyPr>
          <a:lstStyle/>
          <a:p>
            <a:r>
              <a:rPr lang="en-US" sz="4000" b="1" smtClean="0">
                <a:solidFill>
                  <a:srgbClr val="C00000"/>
                </a:solidFill>
              </a:rPr>
              <a:t>JSF REQUEST LIFECYCLE</a:t>
            </a:r>
            <a:endParaRPr lang="en-US" sz="4000" b="1">
              <a:solidFill>
                <a:srgbClr val="C00000"/>
              </a:solidFill>
            </a:endParaRPr>
          </a:p>
        </p:txBody>
      </p:sp>
    </p:spTree>
    <p:extLst>
      <p:ext uri="{BB962C8B-B14F-4D97-AF65-F5344CB8AC3E}">
        <p14:creationId xmlns:p14="http://schemas.microsoft.com/office/powerpoint/2010/main" val="135234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smtClean="0"/>
              <a:t>JSF REQUEST LIFECYCLE</a:t>
            </a:r>
            <a:endParaRPr lang="en-US"/>
          </a:p>
        </p:txBody>
      </p:sp>
      <p:pic>
        <p:nvPicPr>
          <p:cNvPr id="1026" name="Picture 2" descr="C:\Users\BEHAPPY\Desktop\JSF-Lifecy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1981200"/>
            <a:ext cx="8382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81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a:t>JSF REQUEST </a:t>
            </a:r>
            <a:r>
              <a:rPr lang="en-US" smtClean="0"/>
              <a:t>LIFECYCLE</a:t>
            </a:r>
          </a:p>
          <a:p>
            <a:r>
              <a:rPr lang="en-US" smtClean="0"/>
              <a:t>1. RESTORE VIEW</a:t>
            </a:r>
            <a:endParaRPr lang="en-US"/>
          </a:p>
          <a:p>
            <a:endParaRPr lang="en-US"/>
          </a:p>
        </p:txBody>
      </p:sp>
      <p:sp>
        <p:nvSpPr>
          <p:cNvPr id="3" name="Text Placeholder 2"/>
          <p:cNvSpPr>
            <a:spLocks noGrp="1"/>
          </p:cNvSpPr>
          <p:nvPr>
            <p:ph type="body" sz="quarter" idx="15"/>
          </p:nvPr>
        </p:nvSpPr>
        <p:spPr/>
        <p:txBody>
          <a:bodyPr>
            <a:normAutofit fontScale="92500" lnSpcReduction="10000"/>
          </a:bodyPr>
          <a:lstStyle/>
          <a:p>
            <a:r>
              <a:rPr lang="en-US" sz="2400" b="0" smtClean="0"/>
              <a:t>The JSF framework controller uses the view ID (typically JSP name) to look up the components for the current view. </a:t>
            </a:r>
          </a:p>
          <a:p>
            <a:pPr lvl="1"/>
            <a:r>
              <a:rPr lang="en-US" sz="2000" b="0" smtClean="0"/>
              <a:t>If the view isn’t available, the JSF controller creates a new one. </a:t>
            </a:r>
          </a:p>
          <a:p>
            <a:pPr lvl="1"/>
            <a:r>
              <a:rPr lang="en-US" sz="2000" b="0" smtClean="0"/>
              <a:t>If the view already exists, the JSF controller uses it. </a:t>
            </a:r>
          </a:p>
          <a:p>
            <a:pPr marL="457200" lvl="1" indent="0">
              <a:buNone/>
            </a:pPr>
            <a:r>
              <a:rPr lang="en-US" sz="2000" b="0" smtClean="0"/>
              <a:t>The view contains all the GUI components and </a:t>
            </a:r>
            <a:r>
              <a:rPr lang="en-US" sz="2000" smtClean="0"/>
              <a:t>there is a GREAT WORK of state management by JSF to track the status of the view</a:t>
            </a:r>
            <a:r>
              <a:rPr lang="en-US" sz="2000" b="0" smtClean="0"/>
              <a:t> – typically using HTML hidden fields.</a:t>
            </a:r>
          </a:p>
          <a:p>
            <a:pPr lvl="1">
              <a:buFont typeface="Arial" pitchFamily="34" charset="0"/>
              <a:buChar char="•"/>
            </a:pPr>
            <a:r>
              <a:rPr lang="en-US" sz="2000" b="0" smtClean="0">
                <a:solidFill>
                  <a:schemeClr val="tx1"/>
                </a:solidFill>
              </a:rPr>
              <a:t>If </a:t>
            </a:r>
            <a:r>
              <a:rPr lang="en-US" sz="2000" b="0">
                <a:solidFill>
                  <a:schemeClr val="tx1"/>
                </a:solidFill>
              </a:rPr>
              <a:t>the request for the page is an initial </a:t>
            </a:r>
            <a:r>
              <a:rPr lang="en-US" sz="2000" b="0" smtClean="0">
                <a:solidFill>
                  <a:schemeClr val="tx1"/>
                </a:solidFill>
              </a:rPr>
              <a:t>request, JSF </a:t>
            </a:r>
            <a:r>
              <a:rPr lang="en-US" sz="2000" b="0">
                <a:solidFill>
                  <a:schemeClr val="tx1"/>
                </a:solidFill>
              </a:rPr>
              <a:t>creates an empty view during this phase. Lifecycle only executes the restore view and render response phases because there is no user input or actions to process. </a:t>
            </a:r>
            <a:endParaRPr lang="en-US" sz="2000" b="0" smtClean="0">
              <a:solidFill>
                <a:schemeClr val="tx1"/>
              </a:solidFill>
            </a:endParaRPr>
          </a:p>
          <a:p>
            <a:pPr lvl="1">
              <a:buFont typeface="Arial" pitchFamily="34" charset="0"/>
              <a:buChar char="•"/>
            </a:pPr>
            <a:r>
              <a:rPr lang="en-US" sz="2000" b="0" smtClean="0">
                <a:solidFill>
                  <a:schemeClr val="tx1"/>
                </a:solidFill>
              </a:rPr>
              <a:t>If </a:t>
            </a:r>
            <a:r>
              <a:rPr lang="en-US" sz="2000" b="0">
                <a:solidFill>
                  <a:schemeClr val="tx1"/>
                </a:solidFill>
              </a:rPr>
              <a:t>the request for the page is a </a:t>
            </a:r>
            <a:r>
              <a:rPr lang="en-US" sz="2000" b="0" err="1">
                <a:solidFill>
                  <a:schemeClr val="tx1"/>
                </a:solidFill>
              </a:rPr>
              <a:t>postback</a:t>
            </a:r>
            <a:r>
              <a:rPr lang="en-US" sz="2000" b="0">
                <a:solidFill>
                  <a:schemeClr val="tx1"/>
                </a:solidFill>
              </a:rPr>
              <a:t>, a view corresponding to this page already exists. During this phase, the </a:t>
            </a:r>
            <a:r>
              <a:rPr lang="en-US" sz="2000" b="0" err="1">
                <a:solidFill>
                  <a:schemeClr val="tx1"/>
                </a:solidFill>
              </a:rPr>
              <a:t>JavaServer</a:t>
            </a:r>
            <a:r>
              <a:rPr lang="en-US" sz="2000" b="0">
                <a:solidFill>
                  <a:schemeClr val="tx1"/>
                </a:solidFill>
              </a:rPr>
              <a:t> Faces implementation restores the view by using the state information saved on the client or the server. Lifecycle continues to execute the remaining phases. </a:t>
            </a:r>
          </a:p>
          <a:p>
            <a:pPr marL="457200" lvl="1" indent="0">
              <a:buNone/>
            </a:pPr>
            <a:endParaRPr lang="en-US" sz="2000"/>
          </a:p>
        </p:txBody>
      </p:sp>
    </p:spTree>
    <p:extLst>
      <p:ext uri="{BB962C8B-B14F-4D97-AF65-F5344CB8AC3E}">
        <p14:creationId xmlns:p14="http://schemas.microsoft.com/office/powerpoint/2010/main" val="369725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a:t>JSF REQUEST LIFECYCLE</a:t>
            </a:r>
          </a:p>
          <a:p>
            <a:r>
              <a:rPr lang="en-US" smtClean="0"/>
              <a:t>2. APPLY REQUEST VALUES</a:t>
            </a:r>
            <a:endParaRPr lang="en-US"/>
          </a:p>
          <a:p>
            <a:endParaRPr lang="en-US"/>
          </a:p>
        </p:txBody>
      </p:sp>
      <p:sp>
        <p:nvSpPr>
          <p:cNvPr id="3" name="Text Placeholder 2"/>
          <p:cNvSpPr>
            <a:spLocks noGrp="1"/>
          </p:cNvSpPr>
          <p:nvPr>
            <p:ph type="body" sz="quarter" idx="15"/>
          </p:nvPr>
        </p:nvSpPr>
        <p:spPr/>
        <p:txBody>
          <a:bodyPr>
            <a:normAutofit lnSpcReduction="10000"/>
          </a:bodyPr>
          <a:lstStyle/>
          <a:p>
            <a:r>
              <a:rPr lang="en-US" smtClean="0"/>
              <a:t> </a:t>
            </a:r>
            <a:r>
              <a:rPr lang="en-US" sz="2800" b="0" smtClean="0"/>
              <a:t>The </a:t>
            </a:r>
            <a:r>
              <a:rPr lang="en-US" sz="2800" b="0"/>
              <a:t>request parameters are read and their values are used to set the values of the corresponding UI components</a:t>
            </a:r>
            <a:r>
              <a:rPr lang="en-US" sz="2800" b="0" smtClean="0"/>
              <a:t>.</a:t>
            </a:r>
          </a:p>
          <a:p>
            <a:pPr lvl="1"/>
            <a:r>
              <a:rPr lang="en-US" sz="2000" b="0"/>
              <a:t>If the conversion of the value fails, an error message associated with the component is generated and queued on FacesContext. This message will be displayed during the render response phase, along with any validation errors resulting from the process validations phase</a:t>
            </a:r>
            <a:r>
              <a:rPr lang="en-US" sz="2000" b="0" smtClean="0"/>
              <a:t>.</a:t>
            </a:r>
          </a:p>
          <a:p>
            <a:pPr lvl="1"/>
            <a:r>
              <a:rPr lang="en-US" sz="2000" b="0"/>
              <a:t> If some components on the page have their immediate event handling property is set to true, then the validation, conversion, and events associated with these components takes place in this phase instead of the Process Validations phase. For example, you could have a Cancel button that ignores all values on a form.</a:t>
            </a:r>
          </a:p>
          <a:p>
            <a:pPr lvl="1"/>
            <a:endParaRPr lang="en-US" sz="1600" b="0" smtClean="0"/>
          </a:p>
          <a:p>
            <a:endParaRPr lang="en-US" sz="2400"/>
          </a:p>
        </p:txBody>
      </p:sp>
    </p:spTree>
    <p:extLst>
      <p:ext uri="{BB962C8B-B14F-4D97-AF65-F5344CB8AC3E}">
        <p14:creationId xmlns:p14="http://schemas.microsoft.com/office/powerpoint/2010/main" val="309880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a:t>JSF REQUEST LIFECYCLE</a:t>
            </a:r>
          </a:p>
          <a:p>
            <a:r>
              <a:rPr lang="en-US" smtClean="0"/>
              <a:t>3. PROCESS VALIDATION</a:t>
            </a:r>
            <a:endParaRPr lang="en-US"/>
          </a:p>
        </p:txBody>
      </p:sp>
      <p:sp>
        <p:nvSpPr>
          <p:cNvPr id="3" name="Text Placeholder 2"/>
          <p:cNvSpPr>
            <a:spLocks noGrp="1"/>
          </p:cNvSpPr>
          <p:nvPr>
            <p:ph type="body" sz="quarter" idx="15"/>
          </p:nvPr>
        </p:nvSpPr>
        <p:spPr/>
        <p:txBody>
          <a:bodyPr>
            <a:normAutofit fontScale="92500" lnSpcReduction="10000"/>
          </a:bodyPr>
          <a:lstStyle/>
          <a:p>
            <a:r>
              <a:rPr lang="en-US" b="0" smtClean="0"/>
              <a:t>All </a:t>
            </a:r>
            <a:r>
              <a:rPr lang="en-US" b="0"/>
              <a:t>registered </a:t>
            </a:r>
            <a:r>
              <a:rPr lang="en-US" b="0" smtClean="0"/>
              <a:t>validators of the components is called.</a:t>
            </a:r>
          </a:p>
          <a:p>
            <a:pPr lvl="1"/>
            <a:r>
              <a:rPr lang="en-US" sz="2600" b="0"/>
              <a:t>The components validate the new values coming from the request against the application's validation rules</a:t>
            </a:r>
            <a:r>
              <a:rPr lang="en-US" sz="2600" b="0" smtClean="0"/>
              <a:t>.</a:t>
            </a:r>
          </a:p>
          <a:p>
            <a:pPr lvl="1"/>
            <a:r>
              <a:rPr lang="en-US" sz="2600" b="0" smtClean="0"/>
              <a:t>Any </a:t>
            </a:r>
            <a:r>
              <a:rPr lang="en-US" sz="2600" b="0"/>
              <a:t>input can be scanned by </a:t>
            </a:r>
            <a:r>
              <a:rPr lang="en-US" sz="2600"/>
              <a:t>any number of validators</a:t>
            </a:r>
            <a:r>
              <a:rPr lang="en-US" sz="2600" b="0" smtClean="0"/>
              <a:t>.</a:t>
            </a:r>
          </a:p>
          <a:p>
            <a:pPr lvl="1"/>
            <a:r>
              <a:rPr lang="en-US" sz="2600" b="0" smtClean="0"/>
              <a:t>These </a:t>
            </a:r>
            <a:r>
              <a:rPr lang="en-US" sz="2600" b="0"/>
              <a:t>Validators can be </a:t>
            </a:r>
            <a:r>
              <a:rPr lang="en-US" sz="2600"/>
              <a:t>pre-defined</a:t>
            </a:r>
            <a:r>
              <a:rPr lang="en-US" sz="2600" b="0"/>
              <a:t> </a:t>
            </a:r>
            <a:r>
              <a:rPr lang="en-US" sz="2600" smtClean="0"/>
              <a:t>OR </a:t>
            </a:r>
            <a:r>
              <a:rPr lang="en-US" sz="2600"/>
              <a:t>defined by the developer</a:t>
            </a:r>
            <a:r>
              <a:rPr lang="en-US" sz="2600" smtClean="0"/>
              <a:t>.</a:t>
            </a:r>
          </a:p>
          <a:p>
            <a:pPr lvl="1"/>
            <a:r>
              <a:rPr lang="en-US" sz="2600" smtClean="0"/>
              <a:t>Any </a:t>
            </a:r>
            <a:r>
              <a:rPr lang="en-US" sz="2600"/>
              <a:t>validation errors </a:t>
            </a:r>
            <a:r>
              <a:rPr lang="en-US" sz="2600" b="0"/>
              <a:t>will abort the request–handling process and skip to rendering the response with validation and conversion error messages.</a:t>
            </a:r>
          </a:p>
          <a:p>
            <a:endParaRPr lang="en-US"/>
          </a:p>
        </p:txBody>
      </p:sp>
    </p:spTree>
    <p:extLst>
      <p:ext uri="{BB962C8B-B14F-4D97-AF65-F5344CB8AC3E}">
        <p14:creationId xmlns:p14="http://schemas.microsoft.com/office/powerpoint/2010/main" val="336681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a:t>JSF REQUEST LIFECYCLE</a:t>
            </a:r>
          </a:p>
          <a:p>
            <a:r>
              <a:rPr lang="en-US" smtClean="0"/>
              <a:t>4. UPDATE MODEL VALUE</a:t>
            </a:r>
            <a:endParaRPr lang="en-US"/>
          </a:p>
        </p:txBody>
      </p:sp>
      <p:sp>
        <p:nvSpPr>
          <p:cNvPr id="3" name="Text Placeholder 2"/>
          <p:cNvSpPr>
            <a:spLocks noGrp="1"/>
          </p:cNvSpPr>
          <p:nvPr>
            <p:ph type="body" sz="quarter" idx="15"/>
          </p:nvPr>
        </p:nvSpPr>
        <p:spPr/>
        <p:txBody>
          <a:bodyPr>
            <a:normAutofit fontScale="85000" lnSpcReduction="20000"/>
          </a:bodyPr>
          <a:lstStyle/>
          <a:p>
            <a:r>
              <a:rPr lang="en-US" smtClean="0"/>
              <a:t> </a:t>
            </a:r>
            <a:r>
              <a:rPr lang="en-US" b="0" smtClean="0"/>
              <a:t>Each UI component </a:t>
            </a:r>
            <a:r>
              <a:rPr lang="en-US" smtClean="0"/>
              <a:t>UPDATES BACKING BEANS.</a:t>
            </a:r>
          </a:p>
          <a:p>
            <a:pPr lvl="1"/>
            <a:r>
              <a:rPr lang="en-US" smtClean="0"/>
              <a:t>CONVERTORS</a:t>
            </a:r>
            <a:r>
              <a:rPr lang="en-US" b="0" smtClean="0"/>
              <a:t> are </a:t>
            </a:r>
            <a:r>
              <a:rPr lang="en-US" b="0"/>
              <a:t>invoked to parse string representations of various values to their proper primitive or object types. If the data cannot be converted to the types specified by the bean properties, the life cycle advances directly to the render response phase so that the page is re-rendered with errors displayed. </a:t>
            </a:r>
            <a:endParaRPr lang="en-US" b="0" smtClean="0"/>
          </a:p>
          <a:p>
            <a:pPr lvl="1"/>
            <a:r>
              <a:rPr lang="en-US" b="0" i="1" smtClean="0"/>
              <a:t>Note</a:t>
            </a:r>
            <a:r>
              <a:rPr lang="en-US" b="0" i="1"/>
              <a:t>:</a:t>
            </a:r>
            <a:r>
              <a:rPr lang="en-US" b="0"/>
              <a:t> </a:t>
            </a:r>
            <a:endParaRPr lang="en-US" b="0" smtClean="0"/>
          </a:p>
          <a:p>
            <a:pPr marL="1200150" lvl="2" indent="-342900"/>
            <a:r>
              <a:rPr lang="en-US" smtClean="0"/>
              <a:t>Apply </a:t>
            </a:r>
            <a:r>
              <a:rPr lang="en-US"/>
              <a:t>Request </a:t>
            </a:r>
            <a:r>
              <a:rPr lang="en-US" smtClean="0"/>
              <a:t>Values phase: </a:t>
            </a:r>
            <a:r>
              <a:rPr lang="en-US" b="0"/>
              <a:t>moves values from client–side HTML form controls to server–side UI components; </a:t>
            </a:r>
            <a:endParaRPr lang="en-US" b="0" smtClean="0"/>
          </a:p>
          <a:p>
            <a:pPr marL="1200150" lvl="2" indent="-342900"/>
            <a:r>
              <a:rPr lang="en-US" smtClean="0"/>
              <a:t>Update Model Value phase: </a:t>
            </a:r>
            <a:r>
              <a:rPr lang="en-US" b="0" smtClean="0"/>
              <a:t>moves values </a:t>
            </a:r>
            <a:r>
              <a:rPr lang="en-US" b="0"/>
              <a:t>from the UI components to the backing beans.</a:t>
            </a:r>
          </a:p>
          <a:p>
            <a:pPr lvl="1"/>
            <a:endParaRPr lang="en-US"/>
          </a:p>
        </p:txBody>
      </p:sp>
    </p:spTree>
    <p:extLst>
      <p:ext uri="{BB962C8B-B14F-4D97-AF65-F5344CB8AC3E}">
        <p14:creationId xmlns:p14="http://schemas.microsoft.com/office/powerpoint/2010/main" val="263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smtClean="0"/>
              <a:t>WHAT IS JSF?</a:t>
            </a:r>
            <a:endParaRPr lang="en-US"/>
          </a:p>
        </p:txBody>
      </p:sp>
      <p:sp>
        <p:nvSpPr>
          <p:cNvPr id="3" name="Text Placeholder 2"/>
          <p:cNvSpPr>
            <a:spLocks noGrp="1"/>
          </p:cNvSpPr>
          <p:nvPr>
            <p:ph type="body" sz="quarter" idx="15"/>
          </p:nvPr>
        </p:nvSpPr>
        <p:spPr>
          <a:xfrm>
            <a:off x="114300" y="2057400"/>
            <a:ext cx="8915400" cy="4800600"/>
          </a:xfrm>
        </p:spPr>
        <p:txBody>
          <a:bodyPr>
            <a:normAutofit fontScale="77500" lnSpcReduction="20000"/>
          </a:bodyPr>
          <a:lstStyle/>
          <a:p>
            <a:r>
              <a:rPr lang="en-US" sz="3200" b="0" smtClean="0"/>
              <a:t> </a:t>
            </a:r>
            <a:r>
              <a:rPr lang="en-US" sz="3200" b="0" err="1" smtClean="0"/>
              <a:t>JavaServer</a:t>
            </a:r>
            <a:r>
              <a:rPr lang="en-US" sz="3200" b="0" smtClean="0"/>
              <a:t> </a:t>
            </a:r>
            <a:r>
              <a:rPr lang="en-US" sz="3200" b="0"/>
              <a:t>Faces </a:t>
            </a:r>
            <a:r>
              <a:rPr lang="en-US" sz="3200" b="0" smtClean="0"/>
              <a:t>(JSF) is </a:t>
            </a:r>
            <a:r>
              <a:rPr lang="en-US" sz="3200">
                <a:solidFill>
                  <a:srgbClr val="C00000"/>
                </a:solidFill>
              </a:rPr>
              <a:t>a server-side component framework</a:t>
            </a:r>
            <a:r>
              <a:rPr lang="en-US" sz="3200" b="0">
                <a:solidFill>
                  <a:srgbClr val="C00000"/>
                </a:solidFill>
              </a:rPr>
              <a:t> </a:t>
            </a:r>
            <a:r>
              <a:rPr lang="en-US" sz="3200" b="0"/>
              <a:t>for building Java technology-based web applications</a:t>
            </a:r>
            <a:r>
              <a:rPr lang="en-US" sz="3200" b="0" smtClean="0"/>
              <a:t>.</a:t>
            </a:r>
          </a:p>
          <a:p>
            <a:pPr marL="57150" indent="0">
              <a:buNone/>
            </a:pPr>
            <a:endParaRPr lang="en-US" sz="3200" smtClean="0"/>
          </a:p>
          <a:p>
            <a:pPr lvl="1"/>
            <a:r>
              <a:rPr lang="en-US" b="1">
                <a:solidFill>
                  <a:srgbClr val="C00000"/>
                </a:solidFill>
              </a:rPr>
              <a:t>An API </a:t>
            </a:r>
            <a:r>
              <a:rPr lang="en-US" b="0"/>
              <a:t>for </a:t>
            </a:r>
            <a:endParaRPr lang="en-US" b="0" smtClean="0"/>
          </a:p>
          <a:p>
            <a:pPr lvl="2"/>
            <a:r>
              <a:rPr lang="en-US" sz="2600" b="1" smtClean="0"/>
              <a:t>representing </a:t>
            </a:r>
            <a:r>
              <a:rPr lang="en-US" sz="2600" b="1"/>
              <a:t>components </a:t>
            </a:r>
            <a:r>
              <a:rPr lang="en-US" sz="2600"/>
              <a:t>and </a:t>
            </a:r>
            <a:r>
              <a:rPr lang="en-US" sz="2600" b="1"/>
              <a:t>managing their state</a:t>
            </a:r>
            <a:r>
              <a:rPr lang="en-US" sz="2600"/>
              <a:t>; </a:t>
            </a:r>
            <a:endParaRPr lang="en-US" sz="2600" smtClean="0"/>
          </a:p>
          <a:p>
            <a:pPr lvl="2"/>
            <a:r>
              <a:rPr lang="en-US" sz="2600" b="1" smtClean="0"/>
              <a:t>handling </a:t>
            </a:r>
            <a:r>
              <a:rPr lang="en-US" sz="2600" b="1"/>
              <a:t>events</a:t>
            </a:r>
            <a:r>
              <a:rPr lang="en-US" sz="2600"/>
              <a:t>, </a:t>
            </a:r>
            <a:r>
              <a:rPr lang="en-US" sz="2600" b="1"/>
              <a:t>server-side validation</a:t>
            </a:r>
            <a:r>
              <a:rPr lang="en-US" sz="2600"/>
              <a:t>, and </a:t>
            </a:r>
            <a:r>
              <a:rPr lang="en-US" sz="2600" b="1"/>
              <a:t>data conversion;</a:t>
            </a:r>
            <a:r>
              <a:rPr lang="en-US" sz="2600"/>
              <a:t> </a:t>
            </a:r>
            <a:endParaRPr lang="en-US" sz="2600" smtClean="0"/>
          </a:p>
          <a:p>
            <a:pPr lvl="2"/>
            <a:r>
              <a:rPr lang="en-US" sz="2600" smtClean="0"/>
              <a:t>defining</a:t>
            </a:r>
            <a:r>
              <a:rPr lang="en-US" sz="2600" b="1" smtClean="0"/>
              <a:t> </a:t>
            </a:r>
            <a:r>
              <a:rPr lang="en-US" sz="2600" b="1"/>
              <a:t>page navigation</a:t>
            </a:r>
            <a:r>
              <a:rPr lang="en-US" sz="2600"/>
              <a:t>; </a:t>
            </a:r>
            <a:endParaRPr lang="en-US" sz="2600" smtClean="0"/>
          </a:p>
          <a:p>
            <a:pPr lvl="2"/>
            <a:r>
              <a:rPr lang="en-US" sz="2600" smtClean="0"/>
              <a:t>supporting </a:t>
            </a:r>
            <a:r>
              <a:rPr lang="en-US" sz="2600" b="1"/>
              <a:t>internationalization</a:t>
            </a:r>
            <a:r>
              <a:rPr lang="en-US" sz="2600"/>
              <a:t> and </a:t>
            </a:r>
            <a:r>
              <a:rPr lang="en-US" sz="2600" b="1"/>
              <a:t>accessibility</a:t>
            </a:r>
            <a:r>
              <a:rPr lang="en-US" sz="2600" smtClean="0"/>
              <a:t>;</a:t>
            </a:r>
          </a:p>
          <a:p>
            <a:pPr lvl="2"/>
            <a:r>
              <a:rPr lang="en-US" sz="2600" b="1" smtClean="0"/>
              <a:t>providing </a:t>
            </a:r>
            <a:r>
              <a:rPr lang="en-US" sz="2600" b="1"/>
              <a:t>extensibility </a:t>
            </a:r>
            <a:r>
              <a:rPr lang="en-US" sz="2600"/>
              <a:t>for all these </a:t>
            </a:r>
            <a:r>
              <a:rPr lang="en-US" sz="2600" smtClean="0"/>
              <a:t>features</a:t>
            </a:r>
          </a:p>
          <a:p>
            <a:pPr lvl="2"/>
            <a:endParaRPr lang="en-US" sz="2600"/>
          </a:p>
          <a:p>
            <a:pPr lvl="1"/>
            <a:r>
              <a:rPr lang="en-US" b="1" smtClean="0">
                <a:solidFill>
                  <a:srgbClr val="C00000"/>
                </a:solidFill>
              </a:rPr>
              <a:t>TAG </a:t>
            </a:r>
            <a:r>
              <a:rPr lang="en-US" b="1">
                <a:solidFill>
                  <a:srgbClr val="C00000"/>
                </a:solidFill>
              </a:rPr>
              <a:t>libraries </a:t>
            </a:r>
            <a:r>
              <a:rPr lang="en-US" b="0"/>
              <a:t>for </a:t>
            </a:r>
            <a:endParaRPr lang="en-US" b="0" smtClean="0"/>
          </a:p>
          <a:p>
            <a:pPr lvl="2"/>
            <a:r>
              <a:rPr lang="en-US" b="1" smtClean="0"/>
              <a:t>adding </a:t>
            </a:r>
            <a:r>
              <a:rPr lang="en-US" b="1"/>
              <a:t>components to web pages </a:t>
            </a:r>
            <a:endParaRPr lang="en-US" b="1" smtClean="0"/>
          </a:p>
          <a:p>
            <a:pPr lvl="2"/>
            <a:r>
              <a:rPr lang="en-US" b="1" smtClean="0"/>
              <a:t>connecting </a:t>
            </a:r>
            <a:r>
              <a:rPr lang="en-US" b="1"/>
              <a:t>components to server-side objects</a:t>
            </a:r>
          </a:p>
          <a:p>
            <a:pPr marL="457200" lvl="1" indent="0">
              <a:buNone/>
            </a:pPr>
            <a:endParaRPr lang="en-US" sz="2000" smtClean="0"/>
          </a:p>
          <a:p>
            <a:pPr marL="457200" lvl="1" indent="0">
              <a:buNone/>
            </a:pPr>
            <a:r>
              <a:rPr lang="en-US" sz="2000" b="0" smtClean="0"/>
              <a:t>	</a:t>
            </a:r>
          </a:p>
        </p:txBody>
      </p:sp>
    </p:spTree>
    <p:extLst>
      <p:ext uri="{BB962C8B-B14F-4D97-AF65-F5344CB8AC3E}">
        <p14:creationId xmlns:p14="http://schemas.microsoft.com/office/powerpoint/2010/main" val="24572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barn(inVertical)">
                                      <p:cBhvr>
                                        <p:cTn id="17" dur="50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barn(inVertical)">
                                      <p:cBhvr>
                                        <p:cTn id="39" dur="500"/>
                                        <p:tgtEl>
                                          <p:spTgt spid="3">
                                            <p:txEl>
                                              <p:pRg st="10" end="1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barn(inVertical)">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a:t>JSF REQUEST </a:t>
            </a:r>
            <a:r>
              <a:rPr lang="en-US" smtClean="0"/>
              <a:t>LIFECYCLE</a:t>
            </a:r>
          </a:p>
          <a:p>
            <a:r>
              <a:rPr lang="en-US" smtClean="0"/>
              <a:t>5. INVOKE APPLICATION PHASE</a:t>
            </a:r>
            <a:endParaRPr lang="en-US" i="0"/>
          </a:p>
          <a:p>
            <a:endParaRPr lang="en-US"/>
          </a:p>
          <a:p>
            <a:endParaRPr lang="en-US"/>
          </a:p>
        </p:txBody>
      </p:sp>
      <p:sp>
        <p:nvSpPr>
          <p:cNvPr id="3" name="Text Placeholder 2"/>
          <p:cNvSpPr>
            <a:spLocks noGrp="1"/>
          </p:cNvSpPr>
          <p:nvPr>
            <p:ph type="body" sz="quarter" idx="15"/>
          </p:nvPr>
        </p:nvSpPr>
        <p:spPr/>
        <p:txBody>
          <a:bodyPr/>
          <a:lstStyle/>
          <a:p>
            <a:r>
              <a:rPr lang="en-US" smtClean="0"/>
              <a:t> </a:t>
            </a:r>
            <a:r>
              <a:rPr lang="en-US" sz="3200"/>
              <a:t>process the action event generated by the submit button that </a:t>
            </a:r>
            <a:r>
              <a:rPr lang="en-US" sz="3200" smtClean="0"/>
              <a:t>the </a:t>
            </a:r>
            <a:r>
              <a:rPr lang="en-US" sz="3200"/>
              <a:t>user clicked</a:t>
            </a:r>
            <a:r>
              <a:rPr lang="en-US" sz="3200" smtClean="0"/>
              <a:t>.</a:t>
            </a:r>
          </a:p>
          <a:p>
            <a:pPr lvl="1"/>
            <a:r>
              <a:rPr lang="en-US"/>
              <a:t>Application level events handled</a:t>
            </a:r>
          </a:p>
          <a:p>
            <a:pPr lvl="1"/>
            <a:r>
              <a:rPr lang="en-US"/>
              <a:t>Application methods invoked</a:t>
            </a:r>
          </a:p>
          <a:p>
            <a:pPr lvl="1"/>
            <a:r>
              <a:rPr lang="en-US"/>
              <a:t>Navigation outcome calculated</a:t>
            </a:r>
          </a:p>
          <a:p>
            <a:pPr lvl="1"/>
            <a:endParaRPr lang="en-US" sz="2000"/>
          </a:p>
        </p:txBody>
      </p:sp>
    </p:spTree>
    <p:extLst>
      <p:ext uri="{BB962C8B-B14F-4D97-AF65-F5344CB8AC3E}">
        <p14:creationId xmlns:p14="http://schemas.microsoft.com/office/powerpoint/2010/main" val="81911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a:t>JSF REQUEST LIFECYCLE</a:t>
            </a:r>
          </a:p>
          <a:p>
            <a:r>
              <a:rPr lang="en-US" smtClean="0"/>
              <a:t>6. RENDER RESPONSE</a:t>
            </a:r>
            <a:endParaRPr lang="en-US"/>
          </a:p>
        </p:txBody>
      </p:sp>
      <p:sp>
        <p:nvSpPr>
          <p:cNvPr id="3" name="Text Placeholder 2"/>
          <p:cNvSpPr>
            <a:spLocks noGrp="1"/>
          </p:cNvSpPr>
          <p:nvPr>
            <p:ph type="body" sz="quarter" idx="15"/>
          </p:nvPr>
        </p:nvSpPr>
        <p:spPr/>
        <p:txBody>
          <a:bodyPr>
            <a:normAutofit fontScale="70000" lnSpcReduction="20000"/>
          </a:bodyPr>
          <a:lstStyle/>
          <a:p>
            <a:r>
              <a:rPr lang="en-US" b="0"/>
              <a:t>Based on the result of the request </a:t>
            </a:r>
            <a:r>
              <a:rPr lang="en-US" b="0" smtClean="0"/>
              <a:t>processing, a </a:t>
            </a:r>
            <a:r>
              <a:rPr lang="en-US" b="0"/>
              <a:t>response will be generated from the current </a:t>
            </a:r>
            <a:r>
              <a:rPr lang="en-US" b="0" smtClean="0"/>
              <a:t>component tree  or </a:t>
            </a:r>
            <a:r>
              <a:rPr lang="en-US" b="0"/>
              <a:t>a new </a:t>
            </a:r>
            <a:r>
              <a:rPr lang="en-US" b="0" smtClean="0"/>
              <a:t>component tree</a:t>
            </a:r>
            <a:r>
              <a:rPr lang="en-US" b="0"/>
              <a:t>.</a:t>
            </a:r>
            <a:endParaRPr lang="en-US" smtClean="0"/>
          </a:p>
          <a:p>
            <a:pPr lvl="1"/>
            <a:r>
              <a:rPr lang="en-US" smtClean="0"/>
              <a:t>Values </a:t>
            </a:r>
            <a:r>
              <a:rPr lang="en-US"/>
              <a:t>are transferred back to the UI components </a:t>
            </a:r>
            <a:r>
              <a:rPr lang="en-US" b="0"/>
              <a:t>from the </a:t>
            </a:r>
            <a:r>
              <a:rPr lang="en-US" b="0" smtClean="0"/>
              <a:t>bean (Including </a:t>
            </a:r>
            <a:r>
              <a:rPr lang="en-US" b="0"/>
              <a:t>any </a:t>
            </a:r>
            <a:r>
              <a:rPr lang="en-US" b="0" smtClean="0"/>
              <a:t>modifications)</a:t>
            </a:r>
          </a:p>
          <a:p>
            <a:pPr lvl="1"/>
            <a:r>
              <a:rPr lang="en-US" smtClean="0"/>
              <a:t>The </a:t>
            </a:r>
            <a:r>
              <a:rPr lang="en-US"/>
              <a:t>UI components save their state </a:t>
            </a:r>
            <a:r>
              <a:rPr lang="en-US" b="0"/>
              <a:t>– not just their values, but other attributes having to do with the presentation itself. This can happen server–side, but by default state is written into the HTML as hidden input fields and thus returns to the JSF implementation with the next request. </a:t>
            </a:r>
            <a:endParaRPr lang="en-US" b="0" smtClean="0"/>
          </a:p>
          <a:p>
            <a:pPr lvl="1"/>
            <a:r>
              <a:rPr lang="en-US" b="0" smtClean="0"/>
              <a:t>If </a:t>
            </a:r>
            <a:r>
              <a:rPr lang="en-US" b="0"/>
              <a:t>the request is a </a:t>
            </a:r>
            <a:r>
              <a:rPr lang="en-US" b="0" err="1"/>
              <a:t>postback</a:t>
            </a:r>
            <a:r>
              <a:rPr lang="en-US" b="0"/>
              <a:t> and errors were encountered during the apply request values phase, process validations phase, or update model values phase, </a:t>
            </a:r>
            <a:r>
              <a:rPr lang="en-US"/>
              <a:t>the original page is rendered </a:t>
            </a:r>
            <a:r>
              <a:rPr lang="en-US" b="0"/>
              <a:t>during this phase. </a:t>
            </a:r>
            <a:endParaRPr lang="en-US" b="0" smtClean="0"/>
          </a:p>
          <a:p>
            <a:pPr lvl="2"/>
            <a:r>
              <a:rPr lang="en-US" b="0" smtClean="0"/>
              <a:t>If </a:t>
            </a:r>
            <a:r>
              <a:rPr lang="en-US" b="0"/>
              <a:t>the pages contain message or messages tags, </a:t>
            </a:r>
            <a:r>
              <a:rPr lang="en-US" b="0" smtClean="0"/>
              <a:t>any </a:t>
            </a:r>
            <a:r>
              <a:rPr lang="en-US" b="0"/>
              <a:t>queued error messages are displayed on the page.</a:t>
            </a:r>
          </a:p>
          <a:p>
            <a:endParaRPr lang="en-US"/>
          </a:p>
        </p:txBody>
      </p:sp>
    </p:spTree>
    <p:extLst>
      <p:ext uri="{BB962C8B-B14F-4D97-AF65-F5344CB8AC3E}">
        <p14:creationId xmlns:p14="http://schemas.microsoft.com/office/powerpoint/2010/main" val="129918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smtClean="0"/>
              <a:t>JSF REGISTER DEMO</a:t>
            </a:r>
          </a:p>
          <a:p>
            <a:r>
              <a:rPr lang="en-US" err="1"/>
              <a:t>r</a:t>
            </a:r>
            <a:r>
              <a:rPr lang="en-US" smtClean="0"/>
              <a:t>egister.xhtml</a:t>
            </a:r>
            <a:endParaRPr lang="en-US"/>
          </a:p>
        </p:txBody>
      </p:sp>
      <p:pic>
        <p:nvPicPr>
          <p:cNvPr id="1026" name="Picture 2" descr="D:\APTECH\JSF\images\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05000"/>
            <a:ext cx="7848600" cy="442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76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a:t>JSF REGISTER DEMO</a:t>
            </a:r>
          </a:p>
          <a:p>
            <a:r>
              <a:rPr lang="en-US" smtClean="0"/>
              <a:t>RegisterBean.java</a:t>
            </a:r>
            <a:endParaRPr lang="en-US"/>
          </a:p>
        </p:txBody>
      </p:sp>
      <p:pic>
        <p:nvPicPr>
          <p:cNvPr id="2050" name="Picture 2" descr="D:\APTECH\JSF\images\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81200"/>
            <a:ext cx="70104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23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a:t>JSF REGISTER DEMO</a:t>
            </a:r>
          </a:p>
          <a:p>
            <a:r>
              <a:rPr lang="en-US" smtClean="0"/>
              <a:t>User.java &amp; register-success.xhtml</a:t>
            </a:r>
            <a:endParaRPr lang="en-US"/>
          </a:p>
        </p:txBody>
      </p:sp>
      <p:pic>
        <p:nvPicPr>
          <p:cNvPr id="3074" name="Picture 2" descr="D:\APTECH\JSF\images\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81200"/>
            <a:ext cx="3886200" cy="4237037"/>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D:\APTECH\JSF\images\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124200"/>
            <a:ext cx="349885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52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par>
                                <p:cTn id="8" presetID="16" presetClass="entr" presetSubtype="21" fill="hold" nodeType="withEffect">
                                  <p:stCondLst>
                                    <p:cond delay="0"/>
                                  </p:stCondLst>
                                  <p:childTnLst>
                                    <p:set>
                                      <p:cBhvr>
                                        <p:cTn id="9" dur="1" fill="hold">
                                          <p:stCondLst>
                                            <p:cond delay="0"/>
                                          </p:stCondLst>
                                        </p:cTn>
                                        <p:tgtEl>
                                          <p:spTgt spid="3075"/>
                                        </p:tgtEl>
                                        <p:attrNameLst>
                                          <p:attrName>style.visibility</p:attrName>
                                        </p:attrNameLst>
                                      </p:cBhvr>
                                      <p:to>
                                        <p:strVal val="visible"/>
                                      </p:to>
                                    </p:set>
                                    <p:animEffect transition="in" filter="barn(inVertical)">
                                      <p:cBhvr>
                                        <p:cTn id="10"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smtClean="0"/>
              <a:t>JSF TAGS REFERENCE</a:t>
            </a:r>
            <a:endParaRPr lang="en-US"/>
          </a:p>
        </p:txBody>
      </p:sp>
      <p:sp>
        <p:nvSpPr>
          <p:cNvPr id="3" name="Text Placeholder 2"/>
          <p:cNvSpPr>
            <a:spLocks noGrp="1"/>
          </p:cNvSpPr>
          <p:nvPr>
            <p:ph type="body" sz="quarter" idx="15"/>
          </p:nvPr>
        </p:nvSpPr>
        <p:spPr/>
        <p:txBody>
          <a:bodyPr/>
          <a:lstStyle/>
          <a:p>
            <a:r>
              <a:rPr lang="en-US" smtClean="0"/>
              <a:t> HTML TAGS</a:t>
            </a:r>
          </a:p>
          <a:p>
            <a:r>
              <a:rPr lang="en-US" smtClean="0"/>
              <a:t> CORE TAGS</a:t>
            </a:r>
          </a:p>
          <a:p>
            <a:r>
              <a:rPr lang="en-US" smtClean="0"/>
              <a:t>COMPOSITE TAGS</a:t>
            </a:r>
            <a:endParaRPr lang="en-US"/>
          </a:p>
        </p:txBody>
      </p:sp>
      <p:sp>
        <p:nvSpPr>
          <p:cNvPr id="4" name="TextBox 3"/>
          <p:cNvSpPr txBox="1"/>
          <p:nvPr/>
        </p:nvSpPr>
        <p:spPr>
          <a:xfrm>
            <a:off x="457200" y="4583379"/>
            <a:ext cx="8076442" cy="400110"/>
          </a:xfrm>
          <a:prstGeom prst="rect">
            <a:avLst/>
          </a:prstGeom>
          <a:noFill/>
        </p:spPr>
        <p:txBody>
          <a:bodyPr wrap="none" rtlCol="0">
            <a:spAutoFit/>
          </a:bodyPr>
          <a:lstStyle/>
          <a:p>
            <a:r>
              <a:rPr lang="en-US" sz="2000">
                <a:hlinkClick r:id="rId2"/>
              </a:rPr>
              <a:t>http://www.jsftoolbox.com/documentation/help/12-TagReference/index.jsf</a:t>
            </a:r>
            <a:endParaRPr lang="en-US" sz="2000"/>
          </a:p>
        </p:txBody>
      </p:sp>
    </p:spTree>
    <p:extLst>
      <p:ext uri="{BB962C8B-B14F-4D97-AF65-F5344CB8AC3E}">
        <p14:creationId xmlns:p14="http://schemas.microsoft.com/office/powerpoint/2010/main" val="166133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a:t>JSF TAGS REFERENCE</a:t>
            </a:r>
          </a:p>
          <a:p>
            <a:r>
              <a:rPr lang="en-US" smtClean="0"/>
              <a:t>HTML TAGS (1)</a:t>
            </a:r>
            <a:endParaRPr lang="en-US"/>
          </a:p>
        </p:txBody>
      </p:sp>
      <p:pic>
        <p:nvPicPr>
          <p:cNvPr id="4098" name="Picture 2" descr="D:\APTECH\JSF\images\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33600"/>
            <a:ext cx="80772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8010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a:t>JSF TAGS REFERENCE</a:t>
            </a:r>
          </a:p>
          <a:p>
            <a:r>
              <a:rPr lang="en-US" smtClean="0"/>
              <a:t>HTML TAGS (2)</a:t>
            </a:r>
            <a:endParaRPr lang="en-US"/>
          </a:p>
        </p:txBody>
      </p:sp>
      <p:pic>
        <p:nvPicPr>
          <p:cNvPr id="5122" name="Picture 2" descr="D:\APTECH\JSF\images\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28800"/>
            <a:ext cx="8534399" cy="454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68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arn(inVertical)">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a:t>JSF TAGS REFERENCE</a:t>
            </a:r>
          </a:p>
          <a:p>
            <a:r>
              <a:rPr lang="en-US"/>
              <a:t>CORE TAGS </a:t>
            </a:r>
            <a:r>
              <a:rPr lang="en-US" smtClean="0"/>
              <a:t>(2)</a:t>
            </a:r>
            <a:endParaRPr lang="en-US"/>
          </a:p>
          <a:p>
            <a:endParaRPr lang="en-US"/>
          </a:p>
        </p:txBody>
      </p:sp>
      <p:pic>
        <p:nvPicPr>
          <p:cNvPr id="7170" name="Picture 2" descr="D:\APTECH\JSF\images\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7483475" cy="4465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88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arn(inVertic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a:t>JSF TAGS REFERENCE</a:t>
            </a:r>
          </a:p>
          <a:p>
            <a:r>
              <a:rPr lang="en-US" smtClean="0"/>
              <a:t>CORE TAGS (1)</a:t>
            </a:r>
            <a:endParaRPr lang="en-US"/>
          </a:p>
        </p:txBody>
      </p:sp>
      <p:sp>
        <p:nvSpPr>
          <p:cNvPr id="3" name="Text Placeholder 2"/>
          <p:cNvSpPr>
            <a:spLocks noGrp="1"/>
          </p:cNvSpPr>
          <p:nvPr>
            <p:ph type="body" sz="quarter" idx="15"/>
          </p:nvPr>
        </p:nvSpPr>
        <p:spPr>
          <a:xfrm>
            <a:off x="0" y="1828800"/>
            <a:ext cx="8915400" cy="4114800"/>
          </a:xfrm>
        </p:spPr>
        <p:txBody>
          <a:bodyPr/>
          <a:lstStyle/>
          <a:p>
            <a:r>
              <a:rPr lang="en-US" smtClean="0"/>
              <a:t> </a:t>
            </a:r>
            <a:r>
              <a:rPr lang="en-US" sz="1800" b="0" smtClean="0"/>
              <a:t>Contains </a:t>
            </a:r>
            <a:r>
              <a:rPr lang="en-US" sz="1800" b="0"/>
              <a:t>general purpose tags for conversion, validation, Ajax, and other use cases</a:t>
            </a:r>
            <a:r>
              <a:rPr lang="en-US" b="0"/>
              <a:t>.</a:t>
            </a:r>
            <a:endParaRPr lang="en-US"/>
          </a:p>
        </p:txBody>
      </p:sp>
      <p:pic>
        <p:nvPicPr>
          <p:cNvPr id="6146" name="Picture 2" descr="D:\APTECH\JSF\images\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90800"/>
            <a:ext cx="65532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134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smtClean="0"/>
              <a:t>MVC ARCHITECTURE</a:t>
            </a:r>
            <a:endParaRPr lang="en-US"/>
          </a:p>
        </p:txBody>
      </p:sp>
      <p:sp>
        <p:nvSpPr>
          <p:cNvPr id="4" name="Rounded Rectangle 3"/>
          <p:cNvSpPr/>
          <p:nvPr/>
        </p:nvSpPr>
        <p:spPr>
          <a:xfrm>
            <a:off x="6775174" y="5029200"/>
            <a:ext cx="7620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Oval 4"/>
          <p:cNvSpPr/>
          <p:nvPr/>
        </p:nvSpPr>
        <p:spPr>
          <a:xfrm>
            <a:off x="6254474" y="2295525"/>
            <a:ext cx="2216426" cy="20955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 name="Rectangle 5"/>
          <p:cNvSpPr/>
          <p:nvPr/>
        </p:nvSpPr>
        <p:spPr>
          <a:xfrm>
            <a:off x="3124200" y="3505200"/>
            <a:ext cx="11430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Rectangle 6"/>
          <p:cNvSpPr/>
          <p:nvPr/>
        </p:nvSpPr>
        <p:spPr>
          <a:xfrm>
            <a:off x="3276600" y="3657600"/>
            <a:ext cx="11430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ectangle 7"/>
          <p:cNvSpPr/>
          <p:nvPr/>
        </p:nvSpPr>
        <p:spPr>
          <a:xfrm>
            <a:off x="3429000" y="3810000"/>
            <a:ext cx="11430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Rounded Rectangle 8"/>
          <p:cNvSpPr/>
          <p:nvPr/>
        </p:nvSpPr>
        <p:spPr>
          <a:xfrm>
            <a:off x="6927574" y="5181600"/>
            <a:ext cx="7620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ounded Rectangle 9"/>
          <p:cNvSpPr/>
          <p:nvPr/>
        </p:nvSpPr>
        <p:spPr>
          <a:xfrm>
            <a:off x="7079974" y="5334000"/>
            <a:ext cx="7620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TextBox 10"/>
          <p:cNvSpPr txBox="1"/>
          <p:nvPr/>
        </p:nvSpPr>
        <p:spPr>
          <a:xfrm>
            <a:off x="3695700" y="4292084"/>
            <a:ext cx="704039" cy="369332"/>
          </a:xfrm>
          <a:prstGeom prst="rect">
            <a:avLst/>
          </a:prstGeom>
          <a:noFill/>
        </p:spPr>
        <p:txBody>
          <a:bodyPr wrap="none" rtlCol="0">
            <a:spAutoFit/>
          </a:bodyPr>
          <a:lstStyle/>
          <a:p>
            <a:r>
              <a:rPr lang="en-US" b="1" smtClean="0"/>
              <a:t>VIEW</a:t>
            </a:r>
            <a:endParaRPr lang="en-US" b="1"/>
          </a:p>
        </p:txBody>
      </p:sp>
      <p:sp>
        <p:nvSpPr>
          <p:cNvPr id="12" name="TextBox 11"/>
          <p:cNvSpPr txBox="1"/>
          <p:nvPr/>
        </p:nvSpPr>
        <p:spPr>
          <a:xfrm>
            <a:off x="6503073" y="3105150"/>
            <a:ext cx="1967827" cy="461665"/>
          </a:xfrm>
          <a:prstGeom prst="rect">
            <a:avLst/>
          </a:prstGeom>
          <a:noFill/>
        </p:spPr>
        <p:txBody>
          <a:bodyPr wrap="square" rtlCol="0">
            <a:spAutoFit/>
          </a:bodyPr>
          <a:lstStyle/>
          <a:p>
            <a:r>
              <a:rPr lang="en-US" sz="2400" b="1" smtClean="0"/>
              <a:t>CONTROLLER</a:t>
            </a:r>
            <a:endParaRPr lang="en-US" sz="2400" b="1"/>
          </a:p>
        </p:txBody>
      </p:sp>
      <p:sp>
        <p:nvSpPr>
          <p:cNvPr id="13" name="TextBox 12"/>
          <p:cNvSpPr txBox="1"/>
          <p:nvPr/>
        </p:nvSpPr>
        <p:spPr>
          <a:xfrm>
            <a:off x="7010400" y="5498068"/>
            <a:ext cx="898003" cy="369332"/>
          </a:xfrm>
          <a:prstGeom prst="rect">
            <a:avLst/>
          </a:prstGeom>
          <a:noFill/>
        </p:spPr>
        <p:txBody>
          <a:bodyPr wrap="none" rtlCol="0">
            <a:spAutoFit/>
          </a:bodyPr>
          <a:lstStyle/>
          <a:p>
            <a:r>
              <a:rPr lang="en-US" b="1" smtClean="0"/>
              <a:t>MODEL</a:t>
            </a:r>
            <a:endParaRPr lang="en-US" b="1"/>
          </a:p>
        </p:txBody>
      </p:sp>
      <p:sp>
        <p:nvSpPr>
          <p:cNvPr id="14" name="Smiley Face 13"/>
          <p:cNvSpPr/>
          <p:nvPr/>
        </p:nvSpPr>
        <p:spPr>
          <a:xfrm>
            <a:off x="152399" y="2850635"/>
            <a:ext cx="952803" cy="1467366"/>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5" name="Right Arrow 14"/>
          <p:cNvSpPr/>
          <p:nvPr/>
        </p:nvSpPr>
        <p:spPr>
          <a:xfrm>
            <a:off x="1219200" y="2981325"/>
            <a:ext cx="5035274" cy="24765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7" name="Down Arrow 16"/>
          <p:cNvSpPr/>
          <p:nvPr/>
        </p:nvSpPr>
        <p:spPr>
          <a:xfrm>
            <a:off x="7301948" y="4476750"/>
            <a:ext cx="228600" cy="50190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8" name="Right Arrow 17"/>
          <p:cNvSpPr/>
          <p:nvPr/>
        </p:nvSpPr>
        <p:spPr>
          <a:xfrm rot="10800000">
            <a:off x="4762500" y="3886200"/>
            <a:ext cx="1524000" cy="2286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9" name="Rounded Rectangle 18"/>
          <p:cNvSpPr/>
          <p:nvPr/>
        </p:nvSpPr>
        <p:spPr>
          <a:xfrm>
            <a:off x="5143500" y="3994408"/>
            <a:ext cx="7620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0" name="Right Arrow 19"/>
          <p:cNvSpPr/>
          <p:nvPr/>
        </p:nvSpPr>
        <p:spPr>
          <a:xfrm rot="10800000">
            <a:off x="1219200" y="3823216"/>
            <a:ext cx="1676400" cy="29158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 name="TextBox 20"/>
          <p:cNvSpPr txBox="1"/>
          <p:nvPr/>
        </p:nvSpPr>
        <p:spPr>
          <a:xfrm>
            <a:off x="285597" y="4476750"/>
            <a:ext cx="686406" cy="369332"/>
          </a:xfrm>
          <a:prstGeom prst="rect">
            <a:avLst/>
          </a:prstGeom>
          <a:noFill/>
        </p:spPr>
        <p:txBody>
          <a:bodyPr wrap="none" rtlCol="0">
            <a:spAutoFit/>
          </a:bodyPr>
          <a:lstStyle/>
          <a:p>
            <a:r>
              <a:rPr lang="en-US" b="1" smtClean="0"/>
              <a:t>USER</a:t>
            </a:r>
            <a:endParaRPr lang="en-US" b="1"/>
          </a:p>
        </p:txBody>
      </p:sp>
    </p:spTree>
    <p:extLst>
      <p:ext uri="{BB962C8B-B14F-4D97-AF65-F5344CB8AC3E}">
        <p14:creationId xmlns:p14="http://schemas.microsoft.com/office/powerpoint/2010/main" val="2098052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inVertical)">
                                      <p:cBhvr>
                                        <p:cTn id="21" dur="500"/>
                                        <p:tgtEl>
                                          <p:spTgt spid="8"/>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arn(inVertical)">
                                      <p:cBhvr>
                                        <p:cTn id="35" dur="500"/>
                                        <p:tgtEl>
                                          <p:spTgt spid="5"/>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arn(inVertical)">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arn(inVertical)">
                                      <p:cBhvr>
                                        <p:cTn id="43" dur="500"/>
                                        <p:tgtEl>
                                          <p:spTgt spid="21"/>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arn(inVertical)">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barn(inVertical)">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barn(inVertical)">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barn(inVertical)">
                                      <p:cBhvr>
                                        <p:cTn id="61" dur="500"/>
                                        <p:tgtEl>
                                          <p:spTgt spid="18"/>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barn(inVertical)">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barn(inVertical)">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p:bldP spid="13" grpId="0"/>
      <p:bldP spid="14" grpId="0" animBg="1"/>
      <p:bldP spid="15" grpId="0" animBg="1"/>
      <p:bldP spid="17" grpId="0" animBg="1"/>
      <p:bldP spid="18" grpId="0" animBg="1"/>
      <p:bldP spid="19" grpId="0" animBg="1"/>
      <p:bldP spid="20" grpId="0" animBg="1"/>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a:t>JSF TAGS REFERENCE</a:t>
            </a:r>
          </a:p>
          <a:p>
            <a:r>
              <a:rPr lang="en-US"/>
              <a:t>CORE TAGS (</a:t>
            </a:r>
            <a:r>
              <a:rPr lang="en-US" smtClean="0"/>
              <a:t>12)</a:t>
            </a:r>
            <a:endParaRPr lang="en-US"/>
          </a:p>
          <a:p>
            <a:endParaRPr lang="en-US"/>
          </a:p>
        </p:txBody>
      </p:sp>
      <p:pic>
        <p:nvPicPr>
          <p:cNvPr id="8194" name="Picture 2" descr="D:\APTECH\JSF\images\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9007475" cy="4922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0748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77500" lnSpcReduction="20000"/>
          </a:bodyPr>
          <a:lstStyle/>
          <a:p>
            <a:r>
              <a:rPr lang="en-US" smtClean="0"/>
              <a:t>JSF COMPONET ARCHITECTURE</a:t>
            </a:r>
            <a:endParaRPr lang="en-US"/>
          </a:p>
        </p:txBody>
      </p:sp>
      <p:sp>
        <p:nvSpPr>
          <p:cNvPr id="3" name="Text Placeholder 2"/>
          <p:cNvSpPr>
            <a:spLocks noGrp="1"/>
          </p:cNvSpPr>
          <p:nvPr>
            <p:ph type="body" sz="quarter" idx="15"/>
          </p:nvPr>
        </p:nvSpPr>
        <p:spPr/>
        <p:txBody>
          <a:bodyPr>
            <a:normAutofit fontScale="92500" lnSpcReduction="10000"/>
          </a:bodyPr>
          <a:lstStyle/>
          <a:p>
            <a:r>
              <a:rPr lang="en-US" smtClean="0"/>
              <a:t> IS DESIGNED AS</a:t>
            </a:r>
          </a:p>
          <a:p>
            <a:pPr lvl="1"/>
            <a:r>
              <a:rPr lang="en-US"/>
              <a:t> </a:t>
            </a:r>
            <a:r>
              <a:rPr lang="en-US" smtClean="0"/>
              <a:t>THE FUNCTIONALITY </a:t>
            </a:r>
            <a:r>
              <a:rPr lang="en-US" b="0" smtClean="0"/>
              <a:t>OF COMPONENT IS DEFINED IN </a:t>
            </a:r>
            <a:r>
              <a:rPr lang="en-US" smtClean="0">
                <a:solidFill>
                  <a:srgbClr val="C00000"/>
                </a:solidFill>
              </a:rPr>
              <a:t>COMPONENT CLASS</a:t>
            </a:r>
          </a:p>
          <a:p>
            <a:pPr lvl="1"/>
            <a:r>
              <a:rPr lang="en-US"/>
              <a:t> </a:t>
            </a:r>
            <a:r>
              <a:rPr lang="en-US" smtClean="0"/>
              <a:t>THE VIEW </a:t>
            </a:r>
            <a:r>
              <a:rPr lang="en-US" b="0" smtClean="0"/>
              <a:t>OF COMPONENT IS DEFINED IN </a:t>
            </a:r>
            <a:r>
              <a:rPr lang="en-US" smtClean="0">
                <a:solidFill>
                  <a:srgbClr val="C00000"/>
                </a:solidFill>
              </a:rPr>
              <a:t>RENDER CLASS</a:t>
            </a:r>
          </a:p>
          <a:p>
            <a:pPr marL="457200" lvl="1" indent="0">
              <a:buNone/>
            </a:pPr>
            <a:endParaRPr lang="en-US" smtClean="0"/>
          </a:p>
          <a:p>
            <a:pPr marL="457200" lvl="1" indent="0">
              <a:buNone/>
            </a:pPr>
            <a:r>
              <a:rPr lang="en-US" sz="3000" smtClean="0">
                <a:solidFill>
                  <a:srgbClr val="C00000"/>
                </a:solidFill>
              </a:rPr>
              <a:t>THE RENDER KIT </a:t>
            </a:r>
            <a:r>
              <a:rPr lang="en-US" sz="3000" b="0" smtClean="0">
                <a:solidFill>
                  <a:schemeClr val="tx1"/>
                </a:solidFill>
              </a:rPr>
              <a:t>defines </a:t>
            </a:r>
            <a:r>
              <a:rPr lang="en-US" sz="3000" b="0">
                <a:solidFill>
                  <a:schemeClr val="tx1"/>
                </a:solidFill>
              </a:rPr>
              <a:t>a set of </a:t>
            </a:r>
            <a:r>
              <a:rPr lang="en-US" sz="3000" b="0" smtClean="0">
                <a:solidFill>
                  <a:schemeClr val="tx1"/>
                </a:solidFill>
              </a:rPr>
              <a:t>render classes </a:t>
            </a:r>
            <a:r>
              <a:rPr lang="en-US" sz="3000" b="0">
                <a:solidFill>
                  <a:schemeClr val="tx1"/>
                </a:solidFill>
              </a:rPr>
              <a:t>for each </a:t>
            </a:r>
            <a:r>
              <a:rPr lang="en-US" sz="3000" b="0" smtClean="0">
                <a:solidFill>
                  <a:schemeClr val="tx1"/>
                </a:solidFill>
              </a:rPr>
              <a:t>component. </a:t>
            </a:r>
          </a:p>
          <a:p>
            <a:pPr marL="457200" lvl="1" indent="0">
              <a:buNone/>
            </a:pPr>
            <a:r>
              <a:rPr lang="en-US" sz="3000" b="0" smtClean="0">
                <a:solidFill>
                  <a:schemeClr val="tx1"/>
                </a:solidFill>
              </a:rPr>
              <a:t>JSF includes </a:t>
            </a:r>
            <a:r>
              <a:rPr lang="en-US" sz="3000" b="0">
                <a:solidFill>
                  <a:schemeClr val="tx1"/>
                </a:solidFill>
              </a:rPr>
              <a:t>a standard HTML render kit for rendering to an HTML client</a:t>
            </a:r>
            <a:r>
              <a:rPr lang="en-US" sz="2400" b="0">
                <a:solidFill>
                  <a:schemeClr val="tx1"/>
                </a:solidFill>
              </a:rPr>
              <a:t>.</a:t>
            </a:r>
            <a:endParaRPr lang="en-US" sz="2400">
              <a:solidFill>
                <a:schemeClr val="tx1"/>
              </a:solidFill>
            </a:endParaRPr>
          </a:p>
        </p:txBody>
      </p:sp>
    </p:spTree>
    <p:extLst>
      <p:ext uri="{BB962C8B-B14F-4D97-AF65-F5344CB8AC3E}">
        <p14:creationId xmlns:p14="http://schemas.microsoft.com/office/powerpoint/2010/main" val="27072214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smtClean="0"/>
              <a:t>JSF UI COMPONENT</a:t>
            </a:r>
            <a:endParaRPr lang="en-US"/>
          </a:p>
        </p:txBody>
      </p:sp>
      <p:sp>
        <p:nvSpPr>
          <p:cNvPr id="3" name="Text Placeholder 2"/>
          <p:cNvSpPr>
            <a:spLocks noGrp="1"/>
          </p:cNvSpPr>
          <p:nvPr>
            <p:ph type="body" sz="quarter" idx="15"/>
          </p:nvPr>
        </p:nvSpPr>
        <p:spPr/>
        <p:txBody>
          <a:bodyPr/>
          <a:lstStyle/>
          <a:p>
            <a:r>
              <a:rPr lang="en-US" smtClean="0"/>
              <a:t> </a:t>
            </a:r>
            <a:r>
              <a:rPr lang="en-US" sz="3200" smtClean="0"/>
              <a:t>Every UI components implements javax.faces.component.</a:t>
            </a:r>
            <a:r>
              <a:rPr lang="en-US" sz="3200" smtClean="0">
                <a:solidFill>
                  <a:srgbClr val="C00000"/>
                </a:solidFill>
              </a:rPr>
              <a:t>UIComponent</a:t>
            </a:r>
            <a:r>
              <a:rPr lang="en-US" sz="3200" smtClean="0"/>
              <a:t> interface.</a:t>
            </a:r>
          </a:p>
          <a:p>
            <a:pPr lvl="1"/>
            <a:r>
              <a:rPr lang="en-US"/>
              <a:t> </a:t>
            </a:r>
            <a:r>
              <a:rPr lang="en-US" smtClean="0"/>
              <a:t>This interface defines methods for:</a:t>
            </a:r>
          </a:p>
          <a:p>
            <a:pPr lvl="2"/>
            <a:r>
              <a:rPr lang="en-US" smtClean="0"/>
              <a:t>Navigating the component tree.</a:t>
            </a:r>
          </a:p>
          <a:p>
            <a:pPr lvl="2"/>
            <a:r>
              <a:rPr lang="en-US" smtClean="0"/>
              <a:t>Interacting with backing beans</a:t>
            </a:r>
          </a:p>
          <a:p>
            <a:pPr lvl="2"/>
            <a:r>
              <a:rPr lang="en-US" smtClean="0"/>
              <a:t>Component validation, data conversion …</a:t>
            </a:r>
          </a:p>
          <a:p>
            <a:pPr marL="0" indent="0">
              <a:buNone/>
            </a:pPr>
            <a:r>
              <a:rPr lang="en-US">
                <a:solidFill>
                  <a:srgbClr val="C00000"/>
                </a:solidFill>
              </a:rPr>
              <a:t>UIComponentBase</a:t>
            </a:r>
          </a:p>
        </p:txBody>
      </p:sp>
    </p:spTree>
    <p:extLst>
      <p:ext uri="{BB962C8B-B14F-4D97-AF65-F5344CB8AC3E}">
        <p14:creationId xmlns:p14="http://schemas.microsoft.com/office/powerpoint/2010/main" val="354574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80">
                                          <p:stCondLst>
                                            <p:cond delay="0"/>
                                          </p:stCondLst>
                                        </p:cTn>
                                        <p:tgtEl>
                                          <p:spTgt spid="3">
                                            <p:txEl>
                                              <p:pRg st="5" end="5"/>
                                            </p:txEl>
                                          </p:spTgt>
                                        </p:tgtEl>
                                      </p:cBhvr>
                                    </p:animEffect>
                                    <p:anim calcmode="lin" valueType="num">
                                      <p:cBhvr>
                                        <p:cTn id="27"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32" dur="26">
                                          <p:stCondLst>
                                            <p:cond delay="650"/>
                                          </p:stCondLst>
                                        </p:cTn>
                                        <p:tgtEl>
                                          <p:spTgt spid="3">
                                            <p:txEl>
                                              <p:pRg st="5" end="5"/>
                                            </p:txEl>
                                          </p:spTgt>
                                        </p:tgtEl>
                                      </p:cBhvr>
                                      <p:to x="100000" y="60000"/>
                                    </p:animScale>
                                    <p:animScale>
                                      <p:cBhvr>
                                        <p:cTn id="33" dur="166" decel="50000">
                                          <p:stCondLst>
                                            <p:cond delay="676"/>
                                          </p:stCondLst>
                                        </p:cTn>
                                        <p:tgtEl>
                                          <p:spTgt spid="3">
                                            <p:txEl>
                                              <p:pRg st="5" end="5"/>
                                            </p:txEl>
                                          </p:spTgt>
                                        </p:tgtEl>
                                      </p:cBhvr>
                                      <p:to x="100000" y="100000"/>
                                    </p:animScale>
                                    <p:animScale>
                                      <p:cBhvr>
                                        <p:cTn id="34" dur="26">
                                          <p:stCondLst>
                                            <p:cond delay="1312"/>
                                          </p:stCondLst>
                                        </p:cTn>
                                        <p:tgtEl>
                                          <p:spTgt spid="3">
                                            <p:txEl>
                                              <p:pRg st="5" end="5"/>
                                            </p:txEl>
                                          </p:spTgt>
                                        </p:tgtEl>
                                      </p:cBhvr>
                                      <p:to x="100000" y="80000"/>
                                    </p:animScale>
                                    <p:animScale>
                                      <p:cBhvr>
                                        <p:cTn id="35" dur="166" decel="50000">
                                          <p:stCondLst>
                                            <p:cond delay="1338"/>
                                          </p:stCondLst>
                                        </p:cTn>
                                        <p:tgtEl>
                                          <p:spTgt spid="3">
                                            <p:txEl>
                                              <p:pRg st="5" end="5"/>
                                            </p:txEl>
                                          </p:spTgt>
                                        </p:tgtEl>
                                      </p:cBhvr>
                                      <p:to x="100000" y="100000"/>
                                    </p:animScale>
                                    <p:animScale>
                                      <p:cBhvr>
                                        <p:cTn id="36" dur="26">
                                          <p:stCondLst>
                                            <p:cond delay="1642"/>
                                          </p:stCondLst>
                                        </p:cTn>
                                        <p:tgtEl>
                                          <p:spTgt spid="3">
                                            <p:txEl>
                                              <p:pRg st="5" end="5"/>
                                            </p:txEl>
                                          </p:spTgt>
                                        </p:tgtEl>
                                      </p:cBhvr>
                                      <p:to x="100000" y="90000"/>
                                    </p:animScale>
                                    <p:animScale>
                                      <p:cBhvr>
                                        <p:cTn id="37" dur="166" decel="50000">
                                          <p:stCondLst>
                                            <p:cond delay="1668"/>
                                          </p:stCondLst>
                                        </p:cTn>
                                        <p:tgtEl>
                                          <p:spTgt spid="3">
                                            <p:txEl>
                                              <p:pRg st="5" end="5"/>
                                            </p:txEl>
                                          </p:spTgt>
                                        </p:tgtEl>
                                      </p:cBhvr>
                                      <p:to x="100000" y="100000"/>
                                    </p:animScale>
                                    <p:animScale>
                                      <p:cBhvr>
                                        <p:cTn id="38" dur="26">
                                          <p:stCondLst>
                                            <p:cond delay="1808"/>
                                          </p:stCondLst>
                                        </p:cTn>
                                        <p:tgtEl>
                                          <p:spTgt spid="3">
                                            <p:txEl>
                                              <p:pRg st="5" end="5"/>
                                            </p:txEl>
                                          </p:spTgt>
                                        </p:tgtEl>
                                      </p:cBhvr>
                                      <p:to x="100000" y="95000"/>
                                    </p:animScale>
                                    <p:animScale>
                                      <p:cBhvr>
                                        <p:cTn id="39"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smtClean="0"/>
              <a:t>HOW TO CREATE </a:t>
            </a:r>
          </a:p>
          <a:p>
            <a:r>
              <a:rPr lang="en-US" smtClean="0"/>
              <a:t>A NEW JSF COMPOENT</a:t>
            </a:r>
            <a:endParaRPr lang="en-US"/>
          </a:p>
        </p:txBody>
      </p:sp>
      <p:sp>
        <p:nvSpPr>
          <p:cNvPr id="3" name="Text Placeholder 2"/>
          <p:cNvSpPr>
            <a:spLocks noGrp="1"/>
          </p:cNvSpPr>
          <p:nvPr>
            <p:ph type="body" sz="quarter" idx="15"/>
          </p:nvPr>
        </p:nvSpPr>
        <p:spPr/>
        <p:txBody>
          <a:bodyPr/>
          <a:lstStyle/>
          <a:p>
            <a:pPr lvl="1"/>
            <a:r>
              <a:rPr lang="en-US" smtClean="0"/>
              <a:t> CREATE A NEW CLASS that implements UIComponent interface </a:t>
            </a:r>
          </a:p>
          <a:p>
            <a:pPr lvl="1"/>
            <a:r>
              <a:rPr lang="en-US"/>
              <a:t> </a:t>
            </a:r>
            <a:r>
              <a:rPr lang="en-US" smtClean="0"/>
              <a:t>EXTENDS UIComponentBase class.</a:t>
            </a:r>
          </a:p>
          <a:p>
            <a:pPr lvl="1"/>
            <a:r>
              <a:rPr lang="en-US"/>
              <a:t> </a:t>
            </a:r>
            <a:r>
              <a:rPr lang="en-US" smtClean="0"/>
              <a:t>EXTENDS UIComponentBase subclass.</a:t>
            </a:r>
          </a:p>
          <a:p>
            <a:pPr lvl="2"/>
            <a:r>
              <a:rPr lang="en-US" smtClean="0"/>
              <a:t>JSF provide a rich set of standard JSF components .</a:t>
            </a:r>
          </a:p>
          <a:p>
            <a:pPr lvl="2"/>
            <a:r>
              <a:rPr lang="en-US" smtClean="0"/>
              <a:t>Mostly, we just need to customize it</a:t>
            </a:r>
            <a:endParaRPr lang="en-US"/>
          </a:p>
        </p:txBody>
      </p:sp>
    </p:spTree>
    <p:extLst>
      <p:ext uri="{BB962C8B-B14F-4D97-AF65-F5344CB8AC3E}">
        <p14:creationId xmlns:p14="http://schemas.microsoft.com/office/powerpoint/2010/main" val="18136355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a:t>HOW TO CREATE </a:t>
            </a:r>
          </a:p>
          <a:p>
            <a:r>
              <a:rPr lang="en-US"/>
              <a:t>A NEW JSF COMPOENT</a:t>
            </a:r>
          </a:p>
          <a:p>
            <a:endParaRPr lang="en-US"/>
          </a:p>
        </p:txBody>
      </p:sp>
      <p:pic>
        <p:nvPicPr>
          <p:cNvPr id="4098" name="Picture 2" descr="D:\APTECH\JSF\images\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828800"/>
            <a:ext cx="2971800" cy="4443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9412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85000" lnSpcReduction="10000"/>
          </a:bodyPr>
          <a:lstStyle/>
          <a:p>
            <a:r>
              <a:rPr lang="en-US" smtClean="0"/>
              <a:t>STANDARD JSF COMPONENTS </a:t>
            </a:r>
            <a:endParaRPr lang="en-US"/>
          </a:p>
        </p:txBody>
      </p:sp>
      <p:pic>
        <p:nvPicPr>
          <p:cNvPr id="1026" name="Picture 2" descr="D:\APTECH\JSF\images\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85950"/>
            <a:ext cx="6697663"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4624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85000" lnSpcReduction="10000"/>
          </a:bodyPr>
          <a:lstStyle/>
          <a:p>
            <a:r>
              <a:rPr lang="en-US"/>
              <a:t>STANDARD JSF COMPONENTS </a:t>
            </a:r>
          </a:p>
          <a:p>
            <a:endParaRPr lang="en-US"/>
          </a:p>
        </p:txBody>
      </p:sp>
      <p:pic>
        <p:nvPicPr>
          <p:cNvPr id="2050" name="Picture 2" descr="D:\APTECH\JSF\images\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0" y="2057400"/>
            <a:ext cx="66929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9909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85000" lnSpcReduction="10000"/>
          </a:bodyPr>
          <a:lstStyle/>
          <a:p>
            <a:r>
              <a:rPr lang="en-US"/>
              <a:t>STANDARD JSF COMPONENTS </a:t>
            </a:r>
          </a:p>
          <a:p>
            <a:endParaRPr lang="en-US"/>
          </a:p>
          <a:p>
            <a:endParaRPr lang="en-US"/>
          </a:p>
        </p:txBody>
      </p:sp>
      <p:pic>
        <p:nvPicPr>
          <p:cNvPr id="3074" name="Picture 2" descr="D:\APTECH\JSF\images\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300" y="1828800"/>
            <a:ext cx="7086600"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3128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a:t>STANDARD JSF COMPONENTS </a:t>
            </a:r>
          </a:p>
          <a:p>
            <a:r>
              <a:rPr lang="en-US" smtClean="0"/>
              <a:t>(2.0)</a:t>
            </a:r>
            <a:endParaRPr lang="en-US"/>
          </a:p>
          <a:p>
            <a:endParaRPr lang="en-US"/>
          </a:p>
          <a:p>
            <a:endParaRPr lang="en-US"/>
          </a:p>
        </p:txBody>
      </p:sp>
      <p:sp>
        <p:nvSpPr>
          <p:cNvPr id="3" name="Text Placeholder 2"/>
          <p:cNvSpPr>
            <a:spLocks noGrp="1"/>
          </p:cNvSpPr>
          <p:nvPr>
            <p:ph type="body" sz="quarter" idx="15"/>
          </p:nvPr>
        </p:nvSpPr>
        <p:spPr/>
        <p:txBody>
          <a:bodyPr/>
          <a:lstStyle/>
          <a:p>
            <a:pPr lvl="2"/>
            <a:r>
              <a:rPr lang="en-US" b="1"/>
              <a:t>UIViewParameter: </a:t>
            </a:r>
            <a:r>
              <a:rPr lang="en-US"/>
              <a:t>Represents the query parameters in a request. This class is a subclass of theUIInput class</a:t>
            </a:r>
            <a:r>
              <a:rPr lang="en-US" smtClean="0"/>
              <a:t>.</a:t>
            </a:r>
          </a:p>
          <a:p>
            <a:pPr lvl="2"/>
            <a:r>
              <a:rPr lang="en-US" b="1"/>
              <a:t>UIOutcomeTarget: </a:t>
            </a:r>
            <a:r>
              <a:rPr lang="en-US"/>
              <a:t>Displays a hyperlink in the form of a link or a button.</a:t>
            </a:r>
          </a:p>
        </p:txBody>
      </p:sp>
    </p:spTree>
    <p:extLst>
      <p:ext uri="{BB962C8B-B14F-4D97-AF65-F5344CB8AC3E}">
        <p14:creationId xmlns:p14="http://schemas.microsoft.com/office/powerpoint/2010/main" val="23708022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smtClean="0"/>
              <a:t>PRACTICE:</a:t>
            </a:r>
          </a:p>
          <a:p>
            <a:r>
              <a:rPr lang="en-US" smtClean="0"/>
              <a:t>USING DATA TABLE</a:t>
            </a:r>
            <a:endParaRPr lang="en-US"/>
          </a:p>
        </p:txBody>
      </p:sp>
      <p:pic>
        <p:nvPicPr>
          <p:cNvPr id="5122" name="Picture 2" descr="D:\APTECH\JSF\images\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438399"/>
            <a:ext cx="5391150" cy="33988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000" y="2463800"/>
            <a:ext cx="2749663" cy="400110"/>
          </a:xfrm>
          <a:prstGeom prst="rect">
            <a:avLst/>
          </a:prstGeom>
          <a:noFill/>
        </p:spPr>
        <p:txBody>
          <a:bodyPr wrap="none" rtlCol="0">
            <a:spAutoFit/>
          </a:bodyPr>
          <a:lstStyle/>
          <a:p>
            <a:r>
              <a:rPr lang="en-US" sz="2000">
                <a:solidFill>
                  <a:srgbClr val="C00000"/>
                </a:solidFill>
              </a:rPr>
              <a:t>u</a:t>
            </a:r>
            <a:r>
              <a:rPr lang="en-US" sz="2000" smtClean="0">
                <a:solidFill>
                  <a:srgbClr val="C00000"/>
                </a:solidFill>
              </a:rPr>
              <a:t>sing-data-table-1.xhtml</a:t>
            </a:r>
            <a:endParaRPr lang="en-US" sz="2000">
              <a:solidFill>
                <a:srgbClr val="C00000"/>
              </a:solidFill>
            </a:endParaRPr>
          </a:p>
        </p:txBody>
      </p:sp>
    </p:spTree>
    <p:extLst>
      <p:ext uri="{BB962C8B-B14F-4D97-AF65-F5344CB8AC3E}">
        <p14:creationId xmlns:p14="http://schemas.microsoft.com/office/powerpoint/2010/main" val="2375705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val 40"/>
          <p:cNvSpPr/>
          <p:nvPr/>
        </p:nvSpPr>
        <p:spPr>
          <a:xfrm>
            <a:off x="6384403" y="4371975"/>
            <a:ext cx="2971800" cy="1905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0" name="Oval 39"/>
          <p:cNvSpPr/>
          <p:nvPr/>
        </p:nvSpPr>
        <p:spPr>
          <a:xfrm>
            <a:off x="5715000" y="4486275"/>
            <a:ext cx="2717800" cy="1905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1" name="Oval 20"/>
          <p:cNvSpPr/>
          <p:nvPr/>
        </p:nvSpPr>
        <p:spPr>
          <a:xfrm>
            <a:off x="6019800" y="4524375"/>
            <a:ext cx="2971800" cy="1905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ext Placeholder 1"/>
          <p:cNvSpPr>
            <a:spLocks noGrp="1"/>
          </p:cNvSpPr>
          <p:nvPr>
            <p:ph type="body" sz="quarter" idx="14"/>
          </p:nvPr>
        </p:nvSpPr>
        <p:spPr/>
        <p:txBody>
          <a:bodyPr>
            <a:normAutofit/>
          </a:bodyPr>
          <a:lstStyle/>
          <a:p>
            <a:r>
              <a:rPr lang="en-US" smtClean="0"/>
              <a:t>JSF ARCHITECTURE</a:t>
            </a:r>
            <a:endParaRPr lang="en-US"/>
          </a:p>
        </p:txBody>
      </p:sp>
      <p:sp>
        <p:nvSpPr>
          <p:cNvPr id="4" name="Rounded Rectangle 3"/>
          <p:cNvSpPr/>
          <p:nvPr/>
        </p:nvSpPr>
        <p:spPr>
          <a:xfrm>
            <a:off x="6737074" y="5438775"/>
            <a:ext cx="7620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Oval 4"/>
          <p:cNvSpPr/>
          <p:nvPr/>
        </p:nvSpPr>
        <p:spPr>
          <a:xfrm>
            <a:off x="6216374" y="1714500"/>
            <a:ext cx="2216426" cy="20955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 name="Rectangle 5"/>
          <p:cNvSpPr/>
          <p:nvPr/>
        </p:nvSpPr>
        <p:spPr>
          <a:xfrm>
            <a:off x="3086100" y="2924175"/>
            <a:ext cx="11430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Rectangle 6"/>
          <p:cNvSpPr/>
          <p:nvPr/>
        </p:nvSpPr>
        <p:spPr>
          <a:xfrm>
            <a:off x="3238500" y="3076575"/>
            <a:ext cx="11430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ectangle 7"/>
          <p:cNvSpPr/>
          <p:nvPr/>
        </p:nvSpPr>
        <p:spPr>
          <a:xfrm>
            <a:off x="3390900" y="3228975"/>
            <a:ext cx="11430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Rounded Rectangle 8"/>
          <p:cNvSpPr/>
          <p:nvPr/>
        </p:nvSpPr>
        <p:spPr>
          <a:xfrm>
            <a:off x="6889474" y="5591175"/>
            <a:ext cx="7620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ounded Rectangle 9"/>
          <p:cNvSpPr/>
          <p:nvPr/>
        </p:nvSpPr>
        <p:spPr>
          <a:xfrm>
            <a:off x="7041874" y="5743575"/>
            <a:ext cx="7620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TextBox 10"/>
          <p:cNvSpPr txBox="1"/>
          <p:nvPr/>
        </p:nvSpPr>
        <p:spPr>
          <a:xfrm>
            <a:off x="3657600" y="3711059"/>
            <a:ext cx="704039" cy="369332"/>
          </a:xfrm>
          <a:prstGeom prst="rect">
            <a:avLst/>
          </a:prstGeom>
          <a:noFill/>
        </p:spPr>
        <p:txBody>
          <a:bodyPr wrap="none" rtlCol="0">
            <a:spAutoFit/>
          </a:bodyPr>
          <a:lstStyle/>
          <a:p>
            <a:r>
              <a:rPr lang="en-US" b="1" smtClean="0"/>
              <a:t>VIEW</a:t>
            </a:r>
            <a:endParaRPr lang="en-US" b="1"/>
          </a:p>
        </p:txBody>
      </p:sp>
      <p:sp>
        <p:nvSpPr>
          <p:cNvPr id="12" name="TextBox 11"/>
          <p:cNvSpPr txBox="1"/>
          <p:nvPr/>
        </p:nvSpPr>
        <p:spPr>
          <a:xfrm>
            <a:off x="6464973" y="2524125"/>
            <a:ext cx="1967827" cy="461665"/>
          </a:xfrm>
          <a:prstGeom prst="rect">
            <a:avLst/>
          </a:prstGeom>
          <a:noFill/>
        </p:spPr>
        <p:txBody>
          <a:bodyPr wrap="square" rtlCol="0">
            <a:spAutoFit/>
          </a:bodyPr>
          <a:lstStyle/>
          <a:p>
            <a:r>
              <a:rPr lang="en-US" sz="2400" b="1" smtClean="0"/>
              <a:t>FacesServlet</a:t>
            </a:r>
            <a:endParaRPr lang="en-US" sz="2400" b="1"/>
          </a:p>
        </p:txBody>
      </p:sp>
      <p:sp>
        <p:nvSpPr>
          <p:cNvPr id="13" name="TextBox 12"/>
          <p:cNvSpPr txBox="1"/>
          <p:nvPr/>
        </p:nvSpPr>
        <p:spPr>
          <a:xfrm>
            <a:off x="6972300" y="5907643"/>
            <a:ext cx="898003" cy="369332"/>
          </a:xfrm>
          <a:prstGeom prst="rect">
            <a:avLst/>
          </a:prstGeom>
          <a:noFill/>
        </p:spPr>
        <p:txBody>
          <a:bodyPr wrap="none" rtlCol="0">
            <a:spAutoFit/>
          </a:bodyPr>
          <a:lstStyle/>
          <a:p>
            <a:r>
              <a:rPr lang="en-US" b="1" smtClean="0"/>
              <a:t>MODEL</a:t>
            </a:r>
            <a:endParaRPr lang="en-US" b="1"/>
          </a:p>
        </p:txBody>
      </p:sp>
      <p:sp>
        <p:nvSpPr>
          <p:cNvPr id="14" name="Smiley Face 13"/>
          <p:cNvSpPr/>
          <p:nvPr/>
        </p:nvSpPr>
        <p:spPr>
          <a:xfrm>
            <a:off x="114299" y="2269610"/>
            <a:ext cx="952803" cy="1467366"/>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5" name="Right Arrow 14"/>
          <p:cNvSpPr/>
          <p:nvPr/>
        </p:nvSpPr>
        <p:spPr>
          <a:xfrm>
            <a:off x="1181100" y="2400300"/>
            <a:ext cx="5035274" cy="24765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6" name="Down Arrow 15"/>
          <p:cNvSpPr/>
          <p:nvPr/>
        </p:nvSpPr>
        <p:spPr>
          <a:xfrm>
            <a:off x="7263848" y="3895725"/>
            <a:ext cx="228600" cy="50190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7" name="Right Arrow 16"/>
          <p:cNvSpPr/>
          <p:nvPr/>
        </p:nvSpPr>
        <p:spPr>
          <a:xfrm rot="10800000">
            <a:off x="4724400" y="3305175"/>
            <a:ext cx="1524000" cy="2286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9" name="Right Arrow 18"/>
          <p:cNvSpPr/>
          <p:nvPr/>
        </p:nvSpPr>
        <p:spPr>
          <a:xfrm rot="10800000">
            <a:off x="1181100" y="3242191"/>
            <a:ext cx="1676400" cy="29158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TextBox 19"/>
          <p:cNvSpPr txBox="1"/>
          <p:nvPr/>
        </p:nvSpPr>
        <p:spPr>
          <a:xfrm>
            <a:off x="247497" y="3895725"/>
            <a:ext cx="686406" cy="369332"/>
          </a:xfrm>
          <a:prstGeom prst="rect">
            <a:avLst/>
          </a:prstGeom>
          <a:noFill/>
        </p:spPr>
        <p:txBody>
          <a:bodyPr wrap="none" rtlCol="0">
            <a:spAutoFit/>
          </a:bodyPr>
          <a:lstStyle/>
          <a:p>
            <a:r>
              <a:rPr lang="en-US" b="1" smtClean="0"/>
              <a:t>USER</a:t>
            </a:r>
            <a:endParaRPr lang="en-US" b="1"/>
          </a:p>
        </p:txBody>
      </p:sp>
      <p:sp>
        <p:nvSpPr>
          <p:cNvPr id="22" name="TextBox 21"/>
          <p:cNvSpPr txBox="1"/>
          <p:nvPr/>
        </p:nvSpPr>
        <p:spPr>
          <a:xfrm>
            <a:off x="6627859" y="4702175"/>
            <a:ext cx="1804468" cy="369332"/>
          </a:xfrm>
          <a:prstGeom prst="rect">
            <a:avLst/>
          </a:prstGeom>
          <a:noFill/>
        </p:spPr>
        <p:txBody>
          <a:bodyPr wrap="none" rtlCol="0">
            <a:spAutoFit/>
          </a:bodyPr>
          <a:lstStyle/>
          <a:p>
            <a:r>
              <a:rPr lang="en-US" b="1" smtClean="0">
                <a:solidFill>
                  <a:srgbClr val="7030A0"/>
                </a:solidFill>
              </a:rPr>
              <a:t>MANAGED BEAN</a:t>
            </a:r>
            <a:endParaRPr lang="en-US" b="1">
              <a:solidFill>
                <a:srgbClr val="7030A0"/>
              </a:solidFill>
            </a:endParaRPr>
          </a:p>
        </p:txBody>
      </p:sp>
      <p:sp>
        <p:nvSpPr>
          <p:cNvPr id="42" name="Oval 41"/>
          <p:cNvSpPr/>
          <p:nvPr/>
        </p:nvSpPr>
        <p:spPr>
          <a:xfrm>
            <a:off x="4762500" y="3419475"/>
            <a:ext cx="1485900" cy="8001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259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arn(inVertical)">
                                      <p:cBhvr>
                                        <p:cTn id="10" dur="500"/>
                                        <p:tgtEl>
                                          <p:spTgt spid="2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arn(inVertical)">
                                      <p:cBhvr>
                                        <p:cTn id="13" dur="500"/>
                                        <p:tgtEl>
                                          <p:spTgt spid="4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barn(inVertical)">
                                      <p:cBhvr>
                                        <p:cTn id="16" dur="500"/>
                                        <p:tgtEl>
                                          <p:spTgt spid="40"/>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barn(inVertical)">
                                      <p:cBhvr>
                                        <p:cTn id="2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21" grpId="0" animBg="1"/>
      <p:bldP spid="22" grpId="0"/>
      <p:bldP spid="4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a:t>PRACTICE:</a:t>
            </a:r>
          </a:p>
          <a:p>
            <a:r>
              <a:rPr lang="en-US"/>
              <a:t>USING DATA TABLE</a:t>
            </a:r>
          </a:p>
          <a:p>
            <a:endParaRPr lang="en-US"/>
          </a:p>
        </p:txBody>
      </p:sp>
      <p:sp>
        <p:nvSpPr>
          <p:cNvPr id="4" name="TextBox 3"/>
          <p:cNvSpPr txBox="1"/>
          <p:nvPr/>
        </p:nvSpPr>
        <p:spPr>
          <a:xfrm>
            <a:off x="735741" y="2362200"/>
            <a:ext cx="814518" cy="400110"/>
          </a:xfrm>
          <a:prstGeom prst="rect">
            <a:avLst/>
          </a:prstGeom>
          <a:noFill/>
        </p:spPr>
        <p:txBody>
          <a:bodyPr wrap="none" rtlCol="0">
            <a:spAutoFit/>
          </a:bodyPr>
          <a:lstStyle/>
          <a:p>
            <a:r>
              <a:rPr lang="en-US" sz="2000" smtClean="0">
                <a:solidFill>
                  <a:srgbClr val="C00000"/>
                </a:solidFill>
              </a:rPr>
              <a:t>A.java</a:t>
            </a:r>
            <a:endParaRPr lang="en-US" sz="2000">
              <a:solidFill>
                <a:srgbClr val="C00000"/>
              </a:solidFill>
            </a:endParaRPr>
          </a:p>
        </p:txBody>
      </p:sp>
      <p:pic>
        <p:nvPicPr>
          <p:cNvPr id="6146" name="Picture 2" descr="D:\APTECH\JSF\images\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9050" y="2133600"/>
            <a:ext cx="605155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2612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a:t>PRACTICE:</a:t>
            </a:r>
          </a:p>
          <a:p>
            <a:r>
              <a:rPr lang="en-US"/>
              <a:t>USING DATA TABLE</a:t>
            </a:r>
          </a:p>
          <a:p>
            <a:endParaRPr lang="en-US"/>
          </a:p>
        </p:txBody>
      </p:sp>
      <p:sp>
        <p:nvSpPr>
          <p:cNvPr id="3" name="Text Placeholder 2"/>
          <p:cNvSpPr>
            <a:spLocks noGrp="1"/>
          </p:cNvSpPr>
          <p:nvPr>
            <p:ph type="body" sz="quarter" idx="15"/>
          </p:nvPr>
        </p:nvSpPr>
        <p:spPr/>
        <p:txBody>
          <a:bodyPr/>
          <a:lstStyle/>
          <a:p>
            <a:r>
              <a:rPr lang="en-US" smtClean="0"/>
              <a:t> USING &lt;facet&gt;</a:t>
            </a:r>
            <a:endParaRPr lang="en-US"/>
          </a:p>
        </p:txBody>
      </p:sp>
      <p:pic>
        <p:nvPicPr>
          <p:cNvPr id="1026" name="Picture 2" descr="D:\APTECH\JSF\images\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969" y="2895600"/>
            <a:ext cx="4999831"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332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a:t>PRACTICE:</a:t>
            </a:r>
          </a:p>
          <a:p>
            <a:r>
              <a:rPr lang="en-US"/>
              <a:t>USING DATA TABLE</a:t>
            </a:r>
          </a:p>
          <a:p>
            <a:endParaRPr lang="en-US"/>
          </a:p>
        </p:txBody>
      </p:sp>
      <p:sp>
        <p:nvSpPr>
          <p:cNvPr id="3" name="Text Placeholder 2"/>
          <p:cNvSpPr>
            <a:spLocks noGrp="1"/>
          </p:cNvSpPr>
          <p:nvPr>
            <p:ph type="body" sz="quarter" idx="15"/>
          </p:nvPr>
        </p:nvSpPr>
        <p:spPr/>
        <p:txBody>
          <a:bodyPr/>
          <a:lstStyle/>
          <a:p>
            <a:r>
              <a:rPr lang="en-US" smtClean="0"/>
              <a:t> ADD “delete” FUNCTION </a:t>
            </a:r>
            <a:endParaRPr lang="en-US"/>
          </a:p>
        </p:txBody>
      </p:sp>
      <p:pic>
        <p:nvPicPr>
          <p:cNvPr id="2050" name="Picture 2" descr="D:\APTECH\JSF\images\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67000"/>
            <a:ext cx="47244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APTECH\JSF\images\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4114800"/>
            <a:ext cx="4584700" cy="213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451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a:t>PRACTICE:</a:t>
            </a:r>
          </a:p>
          <a:p>
            <a:r>
              <a:rPr lang="en-US"/>
              <a:t>USING DATA TABLE</a:t>
            </a:r>
          </a:p>
          <a:p>
            <a:endParaRPr lang="en-US"/>
          </a:p>
        </p:txBody>
      </p:sp>
      <p:sp>
        <p:nvSpPr>
          <p:cNvPr id="3" name="Text Placeholder 2"/>
          <p:cNvSpPr>
            <a:spLocks noGrp="1"/>
          </p:cNvSpPr>
          <p:nvPr>
            <p:ph type="body" sz="quarter" idx="15"/>
          </p:nvPr>
        </p:nvSpPr>
        <p:spPr/>
        <p:txBody>
          <a:bodyPr/>
          <a:lstStyle/>
          <a:p>
            <a:r>
              <a:rPr lang="en-US" smtClean="0"/>
              <a:t> ADD “add” FUNCTION</a:t>
            </a:r>
            <a:endParaRPr lang="en-US"/>
          </a:p>
        </p:txBody>
      </p:sp>
      <p:pic>
        <p:nvPicPr>
          <p:cNvPr id="3074" name="Picture 2" descr="D:\APTECH\JSF\images\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 y="2781300"/>
            <a:ext cx="5168899" cy="33528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D:\APTECH\JSF\images\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524" y="3124200"/>
            <a:ext cx="3787775" cy="2881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1656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smtClean="0"/>
              <a:t>PRACTICE: USING </a:t>
            </a:r>
            <a:r>
              <a:rPr lang="en-US"/>
              <a:t>DATA </a:t>
            </a:r>
            <a:r>
              <a:rPr lang="en-US" smtClean="0"/>
              <a:t>TABLE</a:t>
            </a:r>
          </a:p>
          <a:p>
            <a:r>
              <a:rPr lang="en-US" smtClean="0"/>
              <a:t>EDIT FUNCTION</a:t>
            </a:r>
            <a:endParaRPr lang="en-US"/>
          </a:p>
          <a:p>
            <a:endParaRPr lang="en-US"/>
          </a:p>
        </p:txBody>
      </p:sp>
      <p:sp>
        <p:nvSpPr>
          <p:cNvPr id="5" name="TextBox 4"/>
          <p:cNvSpPr txBox="1"/>
          <p:nvPr/>
        </p:nvSpPr>
        <p:spPr>
          <a:xfrm>
            <a:off x="1295400" y="2209800"/>
            <a:ext cx="800219" cy="369332"/>
          </a:xfrm>
          <a:prstGeom prst="rect">
            <a:avLst/>
          </a:prstGeom>
          <a:solidFill>
            <a:srgbClr val="C00000"/>
          </a:solidFill>
        </p:spPr>
        <p:txBody>
          <a:bodyPr wrap="none" rtlCol="0">
            <a:spAutoFit/>
          </a:bodyPr>
          <a:lstStyle/>
          <a:p>
            <a:r>
              <a:rPr lang="en-US" b="1" smtClean="0">
                <a:solidFill>
                  <a:schemeClr val="bg1"/>
                </a:solidFill>
              </a:rPr>
              <a:t>DEMO</a:t>
            </a:r>
            <a:endParaRPr lang="en-US" b="1">
              <a:solidFill>
                <a:schemeClr val="bg1"/>
              </a:solidFill>
            </a:endParaRPr>
          </a:p>
        </p:txBody>
      </p:sp>
      <p:pic>
        <p:nvPicPr>
          <p:cNvPr id="1027" name="Picture 3" descr="D:\APTECH\JSF\images\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114800"/>
            <a:ext cx="5989637" cy="1768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PTECH\JSF\images\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981200"/>
            <a:ext cx="6013450" cy="1782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06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Effect transition="in" filter="barn(inVertical)">
                                      <p:cBhvr>
                                        <p:cTn id="25" dur="500"/>
                                        <p:tgtEl>
                                          <p:spTgt spid="1028"/>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027"/>
                                        </p:tgtEl>
                                        <p:attrNameLst>
                                          <p:attrName>style.visibility</p:attrName>
                                        </p:attrNameLst>
                                      </p:cBhvr>
                                      <p:to>
                                        <p:strVal val="visible"/>
                                      </p:to>
                                    </p:set>
                                    <p:animEffect transition="in" filter="barn(inVertical)">
                                      <p:cBhvr>
                                        <p:cTn id="30"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smtClean="0"/>
              <a:t>PRACTICE: USING </a:t>
            </a:r>
            <a:r>
              <a:rPr lang="en-US"/>
              <a:t>DATA </a:t>
            </a:r>
            <a:r>
              <a:rPr lang="en-US" smtClean="0"/>
              <a:t>TABLE</a:t>
            </a:r>
          </a:p>
          <a:p>
            <a:r>
              <a:rPr lang="en-US" smtClean="0"/>
              <a:t>EDIT FUNCTION</a:t>
            </a:r>
            <a:endParaRPr lang="en-US"/>
          </a:p>
          <a:p>
            <a:endParaRPr lang="en-US"/>
          </a:p>
        </p:txBody>
      </p:sp>
      <p:pic>
        <p:nvPicPr>
          <p:cNvPr id="1026" name="Picture 2" descr="D:\APTECH\JSF\images\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93900"/>
            <a:ext cx="6438900" cy="213360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2050" name="Picture 2" descr="D:\APTECH\JSF\images\3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350" y="4495800"/>
            <a:ext cx="6267450" cy="175260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9594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a:t>PRACTICE: USING DATA TABLE</a:t>
            </a:r>
          </a:p>
          <a:p>
            <a:r>
              <a:rPr lang="en-US"/>
              <a:t>EDIT FUNCTION</a:t>
            </a:r>
          </a:p>
          <a:p>
            <a:endParaRPr lang="en-US"/>
          </a:p>
          <a:p>
            <a:endParaRPr lang="en-US"/>
          </a:p>
        </p:txBody>
      </p:sp>
      <p:pic>
        <p:nvPicPr>
          <p:cNvPr id="3074" name="Picture 2" descr="D:\APTECH\JSF\images\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81200"/>
            <a:ext cx="8458200" cy="434340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49436" y="1648936"/>
            <a:ext cx="749436" cy="369332"/>
          </a:xfrm>
          <a:prstGeom prst="rect">
            <a:avLst/>
          </a:prstGeom>
          <a:noFill/>
        </p:spPr>
        <p:txBody>
          <a:bodyPr wrap="none" rtlCol="0">
            <a:spAutoFit/>
          </a:bodyPr>
          <a:lstStyle/>
          <a:p>
            <a:r>
              <a:rPr lang="en-US" smtClean="0">
                <a:solidFill>
                  <a:srgbClr val="C00000"/>
                </a:solidFill>
              </a:rPr>
              <a:t>A.java</a:t>
            </a:r>
            <a:endParaRPr lang="en-US">
              <a:solidFill>
                <a:srgbClr val="C00000"/>
              </a:solidFill>
            </a:endParaRPr>
          </a:p>
        </p:txBody>
      </p:sp>
      <p:pic>
        <p:nvPicPr>
          <p:cNvPr id="3076" name="Picture 4" descr="D:\APTECH\JSF\images\3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787" y="1524000"/>
            <a:ext cx="3287713" cy="144780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898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smtClean="0"/>
              <a:t>JSF VALIDATOR</a:t>
            </a:r>
            <a:endParaRPr lang="en-US"/>
          </a:p>
        </p:txBody>
      </p:sp>
      <p:sp>
        <p:nvSpPr>
          <p:cNvPr id="3" name="Text Placeholder 2"/>
          <p:cNvSpPr>
            <a:spLocks noGrp="1"/>
          </p:cNvSpPr>
          <p:nvPr>
            <p:ph type="body" sz="quarter" idx="15"/>
          </p:nvPr>
        </p:nvSpPr>
        <p:spPr/>
        <p:txBody>
          <a:bodyPr/>
          <a:lstStyle/>
          <a:p>
            <a:r>
              <a:rPr lang="en-US" smtClean="0"/>
              <a:t> JSF provide a set of classes &amp; associated tags to validate component data.</a:t>
            </a:r>
            <a:endParaRPr lang="en-US"/>
          </a:p>
        </p:txBody>
      </p:sp>
    </p:spTree>
    <p:extLst>
      <p:ext uri="{BB962C8B-B14F-4D97-AF65-F5344CB8AC3E}">
        <p14:creationId xmlns:p14="http://schemas.microsoft.com/office/powerpoint/2010/main" val="701139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smtClean="0"/>
              <a:t>JSF VALIDATOR</a:t>
            </a:r>
            <a:endParaRPr lang="en-US"/>
          </a:p>
        </p:txBody>
      </p:sp>
      <p:pic>
        <p:nvPicPr>
          <p:cNvPr id="4098" name="Picture 2" descr="D:\APTECH\JSF\images\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33600"/>
            <a:ext cx="86868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2288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a:bodyPr>
          <a:lstStyle/>
          <a:p>
            <a:r>
              <a:rPr lang="en-US" smtClean="0"/>
              <a:t>JSF VALIDATOR EXAMPLE</a:t>
            </a:r>
            <a:endParaRPr lang="en-US"/>
          </a:p>
        </p:txBody>
      </p:sp>
      <p:pic>
        <p:nvPicPr>
          <p:cNvPr id="5123" name="Picture 3" descr="D:\APTECH\JSF\images\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33600"/>
            <a:ext cx="8839200" cy="114300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5124" name="Picture 4" descr="D:\APTECH\JSF\images\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1" y="3551238"/>
            <a:ext cx="8839200" cy="1020762"/>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5125" name="Picture 5" descr="D:\APTECH\JSF\images\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01" y="4953000"/>
            <a:ext cx="8737599" cy="106680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405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a:bodyPr>
          <a:lstStyle/>
          <a:p>
            <a:r>
              <a:rPr lang="en-US"/>
              <a:t>JSF ARCHITECTURE</a:t>
            </a:r>
          </a:p>
        </p:txBody>
      </p:sp>
      <p:pic>
        <p:nvPicPr>
          <p:cNvPr id="2050" name="Picture 2" descr="D:\APTECH\JSF\images\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72390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5804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a:t>JSF VALIDATOR EXAMPLE</a:t>
            </a:r>
          </a:p>
          <a:p>
            <a:endParaRPr lang="en-US"/>
          </a:p>
        </p:txBody>
      </p:sp>
      <p:pic>
        <p:nvPicPr>
          <p:cNvPr id="6146" name="Picture 2" descr="D:\APTECH\JSF\images\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1828800"/>
            <a:ext cx="8636000" cy="906462"/>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D:\APTECH\JSF\images\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2971800"/>
            <a:ext cx="8636000" cy="29257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 y="5902324"/>
            <a:ext cx="9144000" cy="338554"/>
          </a:xfrm>
          <a:prstGeom prst="rect">
            <a:avLst/>
          </a:prstGeom>
          <a:noFill/>
        </p:spPr>
        <p:txBody>
          <a:bodyPr wrap="square" rtlCol="0">
            <a:spAutoFit/>
          </a:bodyPr>
          <a:lstStyle/>
          <a:p>
            <a:r>
              <a:rPr lang="en-US" sz="1600">
                <a:hlinkClick r:id="rId4"/>
              </a:rPr>
              <a:t>http://www.mkyong.com/regular-expressions/how-to-validate-password-with-regular-expression/</a:t>
            </a:r>
            <a:endParaRPr lang="en-US" sz="1600"/>
          </a:p>
        </p:txBody>
      </p:sp>
    </p:spTree>
    <p:extLst>
      <p:ext uri="{BB962C8B-B14F-4D97-AF65-F5344CB8AC3E}">
        <p14:creationId xmlns:p14="http://schemas.microsoft.com/office/powerpoint/2010/main" val="42074112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a:t>JSF VALIDATOR EXAMPLE</a:t>
            </a:r>
          </a:p>
          <a:p>
            <a:endParaRPr lang="en-US"/>
          </a:p>
          <a:p>
            <a:endParaRPr lang="en-US"/>
          </a:p>
        </p:txBody>
      </p:sp>
      <p:sp>
        <p:nvSpPr>
          <p:cNvPr id="3" name="Text Placeholder 2"/>
          <p:cNvSpPr>
            <a:spLocks noGrp="1"/>
          </p:cNvSpPr>
          <p:nvPr>
            <p:ph type="body" sz="quarter" idx="15"/>
          </p:nvPr>
        </p:nvSpPr>
        <p:spPr/>
        <p:txBody>
          <a:bodyPr>
            <a:normAutofit/>
          </a:bodyPr>
          <a:lstStyle/>
          <a:p>
            <a:r>
              <a:rPr lang="en-US" sz="3600"/>
              <a:t>&lt;f:validateBean&gt;</a:t>
            </a:r>
            <a:r>
              <a:rPr lang="en-US" sz="3600" b="0"/>
              <a:t> tag assigns the validation of local value to the </a:t>
            </a:r>
            <a:r>
              <a:rPr lang="en-US" sz="3600"/>
              <a:t>Bean Validation API </a:t>
            </a:r>
          </a:p>
        </p:txBody>
      </p:sp>
    </p:spTree>
    <p:extLst>
      <p:ext uri="{BB962C8B-B14F-4D97-AF65-F5344CB8AC3E}">
        <p14:creationId xmlns:p14="http://schemas.microsoft.com/office/powerpoint/2010/main" val="32135081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smtClean="0"/>
              <a:t>PRIME FACES</a:t>
            </a:r>
            <a:endParaRPr lang="en-US"/>
          </a:p>
        </p:txBody>
      </p:sp>
    </p:spTree>
    <p:extLst>
      <p:ext uri="{BB962C8B-B14F-4D97-AF65-F5344CB8AC3E}">
        <p14:creationId xmlns:p14="http://schemas.microsoft.com/office/powerpoint/2010/main" val="38334981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smtClean="0"/>
              <a:t>WHAT IS PRIMEFACES ?</a:t>
            </a:r>
            <a:endParaRPr lang="en-US"/>
          </a:p>
        </p:txBody>
      </p:sp>
      <p:sp>
        <p:nvSpPr>
          <p:cNvPr id="3" name="Text Placeholder 2"/>
          <p:cNvSpPr>
            <a:spLocks noGrp="1"/>
          </p:cNvSpPr>
          <p:nvPr>
            <p:ph type="body" sz="quarter" idx="15"/>
          </p:nvPr>
        </p:nvSpPr>
        <p:spPr/>
        <p:txBody>
          <a:bodyPr>
            <a:normAutofit fontScale="85000" lnSpcReduction="20000"/>
          </a:bodyPr>
          <a:lstStyle/>
          <a:p>
            <a:r>
              <a:rPr lang="en-US" sz="3600" smtClean="0"/>
              <a:t>PrimeFaces is an open source JSF component suite</a:t>
            </a:r>
          </a:p>
          <a:p>
            <a:pPr marL="914400" lvl="2" indent="0">
              <a:buNone/>
            </a:pPr>
            <a:r>
              <a:rPr lang="en-US" sz="2800" b="0" smtClean="0"/>
              <a:t>* Rich </a:t>
            </a:r>
            <a:r>
              <a:rPr lang="en-US" sz="2800" b="0"/>
              <a:t>set of components (HtmlEditor, Dialog, AutoComplete, </a:t>
            </a:r>
            <a:r>
              <a:rPr lang="en-US" sz="2800" b="0" smtClean="0"/>
              <a:t>Charts…).</a:t>
            </a:r>
            <a:endParaRPr lang="en-US" sz="2800" b="0"/>
          </a:p>
          <a:p>
            <a:pPr marL="914400" lvl="2" indent="0">
              <a:buNone/>
            </a:pPr>
            <a:r>
              <a:rPr lang="en-US" sz="2800" b="0"/>
              <a:t>• Built-in Ajax based on standard JSF 2.0 Ajax APIs.</a:t>
            </a:r>
          </a:p>
          <a:p>
            <a:pPr marL="914400" lvl="2" indent="0">
              <a:buNone/>
            </a:pPr>
            <a:r>
              <a:rPr lang="en-US" sz="2800" b="0"/>
              <a:t>• Lightweight, one jar, zero-configuration and no required dependencies.</a:t>
            </a:r>
          </a:p>
          <a:p>
            <a:pPr marL="914400" lvl="2" indent="0">
              <a:buNone/>
            </a:pPr>
            <a:r>
              <a:rPr lang="en-US" sz="2800" b="0"/>
              <a:t>• Ajax Push support via websockets.</a:t>
            </a:r>
          </a:p>
          <a:p>
            <a:pPr marL="914400" lvl="2" indent="0">
              <a:buNone/>
            </a:pPr>
            <a:r>
              <a:rPr lang="en-US" sz="2800" b="0"/>
              <a:t>• Mobile UI kit to create mobile web applications for handheld devices.</a:t>
            </a:r>
          </a:p>
          <a:p>
            <a:pPr marL="914400" lvl="2" indent="0">
              <a:buNone/>
            </a:pPr>
            <a:r>
              <a:rPr lang="en-US" sz="2800" b="0"/>
              <a:t>• Skinning Framework with 35+ built-in themes and support for visual theme designer tool</a:t>
            </a:r>
            <a:r>
              <a:rPr lang="en-US" sz="2800" b="0" smtClean="0"/>
              <a:t>.</a:t>
            </a:r>
            <a:endParaRPr lang="en-US" sz="2800" b="0"/>
          </a:p>
        </p:txBody>
      </p:sp>
    </p:spTree>
    <p:extLst>
      <p:ext uri="{BB962C8B-B14F-4D97-AF65-F5344CB8AC3E}">
        <p14:creationId xmlns:p14="http://schemas.microsoft.com/office/powerpoint/2010/main" val="18863231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85000" lnSpcReduction="10000"/>
          </a:bodyPr>
          <a:lstStyle/>
          <a:p>
            <a:r>
              <a:rPr lang="en-US" smtClean="0"/>
              <a:t>HOW TO INSTALL PRIMEFACES</a:t>
            </a:r>
            <a:endParaRPr lang="en-US"/>
          </a:p>
        </p:txBody>
      </p:sp>
      <p:sp>
        <p:nvSpPr>
          <p:cNvPr id="3" name="Text Placeholder 2"/>
          <p:cNvSpPr>
            <a:spLocks noGrp="1"/>
          </p:cNvSpPr>
          <p:nvPr>
            <p:ph type="body" sz="quarter" idx="15"/>
          </p:nvPr>
        </p:nvSpPr>
        <p:spPr/>
        <p:txBody>
          <a:bodyPr/>
          <a:lstStyle/>
          <a:p>
            <a:r>
              <a:rPr lang="en-US" smtClean="0"/>
              <a:t> ADD “primefaces-xxx.jar” to WEB-INF/lib folder.</a:t>
            </a:r>
          </a:p>
          <a:p>
            <a:endParaRPr lang="en-US" smtClean="0"/>
          </a:p>
          <a:p>
            <a:r>
              <a:rPr lang="en-US"/>
              <a:t> </a:t>
            </a:r>
            <a:r>
              <a:rPr lang="en-US" smtClean="0"/>
              <a:t>DECLARE primcefaces tags</a:t>
            </a:r>
            <a:endParaRPr lang="en-US"/>
          </a:p>
        </p:txBody>
      </p:sp>
      <p:pic>
        <p:nvPicPr>
          <p:cNvPr id="1026" name="Picture 2" descr="D:\APTECH\JSF\images\4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728" y="4991100"/>
            <a:ext cx="5050472" cy="533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25500" y="3364468"/>
            <a:ext cx="4372928" cy="369332"/>
          </a:xfrm>
          <a:prstGeom prst="rect">
            <a:avLst/>
          </a:prstGeom>
        </p:spPr>
        <p:txBody>
          <a:bodyPr wrap="none">
            <a:spAutoFit/>
          </a:bodyPr>
          <a:lstStyle/>
          <a:p>
            <a:r>
              <a:rPr lang="en-US">
                <a:hlinkClick r:id="rId3"/>
              </a:rPr>
              <a:t>http://www.primefaces.org/downloads.html</a:t>
            </a:r>
            <a:endParaRPr lang="en-US"/>
          </a:p>
        </p:txBody>
      </p:sp>
    </p:spTree>
    <p:extLst>
      <p:ext uri="{BB962C8B-B14F-4D97-AF65-F5344CB8AC3E}">
        <p14:creationId xmlns:p14="http://schemas.microsoft.com/office/powerpoint/2010/main" val="10669548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smtClean="0"/>
              <a:t>PRIMEFACES </a:t>
            </a:r>
          </a:p>
          <a:p>
            <a:r>
              <a:rPr lang="en-US" smtClean="0"/>
              <a:t>COMPONENT DEMO </a:t>
            </a:r>
            <a:endParaRPr lang="en-US"/>
          </a:p>
        </p:txBody>
      </p:sp>
      <p:sp>
        <p:nvSpPr>
          <p:cNvPr id="4" name="TextBox 3"/>
          <p:cNvSpPr txBox="1"/>
          <p:nvPr/>
        </p:nvSpPr>
        <p:spPr>
          <a:xfrm>
            <a:off x="609600" y="2286000"/>
            <a:ext cx="4925387" cy="369332"/>
          </a:xfrm>
          <a:prstGeom prst="rect">
            <a:avLst/>
          </a:prstGeom>
          <a:noFill/>
        </p:spPr>
        <p:txBody>
          <a:bodyPr wrap="none" rtlCol="0">
            <a:spAutoFit/>
          </a:bodyPr>
          <a:lstStyle/>
          <a:p>
            <a:r>
              <a:rPr lang="en-US">
                <a:hlinkClick r:id="rId2"/>
              </a:rPr>
              <a:t>http://www.primefaces.org/showcase/ui/home.jsf</a:t>
            </a:r>
            <a:endParaRPr lang="en-US"/>
          </a:p>
        </p:txBody>
      </p:sp>
    </p:spTree>
    <p:extLst>
      <p:ext uri="{BB962C8B-B14F-4D97-AF65-F5344CB8AC3E}">
        <p14:creationId xmlns:p14="http://schemas.microsoft.com/office/powerpoint/2010/main" val="28838231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smtClean="0"/>
              <a:t>APPLY THEMES</a:t>
            </a:r>
            <a:endParaRPr lang="en-US"/>
          </a:p>
        </p:txBody>
      </p:sp>
      <p:sp>
        <p:nvSpPr>
          <p:cNvPr id="3" name="Text Placeholder 2"/>
          <p:cNvSpPr>
            <a:spLocks noGrp="1"/>
          </p:cNvSpPr>
          <p:nvPr>
            <p:ph type="body" sz="quarter" idx="15"/>
          </p:nvPr>
        </p:nvSpPr>
        <p:spPr>
          <a:xfrm>
            <a:off x="114300" y="2057400"/>
            <a:ext cx="4076700" cy="4114800"/>
          </a:xfrm>
        </p:spPr>
        <p:txBody>
          <a:bodyPr/>
          <a:lstStyle/>
          <a:p>
            <a:r>
              <a:rPr lang="en-US" smtClean="0"/>
              <a:t> </a:t>
            </a:r>
            <a:r>
              <a:rPr lang="en-US" sz="2800" b="0" smtClean="0"/>
              <a:t>DOWNLOAD THE THEMES AND ADD IT TO </a:t>
            </a:r>
            <a:r>
              <a:rPr lang="en-US" sz="2800" smtClean="0"/>
              <a:t>WEB-INF/lib</a:t>
            </a:r>
            <a:r>
              <a:rPr lang="en-US" sz="2800" b="0" smtClean="0"/>
              <a:t> FOLDER</a:t>
            </a:r>
          </a:p>
          <a:p>
            <a:endParaRPr lang="en-US" sz="2800" b="0"/>
          </a:p>
          <a:p>
            <a:r>
              <a:rPr lang="en-US" sz="2800" b="0" smtClean="0"/>
              <a:t>CONFIRUE web.xml</a:t>
            </a:r>
            <a:endParaRPr lang="en-US" sz="2800" b="0"/>
          </a:p>
        </p:txBody>
      </p:sp>
      <p:sp>
        <p:nvSpPr>
          <p:cNvPr id="4" name="TextBox 3"/>
          <p:cNvSpPr txBox="1"/>
          <p:nvPr/>
        </p:nvSpPr>
        <p:spPr>
          <a:xfrm>
            <a:off x="183667" y="3686025"/>
            <a:ext cx="4481996" cy="400110"/>
          </a:xfrm>
          <a:prstGeom prst="rect">
            <a:avLst/>
          </a:prstGeom>
          <a:noFill/>
        </p:spPr>
        <p:txBody>
          <a:bodyPr wrap="none" rtlCol="0">
            <a:spAutoFit/>
          </a:bodyPr>
          <a:lstStyle/>
          <a:p>
            <a:r>
              <a:rPr lang="en-US" sz="2000">
                <a:hlinkClick r:id="rId2"/>
              </a:rPr>
              <a:t>http://www.primefaces.org/themes.html</a:t>
            </a:r>
            <a:endParaRPr lang="en-US" sz="2000"/>
          </a:p>
        </p:txBody>
      </p:sp>
      <p:pic>
        <p:nvPicPr>
          <p:cNvPr id="2050" name="Picture 2" descr="D:\APTECH\JSF\images\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8363" y="1752600"/>
            <a:ext cx="4465637" cy="50673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APTECH\JSF\images\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724400"/>
            <a:ext cx="36957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1787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smtClean="0"/>
              <a:t>&lt;p:dataTable&gt;</a:t>
            </a:r>
          </a:p>
          <a:p>
            <a:r>
              <a:rPr lang="en-US" smtClean="0"/>
              <a:t>Pagination (1)</a:t>
            </a:r>
            <a:endParaRPr lang="en-US"/>
          </a:p>
          <a:p>
            <a:endParaRPr lang="en-US"/>
          </a:p>
        </p:txBody>
      </p:sp>
      <p:pic>
        <p:nvPicPr>
          <p:cNvPr id="1026" name="Picture 2" descr="D:\APTECH\JSF\images\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4500"/>
            <a:ext cx="9143999"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2582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a:t>&lt;p:dataTable&gt;</a:t>
            </a:r>
          </a:p>
          <a:p>
            <a:r>
              <a:rPr lang="en-US"/>
              <a:t>Pagination </a:t>
            </a:r>
            <a:r>
              <a:rPr lang="en-US" smtClean="0"/>
              <a:t>(2)</a:t>
            </a:r>
            <a:endParaRPr lang="en-US"/>
          </a:p>
          <a:p>
            <a:endParaRPr lang="en-US"/>
          </a:p>
        </p:txBody>
      </p:sp>
      <p:pic>
        <p:nvPicPr>
          <p:cNvPr id="2050" name="Picture 2" descr="D:\APTECH\JSF\images\5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57912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9603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a:t>&lt;p:dataTable&gt;</a:t>
            </a:r>
          </a:p>
          <a:p>
            <a:r>
              <a:rPr lang="en-US" smtClean="0"/>
              <a:t>sorting</a:t>
            </a:r>
            <a:endParaRPr lang="en-US"/>
          </a:p>
        </p:txBody>
      </p:sp>
      <p:pic>
        <p:nvPicPr>
          <p:cNvPr id="3074" name="Picture 2" descr="D:\APTECH\JSF\images\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4419600"/>
            <a:ext cx="5334000" cy="138478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D:\APTECH\JSF\images\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09800"/>
            <a:ext cx="7587323" cy="10668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685800" y="3276600"/>
            <a:ext cx="22098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3733800" y="4724400"/>
            <a:ext cx="3048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2184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arn(inVertical)">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barn(inVertical)">
                                      <p:cBhvr>
                                        <p:cTn id="17" dur="500"/>
                                        <p:tgtEl>
                                          <p:spTgt spid="3074"/>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a:bodyPr>
          <a:lstStyle/>
          <a:p>
            <a:r>
              <a:rPr lang="en-US" smtClean="0"/>
              <a:t>JSF ADVANTAGES</a:t>
            </a:r>
            <a:endParaRPr lang="en-US"/>
          </a:p>
        </p:txBody>
      </p:sp>
      <p:sp>
        <p:nvSpPr>
          <p:cNvPr id="3" name="Text Placeholder 2"/>
          <p:cNvSpPr>
            <a:spLocks noGrp="1"/>
          </p:cNvSpPr>
          <p:nvPr>
            <p:ph type="body" sz="quarter" idx="15"/>
          </p:nvPr>
        </p:nvSpPr>
        <p:spPr/>
        <p:txBody>
          <a:bodyPr>
            <a:normAutofit/>
          </a:bodyPr>
          <a:lstStyle/>
          <a:p>
            <a:r>
              <a:rPr lang="en-US" b="0" smtClean="0"/>
              <a:t> a </a:t>
            </a:r>
            <a:r>
              <a:rPr lang="en-US" smtClean="0"/>
              <a:t>separation </a:t>
            </a:r>
            <a:r>
              <a:rPr lang="en-US" b="0" smtClean="0"/>
              <a:t>between </a:t>
            </a:r>
            <a:r>
              <a:rPr lang="en-US" smtClean="0"/>
              <a:t>behavior </a:t>
            </a:r>
            <a:r>
              <a:rPr lang="en-US" b="0" smtClean="0"/>
              <a:t>and </a:t>
            </a:r>
            <a:r>
              <a:rPr lang="en-US" smtClean="0"/>
              <a:t>presentation.</a:t>
            </a:r>
          </a:p>
          <a:p>
            <a:r>
              <a:rPr lang="en-US" smtClean="0"/>
              <a:t> </a:t>
            </a:r>
            <a:r>
              <a:rPr lang="en-US" err="1" smtClean="0"/>
              <a:t>ui</a:t>
            </a:r>
            <a:r>
              <a:rPr lang="en-US" smtClean="0"/>
              <a:t> component reuse (*)</a:t>
            </a:r>
          </a:p>
          <a:p>
            <a:r>
              <a:rPr lang="en-US"/>
              <a:t> </a:t>
            </a:r>
            <a:r>
              <a:rPr lang="en-US" b="0"/>
              <a:t>provides </a:t>
            </a:r>
            <a:r>
              <a:rPr lang="en-US"/>
              <a:t>a rich architecture</a:t>
            </a:r>
            <a:r>
              <a:rPr lang="en-US" b="0"/>
              <a:t> </a:t>
            </a:r>
            <a:r>
              <a:rPr lang="en-US" b="0" smtClean="0"/>
              <a:t>for</a:t>
            </a:r>
          </a:p>
          <a:p>
            <a:pPr lvl="2"/>
            <a:r>
              <a:rPr lang="en-US" b="0" smtClean="0"/>
              <a:t> </a:t>
            </a:r>
            <a:r>
              <a:rPr lang="en-US"/>
              <a:t>managing component </a:t>
            </a:r>
            <a:r>
              <a:rPr lang="en-US" smtClean="0"/>
              <a:t>state</a:t>
            </a:r>
            <a:endParaRPr lang="en-US"/>
          </a:p>
          <a:p>
            <a:pPr lvl="2"/>
            <a:r>
              <a:rPr lang="en-US" b="0" smtClean="0"/>
              <a:t> </a:t>
            </a:r>
            <a:r>
              <a:rPr lang="en-US"/>
              <a:t>processing component data, </a:t>
            </a:r>
            <a:endParaRPr lang="en-US" smtClean="0"/>
          </a:p>
          <a:p>
            <a:pPr lvl="2"/>
            <a:r>
              <a:rPr lang="en-US"/>
              <a:t> </a:t>
            </a:r>
            <a:r>
              <a:rPr lang="en-US" smtClean="0"/>
              <a:t>validating </a:t>
            </a:r>
            <a:r>
              <a:rPr lang="en-US"/>
              <a:t>user </a:t>
            </a:r>
            <a:r>
              <a:rPr lang="en-US" smtClean="0"/>
              <a:t>input and </a:t>
            </a:r>
            <a:r>
              <a:rPr lang="en-US"/>
              <a:t>handling </a:t>
            </a:r>
            <a:r>
              <a:rPr lang="en-US" smtClean="0"/>
              <a:t>events …</a:t>
            </a:r>
            <a:endParaRPr lang="en-US"/>
          </a:p>
        </p:txBody>
      </p:sp>
    </p:spTree>
    <p:extLst>
      <p:ext uri="{BB962C8B-B14F-4D97-AF65-F5344CB8AC3E}">
        <p14:creationId xmlns:p14="http://schemas.microsoft.com/office/powerpoint/2010/main" val="34426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a:t>&lt;p:dataTable&gt;</a:t>
            </a:r>
          </a:p>
          <a:p>
            <a:r>
              <a:rPr lang="en-US" smtClean="0"/>
              <a:t>Multi sorting</a:t>
            </a:r>
            <a:endParaRPr lang="en-US"/>
          </a:p>
          <a:p>
            <a:endParaRPr lang="en-US"/>
          </a:p>
        </p:txBody>
      </p:sp>
      <p:sp>
        <p:nvSpPr>
          <p:cNvPr id="4" name="TextBox 3"/>
          <p:cNvSpPr txBox="1"/>
          <p:nvPr/>
        </p:nvSpPr>
        <p:spPr>
          <a:xfrm>
            <a:off x="38100" y="2052935"/>
            <a:ext cx="8991600" cy="461665"/>
          </a:xfrm>
          <a:prstGeom prst="rect">
            <a:avLst/>
          </a:prstGeom>
          <a:noFill/>
        </p:spPr>
        <p:txBody>
          <a:bodyPr wrap="square" rtlCol="0">
            <a:spAutoFit/>
          </a:bodyPr>
          <a:lstStyle/>
          <a:p>
            <a:r>
              <a:rPr lang="en-US" sz="2400" smtClean="0">
                <a:solidFill>
                  <a:srgbClr val="7030A0"/>
                </a:solidFill>
              </a:rPr>
              <a:t>SORT BY MULTI COLUMN (press Ctrl key to select multi columns)</a:t>
            </a:r>
            <a:endParaRPr lang="en-US" sz="2400">
              <a:solidFill>
                <a:srgbClr val="7030A0"/>
              </a:solidFill>
            </a:endParaRPr>
          </a:p>
        </p:txBody>
      </p:sp>
      <p:pic>
        <p:nvPicPr>
          <p:cNvPr id="4098" name="Picture 2" descr="D:\APTECH\JSF\images\5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 y="2590800"/>
            <a:ext cx="8965080" cy="1001713"/>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D:\APTECH\JSF\images\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886200"/>
            <a:ext cx="5397500" cy="2351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7194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a:t>&lt;p:dataTable&gt;</a:t>
            </a:r>
          </a:p>
          <a:p>
            <a:r>
              <a:rPr lang="en-US" smtClean="0"/>
              <a:t>Row Edit</a:t>
            </a:r>
            <a:endParaRPr lang="en-US"/>
          </a:p>
        </p:txBody>
      </p:sp>
      <p:pic>
        <p:nvPicPr>
          <p:cNvPr id="5122" name="Picture 2" descr="D:\APTECH\JSF\images\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 y="2057400"/>
            <a:ext cx="4953000" cy="41910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3810000" y="2286000"/>
            <a:ext cx="1143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a:xfrm>
            <a:off x="533400" y="2933700"/>
            <a:ext cx="0" cy="14859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228600" y="5162550"/>
            <a:ext cx="0" cy="742950"/>
          </a:xfrm>
          <a:prstGeom prst="line">
            <a:avLst/>
          </a:prstGeom>
        </p:spPr>
        <p:style>
          <a:lnRef idx="3">
            <a:schemeClr val="accent2"/>
          </a:lnRef>
          <a:fillRef idx="0">
            <a:schemeClr val="accent2"/>
          </a:fillRef>
          <a:effectRef idx="2">
            <a:schemeClr val="accent2"/>
          </a:effectRef>
          <a:fontRef idx="minor">
            <a:schemeClr val="tx1"/>
          </a:fontRef>
        </p:style>
      </p:cxnSp>
      <p:pic>
        <p:nvPicPr>
          <p:cNvPr id="5123" name="Picture 3" descr="D:\APTECH\JSF\images\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0" y="2651918"/>
            <a:ext cx="4610894" cy="288210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APTECH\JSF\images\6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314282"/>
            <a:ext cx="9144000" cy="569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92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5123"/>
                                        </p:tgtEl>
                                        <p:attrNameLst>
                                          <p:attrName>style.visibility</p:attrName>
                                        </p:attrNameLst>
                                      </p:cBhvr>
                                      <p:to>
                                        <p:strVal val="visible"/>
                                      </p:to>
                                    </p:set>
                                    <p:anim calcmode="lin" valueType="num">
                                      <p:cBhvr>
                                        <p:cTn id="24" dur="500" fill="hold"/>
                                        <p:tgtEl>
                                          <p:spTgt spid="5123"/>
                                        </p:tgtEl>
                                        <p:attrNameLst>
                                          <p:attrName>ppt_w</p:attrName>
                                        </p:attrNameLst>
                                      </p:cBhvr>
                                      <p:tavLst>
                                        <p:tav tm="0">
                                          <p:val>
                                            <p:fltVal val="0"/>
                                          </p:val>
                                        </p:tav>
                                        <p:tav tm="100000">
                                          <p:val>
                                            <p:strVal val="#ppt_w"/>
                                          </p:val>
                                        </p:tav>
                                      </p:tavLst>
                                    </p:anim>
                                    <p:anim calcmode="lin" valueType="num">
                                      <p:cBhvr>
                                        <p:cTn id="25" dur="500" fill="hold"/>
                                        <p:tgtEl>
                                          <p:spTgt spid="5123"/>
                                        </p:tgtEl>
                                        <p:attrNameLst>
                                          <p:attrName>ppt_h</p:attrName>
                                        </p:attrNameLst>
                                      </p:cBhvr>
                                      <p:tavLst>
                                        <p:tav tm="0">
                                          <p:val>
                                            <p:fltVal val="0"/>
                                          </p:val>
                                        </p:tav>
                                        <p:tav tm="100000">
                                          <p:val>
                                            <p:strVal val="#ppt_h"/>
                                          </p:val>
                                        </p:tav>
                                      </p:tavLst>
                                    </p:anim>
                                    <p:animEffect transition="in" filter="fade">
                                      <p:cBhvr>
                                        <p:cTn id="26" dur="500"/>
                                        <p:tgtEl>
                                          <p:spTgt spid="5123"/>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5124"/>
                                        </p:tgtEl>
                                        <p:attrNameLst>
                                          <p:attrName>style.visibility</p:attrName>
                                        </p:attrNameLst>
                                      </p:cBhvr>
                                      <p:to>
                                        <p:strVal val="visible"/>
                                      </p:to>
                                    </p:set>
                                    <p:animEffect transition="in" filter="barn(inVertical)">
                                      <p:cBhvr>
                                        <p:cTn id="31"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62500" lnSpcReduction="20000"/>
          </a:bodyPr>
          <a:lstStyle/>
          <a:p>
            <a:r>
              <a:rPr lang="en-US" smtClean="0"/>
              <a:t>DOWNLOAD JSF ORACLE IMPLEMENTATION</a:t>
            </a:r>
            <a:endParaRPr lang="en-US"/>
          </a:p>
        </p:txBody>
      </p:sp>
      <p:sp>
        <p:nvSpPr>
          <p:cNvPr id="3" name="Text Placeholder 2"/>
          <p:cNvSpPr>
            <a:spLocks noGrp="1"/>
          </p:cNvSpPr>
          <p:nvPr>
            <p:ph type="body" sz="quarter" idx="15"/>
          </p:nvPr>
        </p:nvSpPr>
        <p:spPr/>
        <p:txBody>
          <a:bodyPr/>
          <a:lstStyle/>
          <a:p>
            <a:r>
              <a:rPr lang="en-US" smtClean="0"/>
              <a:t> MOJARRA PROJECT</a:t>
            </a:r>
            <a:endParaRPr lang="en-US"/>
          </a:p>
        </p:txBody>
      </p:sp>
      <p:sp>
        <p:nvSpPr>
          <p:cNvPr id="4" name="TextBox 3"/>
          <p:cNvSpPr txBox="1"/>
          <p:nvPr/>
        </p:nvSpPr>
        <p:spPr>
          <a:xfrm>
            <a:off x="1066800" y="2971799"/>
            <a:ext cx="4252574" cy="461665"/>
          </a:xfrm>
          <a:prstGeom prst="rect">
            <a:avLst/>
          </a:prstGeom>
          <a:noFill/>
        </p:spPr>
        <p:txBody>
          <a:bodyPr wrap="none" rtlCol="0">
            <a:spAutoFit/>
          </a:bodyPr>
          <a:lstStyle/>
          <a:p>
            <a:r>
              <a:rPr lang="en-US" sz="2400">
                <a:hlinkClick r:id="rId2"/>
              </a:rPr>
              <a:t>https://javaserverfaces.java.net/</a:t>
            </a:r>
            <a:endParaRPr lang="en-US" sz="2400"/>
          </a:p>
        </p:txBody>
      </p:sp>
      <p:pic>
        <p:nvPicPr>
          <p:cNvPr id="1027" name="Picture 3" descr="D:\APTECH\JSF\image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826" y="3657600"/>
            <a:ext cx="8545373"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49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1"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barn(inVertical)">
                                      <p:cBhvr>
                                        <p:cTn id="15"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55000" lnSpcReduction="20000"/>
          </a:bodyPr>
          <a:lstStyle/>
          <a:p>
            <a:r>
              <a:rPr lang="en-US" smtClean="0"/>
              <a:t>WORKING WITH JSF (1) </a:t>
            </a:r>
          </a:p>
          <a:p>
            <a:r>
              <a:rPr lang="en-US" smtClean="0"/>
              <a:t>THE CONTROLLER</a:t>
            </a:r>
            <a:endParaRPr lang="en-US"/>
          </a:p>
        </p:txBody>
      </p:sp>
      <p:sp>
        <p:nvSpPr>
          <p:cNvPr id="3" name="Text Placeholder 2"/>
          <p:cNvSpPr>
            <a:spLocks noGrp="1"/>
          </p:cNvSpPr>
          <p:nvPr>
            <p:ph type="body" sz="quarter" idx="15"/>
          </p:nvPr>
        </p:nvSpPr>
        <p:spPr/>
        <p:txBody>
          <a:bodyPr/>
          <a:lstStyle/>
          <a:p>
            <a:r>
              <a:rPr lang="en-US" smtClean="0"/>
              <a:t> ADD FacesServlet TO web.xml</a:t>
            </a:r>
            <a:endParaRPr lang="en-US"/>
          </a:p>
        </p:txBody>
      </p:sp>
      <p:pic>
        <p:nvPicPr>
          <p:cNvPr id="2050" name="Picture 2" descr="D:\APTECH\JSF\image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95600"/>
            <a:ext cx="7543800" cy="3014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60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arn(inVertical)">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a:spLocks noGrp="1"/>
          </p:cNvSpPr>
          <p:nvPr>
            <p:ph type="body" sz="quarter" idx="15"/>
          </p:nvPr>
        </p:nvSpPr>
        <p:spPr>
          <a:xfrm>
            <a:off x="114300" y="2057400"/>
            <a:ext cx="8915400" cy="4114800"/>
          </a:xfrm>
        </p:spPr>
        <p:txBody>
          <a:bodyPr>
            <a:normAutofit/>
          </a:bodyPr>
          <a:lstStyle/>
          <a:p>
            <a:r>
              <a:rPr lang="en-US" sz="2800" b="0">
                <a:solidFill>
                  <a:schemeClr val="tx1"/>
                </a:solidFill>
              </a:rPr>
              <a:t>The web page connects to the managed bean through the Expression Language (EL) value expression</a:t>
            </a:r>
            <a:endParaRPr lang="en-US" sz="2800" smtClean="0"/>
          </a:p>
        </p:txBody>
      </p:sp>
      <p:sp>
        <p:nvSpPr>
          <p:cNvPr id="2" name="Text Placeholder 1"/>
          <p:cNvSpPr>
            <a:spLocks noGrp="1"/>
          </p:cNvSpPr>
          <p:nvPr>
            <p:ph type="body" sz="quarter" idx="14"/>
          </p:nvPr>
        </p:nvSpPr>
        <p:spPr/>
        <p:txBody>
          <a:bodyPr>
            <a:normAutofit fontScale="55000" lnSpcReduction="20000"/>
          </a:bodyPr>
          <a:lstStyle/>
          <a:p>
            <a:r>
              <a:rPr lang="en-US"/>
              <a:t>WORKING WITH JSF </a:t>
            </a:r>
            <a:r>
              <a:rPr lang="en-US" smtClean="0"/>
              <a:t>(2)</a:t>
            </a:r>
          </a:p>
          <a:p>
            <a:r>
              <a:rPr lang="en-US" smtClean="0"/>
              <a:t>THE VIEW</a:t>
            </a:r>
            <a:endParaRPr lang="en-US"/>
          </a:p>
        </p:txBody>
      </p:sp>
      <p:pic>
        <p:nvPicPr>
          <p:cNvPr id="3074" name="Picture 2" descr="D:\APTECH\JSF\image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289300"/>
            <a:ext cx="4267199" cy="2911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33600" y="4270672"/>
            <a:ext cx="1590820" cy="461665"/>
          </a:xfrm>
          <a:prstGeom prst="rect">
            <a:avLst/>
          </a:prstGeom>
          <a:noFill/>
        </p:spPr>
        <p:txBody>
          <a:bodyPr wrap="none" rtlCol="0">
            <a:spAutoFit/>
          </a:bodyPr>
          <a:lstStyle/>
          <a:p>
            <a:r>
              <a:rPr lang="en-US" sz="2400" smtClean="0">
                <a:solidFill>
                  <a:srgbClr val="C00000"/>
                </a:solidFill>
              </a:rPr>
              <a:t>hello.xhtml</a:t>
            </a:r>
            <a:endParaRPr lang="en-US" sz="2400">
              <a:solidFill>
                <a:srgbClr val="C00000"/>
              </a:solidFill>
            </a:endParaRPr>
          </a:p>
        </p:txBody>
      </p:sp>
    </p:spTree>
    <p:extLst>
      <p:ext uri="{BB962C8B-B14F-4D97-AF65-F5344CB8AC3E}">
        <p14:creationId xmlns:p14="http://schemas.microsoft.com/office/powerpoint/2010/main" val="255603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arn(inVertical)">
                                      <p:cBhvr>
                                        <p:cTn id="12" dur="500"/>
                                        <p:tgtEl>
                                          <p:spTgt spid="307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3477</TotalTime>
  <Words>1585</Words>
  <Application>Microsoft Office PowerPoint</Application>
  <PresentationFormat>On-screen Show (4:3)</PresentationFormat>
  <Paragraphs>249</Paragraphs>
  <Slides>61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Verdana</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NguyenThanhNha</dc:creator>
  <cp:lastModifiedBy>behappy25</cp:lastModifiedBy>
  <cp:revision>834</cp:revision>
  <dcterms:created xsi:type="dcterms:W3CDTF">2010-07-15T14:37:03Z</dcterms:created>
  <dcterms:modified xsi:type="dcterms:W3CDTF">2014-06-09T09:04:22Z</dcterms:modified>
</cp:coreProperties>
</file>