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15"/>
            <a:ext cx="9144000" cy="1014095"/>
          </a:xfrm>
        </p:spPr>
        <p:txBody>
          <a:bodyPr/>
          <a:lstStyle/>
          <a:p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TRƯỜNG ĐẠI HỌC THỦ DẦU MỘT</a:t>
            </a:r>
            <a:b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KHOA KỸ THUẬT CÔNG NGHỆ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015" y="1279525"/>
            <a:ext cx="10949305" cy="1075055"/>
          </a:xfrm>
        </p:spPr>
        <p:txBody>
          <a:bodyPr/>
          <a:lstStyle/>
          <a:p>
            <a:r>
              <a:rPr lang="vi-VN" altLang="en-US" dirty="0"/>
              <a:t>Tiểu luận môn học</a:t>
            </a:r>
          </a:p>
          <a:p>
            <a:r>
              <a:rPr lang="vi-VN" altLang="en-US" dirty="0"/>
              <a:t>Lập trình Windows</a:t>
            </a:r>
          </a:p>
        </p:txBody>
      </p:sp>
      <p:pic>
        <p:nvPicPr>
          <p:cNvPr id="4" name="Picture 1" descr="D:\Hinh\Logo TDMU 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59290" y="5205730"/>
            <a:ext cx="2611120" cy="16300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3045460" y="2776855"/>
            <a:ext cx="6286500" cy="53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vi-VN" altLang="en-US" sz="2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PHẦN MỀM QUẢN LÝ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SINH VIÊN</a:t>
            </a:r>
            <a:endParaRPr lang="vi-VN" altLang="en-US" sz="28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15789" y="3721100"/>
            <a:ext cx="58155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GVHD: Th.S Nguyễn Tấn Lộc</a:t>
            </a:r>
          </a:p>
          <a:p>
            <a:r>
              <a:rPr lang="vi-VN" altLang="en-US" sz="2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SV: </a:t>
            </a:r>
            <a:r>
              <a:rPr lang="en-US" altLang="en-US" sz="2200" dirty="0" err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Nguyễn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dirty="0" err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Phương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Nam</a:t>
            </a:r>
            <a:r>
              <a:rPr lang="vi-VN" altLang="en-US" sz="22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vi-VN" altLang="en-US" sz="2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vi-VN" altLang="en-US" sz="22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1724801030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081</a:t>
            </a:r>
            <a:endParaRPr lang="vi-VN" altLang="en-US" sz="2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vi-VN" altLang="en-US" sz="2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SV: </a:t>
            </a:r>
            <a:r>
              <a:rPr lang="en-US" altLang="en-US" sz="2200" dirty="0" err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Trần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dirty="0" err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Thanh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dirty="0" err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Hưởng</a:t>
            </a:r>
            <a:r>
              <a:rPr lang="vi-VN" altLang="en-US" sz="22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- 1724801030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061</a:t>
            </a:r>
            <a:endParaRPr lang="vi-VN" altLang="en-US" sz="2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70812"/>
            <a:ext cx="10579767" cy="560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33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Giao</a:t>
            </a:r>
            <a:r>
              <a:rPr lang="en-US" b="1" i="1" dirty="0"/>
              <a:t> </a:t>
            </a:r>
            <a:r>
              <a:rPr lang="en-US" b="1" i="1" dirty="0" err="1"/>
              <a:t>diện</a:t>
            </a:r>
            <a:r>
              <a:rPr lang="en-US" b="1" i="1" dirty="0"/>
              <a:t> </a:t>
            </a:r>
            <a:r>
              <a:rPr lang="en-US" b="1" i="1" dirty="0" err="1"/>
              <a:t>quản</a:t>
            </a:r>
            <a:r>
              <a:rPr lang="en-US" b="1" i="1" dirty="0"/>
              <a:t> </a:t>
            </a:r>
            <a:r>
              <a:rPr lang="en-US" b="1" i="1" dirty="0" err="1"/>
              <a:t>lý</a:t>
            </a:r>
            <a:r>
              <a:rPr lang="en-US" b="1" i="1" dirty="0"/>
              <a:t> </a:t>
            </a:r>
            <a:r>
              <a:rPr lang="en-US" b="1" i="1" dirty="0" err="1"/>
              <a:t>sinh</a:t>
            </a:r>
            <a:r>
              <a:rPr lang="en-US" b="1" i="1" dirty="0"/>
              <a:t> </a:t>
            </a:r>
            <a:r>
              <a:rPr lang="en-US" b="1" i="1" dirty="0" err="1"/>
              <a:t>viên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74750"/>
            <a:ext cx="10242884" cy="539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46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74750"/>
            <a:ext cx="10110537" cy="54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51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Giao</a:t>
            </a:r>
            <a:r>
              <a:rPr lang="en-US" b="1" i="1" dirty="0"/>
              <a:t> </a:t>
            </a:r>
            <a:r>
              <a:rPr lang="en-US" b="1" i="1" dirty="0" err="1"/>
              <a:t>diện</a:t>
            </a:r>
            <a:r>
              <a:rPr lang="en-US" b="1" i="1" dirty="0"/>
              <a:t> </a:t>
            </a:r>
            <a:r>
              <a:rPr lang="en-US" b="1" i="1" dirty="0" err="1"/>
              <a:t>thông</a:t>
            </a:r>
            <a:r>
              <a:rPr lang="en-US" b="1" i="1" dirty="0"/>
              <a:t> tin </a:t>
            </a:r>
            <a:r>
              <a:rPr lang="en-US" b="1" i="1" dirty="0" err="1"/>
              <a:t>sinh</a:t>
            </a:r>
            <a:r>
              <a:rPr lang="en-US" b="1" i="1" dirty="0"/>
              <a:t> </a:t>
            </a:r>
            <a:r>
              <a:rPr lang="en-US" b="1" i="1" dirty="0" err="1"/>
              <a:t>viên</a:t>
            </a:r>
            <a:r>
              <a:rPr lang="en-US" b="1" i="1" dirty="0"/>
              <a:t> </a:t>
            </a:r>
            <a:r>
              <a:rPr lang="en-US" b="1" i="1" dirty="0" err="1"/>
              <a:t>thi</a:t>
            </a:r>
            <a:r>
              <a:rPr lang="en-US" b="1" i="1" dirty="0"/>
              <a:t> </a:t>
            </a:r>
            <a:r>
              <a:rPr lang="en-US" b="1" i="1" dirty="0" err="1"/>
              <a:t>lại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79193"/>
            <a:ext cx="9849459" cy="521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72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Giao</a:t>
            </a:r>
            <a:r>
              <a:rPr lang="en-US" b="1" i="1" dirty="0"/>
              <a:t> </a:t>
            </a:r>
            <a:r>
              <a:rPr lang="en-US" b="1" i="1" dirty="0" err="1"/>
              <a:t>diện</a:t>
            </a:r>
            <a:r>
              <a:rPr lang="en-US" b="1" i="1" dirty="0"/>
              <a:t> </a:t>
            </a:r>
            <a:r>
              <a:rPr lang="en-US" b="1" i="1" dirty="0" err="1"/>
              <a:t>tìm</a:t>
            </a:r>
            <a:r>
              <a:rPr lang="en-US" b="1" i="1" dirty="0"/>
              <a:t> </a:t>
            </a:r>
            <a:r>
              <a:rPr lang="en-US" b="1" i="1" dirty="0" err="1"/>
              <a:t>kiếm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57"/>
            <a:ext cx="10368644" cy="54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33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38463"/>
            <a:ext cx="10134600" cy="5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08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/>
          </a:p>
        </p:txBody>
      </p:sp>
      <p:pic>
        <p:nvPicPr>
          <p:cNvPr id="5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986589"/>
            <a:ext cx="10278978" cy="558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26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22684"/>
            <a:ext cx="9821779" cy="55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25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người dùng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22684"/>
            <a:ext cx="10146632" cy="560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86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khoa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73113"/>
            <a:ext cx="10242883" cy="596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74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altLang="en-US"/>
              <a:t>MỤC LỤC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9160"/>
            <a:ext cx="10972800" cy="5231765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vi-VN" altLang="en-US"/>
              <a:t>I.Lời mở đầu</a:t>
            </a:r>
          </a:p>
          <a:p>
            <a:pPr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vi-VN" altLang="en-US"/>
              <a:t>II.Sơ đồ tư duy chức năng Hệ thống</a:t>
            </a:r>
          </a:p>
          <a:p>
            <a:pPr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vi-VN" altLang="en-US"/>
              <a:t>III.Phân quyền</a:t>
            </a:r>
          </a:p>
          <a:p>
            <a:pPr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vi-VN" altLang="en-US"/>
              <a:t>IV. Giao diện tương ứng với phân quyền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giảng viên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773113"/>
            <a:ext cx="10002252" cy="58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58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lúc chưa nhập  để đăng nhập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3" y="1010653"/>
            <a:ext cx="8819147" cy="46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13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04190"/>
          </a:xfrm>
        </p:spPr>
        <p:txBody>
          <a:bodyPr/>
          <a:lstStyle/>
          <a:p>
            <a:pPr marL="742950" indent="-742950" algn="ctr">
              <a:buFont typeface="Wingdings" panose="05000000000000000000" charset="0"/>
              <a:buChar char="Ø"/>
            </a:pPr>
            <a:r>
              <a:rPr lang="vi-VN" altLang="en-US"/>
              <a:t>Lời mở đầu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470525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Ngày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nay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sự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phát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triển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mạnh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mẽ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của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tin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học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làm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cho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máy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tính,điện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thoại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không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thể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thiếu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được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trong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mọi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lĩnh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vực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đời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sống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Hơn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lúc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nào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hết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các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tính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năng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của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máy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tính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được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khai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thác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một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các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triệt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để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Việc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áp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dụng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Tin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học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vào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sản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xuất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kinh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doanh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du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lịch,nhân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sự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là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một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xu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hướng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tất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yếu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Ứng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dụng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tin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học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trong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công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tác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Sinh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Viên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là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mô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mới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đ</a:t>
            </a:r>
            <a:r>
              <a:rPr lang="vi-VN" altLang="en-US" sz="2400" dirty="0">
                <a:latin typeface="Times New Roman" panose="02020603050405020304" charset="0"/>
                <a:cs typeface="Times New Roman" panose="02020603050405020304" charset="0"/>
              </a:rPr>
              <a:t>ã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đem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những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khả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năng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mới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trong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công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tác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như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việc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thêm,xóa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,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cập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nhật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lại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thông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tin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khi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có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sinh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viên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mới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hay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khoa,hoặc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giáo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viên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mới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các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lănh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đạo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kiểm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soát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tình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nhân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sự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và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số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lượng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sinh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viên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cùng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với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thông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tin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vi-VN" altLang="en-US" sz="2400" dirty="0">
                <a:latin typeface="Times New Roman" panose="02020603050405020304" charset="0"/>
                <a:cs typeface="Times New Roman" panose="02020603050405020304" charset="0"/>
              </a:rPr>
              <a:t>à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ng</a:t>
            </a:r>
            <a:r>
              <a:rPr lang="vi-VN" altLang="en-US" sz="2400" dirty="0">
                <a:latin typeface="Times New Roman" panose="02020603050405020304" charset="0"/>
                <a:cs typeface="Times New Roman" panose="02020603050405020304" charset="0"/>
              </a:rPr>
              <a:t>à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y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được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dễ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dàng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kiểm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soát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được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tình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nhân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sự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và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số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lượng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sinh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viên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cùng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với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thông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tin 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hàng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tháng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,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và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hoàn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toàn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thông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giảng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viên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thông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tin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sinh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viên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Thông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tin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khoa,Thông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tin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lớp,thông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tin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môn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học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91100" y="3204845"/>
            <a:ext cx="1354455" cy="72961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vi-VN" altLang="zh-CN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Hệ thống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833370" y="2282825"/>
            <a:ext cx="1276350" cy="677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altLang="en-US" sz="1900" dirty="0">
                <a:latin typeface="Times New Roman" panose="02020603050405020304" charset="0"/>
                <a:cs typeface="Times New Roman" panose="02020603050405020304" charset="0"/>
              </a:rPr>
              <a:t>Quản lý </a:t>
            </a:r>
            <a:r>
              <a:rPr lang="en-US" altLang="en-US" sz="1900" dirty="0" err="1" smtClean="0">
                <a:latin typeface="Times New Roman" panose="02020603050405020304" charset="0"/>
                <a:cs typeface="Times New Roman" panose="02020603050405020304" charset="0"/>
              </a:rPr>
              <a:t>giang</a:t>
            </a:r>
            <a:r>
              <a:rPr lang="en-US" altLang="en-US" sz="19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900" dirty="0" err="1" smtClean="0">
                <a:latin typeface="Times New Roman" panose="02020603050405020304" charset="0"/>
                <a:cs typeface="Times New Roman" panose="02020603050405020304" charset="0"/>
              </a:rPr>
              <a:t>viên</a:t>
            </a:r>
            <a:endParaRPr lang="vi-VN" altLang="en-US" sz="19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256405" y="1517650"/>
            <a:ext cx="1786890" cy="677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altLang="en-US" sz="1900" dirty="0">
                <a:latin typeface="Times New Roman" panose="02020603050405020304" charset="0"/>
                <a:cs typeface="Times New Roman" panose="02020603050405020304" charset="0"/>
              </a:rPr>
              <a:t>Quản lý </a:t>
            </a:r>
            <a:r>
              <a:rPr lang="en-US" altLang="en-US" sz="1900" dirty="0" err="1" smtClean="0">
                <a:latin typeface="Times New Roman" panose="02020603050405020304" charset="0"/>
                <a:cs typeface="Times New Roman" panose="02020603050405020304" charset="0"/>
              </a:rPr>
              <a:t>môn</a:t>
            </a:r>
            <a:r>
              <a:rPr lang="en-US" altLang="en-US" sz="19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900" dirty="0" err="1" smtClean="0">
                <a:latin typeface="Times New Roman" panose="02020603050405020304" charset="0"/>
                <a:cs typeface="Times New Roman" panose="02020603050405020304" charset="0"/>
              </a:rPr>
              <a:t>học</a:t>
            </a:r>
            <a:endParaRPr lang="vi-VN" altLang="en-US" sz="19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207250" y="3108960"/>
            <a:ext cx="1767840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1900" dirty="0" err="1" smtClean="0">
                <a:latin typeface="Times New Roman" panose="02020603050405020304" charset="0"/>
                <a:cs typeface="Times New Roman" panose="02020603050405020304" charset="0"/>
              </a:rPr>
              <a:t>Tìm</a:t>
            </a:r>
            <a:r>
              <a:rPr lang="en-US" altLang="en-US" sz="19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900" dirty="0" err="1" smtClean="0">
                <a:latin typeface="Times New Roman" panose="02020603050405020304" charset="0"/>
                <a:cs typeface="Times New Roman" panose="02020603050405020304" charset="0"/>
              </a:rPr>
              <a:t>kiếm</a:t>
            </a:r>
            <a:endParaRPr lang="vi-VN" altLang="en-US" sz="19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147435" y="1517650"/>
            <a:ext cx="1276350" cy="677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altLang="en-US" sz="1900" dirty="0">
                <a:latin typeface="Times New Roman" panose="02020603050405020304" charset="0"/>
                <a:cs typeface="Times New Roman" panose="02020603050405020304" charset="0"/>
              </a:rPr>
              <a:t>Quản lý </a:t>
            </a:r>
            <a:r>
              <a:rPr lang="en-US" altLang="en-US" sz="1900" dirty="0" err="1" smtClean="0">
                <a:latin typeface="Times New Roman" panose="02020603050405020304" charset="0"/>
                <a:cs typeface="Times New Roman" panose="02020603050405020304" charset="0"/>
              </a:rPr>
              <a:t>sinh</a:t>
            </a:r>
            <a:r>
              <a:rPr lang="en-US" altLang="en-US" sz="19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900" dirty="0" err="1" smtClean="0">
                <a:latin typeface="Times New Roman" panose="02020603050405020304" charset="0"/>
                <a:cs typeface="Times New Roman" panose="02020603050405020304" charset="0"/>
              </a:rPr>
              <a:t>viên</a:t>
            </a:r>
            <a:endParaRPr lang="vi-VN" altLang="en-US" sz="19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346950" y="2525395"/>
            <a:ext cx="1382395" cy="383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1900" dirty="0" err="1" smtClean="0">
                <a:latin typeface="Times New Roman" panose="02020603050405020304" charset="0"/>
                <a:cs typeface="Times New Roman" panose="02020603050405020304" charset="0"/>
              </a:rPr>
              <a:t>Thống</a:t>
            </a:r>
            <a:r>
              <a:rPr lang="en-US" altLang="en-US" sz="19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900" dirty="0" err="1" smtClean="0">
                <a:latin typeface="Times New Roman" panose="02020603050405020304" charset="0"/>
                <a:cs typeface="Times New Roman" panose="02020603050405020304" charset="0"/>
              </a:rPr>
              <a:t>kê</a:t>
            </a:r>
            <a:endParaRPr lang="vi-VN" altLang="en-US" sz="19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785610" y="5121275"/>
            <a:ext cx="1276350" cy="675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altLang="en-US" sz="1900" dirty="0">
                <a:latin typeface="Times New Roman" panose="02020603050405020304" charset="0"/>
                <a:cs typeface="Times New Roman" panose="02020603050405020304" charset="0"/>
              </a:rPr>
              <a:t>Update TT </a:t>
            </a:r>
            <a:r>
              <a:rPr lang="en-US" altLang="en-US" sz="1900" dirty="0" err="1" smtClean="0">
                <a:latin typeface="Times New Roman" panose="02020603050405020304" charset="0"/>
                <a:cs typeface="Times New Roman" panose="02020603050405020304" charset="0"/>
              </a:rPr>
              <a:t>giảng</a:t>
            </a:r>
            <a:r>
              <a:rPr lang="en-US" altLang="en-US" sz="19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900" dirty="0" err="1" smtClean="0">
                <a:latin typeface="Times New Roman" panose="02020603050405020304" charset="0"/>
                <a:cs typeface="Times New Roman" panose="02020603050405020304" charset="0"/>
              </a:rPr>
              <a:t>viên</a:t>
            </a:r>
            <a:endParaRPr lang="vi-VN" altLang="en-US" sz="19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439410" y="5328920"/>
            <a:ext cx="1250950" cy="12618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altLang="en-US" sz="1900" dirty="0">
                <a:latin typeface="Times New Roman" panose="02020603050405020304" charset="0"/>
                <a:cs typeface="Times New Roman" panose="02020603050405020304" charset="0"/>
              </a:rPr>
              <a:t>Change Password </a:t>
            </a:r>
            <a:r>
              <a:rPr lang="en-US" altLang="en-US" sz="1900" dirty="0" err="1" smtClean="0">
                <a:latin typeface="Times New Roman" panose="02020603050405020304" charset="0"/>
                <a:cs typeface="Times New Roman" panose="02020603050405020304" charset="0"/>
              </a:rPr>
              <a:t>các</a:t>
            </a:r>
            <a:r>
              <a:rPr lang="en-US" altLang="en-US" sz="19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900" dirty="0" err="1" smtClean="0">
                <a:latin typeface="Times New Roman" panose="02020603050405020304" charset="0"/>
                <a:cs typeface="Times New Roman" panose="02020603050405020304" charset="0"/>
              </a:rPr>
              <a:t>tài</a:t>
            </a:r>
            <a:r>
              <a:rPr lang="en-US" altLang="en-US" sz="19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900" dirty="0" err="1" smtClean="0">
                <a:latin typeface="Times New Roman" panose="02020603050405020304" charset="0"/>
                <a:cs typeface="Times New Roman" panose="02020603050405020304" charset="0"/>
              </a:rPr>
              <a:t>khoản</a:t>
            </a:r>
            <a:endParaRPr lang="vi-VN" altLang="en-US" sz="19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452995" y="4115435"/>
            <a:ext cx="1276350" cy="675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altLang="en-US" sz="1900" dirty="0">
                <a:latin typeface="Times New Roman" panose="02020603050405020304" charset="0"/>
                <a:cs typeface="Times New Roman" panose="02020603050405020304" charset="0"/>
              </a:rPr>
              <a:t>Update TT Cá nhân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4033520" y="5328920"/>
            <a:ext cx="1276350" cy="968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altLang="en-US" sz="1900" dirty="0">
                <a:latin typeface="Times New Roman" panose="02020603050405020304" charset="0"/>
                <a:cs typeface="Times New Roman" panose="02020603050405020304" charset="0"/>
              </a:rPr>
              <a:t>Change Password Cá nhân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492750" y="2432050"/>
            <a:ext cx="40005" cy="79756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Straight Arrow Connector 16"/>
          <p:cNvCxnSpPr/>
          <p:nvPr/>
        </p:nvCxnSpPr>
        <p:spPr>
          <a:xfrm flipV="1">
            <a:off x="5771515" y="2445385"/>
            <a:ext cx="611505" cy="75755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Straight Arrow Connector 17"/>
          <p:cNvCxnSpPr>
            <a:stCxn id="4" idx="7"/>
            <a:endCxn id="10" idx="1"/>
          </p:cNvCxnSpPr>
          <p:nvPr/>
        </p:nvCxnSpPr>
        <p:spPr>
          <a:xfrm flipV="1">
            <a:off x="6147435" y="2717165"/>
            <a:ext cx="1199515" cy="59436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Straight Arrow Connector 18"/>
          <p:cNvCxnSpPr>
            <a:stCxn id="4" idx="6"/>
            <a:endCxn id="8" idx="1"/>
          </p:cNvCxnSpPr>
          <p:nvPr/>
        </p:nvCxnSpPr>
        <p:spPr>
          <a:xfrm flipV="1">
            <a:off x="6345555" y="3301321"/>
            <a:ext cx="861695" cy="268332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0" name="Straight Arrow Connector 19"/>
          <p:cNvCxnSpPr>
            <a:stCxn id="4" idx="5"/>
            <a:endCxn id="14" idx="1"/>
          </p:cNvCxnSpPr>
          <p:nvPr/>
        </p:nvCxnSpPr>
        <p:spPr>
          <a:xfrm>
            <a:off x="6147435" y="3827780"/>
            <a:ext cx="1305560" cy="6254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5" name="Straight Arrow Connector 24"/>
          <p:cNvCxnSpPr>
            <a:endCxn id="6" idx="3"/>
          </p:cNvCxnSpPr>
          <p:nvPr/>
        </p:nvCxnSpPr>
        <p:spPr>
          <a:xfrm flipH="1" flipV="1">
            <a:off x="4109720" y="2621379"/>
            <a:ext cx="1223646" cy="631727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6" name="Straight Arrow Connector 25"/>
          <p:cNvCxnSpPr/>
          <p:nvPr/>
        </p:nvCxnSpPr>
        <p:spPr>
          <a:xfrm flipH="1">
            <a:off x="3858260" y="3702050"/>
            <a:ext cx="1155700" cy="74358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7" name="Straight Arrow Connector 26"/>
          <p:cNvCxnSpPr/>
          <p:nvPr/>
        </p:nvCxnSpPr>
        <p:spPr>
          <a:xfrm flipH="1">
            <a:off x="4708525" y="3933825"/>
            <a:ext cx="730885" cy="136906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8" name="Rounded Rectangle 27"/>
          <p:cNvSpPr/>
          <p:nvPr/>
        </p:nvSpPr>
        <p:spPr>
          <a:xfrm>
            <a:off x="7952105" y="1116330"/>
            <a:ext cx="2250674" cy="4375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Danh</a:t>
            </a:r>
            <a:r>
              <a:rPr kumimoji="0" lang="en-US" altLang="zh-CN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r>
              <a:rPr kumimoji="0" lang="en-US" altLang="zh-CN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sách</a:t>
            </a:r>
            <a:r>
              <a:rPr kumimoji="0" lang="en-US" altLang="zh-CN" sz="1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r>
              <a:rPr kumimoji="0" lang="en-US" altLang="zh-CN" sz="19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sinh</a:t>
            </a:r>
            <a:r>
              <a:rPr kumimoji="0" lang="en-US" altLang="zh-CN" sz="1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r>
              <a:rPr kumimoji="0" lang="en-US" altLang="zh-CN" sz="19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viên</a:t>
            </a:r>
            <a:endParaRPr kumimoji="0" lang="vi-VN" altLang="zh-CN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418638" y="1810602"/>
            <a:ext cx="2408404" cy="6347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900" dirty="0" err="1" smtClean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Điểm</a:t>
            </a:r>
            <a:r>
              <a:rPr lang="en-US" altLang="zh-CN" sz="1900" dirty="0" smtClean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1900" dirty="0" err="1" smtClean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tổng</a:t>
            </a:r>
            <a:r>
              <a:rPr lang="en-US" altLang="zh-CN" sz="1900" dirty="0" smtClean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1900" dirty="0" err="1" smtClean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kết</a:t>
            </a:r>
            <a:r>
              <a:rPr lang="en-US" altLang="zh-CN" sz="1900" dirty="0" smtClean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1900" dirty="0" err="1" smtClean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môn</a:t>
            </a:r>
            <a:r>
              <a:rPr lang="en-US" altLang="zh-CN" sz="1900" dirty="0" smtClean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1900" dirty="0" err="1" smtClean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học</a:t>
            </a:r>
            <a:endParaRPr lang="en-US" altLang="zh-CN" sz="1900" dirty="0" smtClean="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Của</a:t>
            </a:r>
            <a:r>
              <a:rPr kumimoji="0" lang="en-US" altLang="zh-CN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r>
              <a:rPr kumimoji="0" lang="en-US" altLang="zh-CN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sinh</a:t>
            </a:r>
            <a:r>
              <a:rPr kumimoji="0" lang="en-US" altLang="zh-CN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r>
              <a:rPr kumimoji="0" lang="en-US" altLang="zh-CN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viên</a:t>
            </a:r>
            <a:endParaRPr kumimoji="0" lang="vi-VN" altLang="zh-CN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623820" y="690245"/>
            <a:ext cx="916305" cy="4375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vi-VN" altLang="zh-CN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Thêm 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674745" y="690245"/>
            <a:ext cx="716915" cy="4375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vi-VN" altLang="zh-CN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Xóa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012315" y="1116965"/>
            <a:ext cx="916305" cy="4375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vi-VN" altLang="zh-CN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Sửa 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483995" y="1036320"/>
            <a:ext cx="3477262" cy="148907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Elbow Connector 42"/>
          <p:cNvCxnSpPr>
            <a:endCxn id="9" idx="0"/>
          </p:cNvCxnSpPr>
          <p:nvPr/>
        </p:nvCxnSpPr>
        <p:spPr>
          <a:xfrm>
            <a:off x="4801870" y="1116330"/>
            <a:ext cx="1983740" cy="40132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4" name="Elbow Connector 43"/>
          <p:cNvCxnSpPr>
            <a:endCxn id="7" idx="0"/>
          </p:cNvCxnSpPr>
          <p:nvPr/>
        </p:nvCxnSpPr>
        <p:spPr>
          <a:xfrm>
            <a:off x="4123690" y="1341755"/>
            <a:ext cx="1026160" cy="17589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5" name="Straight Arrow Connector 44"/>
          <p:cNvCxnSpPr>
            <a:stCxn id="33" idx="3"/>
          </p:cNvCxnSpPr>
          <p:nvPr/>
        </p:nvCxnSpPr>
        <p:spPr>
          <a:xfrm>
            <a:off x="2928620" y="1336040"/>
            <a:ext cx="556895" cy="24511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6" name="Straight Arrow Connector 45"/>
          <p:cNvCxnSpPr>
            <a:stCxn id="30" idx="2"/>
          </p:cNvCxnSpPr>
          <p:nvPr/>
        </p:nvCxnSpPr>
        <p:spPr>
          <a:xfrm>
            <a:off x="3082290" y="1127760"/>
            <a:ext cx="443230" cy="4533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8" name="Straight Arrow Connector 47"/>
          <p:cNvCxnSpPr>
            <a:stCxn id="31" idx="2"/>
          </p:cNvCxnSpPr>
          <p:nvPr/>
        </p:nvCxnSpPr>
        <p:spPr>
          <a:xfrm flipH="1">
            <a:off x="3565525" y="1127760"/>
            <a:ext cx="467995" cy="4267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9" name="Straight Arrow Connector 48"/>
          <p:cNvCxnSpPr>
            <a:endCxn id="6" idx="0"/>
          </p:cNvCxnSpPr>
          <p:nvPr/>
        </p:nvCxnSpPr>
        <p:spPr>
          <a:xfrm flipH="1">
            <a:off x="3471545" y="1661160"/>
            <a:ext cx="27306" cy="6216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0" name="Rounded Rectangle 49"/>
          <p:cNvSpPr/>
          <p:nvPr/>
        </p:nvSpPr>
        <p:spPr>
          <a:xfrm>
            <a:off x="1322705" y="1661160"/>
            <a:ext cx="916305" cy="4375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vi-VN" altLang="zh-CN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Search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4044315" y="3407608"/>
            <a:ext cx="1029652" cy="693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3" name="Straight Arrow Connector 52"/>
          <p:cNvCxnSpPr>
            <a:stCxn id="4" idx="4"/>
            <a:endCxn id="13" idx="0"/>
          </p:cNvCxnSpPr>
          <p:nvPr/>
        </p:nvCxnSpPr>
        <p:spPr>
          <a:xfrm>
            <a:off x="5668328" y="3934460"/>
            <a:ext cx="396557" cy="139446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6" name="Straight Arrow Connector 55"/>
          <p:cNvCxnSpPr>
            <a:stCxn id="50" idx="3"/>
          </p:cNvCxnSpPr>
          <p:nvPr/>
        </p:nvCxnSpPr>
        <p:spPr>
          <a:xfrm flipV="1">
            <a:off x="2239010" y="1621155"/>
            <a:ext cx="1153795" cy="2590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9" name="Straight Arrow Connector 58"/>
          <p:cNvCxnSpPr>
            <a:stCxn id="28" idx="2"/>
            <a:endCxn id="10" idx="0"/>
          </p:cNvCxnSpPr>
          <p:nvPr/>
        </p:nvCxnSpPr>
        <p:spPr>
          <a:xfrm flipH="1">
            <a:off x="8038148" y="1553845"/>
            <a:ext cx="1039294" cy="9715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0" name="Straight Arrow Connector 59"/>
          <p:cNvCxnSpPr>
            <a:stCxn id="29" idx="2"/>
            <a:endCxn id="10" idx="3"/>
          </p:cNvCxnSpPr>
          <p:nvPr/>
        </p:nvCxnSpPr>
        <p:spPr>
          <a:xfrm flipH="1">
            <a:off x="8729345" y="2445385"/>
            <a:ext cx="1893495" cy="2717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8" name="Straight Arrow Connector 77"/>
          <p:cNvCxnSpPr>
            <a:endCxn id="12" idx="0"/>
          </p:cNvCxnSpPr>
          <p:nvPr/>
        </p:nvCxnSpPr>
        <p:spPr>
          <a:xfrm>
            <a:off x="5957570" y="3893820"/>
            <a:ext cx="1466215" cy="122745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0" name="Straight Arrow Connector 79"/>
          <p:cNvCxnSpPr>
            <a:stCxn id="4" idx="3"/>
          </p:cNvCxnSpPr>
          <p:nvPr/>
        </p:nvCxnSpPr>
        <p:spPr>
          <a:xfrm flipH="1">
            <a:off x="2996565" y="3827610"/>
            <a:ext cx="2192890" cy="19693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1" name="Text Box 80"/>
          <p:cNvSpPr txBox="1"/>
          <p:nvPr/>
        </p:nvSpPr>
        <p:spPr>
          <a:xfrm>
            <a:off x="4445" y="26035"/>
            <a:ext cx="122123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charset="0"/>
              <a:buChar char="Ø"/>
            </a:pPr>
            <a:r>
              <a:rPr lang="vi-VN" altLang="en-US" sz="2600" dirty="0">
                <a:latin typeface="Times New Roman" panose="02020603050405020304" charset="0"/>
                <a:cs typeface="Times New Roman" panose="02020603050405020304" charset="0"/>
              </a:rPr>
              <a:t>Sơ đồ tư duy chức năng hệ thống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744033" y="3108960"/>
            <a:ext cx="1324213" cy="839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khoa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" name="Elbow Connector 23"/>
          <p:cNvCxnSpPr/>
          <p:nvPr/>
        </p:nvCxnSpPr>
        <p:spPr bwMode="auto">
          <a:xfrm rot="16200000" flipH="1">
            <a:off x="1789748" y="2802573"/>
            <a:ext cx="1735455" cy="209550"/>
          </a:xfrm>
          <a:prstGeom prst="bentConnector3">
            <a:avLst>
              <a:gd name="adj1" fmla="val 10060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8" name="Rectangle 37"/>
          <p:cNvSpPr/>
          <p:nvPr/>
        </p:nvSpPr>
        <p:spPr bwMode="auto">
          <a:xfrm>
            <a:off x="2470467" y="4086542"/>
            <a:ext cx="1390551" cy="91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lớp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5" name="Elbow Connector 84"/>
          <p:cNvCxnSpPr/>
          <p:nvPr/>
        </p:nvCxnSpPr>
        <p:spPr bwMode="auto">
          <a:xfrm rot="16200000" flipH="1">
            <a:off x="1223013" y="3243581"/>
            <a:ext cx="2429190" cy="139382"/>
          </a:xfrm>
          <a:prstGeom prst="bentConnector3">
            <a:avLst>
              <a:gd name="adj1" fmla="val 9952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7" name="Rounded Rectangle 86"/>
          <p:cNvSpPr/>
          <p:nvPr/>
        </p:nvSpPr>
        <p:spPr bwMode="auto">
          <a:xfrm>
            <a:off x="9945666" y="3086298"/>
            <a:ext cx="1678487" cy="74148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Tìm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kiếm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thong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sinh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/>
          <p:cNvCxnSpPr>
            <a:stCxn id="87" idx="1"/>
          </p:cNvCxnSpPr>
          <p:nvPr/>
        </p:nvCxnSpPr>
        <p:spPr bwMode="auto">
          <a:xfrm flipH="1" flipV="1">
            <a:off x="8819148" y="3253107"/>
            <a:ext cx="1126518" cy="203932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5" name="Rectangle 94"/>
          <p:cNvSpPr/>
          <p:nvPr/>
        </p:nvSpPr>
        <p:spPr bwMode="auto">
          <a:xfrm>
            <a:off x="2215854" y="5796915"/>
            <a:ext cx="1588748" cy="7938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endParaRPr kumimoji="0" lang="en-US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sinh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7" name="Elbow Connector 96"/>
          <p:cNvCxnSpPr>
            <a:endCxn id="95" idx="1"/>
          </p:cNvCxnSpPr>
          <p:nvPr/>
        </p:nvCxnSpPr>
        <p:spPr bwMode="auto">
          <a:xfrm rot="16200000" flipH="1">
            <a:off x="107989" y="4085994"/>
            <a:ext cx="3879797" cy="335934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1" name="Straight Arrow Connector 100"/>
          <p:cNvCxnSpPr/>
          <p:nvPr/>
        </p:nvCxnSpPr>
        <p:spPr>
          <a:xfrm>
            <a:off x="6259512" y="3733154"/>
            <a:ext cx="2824459" cy="4011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3" name="Rectangle 102"/>
          <p:cNvSpPr/>
          <p:nvPr/>
        </p:nvSpPr>
        <p:spPr bwMode="auto">
          <a:xfrm>
            <a:off x="9083970" y="4174490"/>
            <a:ext cx="1876303" cy="103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hoc </a:t>
            </a:r>
            <a:r>
              <a:rPr lang="en-US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lại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5" name="Straight Arrow Connector 104"/>
          <p:cNvCxnSpPr>
            <a:stCxn id="87" idx="1"/>
          </p:cNvCxnSpPr>
          <p:nvPr/>
        </p:nvCxnSpPr>
        <p:spPr bwMode="auto">
          <a:xfrm flipH="1">
            <a:off x="9557359" y="3457039"/>
            <a:ext cx="388307" cy="78928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90" y="97790"/>
            <a:ext cx="10972800" cy="582613"/>
          </a:xfrm>
        </p:spPr>
        <p:txBody>
          <a:bodyPr/>
          <a:lstStyle/>
          <a:p>
            <a:pPr marL="571500" indent="-571500" algn="ctr">
              <a:buFont typeface="Wingdings" panose="05000000000000000000" charset="0"/>
              <a:buChar char="Ø"/>
            </a:pPr>
            <a:r>
              <a:rPr lang="vi-VN" altLang="en-US">
                <a:latin typeface="Times New Roman" panose="02020603050405020304" charset="0"/>
                <a:cs typeface="Times New Roman" panose="02020603050405020304" charset="0"/>
              </a:rPr>
              <a:t>Phân Quyền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48615" y="918210"/>
            <a:ext cx="11005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charset="0"/>
              <a:buChar char="§"/>
            </a:pPr>
            <a:r>
              <a:rPr lang="vi-VN" altLang="en-US" sz="2400"/>
              <a:t>Quản lý - Admin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48615" y="2165985"/>
            <a:ext cx="5768975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altLang="en-US" sz="2200" dirty="0">
                <a:latin typeface="Times New Roman" panose="02020603050405020304" charset="0"/>
                <a:cs typeface="Times New Roman" panose="02020603050405020304" charset="0"/>
              </a:rPr>
              <a:t>Quản lý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</a:rPr>
              <a:t>giảng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</a:rPr>
              <a:t>viên</a:t>
            </a:r>
            <a:endParaRPr lang="vi-VN" altLang="en-US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altLang="en-US" sz="2200" dirty="0">
                <a:latin typeface="Times New Roman" panose="02020603050405020304" charset="0"/>
                <a:cs typeface="Times New Roman" panose="02020603050405020304" charset="0"/>
              </a:rPr>
              <a:t>Quản lý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</a:rPr>
              <a:t>khoa</a:t>
            </a:r>
            <a:endParaRPr lang="vi-VN" altLang="en-US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altLang="en-US" sz="2200" dirty="0">
                <a:latin typeface="Times New Roman" panose="02020603050405020304" charset="0"/>
                <a:cs typeface="Times New Roman" panose="02020603050405020304" charset="0"/>
              </a:rPr>
              <a:t>Quản lý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</a:rPr>
              <a:t>lớp</a:t>
            </a:r>
            <a:endParaRPr lang="en-US" altLang="en-US" sz="2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</a:rPr>
              <a:t>môn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</a:rPr>
              <a:t>học</a:t>
            </a:r>
            <a:endParaRPr lang="vi-VN" altLang="en-US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</a:rPr>
              <a:t>sinh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</a:rPr>
              <a:t>viên</a:t>
            </a:r>
            <a:endParaRPr lang="vi-VN" altLang="en-US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Quản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lý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người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dùng</a:t>
            </a:r>
            <a:endParaRPr lang="en-US" altLang="en-US" sz="22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Quản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lý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điểm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sinh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viên</a:t>
            </a:r>
            <a:endParaRPr lang="en-US" altLang="en-US" sz="22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altLang="en-US" sz="2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117590" y="2165985"/>
            <a:ext cx="38811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Change </a:t>
            </a:r>
            <a:r>
              <a:rPr lang="vi-VN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Password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cá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nhân,và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giảng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viên</a:t>
            </a:r>
            <a:endParaRPr lang="en-US" altLang="en-US" sz="22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Hỗ trợ</a:t>
            </a:r>
            <a:endParaRPr lang="en-US" altLang="en-US" sz="22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Cài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đặt</a:t>
            </a:r>
            <a:endParaRPr lang="en-US" altLang="en-US" sz="22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Xem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danh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sách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sinh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viên</a:t>
            </a:r>
            <a:endParaRPr lang="en-US" altLang="en-US" sz="22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Tìm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kiếm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thông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tin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sinh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viên</a:t>
            </a:r>
            <a:endParaRPr lang="en-US" altLang="en-US" sz="22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Xem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điểm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tổng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kết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của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sinh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viên</a:t>
            </a:r>
            <a:endParaRPr lang="vi-V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348615" y="1674495"/>
            <a:ext cx="24980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o"/>
            </a:pPr>
            <a:r>
              <a:rPr lang="vi-VN" altLang="en-US" sz="2600">
                <a:latin typeface="Times New Roman" panose="02020603050405020304" charset="0"/>
                <a:cs typeface="Times New Roman" panose="02020603050405020304" charset="0"/>
              </a:rPr>
              <a:t> Chức năng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111125"/>
            <a:ext cx="10972800" cy="582613"/>
          </a:xfrm>
        </p:spPr>
        <p:txBody>
          <a:bodyPr/>
          <a:lstStyle/>
          <a:p>
            <a:pPr marL="571500" indent="-571500" algn="ctr">
              <a:buFont typeface="Wingdings" panose="05000000000000000000" charset="0"/>
              <a:buChar char="Ø"/>
            </a:pPr>
            <a:r>
              <a:rPr lang="vi-VN" altLang="en-US">
                <a:latin typeface="Times New Roman" panose="02020603050405020304" charset="0"/>
                <a:cs typeface="Times New Roman" panose="02020603050405020304" charset="0"/>
              </a:rPr>
              <a:t>Phân Quyền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28625" y="931545"/>
            <a:ext cx="11005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charset="0"/>
              <a:buChar char="§"/>
            </a:pPr>
            <a:r>
              <a:rPr lang="vi-VN" altLang="en-US" sz="2400" dirty="0" smtClean="0"/>
              <a:t>User</a:t>
            </a:r>
            <a:endParaRPr lang="vi-VN" altLang="en-US" sz="2400" dirty="0"/>
          </a:p>
        </p:txBody>
      </p:sp>
      <p:sp>
        <p:nvSpPr>
          <p:cNvPr id="11" name="Text Box 10"/>
          <p:cNvSpPr txBox="1"/>
          <p:nvPr/>
        </p:nvSpPr>
        <p:spPr>
          <a:xfrm>
            <a:off x="428625" y="2179320"/>
            <a:ext cx="576897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altLang="en-US" sz="2200" dirty="0" smtClean="0">
                <a:latin typeface="Times New Roman" panose="02020603050405020304" charset="0"/>
                <a:cs typeface="Times New Roman" panose="02020603050405020304" charset="0"/>
              </a:rPr>
              <a:t>Quản </a:t>
            </a:r>
            <a:r>
              <a:rPr lang="vi-VN" altLang="en-US" sz="2200" dirty="0">
                <a:latin typeface="Times New Roman" panose="02020603050405020304" charset="0"/>
                <a:cs typeface="Times New Roman" panose="02020603050405020304" charset="0"/>
              </a:rPr>
              <a:t>lý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</a:rPr>
              <a:t>lớp</a:t>
            </a:r>
            <a:endParaRPr lang="en-US" altLang="en-US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</a:rPr>
              <a:t>môn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</a:rPr>
              <a:t>học</a:t>
            </a:r>
            <a:endParaRPr lang="vi-VN" altLang="en-US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</a:rPr>
              <a:t>sinh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</a:rPr>
              <a:t>viên</a:t>
            </a:r>
            <a:endParaRPr lang="en-US" altLang="en-US" sz="2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Quản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lý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điểm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sinh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viên</a:t>
            </a:r>
            <a:endParaRPr lang="en-US" altLang="en-US" sz="22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vi-VN" altLang="en-US" sz="2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197600" y="2179320"/>
            <a:ext cx="388112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Change Password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cá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nhân</a:t>
            </a:r>
            <a:endParaRPr lang="en-US" altLang="en-US" sz="22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Hỗ trợ</a:t>
            </a:r>
            <a:endParaRPr lang="en-US" altLang="en-US" sz="22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Cài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đặt</a:t>
            </a:r>
            <a:endParaRPr lang="en-US" altLang="en-US" sz="22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Xem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danh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sách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sinh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viên</a:t>
            </a:r>
            <a:endParaRPr lang="en-US" altLang="en-US" sz="22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Tìm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kiếm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thông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tin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sinh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viên</a:t>
            </a:r>
            <a:endParaRPr lang="en-US" altLang="en-US" sz="22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Xem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điểm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tổng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kết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của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sinh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viên</a:t>
            </a:r>
            <a:endParaRPr lang="vi-V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/>
          </a:p>
        </p:txBody>
      </p:sp>
      <p:sp>
        <p:nvSpPr>
          <p:cNvPr id="13" name="Text Box 12"/>
          <p:cNvSpPr txBox="1"/>
          <p:nvPr/>
        </p:nvSpPr>
        <p:spPr>
          <a:xfrm>
            <a:off x="428625" y="1687830"/>
            <a:ext cx="24980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o"/>
            </a:pPr>
            <a:r>
              <a:rPr lang="vi-VN" altLang="en-US" sz="2600">
                <a:latin typeface="Times New Roman" panose="02020603050405020304" charset="0"/>
                <a:cs typeface="Times New Roman" panose="02020603050405020304" charset="0"/>
              </a:rPr>
              <a:t> Chức năng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9590" y="97790"/>
            <a:ext cx="10972800" cy="582613"/>
          </a:xfrm>
        </p:spPr>
        <p:txBody>
          <a:bodyPr/>
          <a:lstStyle/>
          <a:p>
            <a:pPr marL="571500" indent="-571500" algn="ctr">
              <a:buFont typeface="Wingdings" panose="05000000000000000000" charset="0"/>
              <a:buChar char="Ø"/>
            </a:pPr>
            <a:r>
              <a:rPr lang="vi-VN" altLang="en-US" sz="3000" dirty="0">
                <a:latin typeface="Times New Roman" panose="02020603050405020304" charset="0"/>
                <a:cs typeface="Times New Roman" panose="02020603050405020304" charset="0"/>
              </a:rPr>
              <a:t>Giao diện dành cho Admin</a:t>
            </a:r>
          </a:p>
        </p:txBody>
      </p:sp>
      <p:pic>
        <p:nvPicPr>
          <p:cNvPr id="3" name="Content Placeholder 2" descr="Quản lý sinh viê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9" y="680403"/>
            <a:ext cx="10575557" cy="5447347"/>
          </a:xfr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9590" y="97790"/>
            <a:ext cx="10972800" cy="582613"/>
          </a:xfrm>
        </p:spPr>
        <p:txBody>
          <a:bodyPr/>
          <a:lstStyle/>
          <a:p>
            <a:pPr marL="571500" indent="-571500" algn="ctr">
              <a:buFont typeface="Wingdings" panose="05000000000000000000" charset="0"/>
              <a:buChar char="Ø"/>
            </a:pPr>
            <a:r>
              <a:rPr lang="vi-VN" altLang="en-US" sz="3000" dirty="0">
                <a:latin typeface="Times New Roman" panose="02020603050405020304" charset="0"/>
                <a:cs typeface="Times New Roman" panose="02020603050405020304" charset="0"/>
              </a:rPr>
              <a:t>Giao diện dành cho </a:t>
            </a:r>
            <a:r>
              <a:rPr lang="vi-VN" altLang="en-US" sz="3000" dirty="0" smtClean="0">
                <a:latin typeface="Times New Roman" panose="02020603050405020304" charset="0"/>
                <a:cs typeface="Times New Roman" panose="02020603050405020304" charset="0"/>
              </a:rPr>
              <a:t>User</a:t>
            </a:r>
            <a:endParaRPr lang="vi-VN" altLang="en-US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Content Placeholder 2" descr="Quản lý sinh viê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9" y="680403"/>
            <a:ext cx="9889958" cy="5732429"/>
          </a:xfr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diên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4399"/>
            <a:ext cx="10603832" cy="557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58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547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SimSun</vt:lpstr>
      <vt:lpstr>Arial</vt:lpstr>
      <vt:lpstr>Times New Roman</vt:lpstr>
      <vt:lpstr>Wingdings</vt:lpstr>
      <vt:lpstr>Blue Waves</vt:lpstr>
      <vt:lpstr>TRƯỜNG ĐẠI HỌC THỦ DẦU MỘT KHOA KỸ THUẬT CÔNG NGHỆ</vt:lpstr>
      <vt:lpstr>MỤC LỤC</vt:lpstr>
      <vt:lpstr>Lời mở đầu</vt:lpstr>
      <vt:lpstr>PowerPoint Presentation</vt:lpstr>
      <vt:lpstr>Phân Quyền</vt:lpstr>
      <vt:lpstr>Phân Quyền</vt:lpstr>
      <vt:lpstr>Giao diện dành cho Admin</vt:lpstr>
      <vt:lpstr>Giao diện dành cho User</vt:lpstr>
      <vt:lpstr>Giao diên môn học.</vt:lpstr>
      <vt:lpstr>Giao diện  quản lý lớp</vt:lpstr>
      <vt:lpstr>Giao diện quản lý sinh viên</vt:lpstr>
      <vt:lpstr>Giao diện quản lý điểm sinh viên</vt:lpstr>
      <vt:lpstr>Giao diện thông tin sinh viên thi lại</vt:lpstr>
      <vt:lpstr>Giao diện tìm kiếm</vt:lpstr>
      <vt:lpstr>Giao diện thống kê danh sách sinh viên</vt:lpstr>
      <vt:lpstr>Giao diện thống kế điểm tổng kết môn học của sinh viên</vt:lpstr>
      <vt:lpstr>Giao diện liên hệ</vt:lpstr>
      <vt:lpstr>Giao diện quản lý người dùng</vt:lpstr>
      <vt:lpstr>Giao diện quản lý khoa</vt:lpstr>
      <vt:lpstr>Giao diện quản lý giảng viên</vt:lpstr>
      <vt:lpstr>Giao diện lúc chưa nhập  để đăng nhập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THỦ DẦU MỘT KHOA KỸ THUẬT CÔNG NGHỆ</dc:title>
  <dc:creator>phucc</dc:creator>
  <cp:lastModifiedBy>Admin</cp:lastModifiedBy>
  <cp:revision>52</cp:revision>
  <dcterms:created xsi:type="dcterms:W3CDTF">2019-05-12T11:07:47Z</dcterms:created>
  <dcterms:modified xsi:type="dcterms:W3CDTF">2019-05-13T13:37:01Z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