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0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9445-453F-3242-826E-00DFD3614E2B}" type="datetimeFigureOut">
              <a:rPr lang="en-US" smtClean="0"/>
              <a:t>27/04/20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6072-765E-6241-9C2D-2B059816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6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9445-453F-3242-826E-00DFD3614E2B}" type="datetimeFigureOut">
              <a:rPr lang="en-US" smtClean="0"/>
              <a:t>27/04/20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6072-765E-6241-9C2D-2B059816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0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9445-453F-3242-826E-00DFD3614E2B}" type="datetimeFigureOut">
              <a:rPr lang="en-US" smtClean="0"/>
              <a:t>27/04/20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6072-765E-6241-9C2D-2B059816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9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9445-453F-3242-826E-00DFD3614E2B}" type="datetimeFigureOut">
              <a:rPr lang="en-US" smtClean="0"/>
              <a:t>27/04/20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6072-765E-6241-9C2D-2B059816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9445-453F-3242-826E-00DFD3614E2B}" type="datetimeFigureOut">
              <a:rPr lang="en-US" smtClean="0"/>
              <a:t>27/04/20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6072-765E-6241-9C2D-2B059816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9445-453F-3242-826E-00DFD3614E2B}" type="datetimeFigureOut">
              <a:rPr lang="en-US" smtClean="0"/>
              <a:t>27/04/20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6072-765E-6241-9C2D-2B059816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9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9445-453F-3242-826E-00DFD3614E2B}" type="datetimeFigureOut">
              <a:rPr lang="en-US" smtClean="0"/>
              <a:t>27/04/20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6072-765E-6241-9C2D-2B059816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9445-453F-3242-826E-00DFD3614E2B}" type="datetimeFigureOut">
              <a:rPr lang="en-US" smtClean="0"/>
              <a:t>27/04/20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6072-765E-6241-9C2D-2B059816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9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9445-453F-3242-826E-00DFD3614E2B}" type="datetimeFigureOut">
              <a:rPr lang="en-US" smtClean="0"/>
              <a:t>27/04/20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6072-765E-6241-9C2D-2B059816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2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9445-453F-3242-826E-00DFD3614E2B}" type="datetimeFigureOut">
              <a:rPr lang="en-US" smtClean="0"/>
              <a:t>27/04/20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6072-765E-6241-9C2D-2B059816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2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9445-453F-3242-826E-00DFD3614E2B}" type="datetimeFigureOut">
              <a:rPr lang="en-US" smtClean="0"/>
              <a:t>27/04/20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6072-765E-6241-9C2D-2B059816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1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9445-453F-3242-826E-00DFD3614E2B}" type="datetimeFigureOut">
              <a:rPr lang="en-US" smtClean="0"/>
              <a:t>27/04/20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6072-765E-6241-9C2D-2B059816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7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385" y="85915"/>
            <a:ext cx="381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Claim Details</a:t>
            </a:r>
          </a:p>
          <a:p>
            <a:pPr algn="ctr"/>
            <a:r>
              <a:rPr lang="en-US" sz="1200" dirty="0" smtClean="0"/>
              <a:t>*Nature of Disputes</a:t>
            </a:r>
          </a:p>
          <a:p>
            <a:pPr algn="ctr"/>
            <a:r>
              <a:rPr lang="en-US" sz="1200" dirty="0" smtClean="0"/>
              <a:t>Corporate and Investment Dispute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80000" y="81899"/>
            <a:ext cx="331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Relief Request</a:t>
            </a:r>
          </a:p>
          <a:p>
            <a:pPr algn="ctr"/>
            <a:r>
              <a:rPr lang="en-US" sz="1200" dirty="0" smtClean="0"/>
              <a:t>*Types of Disputes</a:t>
            </a:r>
          </a:p>
          <a:p>
            <a:pPr algn="ctr"/>
            <a:r>
              <a:rPr lang="en-US" sz="1200" dirty="0" smtClean="0"/>
              <a:t>Shareholder Disputes 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481384" y="727784"/>
            <a:ext cx="3966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Please fill in the applicable details pertaining to the dispute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92" y="886210"/>
            <a:ext cx="265723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Nature of Instruments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200" dirty="0" smtClean="0"/>
              <a:t>Equity Shares                    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200" dirty="0" smtClean="0"/>
              <a:t>Preference Shares        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200" dirty="0" smtClean="0"/>
              <a:t>Convertible Preference Shares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200" dirty="0" smtClean="0"/>
              <a:t>Debentures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200" dirty="0" smtClean="0"/>
              <a:t>Convertible Debentures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200" dirty="0" smtClean="0"/>
              <a:t>Stock Options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200" dirty="0" smtClean="0"/>
              <a:t>Investment Coupons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200" dirty="0" smtClean="0"/>
              <a:t>Others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754924" y="1050283"/>
            <a:ext cx="22947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No. of Shares/ Debentures/ etc.:</a:t>
            </a:r>
          </a:p>
          <a:p>
            <a:r>
              <a:rPr lang="en-US" sz="1400" dirty="0" smtClean="0"/>
              <a:t>________________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81384" y="2785302"/>
            <a:ext cx="976923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endParaRPr lang="en-US" sz="1050" dirty="0" smtClean="0"/>
          </a:p>
          <a:p>
            <a:endParaRPr lang="en-US" sz="1050" dirty="0" smtClean="0"/>
          </a:p>
          <a:p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5363308" y="1050283"/>
            <a:ext cx="3034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Market Value of Per Share/ Debentures/etc.:</a:t>
            </a:r>
          </a:p>
          <a:p>
            <a:r>
              <a:rPr lang="en-US" sz="1200" dirty="0" smtClean="0"/>
              <a:t>________________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785201" y="1561836"/>
            <a:ext cx="2578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Face Value per Shares/Debenture etc. </a:t>
            </a:r>
          </a:p>
          <a:p>
            <a:r>
              <a:rPr lang="en-US" sz="1200" dirty="0" smtClean="0"/>
              <a:t>________________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363308" y="1561836"/>
            <a:ext cx="2891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Total Market Value of Investment: </a:t>
            </a:r>
          </a:p>
          <a:p>
            <a:r>
              <a:rPr lang="en-US" sz="1200" dirty="0" smtClean="0"/>
              <a:t>________________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152893" y="2023501"/>
            <a:ext cx="2294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Net Worth of Company:</a:t>
            </a:r>
          </a:p>
          <a:p>
            <a:r>
              <a:rPr lang="en-US" sz="1200" dirty="0" smtClean="0"/>
              <a:t>________________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" y="2656614"/>
            <a:ext cx="275492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Claim For: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Allotment</a:t>
            </a:r>
            <a:endParaRPr lang="en-US" sz="1050" dirty="0" smtClean="0"/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Conversion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Redemption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Cancellation of Allotment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Bonus</a:t>
            </a:r>
            <a:endParaRPr lang="en-US" sz="1050" dirty="0" smtClean="0"/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Rights issue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Alteration of Register of Members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Buy Back/ Exit Option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Claim for Interest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Claim for Refund</a:t>
            </a:r>
          </a:p>
          <a:p>
            <a:endParaRPr lang="en-US" sz="1050" dirty="0" smtClean="0"/>
          </a:p>
          <a:p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3458308" y="2818196"/>
            <a:ext cx="436684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Appointment/Removal of Director/ Key Employee</a:t>
            </a:r>
            <a:endParaRPr lang="en-US" sz="1050" dirty="0" smtClean="0"/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>
                <a:solidFill>
                  <a:srgbClr val="1F497D"/>
                </a:solidFill>
              </a:rPr>
              <a:t>Appointment/Removal of Auditors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>
                <a:solidFill>
                  <a:srgbClr val="1F497D"/>
                </a:solidFill>
              </a:rPr>
              <a:t>Convening/ Cancelling general body meetings/Annual General Meeting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>
                <a:solidFill>
                  <a:srgbClr val="1F497D"/>
                </a:solidFill>
              </a:rPr>
              <a:t>Modification/Annulment of minutes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>
                <a:solidFill>
                  <a:srgbClr val="1F497D"/>
                </a:solidFill>
              </a:rPr>
              <a:t>Demand for Preferential/Pre-emption Rights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Mismanagement and Oppression </a:t>
            </a:r>
            <a:endParaRPr lang="en-US" sz="1050" dirty="0" smtClean="0"/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Cancellation &amp; Modification of Investment Agreement</a:t>
            </a:r>
            <a:endParaRPr lang="en-US" sz="1050" dirty="0"/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Creation of Charge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Claim for Damages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Claim for Specific Performance </a:t>
            </a:r>
            <a:endParaRPr lang="en-US" sz="105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97692" y="4816627"/>
            <a:ext cx="4580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Total Value of Claim (Including </a:t>
            </a:r>
            <a:r>
              <a:rPr lang="en-US" sz="1200" dirty="0" smtClean="0"/>
              <a:t>I</a:t>
            </a:r>
            <a:r>
              <a:rPr lang="en-US" sz="1200" dirty="0" smtClean="0"/>
              <a:t>nterest if any):  </a:t>
            </a:r>
            <a:r>
              <a:rPr lang="en-US" sz="1200" dirty="0" smtClean="0"/>
              <a:t>________________</a:t>
            </a:r>
          </a:p>
          <a:p>
            <a:r>
              <a:rPr lang="en-US" sz="1200" i="1" dirty="0" smtClean="0"/>
              <a:t>(Claimant needs to provide details of interest at the time of lodging the claim petition)</a:t>
            </a:r>
          </a:p>
          <a:p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27538" y="5832231"/>
            <a:ext cx="835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(Modified Slide No 4 </a:t>
            </a:r>
            <a:r>
              <a:rPr lang="mr-IN" b="1" dirty="0" smtClean="0">
                <a:solidFill>
                  <a:schemeClr val="tx2"/>
                </a:solidFill>
              </a:rPr>
              <a:t>–</a:t>
            </a:r>
            <a:r>
              <a:rPr lang="en-US" b="1" dirty="0" smtClean="0">
                <a:solidFill>
                  <a:schemeClr val="tx2"/>
                </a:solidFill>
              </a:rPr>
              <a:t> Relief Request </a:t>
            </a:r>
            <a:r>
              <a:rPr lang="mr-IN" b="1" dirty="0" smtClean="0">
                <a:solidFill>
                  <a:schemeClr val="tx2"/>
                </a:solidFill>
              </a:rPr>
              <a:t>–</a:t>
            </a:r>
            <a:r>
              <a:rPr lang="en-US" b="1" dirty="0" smtClean="0">
                <a:solidFill>
                  <a:schemeClr val="tx2"/>
                </a:solidFill>
              </a:rPr>
              <a:t> for Corporate and Investment Disputes)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25154" y="2785302"/>
            <a:ext cx="976923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r>
              <a:rPr lang="en-US" sz="1050" dirty="0" smtClean="0"/>
              <a:t>Value :______</a:t>
            </a:r>
          </a:p>
          <a:p>
            <a:endParaRPr lang="en-US" sz="1050" dirty="0" smtClean="0"/>
          </a:p>
          <a:p>
            <a:endParaRPr lang="en-US" sz="1050" dirty="0" smtClean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7421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385" y="85915"/>
            <a:ext cx="381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Claim Details</a:t>
            </a:r>
          </a:p>
          <a:p>
            <a:pPr algn="ctr"/>
            <a:r>
              <a:rPr lang="en-US" sz="1200" dirty="0" smtClean="0"/>
              <a:t>*Nature of Disputes</a:t>
            </a:r>
          </a:p>
          <a:p>
            <a:pPr algn="ctr"/>
            <a:r>
              <a:rPr lang="en-US" sz="1200" dirty="0" smtClean="0"/>
              <a:t>IPR and Technology Disputes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80000" y="81899"/>
            <a:ext cx="331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Relief Request</a:t>
            </a:r>
          </a:p>
          <a:p>
            <a:pPr algn="ctr"/>
            <a:r>
              <a:rPr lang="en-US" sz="1200" dirty="0" smtClean="0"/>
              <a:t>*Types of Disputes</a:t>
            </a:r>
          </a:p>
          <a:p>
            <a:pPr algn="ctr"/>
            <a:r>
              <a:rPr lang="en-US" sz="1200" dirty="0" smtClean="0"/>
              <a:t>Trademark Infringement and Passing Off Disputes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481384" y="727784"/>
            <a:ext cx="3966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Please fill in the applicable details pertaining to the dispute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8616" y="1095550"/>
            <a:ext cx="268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Nature of Relief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4460" y="1482006"/>
            <a:ext cx="392723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Demand to Stop Infringement</a:t>
            </a:r>
            <a:endParaRPr lang="en-US" sz="1050" dirty="0" smtClean="0"/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Demand for License Fee Amount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Demand of Cancellation of License</a:t>
            </a:r>
            <a:r>
              <a:rPr lang="en-US" sz="1050" dirty="0" smtClean="0"/>
              <a:t>/ Assignment Agreement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Damages for Breach of Contract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Demand to Surrender Infringing Material </a:t>
            </a:r>
            <a:endParaRPr lang="en-US" sz="1050" dirty="0" smtClean="0"/>
          </a:p>
          <a:p>
            <a:endParaRPr lang="en-US" sz="1050" dirty="0" smtClean="0"/>
          </a:p>
          <a:p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946770" y="1496632"/>
            <a:ext cx="321407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Value of Infringed Goods :______</a:t>
            </a:r>
          </a:p>
          <a:p>
            <a:r>
              <a:rPr lang="en-US" sz="1050" dirty="0" smtClean="0"/>
              <a:t>Value of License</a:t>
            </a:r>
            <a:r>
              <a:rPr lang="en-US" sz="1050" dirty="0" smtClean="0"/>
              <a:t> Fee:</a:t>
            </a:r>
            <a:r>
              <a:rPr lang="en-US" sz="1050" dirty="0" smtClean="0"/>
              <a:t>______</a:t>
            </a:r>
          </a:p>
          <a:p>
            <a:r>
              <a:rPr lang="en-US" sz="1050" dirty="0" smtClean="0"/>
              <a:t>Value of License/ Assignment Agreement :______</a:t>
            </a:r>
          </a:p>
          <a:p>
            <a:r>
              <a:rPr lang="en-US" sz="1050" dirty="0" smtClean="0"/>
              <a:t>Amount of Damages Claimed :______</a:t>
            </a:r>
          </a:p>
          <a:p>
            <a:r>
              <a:rPr lang="en-US" sz="1050" dirty="0" smtClean="0"/>
              <a:t>Value of Infringing Material : _______</a:t>
            </a:r>
            <a:endParaRPr lang="en-US" sz="105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821245" y="1482006"/>
            <a:ext cx="39272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Without Interest</a:t>
            </a:r>
            <a:endParaRPr lang="en-US" sz="1050" dirty="0" smtClean="0"/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Without Interest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Without Interest</a:t>
            </a:r>
            <a:endParaRPr lang="en-US" sz="1050" dirty="0"/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Without Interest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50" dirty="0" smtClean="0"/>
              <a:t>Without Interest</a:t>
            </a:r>
          </a:p>
          <a:p>
            <a:endParaRPr lang="en-US" sz="105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82155" y="1477093"/>
            <a:ext cx="32140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Interest % : _______</a:t>
            </a:r>
          </a:p>
          <a:p>
            <a:r>
              <a:rPr lang="en-US" sz="1050" dirty="0" smtClean="0"/>
              <a:t>Interest % : _______</a:t>
            </a:r>
          </a:p>
          <a:p>
            <a:r>
              <a:rPr lang="en-US" sz="1050" dirty="0" smtClean="0"/>
              <a:t>Interest % : _______</a:t>
            </a:r>
          </a:p>
          <a:p>
            <a:r>
              <a:rPr lang="en-US" sz="1050" dirty="0" smtClean="0"/>
              <a:t>Interest % : _______</a:t>
            </a:r>
          </a:p>
          <a:p>
            <a:r>
              <a:rPr lang="en-US" sz="1050" dirty="0" smtClean="0"/>
              <a:t>Interest % : _______</a:t>
            </a:r>
          </a:p>
          <a:p>
            <a:endParaRPr lang="en-US" sz="105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34460" y="2786130"/>
            <a:ext cx="826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Value of Claim (Including Interest if any):  ________________</a:t>
            </a:r>
          </a:p>
          <a:p>
            <a:r>
              <a:rPr lang="en-US" i="1" dirty="0" smtClean="0"/>
              <a:t>(Claimant needs to provide details of interest at the time of lodging the claim petition)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7538" y="5832231"/>
            <a:ext cx="835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(Modified Slide No 6 </a:t>
            </a:r>
            <a:r>
              <a:rPr lang="mr-IN" b="1" dirty="0" smtClean="0">
                <a:solidFill>
                  <a:schemeClr val="tx2"/>
                </a:solidFill>
              </a:rPr>
              <a:t>–</a:t>
            </a:r>
            <a:r>
              <a:rPr lang="en-US" b="1" dirty="0" smtClean="0">
                <a:solidFill>
                  <a:schemeClr val="tx2"/>
                </a:solidFill>
              </a:rPr>
              <a:t> Relief Request </a:t>
            </a:r>
            <a:r>
              <a:rPr lang="mr-IN" b="1" dirty="0" smtClean="0">
                <a:solidFill>
                  <a:schemeClr val="tx2"/>
                </a:solidFill>
              </a:rPr>
              <a:t>–</a:t>
            </a:r>
            <a:r>
              <a:rPr lang="en-US" b="1" dirty="0" smtClean="0">
                <a:solidFill>
                  <a:schemeClr val="tx2"/>
                </a:solidFill>
              </a:rPr>
              <a:t> for IPR and Technology Disputes) 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71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446</Words>
  <Application>Microsoft Macintosh PowerPoint</Application>
  <PresentationFormat>On-screen Show (4:3)</PresentationFormat>
  <Paragraphs>103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Ramya BT</dc:creator>
  <cp:lastModifiedBy>Ramya BT</cp:lastModifiedBy>
  <cp:revision>6</cp:revision>
  <dcterms:created xsi:type="dcterms:W3CDTF">2020-04-27T13:48:00Z</dcterms:created>
  <dcterms:modified xsi:type="dcterms:W3CDTF">2020-04-27T14:55:00Z</dcterms:modified>
</cp:coreProperties>
</file>