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notesSlides/notesSlide12.xml" ContentType="application/vnd.openxmlformats-officedocument.presentationml.notesSlide+xml"/>
  <Override PartName="/ppt/comments/comment5.xml" ContentType="application/vnd.openxmlformats-officedocument.presentationml.comments+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comments/comment7.xml" ContentType="application/vnd.openxmlformats-officedocument.presentationml.comments+xml"/>
  <Override PartName="/ppt/notesSlides/notesSlide15.xml" ContentType="application/vnd.openxmlformats-officedocument.presentationml.notesSlide+xml"/>
  <Override PartName="/ppt/comments/comment8.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9.xml" ContentType="application/vnd.openxmlformats-officedocument.presentationml.comments+xml"/>
  <Override PartName="/ppt/notesSlides/notesSlide19.xml" ContentType="application/vnd.openxmlformats-officedocument.presentationml.notesSlide+xml"/>
  <Override PartName="/ppt/comments/comment10.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1.xml" ContentType="application/vnd.openxmlformats-officedocument.presentationml.comments+xml"/>
  <Override PartName="/ppt/notesSlides/notesSlide23.xml" ContentType="application/vnd.openxmlformats-officedocument.presentationml.notesSlide+xml"/>
  <Override PartName="/ppt/comments/comment1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89" r:id="rId3"/>
    <p:sldId id="288" r:id="rId4"/>
    <p:sldId id="276" r:id="rId5"/>
    <p:sldId id="277" r:id="rId6"/>
    <p:sldId id="290" r:id="rId7"/>
    <p:sldId id="291" r:id="rId8"/>
    <p:sldId id="293" r:id="rId9"/>
    <p:sldId id="292" r:id="rId10"/>
    <p:sldId id="372" r:id="rId11"/>
    <p:sldId id="328" r:id="rId12"/>
    <p:sldId id="342" r:id="rId13"/>
    <p:sldId id="343" r:id="rId14"/>
    <p:sldId id="344" r:id="rId15"/>
    <p:sldId id="345" r:id="rId16"/>
    <p:sldId id="346" r:id="rId17"/>
    <p:sldId id="347" r:id="rId18"/>
    <p:sldId id="348" r:id="rId19"/>
    <p:sldId id="350" r:id="rId20"/>
    <p:sldId id="377" r:id="rId21"/>
    <p:sldId id="339" r:id="rId22"/>
    <p:sldId id="351" r:id="rId23"/>
    <p:sldId id="352" r:id="rId24"/>
    <p:sldId id="353" r:id="rId25"/>
    <p:sldId id="373" r:id="rId26"/>
    <p:sldId id="356" r:id="rId27"/>
    <p:sldId id="379" r:id="rId28"/>
    <p:sldId id="380" r:id="rId29"/>
    <p:sldId id="357" r:id="rId30"/>
    <p:sldId id="359" r:id="rId31"/>
    <p:sldId id="374" r:id="rId32"/>
    <p:sldId id="378" r:id="rId33"/>
    <p:sldId id="338" r:id="rId34"/>
    <p:sldId id="376" r:id="rId35"/>
    <p:sldId id="361" r:id="rId36"/>
    <p:sldId id="363" r:id="rId37"/>
    <p:sldId id="365" r:id="rId38"/>
    <p:sldId id="340" r:id="rId39"/>
    <p:sldId id="381" r:id="rId40"/>
    <p:sldId id="341" r:id="rId41"/>
    <p:sldId id="285" r:id="rId4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novation, Conférence" initials="CI" lastIdx="10" clrIdx="0">
    <p:extLst>
      <p:ext uri="{19B8F6BF-5375-455C-9EA6-DF929625EA0E}">
        <p15:presenceInfo xmlns:p15="http://schemas.microsoft.com/office/powerpoint/2012/main" userId="S::innov2017@uqo.ca::15defb49-8ed8-4cff-9c33-fa6603d99d3d" providerId="AD"/>
      </p:ext>
    </p:extLst>
  </p:cmAuthor>
  <p:cmAuthor id="2" name="Nguefack, Durant" initials="DN" lastIdx="2" clrIdx="1">
    <p:extLst>
      <p:ext uri="{19B8F6BF-5375-455C-9EA6-DF929625EA0E}">
        <p15:presenceInfo xmlns:p15="http://schemas.microsoft.com/office/powerpoint/2012/main" userId="S::Durant.Nguefack@drakkar.com::d43f0a14-4c5a-4f61-9ca9-950682fa77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52" autoAdjust="0"/>
  </p:normalViewPr>
  <p:slideViewPr>
    <p:cSldViewPr snapToGrid="0" showGuides="1">
      <p:cViewPr>
        <p:scale>
          <a:sx n="97" d="100"/>
          <a:sy n="97" d="100"/>
        </p:scale>
        <p:origin x="68" y="43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4-16T15:32:57.938" idx="1">
    <p:pos x="10" y="10"/>
    <p:text>Le réseau de métro connaît une utilisation très marquée aux heures de pointe (matin et 
soir), ce qui reflète les horaires typiques de travail de la population. Cette tendance justifie 
l’allocation de ressources supplémentaires (trains, personnel) durant ces créneaux, tandis 
qu'une réduction peut être envisagée durant les heures creuses de la nuit.</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5-04-16T10:22:23.349" idx="1">
    <p:pos x="10" y="10"/>
    <p:text>Cette projection ACP confirme que les divisions n’expliquent pas à elles seules les différences de comportement entre les stations. Des stations issues de divisions différentes peuvent se retrouver très proches dans l’espace factoriel, ce qui suggère que d’autres variables (heure, quartier, fonction de la station) influencent fortement le trafic observé.</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25-04-16T10:28:45.203" idx="2">
    <p:pos x="10" y="10"/>
    <p:text/>
    <p:extLst>
      <p:ext uri="{C676402C-5697-4E1C-873F-D02D1690AC5C}">
        <p15:threadingInfo xmlns:p15="http://schemas.microsoft.com/office/powerpoint/2012/main" timeZoneBias="2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5-04-16T15:41:43.220" idx="10">
    <p:pos x="10" y="10"/>
    <p:text>Ce graphique permet de distinguer clairement quatre profils de fréquentation des 
stations de métro, regroupés selon les clusters identifiés par l'analyse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4-16T15:33:34.329" idx="2">
    <p:pos x="10" y="10"/>
    <p:text>L’évolution du trafic journalier révèle des tendances de fréquentation à long terme et 
permet de détecter des ruptures, des anomalies ou des événements impactant le réseau. 
Cette analyse est essentielle pour anticiper la planification annuelle, détecter les périodes 
de sous-utilisation ou d’engorgement, et améliorer la robustesse du système de collecte de 
données.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4-16T15:34:02.625" idx="3">
    <p:pos x="10" y="10"/>
    <p:text>Le trafic du métro est clairement structuré autour de la semaine de travail. Les autorités de 
transport peuvent optimiser la planification des trains, des horaires et des ressources 
humaines en adaptant leur offre à cette dynamique, avec un renforcement des capacités 
en semaine et une réduction des fréquences le week-end.</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4-16T15:34:24.487" idx="4">
    <p:pos x="10" y="10"/>
    <p:text>Les stations les plus fréquentées sont des centres de transit stratégiques qui concentrent à 
la fois des correspondances entre lignes, des connexions intermodales et une proximité 
avec des zones économiques ou touristiques majeures. Cela justifie une attention 
particulière en termes de sécurité, de maintenance et de gestion des flux de passagers.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4-16T15:34:49.763" idx="5">
    <p:pos x="10" y="10"/>
    <p:text>Cette visualisation permet de détecter les heures présentant une forte variabilité dans le 
trafic, ce qui est crucial pour le dimensionnement dynamique du service. Elle met aussi en 
évidence des valeurs aberrantes qu'il peut être utile d'examiner individuellement (nettoyage 
de données ou détection d’événements particuliers).</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4-16T15:36:03.770" idx="6">
    <p:pos x="10" y="10"/>
    <p:text>Cette carte thermique est un outil puissant pour identifier les périodes de surcharge du 
réseau. Elle confirme une concentration marquée du trafic aux heures de pointe en 
semaine, justifiant un renforcement des services (fréquence des trains, sécurité, personnel) 
durant ces créneaux. À l’inverse, elle indique aussi les plages horaires où une réduction de 
l’offre peut être envisagée sans impacter significativement le service.</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4-16T15:36:23.590" idx="7">
    <p:pos x="10" y="10"/>
    <p:text>L’évolution du trafic montre une instabilité apparente dans les données entre 2015 et 2017, 
mais une forte reprise en 2018, possiblement due à une meilleure consolidation ou 
couverture des données. Cela suggère qu’il est essentiel d’interpréter ces valeurs avec 
prudence et, si possible, de les croiser avec des événements ou des rapports de 
maintenance/fermeture de lignes pour chaque année.</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4-16T15:36:49.919" idx="8">
    <p:pos x="10" y="10"/>
    <p:text>Les divisions IND, IRT et BMT concentrent à elles seules près de 95 % du trafic du réseau, ce 
qui justifie une priorité stratégique pour les investissements, la maintenance et les 
ressources humaines dans ces secteurs. Les autres divisions ont un impact plus localisé et 
peuvent être gérées de manière plus ciblée.</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4-16T15:38:44.535" idx="9">
    <p:pos x="10" y="10"/>
    <p:text>Ce graphique présente une représentation tridimensionnelle des observations projetées 
dans l’espace des trois premières composantes principales (ACP), avec une coloration 
selon la variable DIVISION, codée de 0 à 6 (ex. : IND, IRT, BMT, PTH...).</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FB0DE1-D418-4EA9-BDFD-2E5632763663}" type="datetime1">
              <a:rPr lang="fr-FR" smtClean="0"/>
              <a:t>16/04/2025</a:t>
            </a:fld>
            <a:endParaRPr lang="en-US"/>
          </a:p>
        </p:txBody>
      </p:sp>
      <p:sp>
        <p:nvSpPr>
          <p:cNvPr id="4" name="Espace réservé du pied de page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US" smtClean="0"/>
              <a:t>‹n°›</a:t>
            </a:fld>
            <a:endParaRPr lang="en-US"/>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0BD304-4DB2-4DA8-BE69-274C9984CC7A}" type="datetime1">
              <a:rPr lang="fr-FR" smtClean="0"/>
              <a:t>16/04/2025</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US" smtClean="0"/>
              <a:t>‹n°›</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a:t>
            </a:fld>
            <a:endParaRPr lang="fr-FR" dirty="0"/>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C88B5-6D7B-FDED-FC92-72F83A30E40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B1D1DBC-7198-A584-53E6-219B09295AD7}"/>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BC40C21F-1CF3-06E9-EB70-4A4019F2739B}"/>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E57DC47B-3FB3-6F10-E2A3-387B8D1FF44D}"/>
              </a:ext>
            </a:extLst>
          </p:cNvPr>
          <p:cNvSpPr>
            <a:spLocks noGrp="1"/>
          </p:cNvSpPr>
          <p:nvPr>
            <p:ph type="sldNum" sz="quarter" idx="5"/>
          </p:nvPr>
        </p:nvSpPr>
        <p:spPr/>
        <p:txBody>
          <a:bodyPr rtlCol="0"/>
          <a:lstStyle/>
          <a:p>
            <a:pPr rtl="0"/>
            <a:fld id="{BE60DC36-8EFA-4378-9855-E019C55AC472}" type="slidenum">
              <a:rPr lang="fr-FR" smtClean="0"/>
              <a:t>14</a:t>
            </a:fld>
            <a:endParaRPr lang="fr-FR" dirty="0"/>
          </a:p>
        </p:txBody>
      </p:sp>
    </p:spTree>
    <p:extLst>
      <p:ext uri="{BB962C8B-B14F-4D97-AF65-F5344CB8AC3E}">
        <p14:creationId xmlns:p14="http://schemas.microsoft.com/office/powerpoint/2010/main" val="163273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CC8DE-8B58-E3F7-58DF-C8B0C2ED1DB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99AA7F8-9D19-5192-A95F-CB0C79754647}"/>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99E4218-7F3C-7C5F-F209-6B70AEE65DA3}"/>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D96DDD63-FC16-A65A-DCFC-1B90727549F5}"/>
              </a:ext>
            </a:extLst>
          </p:cNvPr>
          <p:cNvSpPr>
            <a:spLocks noGrp="1"/>
          </p:cNvSpPr>
          <p:nvPr>
            <p:ph type="sldNum" sz="quarter" idx="5"/>
          </p:nvPr>
        </p:nvSpPr>
        <p:spPr/>
        <p:txBody>
          <a:bodyPr rtlCol="0"/>
          <a:lstStyle/>
          <a:p>
            <a:pPr rtl="0"/>
            <a:fld id="{BE60DC36-8EFA-4378-9855-E019C55AC472}" type="slidenum">
              <a:rPr lang="fr-FR" smtClean="0"/>
              <a:t>15</a:t>
            </a:fld>
            <a:endParaRPr lang="fr-FR" dirty="0"/>
          </a:p>
        </p:txBody>
      </p:sp>
    </p:spTree>
    <p:extLst>
      <p:ext uri="{BB962C8B-B14F-4D97-AF65-F5344CB8AC3E}">
        <p14:creationId xmlns:p14="http://schemas.microsoft.com/office/powerpoint/2010/main" val="3422854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331ED-5A07-0261-BC70-8ED8506E70B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A167EC4-BD73-7F4B-016F-213F966427D0}"/>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BE0D39D-AFF0-5D24-39B4-24D13AE70757}"/>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45690BDB-DA6F-B116-794F-0ECB28C32AAB}"/>
              </a:ext>
            </a:extLst>
          </p:cNvPr>
          <p:cNvSpPr>
            <a:spLocks noGrp="1"/>
          </p:cNvSpPr>
          <p:nvPr>
            <p:ph type="sldNum" sz="quarter" idx="5"/>
          </p:nvPr>
        </p:nvSpPr>
        <p:spPr/>
        <p:txBody>
          <a:bodyPr rtlCol="0"/>
          <a:lstStyle/>
          <a:p>
            <a:pPr rtl="0"/>
            <a:fld id="{BE60DC36-8EFA-4378-9855-E019C55AC472}" type="slidenum">
              <a:rPr lang="fr-FR" smtClean="0"/>
              <a:t>16</a:t>
            </a:fld>
            <a:endParaRPr lang="fr-FR" dirty="0"/>
          </a:p>
        </p:txBody>
      </p:sp>
    </p:spTree>
    <p:extLst>
      <p:ext uri="{BB962C8B-B14F-4D97-AF65-F5344CB8AC3E}">
        <p14:creationId xmlns:p14="http://schemas.microsoft.com/office/powerpoint/2010/main" val="2522426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F2A6-1B03-30C7-04C8-D25E47EC539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FFAF82-4291-E7A9-8BFB-7AC463A13DDC}"/>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67DBF90-B2B5-7CB2-31FF-A2B30BEDCA19}"/>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FD9CF740-4A18-3838-7DC5-951AB1DF3BFB}"/>
              </a:ext>
            </a:extLst>
          </p:cNvPr>
          <p:cNvSpPr>
            <a:spLocks noGrp="1"/>
          </p:cNvSpPr>
          <p:nvPr>
            <p:ph type="sldNum" sz="quarter" idx="5"/>
          </p:nvPr>
        </p:nvSpPr>
        <p:spPr/>
        <p:txBody>
          <a:bodyPr rtlCol="0"/>
          <a:lstStyle/>
          <a:p>
            <a:pPr rtl="0"/>
            <a:fld id="{BE60DC36-8EFA-4378-9855-E019C55AC472}" type="slidenum">
              <a:rPr lang="fr-FR" smtClean="0"/>
              <a:t>17</a:t>
            </a:fld>
            <a:endParaRPr lang="fr-FR" dirty="0"/>
          </a:p>
        </p:txBody>
      </p:sp>
    </p:spTree>
    <p:extLst>
      <p:ext uri="{BB962C8B-B14F-4D97-AF65-F5344CB8AC3E}">
        <p14:creationId xmlns:p14="http://schemas.microsoft.com/office/powerpoint/2010/main" val="389287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25C60-6D41-5251-C480-C3A6C8EC216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D7E2178-691E-57B9-370B-BAAE82EF76CC}"/>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C052D56C-7E89-5F6A-757D-2923A0E7E64F}"/>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8D8D253F-6284-6819-9BFF-55FC9A06C4B9}"/>
              </a:ext>
            </a:extLst>
          </p:cNvPr>
          <p:cNvSpPr>
            <a:spLocks noGrp="1"/>
          </p:cNvSpPr>
          <p:nvPr>
            <p:ph type="sldNum" sz="quarter" idx="5"/>
          </p:nvPr>
        </p:nvSpPr>
        <p:spPr/>
        <p:txBody>
          <a:bodyPr rtlCol="0"/>
          <a:lstStyle/>
          <a:p>
            <a:pPr rtl="0"/>
            <a:fld id="{BE60DC36-8EFA-4378-9855-E019C55AC472}" type="slidenum">
              <a:rPr lang="fr-FR" smtClean="0"/>
              <a:t>18</a:t>
            </a:fld>
            <a:endParaRPr lang="fr-FR" dirty="0"/>
          </a:p>
        </p:txBody>
      </p:sp>
    </p:spTree>
    <p:extLst>
      <p:ext uri="{BB962C8B-B14F-4D97-AF65-F5344CB8AC3E}">
        <p14:creationId xmlns:p14="http://schemas.microsoft.com/office/powerpoint/2010/main" val="366288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BA4C4-CCBA-34DC-EC8C-DBF5F33B883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61D8212-DC16-611B-0334-01FC2F80947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2C66DB6-A835-532F-5CF6-A782754342FB}"/>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A96AA861-69F9-F967-7835-354BB694A86E}"/>
              </a:ext>
            </a:extLst>
          </p:cNvPr>
          <p:cNvSpPr>
            <a:spLocks noGrp="1"/>
          </p:cNvSpPr>
          <p:nvPr>
            <p:ph type="sldNum" sz="quarter" idx="5"/>
          </p:nvPr>
        </p:nvSpPr>
        <p:spPr/>
        <p:txBody>
          <a:bodyPr rtlCol="0"/>
          <a:lstStyle/>
          <a:p>
            <a:pPr rtl="0"/>
            <a:fld id="{BE60DC36-8EFA-4378-9855-E019C55AC472}" type="slidenum">
              <a:rPr lang="fr-FR" smtClean="0"/>
              <a:t>19</a:t>
            </a:fld>
            <a:endParaRPr lang="fr-FR" dirty="0"/>
          </a:p>
        </p:txBody>
      </p:sp>
    </p:spTree>
    <p:extLst>
      <p:ext uri="{BB962C8B-B14F-4D97-AF65-F5344CB8AC3E}">
        <p14:creationId xmlns:p14="http://schemas.microsoft.com/office/powerpoint/2010/main" val="947371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109D8-C684-BD3D-BCCB-02083C48529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6238084-3B99-01A0-D048-BBB2A2C668B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BEC71B99-7921-C46D-7F7C-712A69351986}"/>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7C72BCC1-DB03-F802-C3E0-0B5195C73B7F}"/>
              </a:ext>
            </a:extLst>
          </p:cNvPr>
          <p:cNvSpPr>
            <a:spLocks noGrp="1"/>
          </p:cNvSpPr>
          <p:nvPr>
            <p:ph type="sldNum" sz="quarter" idx="5"/>
          </p:nvPr>
        </p:nvSpPr>
        <p:spPr/>
        <p:txBody>
          <a:bodyPr rtlCol="0"/>
          <a:lstStyle/>
          <a:p>
            <a:pPr rtl="0"/>
            <a:fld id="{BE60DC36-8EFA-4378-9855-E019C55AC472}" type="slidenum">
              <a:rPr lang="fr-FR" smtClean="0"/>
              <a:t>20</a:t>
            </a:fld>
            <a:endParaRPr lang="fr-FR" dirty="0"/>
          </a:p>
        </p:txBody>
      </p:sp>
    </p:spTree>
    <p:extLst>
      <p:ext uri="{BB962C8B-B14F-4D97-AF65-F5344CB8AC3E}">
        <p14:creationId xmlns:p14="http://schemas.microsoft.com/office/powerpoint/2010/main" val="2497939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D3881-0DC7-B3FD-1A63-183D36E69C0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5CA7F24-FBA5-60AF-F794-2612BC38991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0B4AC8E-09E5-EA22-1A51-95C7850A77D8}"/>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503F23F2-1BB7-17EA-B138-92BB1586EFE1}"/>
              </a:ext>
            </a:extLst>
          </p:cNvPr>
          <p:cNvSpPr>
            <a:spLocks noGrp="1"/>
          </p:cNvSpPr>
          <p:nvPr>
            <p:ph type="sldNum" sz="quarter" idx="5"/>
          </p:nvPr>
        </p:nvSpPr>
        <p:spPr/>
        <p:txBody>
          <a:bodyPr rtlCol="0"/>
          <a:lstStyle>
            <a:defPPr>
              <a:defRPr lang="fr-FR"/>
            </a:defPPr>
          </a:lstStyle>
          <a:p>
            <a:pPr rtl="0"/>
            <a:fld id="{D4B9A9E5-4F7F-4A7D-9DE1-899232329269}" type="slidenum">
              <a:rPr lang="fr-FR" smtClean="0"/>
              <a:t>21</a:t>
            </a:fld>
            <a:endParaRPr lang="fr-FR" dirty="0"/>
          </a:p>
        </p:txBody>
      </p:sp>
    </p:spTree>
    <p:extLst>
      <p:ext uri="{BB962C8B-B14F-4D97-AF65-F5344CB8AC3E}">
        <p14:creationId xmlns:p14="http://schemas.microsoft.com/office/powerpoint/2010/main" val="3675706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D9E81-99B4-89C1-AED1-0406868ACA2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A862C91-6A4A-B77F-577C-30B60145397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C5931AC2-4109-937A-54AE-24AAC3AB360D}"/>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E2D1FEBB-500F-630B-756A-8247C9624DBC}"/>
              </a:ext>
            </a:extLst>
          </p:cNvPr>
          <p:cNvSpPr>
            <a:spLocks noGrp="1"/>
          </p:cNvSpPr>
          <p:nvPr>
            <p:ph type="sldNum" sz="quarter" idx="5"/>
          </p:nvPr>
        </p:nvSpPr>
        <p:spPr/>
        <p:txBody>
          <a:bodyPr rtlCol="0"/>
          <a:lstStyle/>
          <a:p>
            <a:pPr rtl="0"/>
            <a:fld id="{BE60DC36-8EFA-4378-9855-E019C55AC472}" type="slidenum">
              <a:rPr lang="fr-FR" smtClean="0"/>
              <a:t>22</a:t>
            </a:fld>
            <a:endParaRPr lang="fr-FR" dirty="0"/>
          </a:p>
        </p:txBody>
      </p:sp>
    </p:spTree>
    <p:extLst>
      <p:ext uri="{BB962C8B-B14F-4D97-AF65-F5344CB8AC3E}">
        <p14:creationId xmlns:p14="http://schemas.microsoft.com/office/powerpoint/2010/main" val="2631035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C2F64-967F-49ED-EF8C-1744CA8406F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DBBA6B0-89F5-D76A-6A59-C5E52830FCB0}"/>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18178A3-3A21-C850-A78D-1CF02E03137D}"/>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D615EC31-4D4A-E222-4DCD-5DC4EF512D91}"/>
              </a:ext>
            </a:extLst>
          </p:cNvPr>
          <p:cNvSpPr>
            <a:spLocks noGrp="1"/>
          </p:cNvSpPr>
          <p:nvPr>
            <p:ph type="sldNum" sz="quarter" idx="5"/>
          </p:nvPr>
        </p:nvSpPr>
        <p:spPr/>
        <p:txBody>
          <a:bodyPr rtlCol="0"/>
          <a:lstStyle/>
          <a:p>
            <a:pPr rtl="0"/>
            <a:fld id="{BE60DC36-8EFA-4378-9855-E019C55AC472}" type="slidenum">
              <a:rPr lang="fr-FR" smtClean="0"/>
              <a:t>23</a:t>
            </a:fld>
            <a:endParaRPr lang="fr-FR" dirty="0"/>
          </a:p>
        </p:txBody>
      </p:sp>
    </p:spTree>
    <p:extLst>
      <p:ext uri="{BB962C8B-B14F-4D97-AF65-F5344CB8AC3E}">
        <p14:creationId xmlns:p14="http://schemas.microsoft.com/office/powerpoint/2010/main" val="151964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4</a:t>
            </a:fld>
            <a:endParaRPr lang="fr-FR" dirty="0"/>
          </a:p>
        </p:txBody>
      </p:sp>
    </p:spTree>
    <p:extLst>
      <p:ext uri="{BB962C8B-B14F-4D97-AF65-F5344CB8AC3E}">
        <p14:creationId xmlns:p14="http://schemas.microsoft.com/office/powerpoint/2010/main" val="149757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051F6-EB6A-3E36-168D-1E382207858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196AA8D-E588-FB88-27D9-5448EB0CECF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E3BA1AA-9FD2-8FC8-B89B-1084CF003A71}"/>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F12BC3DA-8403-2A2F-84AE-11D5B58B7118}"/>
              </a:ext>
            </a:extLst>
          </p:cNvPr>
          <p:cNvSpPr>
            <a:spLocks noGrp="1"/>
          </p:cNvSpPr>
          <p:nvPr>
            <p:ph type="sldNum" sz="quarter" idx="5"/>
          </p:nvPr>
        </p:nvSpPr>
        <p:spPr/>
        <p:txBody>
          <a:bodyPr rtlCol="0"/>
          <a:lstStyle/>
          <a:p>
            <a:pPr rtl="0"/>
            <a:fld id="{BE60DC36-8EFA-4378-9855-E019C55AC472}" type="slidenum">
              <a:rPr lang="fr-FR" smtClean="0"/>
              <a:t>24</a:t>
            </a:fld>
            <a:endParaRPr lang="fr-FR" dirty="0"/>
          </a:p>
        </p:txBody>
      </p:sp>
    </p:spTree>
    <p:extLst>
      <p:ext uri="{BB962C8B-B14F-4D97-AF65-F5344CB8AC3E}">
        <p14:creationId xmlns:p14="http://schemas.microsoft.com/office/powerpoint/2010/main" val="1180271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233E2-6510-8EAE-8638-1DA77A790D2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84FB008-ECE6-04AF-83E2-25A7211A4BF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EECF72EF-28E8-ECC2-5099-1B4D1EAE9FA4}"/>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E508B7BA-435C-1DF3-7288-EA55A1FBEC53}"/>
              </a:ext>
            </a:extLst>
          </p:cNvPr>
          <p:cNvSpPr>
            <a:spLocks noGrp="1"/>
          </p:cNvSpPr>
          <p:nvPr>
            <p:ph type="sldNum" sz="quarter" idx="5"/>
          </p:nvPr>
        </p:nvSpPr>
        <p:spPr/>
        <p:txBody>
          <a:bodyPr rtlCol="0"/>
          <a:lstStyle>
            <a:defPPr>
              <a:defRPr lang="fr-FR"/>
            </a:defPPr>
          </a:lstStyle>
          <a:p>
            <a:pPr rtl="0"/>
            <a:fld id="{D4B9A9E5-4F7F-4A7D-9DE1-899232329269}" type="slidenum">
              <a:rPr lang="fr-FR" smtClean="0"/>
              <a:t>25</a:t>
            </a:fld>
            <a:endParaRPr lang="fr-FR" dirty="0"/>
          </a:p>
        </p:txBody>
      </p:sp>
    </p:spTree>
    <p:extLst>
      <p:ext uri="{BB962C8B-B14F-4D97-AF65-F5344CB8AC3E}">
        <p14:creationId xmlns:p14="http://schemas.microsoft.com/office/powerpoint/2010/main" val="2370902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779DF-0EFA-B0E5-B4E4-DFACEAA903E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89B1129-A804-89AB-C3DB-49575F8AE83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3BC8335-5919-0868-C88E-71AADD98DE9F}"/>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2CA188BE-8CB2-9ECD-A4DC-0279E77E37E5}"/>
              </a:ext>
            </a:extLst>
          </p:cNvPr>
          <p:cNvSpPr>
            <a:spLocks noGrp="1"/>
          </p:cNvSpPr>
          <p:nvPr>
            <p:ph type="sldNum" sz="quarter" idx="5"/>
          </p:nvPr>
        </p:nvSpPr>
        <p:spPr/>
        <p:txBody>
          <a:bodyPr rtlCol="0"/>
          <a:lstStyle/>
          <a:p>
            <a:pPr rtl="0"/>
            <a:fld id="{BE60DC36-8EFA-4378-9855-E019C55AC472}" type="slidenum">
              <a:rPr lang="fr-FR" smtClean="0"/>
              <a:t>26</a:t>
            </a:fld>
            <a:endParaRPr lang="fr-FR" dirty="0"/>
          </a:p>
        </p:txBody>
      </p:sp>
    </p:spTree>
    <p:extLst>
      <p:ext uri="{BB962C8B-B14F-4D97-AF65-F5344CB8AC3E}">
        <p14:creationId xmlns:p14="http://schemas.microsoft.com/office/powerpoint/2010/main" val="3996642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6AAFB-D2FF-1542-386E-DC4209B06A8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8BBD5C9-EF85-7FD7-61E8-06A5E84DB6C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2087007-4444-7533-F549-401A04E43725}"/>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F35DBB88-B680-C265-BCB6-E0D67036CE44}"/>
              </a:ext>
            </a:extLst>
          </p:cNvPr>
          <p:cNvSpPr>
            <a:spLocks noGrp="1"/>
          </p:cNvSpPr>
          <p:nvPr>
            <p:ph type="sldNum" sz="quarter" idx="5"/>
          </p:nvPr>
        </p:nvSpPr>
        <p:spPr/>
        <p:txBody>
          <a:bodyPr rtlCol="0"/>
          <a:lstStyle/>
          <a:p>
            <a:pPr rtl="0"/>
            <a:fld id="{BE60DC36-8EFA-4378-9855-E019C55AC472}" type="slidenum">
              <a:rPr lang="fr-FR" smtClean="0"/>
              <a:t>29</a:t>
            </a:fld>
            <a:endParaRPr lang="fr-FR" dirty="0"/>
          </a:p>
        </p:txBody>
      </p:sp>
    </p:spTree>
    <p:extLst>
      <p:ext uri="{BB962C8B-B14F-4D97-AF65-F5344CB8AC3E}">
        <p14:creationId xmlns:p14="http://schemas.microsoft.com/office/powerpoint/2010/main" val="2389136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C6040-6F8B-686D-0C9F-E98E01AB45B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DDCC8FF-C15E-961D-537E-2AE348012C7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99A8A0A9-1167-2F9D-4E24-72B82AADB1A4}"/>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E9B281AF-DA20-EFE9-7373-F56BA811E1A4}"/>
              </a:ext>
            </a:extLst>
          </p:cNvPr>
          <p:cNvSpPr>
            <a:spLocks noGrp="1"/>
          </p:cNvSpPr>
          <p:nvPr>
            <p:ph type="sldNum" sz="quarter" idx="5"/>
          </p:nvPr>
        </p:nvSpPr>
        <p:spPr/>
        <p:txBody>
          <a:bodyPr rtlCol="0"/>
          <a:lstStyle/>
          <a:p>
            <a:pPr rtl="0"/>
            <a:fld id="{BE60DC36-8EFA-4378-9855-E019C55AC472}" type="slidenum">
              <a:rPr lang="fr-FR" smtClean="0"/>
              <a:t>30</a:t>
            </a:fld>
            <a:endParaRPr lang="fr-FR" dirty="0"/>
          </a:p>
        </p:txBody>
      </p:sp>
    </p:spTree>
    <p:extLst>
      <p:ext uri="{BB962C8B-B14F-4D97-AF65-F5344CB8AC3E}">
        <p14:creationId xmlns:p14="http://schemas.microsoft.com/office/powerpoint/2010/main" val="274638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8344F-8C2B-D2BE-9EBB-C33D8DD64BD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8E5895C-1EF9-804A-7D17-754E33F067B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D5F0030-BF01-7702-43C6-220A388A31C1}"/>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E907BC2A-A1B0-0459-9074-378CAEB302B5}"/>
              </a:ext>
            </a:extLst>
          </p:cNvPr>
          <p:cNvSpPr>
            <a:spLocks noGrp="1"/>
          </p:cNvSpPr>
          <p:nvPr>
            <p:ph type="sldNum" sz="quarter" idx="5"/>
          </p:nvPr>
        </p:nvSpPr>
        <p:spPr/>
        <p:txBody>
          <a:bodyPr rtlCol="0"/>
          <a:lstStyle/>
          <a:p>
            <a:pPr rtl="0"/>
            <a:fld id="{BE60DC36-8EFA-4378-9855-E019C55AC472}" type="slidenum">
              <a:rPr lang="fr-FR" smtClean="0"/>
              <a:t>31</a:t>
            </a:fld>
            <a:endParaRPr lang="fr-FR" dirty="0"/>
          </a:p>
        </p:txBody>
      </p:sp>
    </p:spTree>
    <p:extLst>
      <p:ext uri="{BB962C8B-B14F-4D97-AF65-F5344CB8AC3E}">
        <p14:creationId xmlns:p14="http://schemas.microsoft.com/office/powerpoint/2010/main" val="480273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BEBB0-0FB4-BC39-6C8F-9E3CBE9B1F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8DC020D-25A7-2F47-2A5C-FB7D9D84AE7C}"/>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D2977E59-2ED6-F94E-66CE-031A8EE144B7}"/>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D7950C16-B5E5-A235-0C52-B7C3F4A4266C}"/>
              </a:ext>
            </a:extLst>
          </p:cNvPr>
          <p:cNvSpPr>
            <a:spLocks noGrp="1"/>
          </p:cNvSpPr>
          <p:nvPr>
            <p:ph type="sldNum" sz="quarter" idx="5"/>
          </p:nvPr>
        </p:nvSpPr>
        <p:spPr/>
        <p:txBody>
          <a:bodyPr rtlCol="0"/>
          <a:lstStyle/>
          <a:p>
            <a:pPr rtl="0"/>
            <a:fld id="{BE60DC36-8EFA-4378-9855-E019C55AC472}" type="slidenum">
              <a:rPr lang="fr-FR" smtClean="0"/>
              <a:t>32</a:t>
            </a:fld>
            <a:endParaRPr lang="fr-FR" dirty="0"/>
          </a:p>
        </p:txBody>
      </p:sp>
    </p:spTree>
    <p:extLst>
      <p:ext uri="{BB962C8B-B14F-4D97-AF65-F5344CB8AC3E}">
        <p14:creationId xmlns:p14="http://schemas.microsoft.com/office/powerpoint/2010/main" val="474102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4E0A2-2A35-2DA8-726B-F7E2975956C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9FBE28F-B9D1-5762-A8C2-E5568DBB208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544C5EF-FF5E-4F66-7F95-85FD64BEFCEC}"/>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A07B837C-CC54-3C60-1515-B3BB3CAB4F33}"/>
              </a:ext>
            </a:extLst>
          </p:cNvPr>
          <p:cNvSpPr>
            <a:spLocks noGrp="1"/>
          </p:cNvSpPr>
          <p:nvPr>
            <p:ph type="sldNum" sz="quarter" idx="5"/>
          </p:nvPr>
        </p:nvSpPr>
        <p:spPr/>
        <p:txBody>
          <a:bodyPr rtlCol="0"/>
          <a:lstStyle>
            <a:defPPr>
              <a:defRPr lang="fr-FR"/>
            </a:defPPr>
          </a:lstStyle>
          <a:p>
            <a:pPr rtl="0"/>
            <a:fld id="{D4B9A9E5-4F7F-4A7D-9DE1-899232329269}" type="slidenum">
              <a:rPr lang="fr-FR" smtClean="0"/>
              <a:t>33</a:t>
            </a:fld>
            <a:endParaRPr lang="fr-FR" dirty="0"/>
          </a:p>
        </p:txBody>
      </p:sp>
    </p:spTree>
    <p:extLst>
      <p:ext uri="{BB962C8B-B14F-4D97-AF65-F5344CB8AC3E}">
        <p14:creationId xmlns:p14="http://schemas.microsoft.com/office/powerpoint/2010/main" val="4294872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FDEDE-5E37-E65E-708A-58B3B7AEDAA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610E6B4-16C1-CC2A-3C71-4C293453F2C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0603ECA-1747-045F-2CEE-ED1C58B36BE1}"/>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03EC80C3-7DF7-F4ED-9969-F9C29A88FE88}"/>
              </a:ext>
            </a:extLst>
          </p:cNvPr>
          <p:cNvSpPr>
            <a:spLocks noGrp="1"/>
          </p:cNvSpPr>
          <p:nvPr>
            <p:ph type="sldNum" sz="quarter" idx="5"/>
          </p:nvPr>
        </p:nvSpPr>
        <p:spPr/>
        <p:txBody>
          <a:bodyPr rtlCol="0"/>
          <a:lstStyle>
            <a:defPPr>
              <a:defRPr lang="fr-FR"/>
            </a:defPPr>
          </a:lstStyle>
          <a:p>
            <a:pPr rtl="0"/>
            <a:fld id="{D4B9A9E5-4F7F-4A7D-9DE1-899232329269}" type="slidenum">
              <a:rPr lang="fr-FR" smtClean="0"/>
              <a:t>34</a:t>
            </a:fld>
            <a:endParaRPr lang="fr-FR" dirty="0"/>
          </a:p>
        </p:txBody>
      </p:sp>
    </p:spTree>
    <p:extLst>
      <p:ext uri="{BB962C8B-B14F-4D97-AF65-F5344CB8AC3E}">
        <p14:creationId xmlns:p14="http://schemas.microsoft.com/office/powerpoint/2010/main" val="98189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1E935-EE1C-6758-ACB6-FB7258E7084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0E52A00-0518-C45B-582B-FA5F50762F2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B9ADFEA-BD2C-D388-ACAA-B7AA9133A6C3}"/>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5CFA6272-8072-CEC5-324A-8FE82ED363D9}"/>
              </a:ext>
            </a:extLst>
          </p:cNvPr>
          <p:cNvSpPr>
            <a:spLocks noGrp="1"/>
          </p:cNvSpPr>
          <p:nvPr>
            <p:ph type="sldNum" sz="quarter" idx="5"/>
          </p:nvPr>
        </p:nvSpPr>
        <p:spPr/>
        <p:txBody>
          <a:bodyPr rtlCol="0"/>
          <a:lstStyle>
            <a:defPPr>
              <a:defRPr lang="fr-FR"/>
            </a:defPPr>
          </a:lstStyle>
          <a:p>
            <a:pPr rtl="0"/>
            <a:fld id="{D4B9A9E5-4F7F-4A7D-9DE1-899232329269}" type="slidenum">
              <a:rPr lang="fr-FR" smtClean="0"/>
              <a:t>35</a:t>
            </a:fld>
            <a:endParaRPr lang="fr-FR" dirty="0"/>
          </a:p>
        </p:txBody>
      </p:sp>
    </p:spTree>
    <p:extLst>
      <p:ext uri="{BB962C8B-B14F-4D97-AF65-F5344CB8AC3E}">
        <p14:creationId xmlns:p14="http://schemas.microsoft.com/office/powerpoint/2010/main" val="3400606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5</a:t>
            </a:fld>
            <a:endParaRPr lang="fr-FR" dirty="0"/>
          </a:p>
        </p:txBody>
      </p:sp>
    </p:spTree>
    <p:extLst>
      <p:ext uri="{BB962C8B-B14F-4D97-AF65-F5344CB8AC3E}">
        <p14:creationId xmlns:p14="http://schemas.microsoft.com/office/powerpoint/2010/main" val="1651124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630BF-4D0B-4210-0ED0-D9A76C4F05F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157D5B8-2658-EE8C-68A2-924660CC67C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9CBBA81-E29D-D2A3-90D4-40B1117361CA}"/>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6075ECDF-072E-5BD6-552F-11A91BFDC640}"/>
              </a:ext>
            </a:extLst>
          </p:cNvPr>
          <p:cNvSpPr>
            <a:spLocks noGrp="1"/>
          </p:cNvSpPr>
          <p:nvPr>
            <p:ph type="sldNum" sz="quarter" idx="5"/>
          </p:nvPr>
        </p:nvSpPr>
        <p:spPr/>
        <p:txBody>
          <a:bodyPr rtlCol="0"/>
          <a:lstStyle>
            <a:defPPr>
              <a:defRPr lang="fr-FR"/>
            </a:defPPr>
          </a:lstStyle>
          <a:p>
            <a:pPr rtl="0"/>
            <a:fld id="{D4B9A9E5-4F7F-4A7D-9DE1-899232329269}" type="slidenum">
              <a:rPr lang="fr-FR" smtClean="0"/>
              <a:t>36</a:t>
            </a:fld>
            <a:endParaRPr lang="fr-FR" dirty="0"/>
          </a:p>
        </p:txBody>
      </p:sp>
    </p:spTree>
    <p:extLst>
      <p:ext uri="{BB962C8B-B14F-4D97-AF65-F5344CB8AC3E}">
        <p14:creationId xmlns:p14="http://schemas.microsoft.com/office/powerpoint/2010/main" val="2679183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978DC-802A-675A-C597-A20B995B0F1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7EB8A6A-7E13-7623-4ECB-28BC1C4350E4}"/>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3DC7C4A-FD60-F4A2-6084-C1459797E8E4}"/>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EC1C020D-A7A7-EB31-A813-BDB28ECDFF48}"/>
              </a:ext>
            </a:extLst>
          </p:cNvPr>
          <p:cNvSpPr>
            <a:spLocks noGrp="1"/>
          </p:cNvSpPr>
          <p:nvPr>
            <p:ph type="sldNum" sz="quarter" idx="5"/>
          </p:nvPr>
        </p:nvSpPr>
        <p:spPr/>
        <p:txBody>
          <a:bodyPr rtlCol="0"/>
          <a:lstStyle>
            <a:defPPr>
              <a:defRPr lang="fr-FR"/>
            </a:defPPr>
          </a:lstStyle>
          <a:p>
            <a:pPr rtl="0"/>
            <a:fld id="{D4B9A9E5-4F7F-4A7D-9DE1-899232329269}" type="slidenum">
              <a:rPr lang="fr-FR" smtClean="0"/>
              <a:t>37</a:t>
            </a:fld>
            <a:endParaRPr lang="fr-FR" dirty="0"/>
          </a:p>
        </p:txBody>
      </p:sp>
    </p:spTree>
    <p:extLst>
      <p:ext uri="{BB962C8B-B14F-4D97-AF65-F5344CB8AC3E}">
        <p14:creationId xmlns:p14="http://schemas.microsoft.com/office/powerpoint/2010/main" val="35806815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22980-F519-86FB-173B-1E183C6E9E6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832B1B5-B684-DA6E-605D-F0544AE11AF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4DB1301-EFAE-8327-EE89-95852A75B8E1}"/>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1CA8EE31-584E-F1EC-6E98-A92F2F80B5FC}"/>
              </a:ext>
            </a:extLst>
          </p:cNvPr>
          <p:cNvSpPr>
            <a:spLocks noGrp="1"/>
          </p:cNvSpPr>
          <p:nvPr>
            <p:ph type="sldNum" sz="quarter" idx="5"/>
          </p:nvPr>
        </p:nvSpPr>
        <p:spPr/>
        <p:txBody>
          <a:bodyPr rtlCol="0"/>
          <a:lstStyle>
            <a:defPPr>
              <a:defRPr lang="fr-FR"/>
            </a:defPPr>
          </a:lstStyle>
          <a:p>
            <a:pPr rtl="0"/>
            <a:fld id="{D4B9A9E5-4F7F-4A7D-9DE1-899232329269}" type="slidenum">
              <a:rPr lang="fr-FR" smtClean="0"/>
              <a:t>38</a:t>
            </a:fld>
            <a:endParaRPr lang="fr-FR" dirty="0"/>
          </a:p>
        </p:txBody>
      </p:sp>
    </p:spTree>
    <p:extLst>
      <p:ext uri="{BB962C8B-B14F-4D97-AF65-F5344CB8AC3E}">
        <p14:creationId xmlns:p14="http://schemas.microsoft.com/office/powerpoint/2010/main" val="3372841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3D317-AAB3-1BD0-1BD4-F565B4B8A42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A928C3C-C129-6A0D-4EE2-7262BEBE4F3E}"/>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C8DF915D-56A4-E999-199A-B140AE69EF57}"/>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3D2E9670-72D4-E75D-FD86-413628FC4203}"/>
              </a:ext>
            </a:extLst>
          </p:cNvPr>
          <p:cNvSpPr>
            <a:spLocks noGrp="1"/>
          </p:cNvSpPr>
          <p:nvPr>
            <p:ph type="sldNum" sz="quarter" idx="5"/>
          </p:nvPr>
        </p:nvSpPr>
        <p:spPr/>
        <p:txBody>
          <a:bodyPr rtlCol="0"/>
          <a:lstStyle/>
          <a:p>
            <a:pPr rtl="0"/>
            <a:fld id="{BE60DC36-8EFA-4378-9855-E019C55AC472}" type="slidenum">
              <a:rPr lang="fr-FR" smtClean="0"/>
              <a:t>40</a:t>
            </a:fld>
            <a:endParaRPr lang="fr-FR" dirty="0"/>
          </a:p>
        </p:txBody>
      </p:sp>
    </p:spTree>
    <p:extLst>
      <p:ext uri="{BB962C8B-B14F-4D97-AF65-F5344CB8AC3E}">
        <p14:creationId xmlns:p14="http://schemas.microsoft.com/office/powerpoint/2010/main" val="38063931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41</a:t>
            </a:fld>
            <a:endParaRPr lang="fr-FR" dirty="0"/>
          </a:p>
        </p:txBody>
      </p:sp>
    </p:spTree>
    <p:extLst>
      <p:ext uri="{BB962C8B-B14F-4D97-AF65-F5344CB8AC3E}">
        <p14:creationId xmlns:p14="http://schemas.microsoft.com/office/powerpoint/2010/main" val="105480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C0092-9F78-F5F6-3864-4EBAF578B7A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F593361-A2E5-350C-A50A-9568380B3EA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E83A584-6C66-485A-22BE-0AE776BD6727}"/>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DBE7DDBB-531D-0E0B-F537-DC9938989534}"/>
              </a:ext>
            </a:extLst>
          </p:cNvPr>
          <p:cNvSpPr>
            <a:spLocks noGrp="1"/>
          </p:cNvSpPr>
          <p:nvPr>
            <p:ph type="sldNum" sz="quarter" idx="5"/>
          </p:nvPr>
        </p:nvSpPr>
        <p:spPr/>
        <p:txBody>
          <a:bodyPr rtlCol="0"/>
          <a:lstStyle/>
          <a:p>
            <a:pPr rtl="0"/>
            <a:fld id="{BE60DC36-8EFA-4378-9855-E019C55AC472}" type="slidenum">
              <a:rPr lang="fr-FR" smtClean="0"/>
              <a:t>6</a:t>
            </a:fld>
            <a:endParaRPr lang="fr-FR" dirty="0"/>
          </a:p>
        </p:txBody>
      </p:sp>
    </p:spTree>
    <p:extLst>
      <p:ext uri="{BB962C8B-B14F-4D97-AF65-F5344CB8AC3E}">
        <p14:creationId xmlns:p14="http://schemas.microsoft.com/office/powerpoint/2010/main" val="2970430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F689-6830-CA40-8525-587410B9352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DECD026-9797-6838-236F-7BFD50882A0E}"/>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C03F532-5E45-ABDA-E18F-83CEFE3DCB2A}"/>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805FD097-9AAF-A762-901E-34CD93579BD1}"/>
              </a:ext>
            </a:extLst>
          </p:cNvPr>
          <p:cNvSpPr>
            <a:spLocks noGrp="1"/>
          </p:cNvSpPr>
          <p:nvPr>
            <p:ph type="sldNum" sz="quarter" idx="5"/>
          </p:nvPr>
        </p:nvSpPr>
        <p:spPr/>
        <p:txBody>
          <a:bodyPr rtlCol="0"/>
          <a:lstStyle/>
          <a:p>
            <a:pPr rtl="0"/>
            <a:fld id="{BE60DC36-8EFA-4378-9855-E019C55AC472}" type="slidenum">
              <a:rPr lang="fr-FR" smtClean="0"/>
              <a:t>8</a:t>
            </a:fld>
            <a:endParaRPr lang="fr-FR" dirty="0"/>
          </a:p>
        </p:txBody>
      </p:sp>
    </p:spTree>
    <p:extLst>
      <p:ext uri="{BB962C8B-B14F-4D97-AF65-F5344CB8AC3E}">
        <p14:creationId xmlns:p14="http://schemas.microsoft.com/office/powerpoint/2010/main" val="4018816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C2D0F-C5E8-8155-6189-FC3DDD86359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CA54966-1F90-1D12-7E36-694F7950A54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4BD30C7-CF61-8C04-6A09-B9920A2B341F}"/>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CE5C59EA-B684-9D78-C1AD-EEEAA4AD0A06}"/>
              </a:ext>
            </a:extLst>
          </p:cNvPr>
          <p:cNvSpPr>
            <a:spLocks noGrp="1"/>
          </p:cNvSpPr>
          <p:nvPr>
            <p:ph type="sldNum" sz="quarter" idx="5"/>
          </p:nvPr>
        </p:nvSpPr>
        <p:spPr/>
        <p:txBody>
          <a:bodyPr rtlCol="0"/>
          <a:lstStyle/>
          <a:p>
            <a:pPr rtl="0"/>
            <a:fld id="{BE60DC36-8EFA-4378-9855-E019C55AC472}" type="slidenum">
              <a:rPr lang="fr-FR" smtClean="0"/>
              <a:t>9</a:t>
            </a:fld>
            <a:endParaRPr lang="fr-FR" dirty="0"/>
          </a:p>
        </p:txBody>
      </p:sp>
    </p:spTree>
    <p:extLst>
      <p:ext uri="{BB962C8B-B14F-4D97-AF65-F5344CB8AC3E}">
        <p14:creationId xmlns:p14="http://schemas.microsoft.com/office/powerpoint/2010/main" val="2849610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8AC66-2871-20B9-2BAF-B5ADEB7E699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F374A70-D5C8-D807-E9EA-E77EF585D620}"/>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53BD334-BB17-1CAC-2977-2DE4DBBA9E3B}"/>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ED1D5A28-CECE-0249-5E4B-CB8B558CFC51}"/>
              </a:ext>
            </a:extLst>
          </p:cNvPr>
          <p:cNvSpPr>
            <a:spLocks noGrp="1"/>
          </p:cNvSpPr>
          <p:nvPr>
            <p:ph type="sldNum" sz="quarter" idx="5"/>
          </p:nvPr>
        </p:nvSpPr>
        <p:spPr/>
        <p:txBody>
          <a:bodyPr rtlCol="0"/>
          <a:lstStyle/>
          <a:p>
            <a:pPr rtl="0"/>
            <a:fld id="{BE60DC36-8EFA-4378-9855-E019C55AC472}" type="slidenum">
              <a:rPr lang="fr-FR" smtClean="0"/>
              <a:t>10</a:t>
            </a:fld>
            <a:endParaRPr lang="fr-FR" dirty="0"/>
          </a:p>
        </p:txBody>
      </p:sp>
    </p:spTree>
    <p:extLst>
      <p:ext uri="{BB962C8B-B14F-4D97-AF65-F5344CB8AC3E}">
        <p14:creationId xmlns:p14="http://schemas.microsoft.com/office/powerpoint/2010/main" val="400060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556CE-0E2C-A80D-1038-8C282B95620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BB458F6-504D-E912-0264-79DF44024FBC}"/>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12D6F17-E7CF-36C0-8BBD-5D8626724F25}"/>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8DD19853-CD59-A460-4713-8967A5226290}"/>
              </a:ext>
            </a:extLst>
          </p:cNvPr>
          <p:cNvSpPr>
            <a:spLocks noGrp="1"/>
          </p:cNvSpPr>
          <p:nvPr>
            <p:ph type="sldNum" sz="quarter" idx="5"/>
          </p:nvPr>
        </p:nvSpPr>
        <p:spPr/>
        <p:txBody>
          <a:bodyPr rtlCol="0"/>
          <a:lstStyle/>
          <a:p>
            <a:pPr rtl="0"/>
            <a:fld id="{BE60DC36-8EFA-4378-9855-E019C55AC472}" type="slidenum">
              <a:rPr lang="fr-FR" smtClean="0"/>
              <a:t>12</a:t>
            </a:fld>
            <a:endParaRPr lang="fr-FR" dirty="0"/>
          </a:p>
        </p:txBody>
      </p:sp>
    </p:spTree>
    <p:extLst>
      <p:ext uri="{BB962C8B-B14F-4D97-AF65-F5344CB8AC3E}">
        <p14:creationId xmlns:p14="http://schemas.microsoft.com/office/powerpoint/2010/main" val="4572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1C19B-040D-C3BA-CEE4-D8FBA78E60D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1E0A4A4-74DE-4791-3A40-2894DCB78864}"/>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C493D12-899C-E917-69CD-BA807F5006E0}"/>
              </a:ext>
            </a:extLst>
          </p:cNvPr>
          <p:cNvSpPr>
            <a:spLocks noGrp="1"/>
          </p:cNvSpPr>
          <p:nvPr>
            <p:ph type="body" idx="1"/>
          </p:nvPr>
        </p:nvSpPr>
        <p:spPr/>
        <p:txBody>
          <a:bodyPr rtlCol="0"/>
          <a:lstStyle/>
          <a:p>
            <a:pPr rtl="0"/>
            <a:endParaRPr lang="fr-FR" dirty="0"/>
          </a:p>
        </p:txBody>
      </p:sp>
      <p:sp>
        <p:nvSpPr>
          <p:cNvPr id="4" name="Espace réservé du numéro de diapositive 3">
            <a:extLst>
              <a:ext uri="{FF2B5EF4-FFF2-40B4-BE49-F238E27FC236}">
                <a16:creationId xmlns:a16="http://schemas.microsoft.com/office/drawing/2014/main" id="{7A8A6FB1-972D-CBB5-DFD4-9285F268E4B0}"/>
              </a:ext>
            </a:extLst>
          </p:cNvPr>
          <p:cNvSpPr>
            <a:spLocks noGrp="1"/>
          </p:cNvSpPr>
          <p:nvPr>
            <p:ph type="sldNum" sz="quarter" idx="5"/>
          </p:nvPr>
        </p:nvSpPr>
        <p:spPr/>
        <p:txBody>
          <a:bodyPr rtlCol="0"/>
          <a:lstStyle/>
          <a:p>
            <a:pPr rtl="0"/>
            <a:fld id="{BE60DC36-8EFA-4378-9855-E019C55AC472}" type="slidenum">
              <a:rPr lang="fr-FR" smtClean="0"/>
              <a:t>13</a:t>
            </a:fld>
            <a:endParaRPr lang="fr-FR" dirty="0"/>
          </a:p>
        </p:txBody>
      </p:sp>
    </p:spTree>
    <p:extLst>
      <p:ext uri="{BB962C8B-B14F-4D97-AF65-F5344CB8AC3E}">
        <p14:creationId xmlns:p14="http://schemas.microsoft.com/office/powerpoint/2010/main" val="161692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1CD63498-AA6B-4FA3-8C0C-F047B32E6A28}" type="datetime1">
              <a:rPr lang="fr-FR" noProof="0" smtClean="0"/>
              <a:t>16/04/2025</a:t>
            </a:fld>
            <a:endParaRPr lang="fr-FR" noProof="0" dirty="0"/>
          </a:p>
        </p:txBody>
      </p:sp>
      <p:sp>
        <p:nvSpPr>
          <p:cNvPr id="5" name="Espace réservé du pied de page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446D2216-24AE-4A93-BEA9-26FD9BE8D8E8}" type="datetime1">
              <a:rPr lang="fr-FR" noProof="0" smtClean="0"/>
              <a:t>16/04/2025</a:t>
            </a:fld>
            <a:endParaRPr lang="fr-FR" noProof="0" dirty="0"/>
          </a:p>
        </p:txBody>
      </p:sp>
      <p:sp>
        <p:nvSpPr>
          <p:cNvPr id="5" name="Espace réservé du pied de page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C4311B-E9D3-41DC-B3A4-2DA1CBB5303E}" type="datetime1">
              <a:rPr lang="fr-FR" noProof="0" smtClean="0"/>
              <a:t>16/04/2025</a:t>
            </a:fld>
            <a:endParaRPr lang="fr-FR" noProof="0" dirty="0"/>
          </a:p>
        </p:txBody>
      </p:sp>
      <p:sp>
        <p:nvSpPr>
          <p:cNvPr id="5" name="Espace réservé du pied de page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u du titre et image droite">
    <p:bg>
      <p:bgPr>
        <a:solidFill>
          <a:schemeClr val="accent1"/>
        </a:solidFill>
        <a:effectLst/>
      </p:bgPr>
    </p:bg>
    <p:spTree>
      <p:nvGrpSpPr>
        <p:cNvPr id="1" name=""/>
        <p:cNvGrpSpPr/>
        <p:nvPr/>
      </p:nvGrpSpPr>
      <p:grpSpPr>
        <a:xfrm>
          <a:off x="0" y="0"/>
          <a:ext cx="0" cy="0"/>
          <a:chOff x="0" y="0"/>
          <a:chExt cx="0" cy="0"/>
        </a:xfrm>
      </p:grpSpPr>
      <p:pic>
        <p:nvPicPr>
          <p:cNvPr id="8" name="Graphique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r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rtlCol="0">
            <a:normAutofit/>
          </a:bodyPr>
          <a:lstStyle>
            <a:lvl1pPr>
              <a:defRPr lang="fr-FR" sz="3200"/>
            </a:lvl1pPr>
          </a:lstStyle>
          <a:p>
            <a:pPr rtl="0"/>
            <a:r>
              <a:rPr lang="fr-FR"/>
              <a:t>Cliquez pour ajouter un titre</a:t>
            </a:r>
          </a:p>
        </p:txBody>
      </p:sp>
      <p:sp>
        <p:nvSpPr>
          <p:cNvPr id="10" name="Espace réservé du contenu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rtlCol="0">
            <a:normAutofit/>
          </a:bodyPr>
          <a:lstStyle>
            <a:lvl1pPr>
              <a:spcBef>
                <a:spcPts val="0"/>
              </a:spcBef>
              <a:spcAft>
                <a:spcPts val="1200"/>
              </a:spcAft>
              <a:defRPr lang="fr-FR" sz="2000" b="0"/>
            </a:lvl1pPr>
            <a:lvl2pPr>
              <a:spcBef>
                <a:spcPts val="0"/>
              </a:spcBef>
              <a:spcAft>
                <a:spcPts val="1200"/>
              </a:spcAft>
              <a:defRPr lang="fr-FR" sz="1800" b="0"/>
            </a:lvl2pPr>
            <a:lvl3pPr>
              <a:spcBef>
                <a:spcPts val="0"/>
              </a:spcBef>
              <a:spcAft>
                <a:spcPts val="1200"/>
              </a:spcAft>
              <a:defRPr lang="fr-FR" sz="1600" b="0"/>
            </a:lvl3pPr>
            <a:lvl4pPr>
              <a:spcBef>
                <a:spcPts val="0"/>
              </a:spcBef>
              <a:spcAft>
                <a:spcPts val="1200"/>
              </a:spcAft>
              <a:defRPr lang="fr-FR" sz="1400" b="0"/>
            </a:lvl4pPr>
            <a:lvl5pPr>
              <a:spcBef>
                <a:spcPts val="0"/>
              </a:spcBef>
              <a:spcAft>
                <a:spcPts val="1200"/>
              </a:spcAft>
              <a:defRPr lang="fr-FR" sz="1400" b="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numéro de diapositiv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fr-FR" sz="1200">
                <a:solidFill>
                  <a:schemeClr val="tx1"/>
                </a:solidFill>
              </a:defRPr>
            </a:lvl1pPr>
          </a:lstStyle>
          <a:p>
            <a:pPr rtl="0"/>
            <a:fld id="{B5CEABB6-07DC-46E8-9B57-56EC44A396E5}" type="slidenum">
              <a:rPr lang="fr-FR" smtClean="0"/>
              <a:pPr rtl="0"/>
              <a:t>‹n°›</a:t>
            </a:fld>
            <a:endParaRPr lang="fr-FR" dirty="0"/>
          </a:p>
        </p:txBody>
      </p:sp>
      <p:sp>
        <p:nvSpPr>
          <p:cNvPr id="12" name="Espace réservé d’image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rtlCol="0">
            <a:normAutofit/>
          </a:bodyPr>
          <a:lstStyle>
            <a:lvl1pPr marL="0" indent="0" algn="r">
              <a:buNone/>
              <a:defRPr lang="fr-FR" sz="2000"/>
            </a:lvl1pPr>
          </a:lstStyle>
          <a:p>
            <a:pPr rtl="0"/>
            <a:r>
              <a:rPr lang="fr-FR"/>
              <a:t>Cliquez sur l'icône pour ajouter une image</a:t>
            </a:r>
          </a:p>
        </p:txBody>
      </p:sp>
    </p:spTree>
    <p:extLst>
      <p:ext uri="{BB962C8B-B14F-4D97-AF65-F5344CB8AC3E}">
        <p14:creationId xmlns:p14="http://schemas.microsoft.com/office/powerpoint/2010/main" val="126930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5F9393B2-D2D1-46F0-81A9-FE2ED5E7F998}" type="datetime1">
              <a:rPr lang="fr-FR" noProof="0" smtClean="0"/>
              <a:t>16/04/2025</a:t>
            </a:fld>
            <a:endParaRPr lang="fr-FR" noProof="0" dirty="0"/>
          </a:p>
        </p:txBody>
      </p:sp>
      <p:sp>
        <p:nvSpPr>
          <p:cNvPr id="5" name="Espace réservé du pied de page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4" name="Espace réservé de la date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1E90C3F-53CA-4279-A2D5-C68C34A1B7FE}" type="datetime1">
              <a:rPr lang="fr-FR" noProof="0" smtClean="0"/>
              <a:t>16/04/2025</a:t>
            </a:fld>
            <a:endParaRPr lang="fr-FR" noProof="0" dirty="0"/>
          </a:p>
        </p:txBody>
      </p:sp>
      <p:sp>
        <p:nvSpPr>
          <p:cNvPr id="5" name="Espace réservé du pied de page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1BE3742E-AFBE-42DF-91BB-D2D1057FFA79}" type="datetime1">
              <a:rPr lang="fr-FR" noProof="0" smtClean="0"/>
              <a:t>16/04/2025</a:t>
            </a:fld>
            <a:endParaRPr lang="fr-FR" noProof="0" dirty="0"/>
          </a:p>
        </p:txBody>
      </p:sp>
      <p:sp>
        <p:nvSpPr>
          <p:cNvPr id="6" name="Espace réservé du pied de page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AD3CAEB-0D2D-466C-AFB9-F2937F51F366}" type="datetime1">
              <a:rPr lang="fr-FR" noProof="0" smtClean="0"/>
              <a:t>16/04/2025</a:t>
            </a:fld>
            <a:endParaRPr lang="fr-FR" noProof="0" dirty="0"/>
          </a:p>
        </p:txBody>
      </p:sp>
      <p:sp>
        <p:nvSpPr>
          <p:cNvPr id="8" name="Espace réservé du pied de page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2E92E680-0F8A-43BD-BDFD-C0D03E7F344B}" type="datetime1">
              <a:rPr lang="fr-FR" noProof="0" smtClean="0"/>
              <a:t>16/04/2025</a:t>
            </a:fld>
            <a:endParaRPr lang="fr-FR" noProof="0" dirty="0"/>
          </a:p>
        </p:txBody>
      </p:sp>
      <p:sp>
        <p:nvSpPr>
          <p:cNvPr id="4" name="Espace réservé du pied de page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FD7189FD-F089-49F7-A99B-945C4E0C4AF5}" type="datetime1">
              <a:rPr lang="fr-FR" noProof="0" smtClean="0"/>
              <a:t>16/04/2025</a:t>
            </a:fld>
            <a:endParaRPr lang="fr-FR" noProof="0" dirty="0"/>
          </a:p>
        </p:txBody>
      </p:sp>
      <p:sp>
        <p:nvSpPr>
          <p:cNvPr id="3" name="Espace réservé du pied de page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9307288E-1786-4A50-AD68-D3D5A2E1F461}" type="datetime1">
              <a:rPr lang="fr-FR" noProof="0" smtClean="0"/>
              <a:t>16/04/2025</a:t>
            </a:fld>
            <a:endParaRPr lang="fr-FR" noProof="0" dirty="0"/>
          </a:p>
        </p:txBody>
      </p:sp>
      <p:sp>
        <p:nvSpPr>
          <p:cNvPr id="6" name="Espace réservé du pied de page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imag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EC8A2F46-A3F2-4FAD-B8A1-978F19EF1438}" type="datetime1">
              <a:rPr lang="fr-FR" noProof="0" smtClean="0"/>
              <a:t>16/04/2025</a:t>
            </a:fld>
            <a:endParaRPr lang="fr-FR" noProof="0" dirty="0"/>
          </a:p>
        </p:txBody>
      </p:sp>
      <p:sp>
        <p:nvSpPr>
          <p:cNvPr id="6" name="Espace réservé du pied de page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8CE1DC9-D956-40C2-BAC4-4037E3AB19CC}" type="datetime1">
              <a:rPr lang="fr-FR" noProof="0" smtClean="0"/>
              <a:t>16/04/2025</a:t>
            </a:fld>
            <a:endParaRPr lang="fr-FR" noProof="0" dirty="0"/>
          </a:p>
        </p:txBody>
      </p:sp>
      <p:sp>
        <p:nvSpPr>
          <p:cNvPr id="5" name="Espace réservé du pied de page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omments" Target="../comments/commen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omments" Target="../comments/commen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comments" Target="../comments/commen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comments" Target="../comments/commen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comments" Target="../comments/comment9.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comments" Target="../comments/commen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comments" Target="../comments/commen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comments" Target="../comments/commen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00AEF-1595-4419-801B-6E36A33BB8CF}"/>
              </a:ext>
            </a:extLst>
          </p:cNvPr>
          <p:cNvSpPr>
            <a:spLocks noGrp="1"/>
          </p:cNvSpPr>
          <p:nvPr>
            <p:ph type="ctrTitle"/>
          </p:nvPr>
        </p:nvSpPr>
        <p:spPr>
          <a:xfrm>
            <a:off x="1363579" y="4027882"/>
            <a:ext cx="9144000" cy="1661993"/>
          </a:xfrm>
        </p:spPr>
        <p:txBody>
          <a:bodyPr lIns="0" tIns="0" rIns="0" bIns="0" rtlCol="0" anchor="t">
            <a:spAutoFit/>
          </a:bodyPr>
          <a:lstStyle/>
          <a:p>
            <a:pPr rtl="0"/>
            <a:r>
              <a:rPr lang="fr-FR" sz="6000" b="1" dirty="0">
                <a:effectLst/>
                <a:latin typeface="Aptos" panose="020B0004020202020204" pitchFamily="34" charset="0"/>
                <a:ea typeface="Aptos" panose="020B0004020202020204" pitchFamily="34" charset="0"/>
                <a:cs typeface="Times New Roman" panose="02020603050405020304" pitchFamily="18" charset="0"/>
              </a:rPr>
              <a:t>Analyse du Trafic 		Métro MTA</a:t>
            </a:r>
            <a:endParaRPr lang="fr-FR" dirty="0">
              <a:solidFill>
                <a:schemeClr val="accent4"/>
              </a:solidFill>
            </a:endParaRPr>
          </a:p>
        </p:txBody>
      </p:sp>
      <p:sp>
        <p:nvSpPr>
          <p:cNvPr id="4" name="Losange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Losange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FD521-06EC-E669-E967-0AFC1A8C6826}"/>
            </a:ext>
          </a:extLst>
        </p:cNvPr>
        <p:cNvGrpSpPr/>
        <p:nvPr/>
      </p:nvGrpSpPr>
      <p:grpSpPr>
        <a:xfrm>
          <a:off x="0" y="0"/>
          <a:ext cx="0" cy="0"/>
          <a:chOff x="0" y="0"/>
          <a:chExt cx="0" cy="0"/>
        </a:xfrm>
      </p:grpSpPr>
      <p:sp>
        <p:nvSpPr>
          <p:cNvPr id="4" name="Titre 3" hidden="1">
            <a:extLst>
              <a:ext uri="{FF2B5EF4-FFF2-40B4-BE49-F238E27FC236}">
                <a16:creationId xmlns:a16="http://schemas.microsoft.com/office/drawing/2014/main" id="{8E976A01-FF08-5440-749C-31129E9E6A23}"/>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E390FECE-EA05-219A-25C3-0AEE399514E9}"/>
              </a:ext>
              <a:ext uri="{C183D7F6-B498-43B3-948B-1728B52AA6E4}">
                <adec:decorative xmlns:adec="http://schemas.microsoft.com/office/drawing/2017/decorative" val="1"/>
              </a:ext>
            </a:extLst>
          </p:cNvPr>
          <p:cNvCxnSpPr>
            <a:cxnSpLocks/>
          </p:cNvCxnSpPr>
          <p:nvPr/>
        </p:nvCxnSpPr>
        <p:spPr>
          <a:xfrm>
            <a:off x="11438021" y="522898"/>
            <a:ext cx="7539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EF862DBB-589C-F6EF-D919-C36EDED362A0}"/>
              </a:ext>
              <a:ext uri="{C183D7F6-B498-43B3-948B-1728B52AA6E4}">
                <adec:decorative xmlns:adec="http://schemas.microsoft.com/office/drawing/2017/decorative" val="1"/>
              </a:ext>
            </a:extLst>
          </p:cNvPr>
          <p:cNvCxnSpPr>
            <a:cxnSpLocks/>
          </p:cNvCxnSpPr>
          <p:nvPr/>
        </p:nvCxnSpPr>
        <p:spPr>
          <a:xfrm>
            <a:off x="0" y="522898"/>
            <a:ext cx="8181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e 30" descr="Icônes de graphique à barres et en courbes.">
            <a:extLst>
              <a:ext uri="{FF2B5EF4-FFF2-40B4-BE49-F238E27FC236}">
                <a16:creationId xmlns:a16="http://schemas.microsoft.com/office/drawing/2014/main" id="{D9341D1E-1EC9-3E30-1B48-007D7BD9381A}"/>
              </a:ext>
            </a:extLst>
          </p:cNvPr>
          <p:cNvGrpSpPr/>
          <p:nvPr/>
        </p:nvGrpSpPr>
        <p:grpSpPr>
          <a:xfrm>
            <a:off x="4715661" y="1810536"/>
            <a:ext cx="347679" cy="347679"/>
            <a:chOff x="4319588" y="2492375"/>
            <a:chExt cx="287338" cy="287338"/>
          </a:xfrm>
          <a:solidFill>
            <a:schemeClr val="bg1"/>
          </a:solidFill>
        </p:grpSpPr>
        <p:sp>
          <p:nvSpPr>
            <p:cNvPr id="32" name="Forme libre 372">
              <a:extLst>
                <a:ext uri="{FF2B5EF4-FFF2-40B4-BE49-F238E27FC236}">
                  <a16:creationId xmlns:a16="http://schemas.microsoft.com/office/drawing/2014/main" id="{7D58864F-8420-8FE2-1A23-CA9DA469DFA6}"/>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33" name="Forme libre 373">
              <a:extLst>
                <a:ext uri="{FF2B5EF4-FFF2-40B4-BE49-F238E27FC236}">
                  <a16:creationId xmlns:a16="http://schemas.microsoft.com/office/drawing/2014/main" id="{C9570834-D942-17A9-D420-EB7079E13B8C}"/>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5" name="Forme libre 4665" descr="Icône de graphique ">
            <a:extLst>
              <a:ext uri="{FF2B5EF4-FFF2-40B4-BE49-F238E27FC236}">
                <a16:creationId xmlns:a16="http://schemas.microsoft.com/office/drawing/2014/main" id="{D4103040-A37C-2F00-F9B7-FEC76957A553}"/>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36" name="Groupe 35" descr="Icône de personne et d’engrenage ">
            <a:extLst>
              <a:ext uri="{FF2B5EF4-FFF2-40B4-BE49-F238E27FC236}">
                <a16:creationId xmlns:a16="http://schemas.microsoft.com/office/drawing/2014/main" id="{E2807560-BCF9-41D3-1E8E-44B2F27B416E}"/>
              </a:ext>
            </a:extLst>
          </p:cNvPr>
          <p:cNvGrpSpPr/>
          <p:nvPr/>
        </p:nvGrpSpPr>
        <p:grpSpPr>
          <a:xfrm>
            <a:off x="7133464" y="5355478"/>
            <a:ext cx="338073" cy="339996"/>
            <a:chOff x="6450013" y="5349875"/>
            <a:chExt cx="279399" cy="280988"/>
          </a:xfrm>
          <a:solidFill>
            <a:schemeClr val="bg1"/>
          </a:solidFill>
        </p:grpSpPr>
        <p:sp>
          <p:nvSpPr>
            <p:cNvPr id="37" name="Forme libre 3673">
              <a:extLst>
                <a:ext uri="{FF2B5EF4-FFF2-40B4-BE49-F238E27FC236}">
                  <a16:creationId xmlns:a16="http://schemas.microsoft.com/office/drawing/2014/main" id="{2C31D57D-A92A-CA40-CD47-3D97FD76D65E}"/>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38" name="Forme libre 3674">
              <a:extLst>
                <a:ext uri="{FF2B5EF4-FFF2-40B4-BE49-F238E27FC236}">
                  <a16:creationId xmlns:a16="http://schemas.microsoft.com/office/drawing/2014/main" id="{F7226167-4EEB-AD8A-1F37-120249ACF08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 name="ZoneTexte 2">
            <a:extLst>
              <a:ext uri="{FF2B5EF4-FFF2-40B4-BE49-F238E27FC236}">
                <a16:creationId xmlns:a16="http://schemas.microsoft.com/office/drawing/2014/main" id="{6184E15D-4DEB-AFE6-6CA6-ADD8FCA51AC1}"/>
              </a:ext>
            </a:extLst>
          </p:cNvPr>
          <p:cNvSpPr txBox="1"/>
          <p:nvPr/>
        </p:nvSpPr>
        <p:spPr>
          <a:xfrm>
            <a:off x="345298" y="1504729"/>
            <a:ext cx="11734800" cy="1963807"/>
          </a:xfrm>
          <a:prstGeom prst="rect">
            <a:avLst/>
          </a:prstGeom>
          <a:noFill/>
        </p:spPr>
        <p:txBody>
          <a:bodyPr wrap="square">
            <a:spAutoFit/>
          </a:bodyPr>
          <a:lstStyle/>
          <a:p>
            <a:pPr>
              <a:lnSpc>
                <a:spcPct val="107000"/>
              </a:lnSpc>
              <a:spcAft>
                <a:spcPts val="800"/>
              </a:spcAft>
              <a:buSzPts val="1000"/>
              <a:tabLst>
                <a:tab pos="457200" algn="l"/>
              </a:tabLst>
            </a:pPr>
            <a:r>
              <a:rPr lang="fr-FR" sz="2400" kern="100" dirty="0">
                <a:latin typeface="Aptos" panose="020B0004020202020204" pitchFamily="34" charset="0"/>
                <a:cs typeface="Times New Roman" panose="02020603050405020304" pitchFamily="18" charset="0"/>
              </a:rPr>
              <a:t>Les données brutes ont été nettoyées et préparées : </a:t>
            </a:r>
          </a:p>
          <a:p>
            <a:pPr>
              <a:lnSpc>
                <a:spcPct val="107000"/>
              </a:lnSpc>
              <a:spcAft>
                <a:spcPts val="800"/>
              </a:spcAft>
              <a:buSzPts val="1000"/>
              <a:tabLst>
                <a:tab pos="457200" algn="l"/>
              </a:tabLst>
            </a:pPr>
            <a:r>
              <a:rPr lang="fr-FR" sz="2400" kern="100" dirty="0">
                <a:latin typeface="Aptos" panose="020B0004020202020204" pitchFamily="34" charset="0"/>
                <a:cs typeface="Times New Roman" panose="02020603050405020304" pitchFamily="18" charset="0"/>
              </a:rPr>
              <a:t>• Suppression des valeurs manquantes et aberrantes.</a:t>
            </a:r>
          </a:p>
          <a:p>
            <a:pPr>
              <a:lnSpc>
                <a:spcPct val="107000"/>
              </a:lnSpc>
              <a:spcAft>
                <a:spcPts val="800"/>
              </a:spcAft>
              <a:buSzPts val="1000"/>
              <a:tabLst>
                <a:tab pos="457200" algn="l"/>
              </a:tabLst>
            </a:pPr>
            <a:r>
              <a:rPr lang="fr-FR" sz="2400" kern="100" dirty="0">
                <a:latin typeface="Aptos" panose="020B0004020202020204" pitchFamily="34" charset="0"/>
                <a:cs typeface="Times New Roman" panose="02020603050405020304" pitchFamily="18" charset="0"/>
              </a:rPr>
              <a:t> • Calcul du trafic total par tranche horaire (4 heures). </a:t>
            </a:r>
          </a:p>
          <a:p>
            <a:pPr>
              <a:lnSpc>
                <a:spcPct val="107000"/>
              </a:lnSpc>
              <a:spcAft>
                <a:spcPts val="800"/>
              </a:spcAft>
              <a:buSzPts val="1000"/>
              <a:tabLst>
                <a:tab pos="457200" algn="l"/>
              </a:tabLst>
            </a:pPr>
            <a:r>
              <a:rPr lang="fr-FR" sz="2400" kern="100" dirty="0">
                <a:latin typeface="Aptos" panose="020B0004020202020204" pitchFamily="34" charset="0"/>
                <a:cs typeface="Times New Roman" panose="02020603050405020304" pitchFamily="18" charset="0"/>
              </a:rPr>
              <a:t>• Catégorisation du trafic en 3 niveaux : faible, moyenne, forte.</a:t>
            </a:r>
          </a:p>
        </p:txBody>
      </p:sp>
    </p:spTree>
    <p:extLst>
      <p:ext uri="{BB962C8B-B14F-4D97-AF65-F5344CB8AC3E}">
        <p14:creationId xmlns:p14="http://schemas.microsoft.com/office/powerpoint/2010/main" val="257574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CA402-C19B-04FE-4617-D3FA016B88B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49FAE02-7A2A-5355-2C47-0258139A56B5}"/>
              </a:ext>
            </a:extLst>
          </p:cNvPr>
          <p:cNvSpPr>
            <a:spLocks noGrp="1"/>
          </p:cNvSpPr>
          <p:nvPr>
            <p:ph type="title"/>
          </p:nvPr>
        </p:nvSpPr>
        <p:spPr>
          <a:xfrm>
            <a:off x="632326" y="2807368"/>
            <a:ext cx="11559674" cy="1716505"/>
          </a:xfrm>
        </p:spPr>
        <p:txBody>
          <a:bodyPr>
            <a:normAutofit/>
          </a:bodyPr>
          <a:lstStyle/>
          <a:p>
            <a:r>
              <a:rPr lang="fr-FR" sz="4800" b="1" dirty="0">
                <a:effectLst/>
                <a:latin typeface="Aptos" panose="020B0004020202020204" pitchFamily="34" charset="0"/>
                <a:ea typeface="Aptos" panose="020B0004020202020204" pitchFamily="34" charset="0"/>
                <a:cs typeface="Times New Roman" panose="02020603050405020304" pitchFamily="18" charset="0"/>
              </a:rPr>
              <a:t>Exploration visuelle des données</a:t>
            </a:r>
            <a:endParaRPr lang="fr-FR" sz="4800" dirty="0"/>
          </a:p>
        </p:txBody>
      </p:sp>
      <p:sp>
        <p:nvSpPr>
          <p:cNvPr id="8" name="Ovale 14">
            <a:extLst>
              <a:ext uri="{FF2B5EF4-FFF2-40B4-BE49-F238E27FC236}">
                <a16:creationId xmlns:a16="http://schemas.microsoft.com/office/drawing/2014/main" id="{88D45055-0425-6419-6A54-AEB5BB844CEF}"/>
              </a:ext>
              <a:ext uri="{C183D7F6-B498-43B3-948B-1728B52AA6E4}">
                <adec:decorative xmlns:adec="http://schemas.microsoft.com/office/drawing/2017/decorative" val="1"/>
              </a:ext>
            </a:extLst>
          </p:cNvPr>
          <p:cNvSpPr/>
          <p:nvPr/>
        </p:nvSpPr>
        <p:spPr>
          <a:xfrm>
            <a:off x="7557742" y="5391209"/>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0" name="Cercle : Vide 22">
            <a:extLst>
              <a:ext uri="{FF2B5EF4-FFF2-40B4-BE49-F238E27FC236}">
                <a16:creationId xmlns:a16="http://schemas.microsoft.com/office/drawing/2014/main" id="{B61FAE1E-B3F9-840E-0CF9-FA89434147D7}"/>
              </a:ext>
              <a:ext uri="{C183D7F6-B498-43B3-948B-1728B52AA6E4}">
                <adec:decorative xmlns:adec="http://schemas.microsoft.com/office/drawing/2017/decorative" val="1"/>
              </a:ext>
            </a:extLst>
          </p:cNvPr>
          <p:cNvSpPr/>
          <p:nvPr/>
        </p:nvSpPr>
        <p:spPr>
          <a:xfrm>
            <a:off x="5363239" y="354257"/>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tx1"/>
              </a:solidFill>
            </a:endParaRPr>
          </a:p>
        </p:txBody>
      </p:sp>
      <p:sp>
        <p:nvSpPr>
          <p:cNvPr id="11" name="Ovale 14">
            <a:extLst>
              <a:ext uri="{FF2B5EF4-FFF2-40B4-BE49-F238E27FC236}">
                <a16:creationId xmlns:a16="http://schemas.microsoft.com/office/drawing/2014/main" id="{CC3F7E84-BEBD-5C99-FA63-48BB51E15D0A}"/>
              </a:ext>
              <a:ext uri="{C183D7F6-B498-43B3-948B-1728B52AA6E4}">
                <adec:decorative xmlns:adec="http://schemas.microsoft.com/office/drawing/2017/decorative" val="1"/>
              </a:ext>
            </a:extLst>
          </p:cNvPr>
          <p:cNvSpPr/>
          <p:nvPr/>
        </p:nvSpPr>
        <p:spPr>
          <a:xfrm>
            <a:off x="632326" y="552480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Cercle : Vide 22">
            <a:extLst>
              <a:ext uri="{FF2B5EF4-FFF2-40B4-BE49-F238E27FC236}">
                <a16:creationId xmlns:a16="http://schemas.microsoft.com/office/drawing/2014/main" id="{986CDAA3-B16E-B543-4E31-A8113C718649}"/>
              </a:ext>
              <a:ext uri="{C183D7F6-B498-43B3-948B-1728B52AA6E4}">
                <adec:decorative xmlns:adec="http://schemas.microsoft.com/office/drawing/2017/decorative" val="1"/>
              </a:ext>
            </a:extLst>
          </p:cNvPr>
          <p:cNvSpPr/>
          <p:nvPr/>
        </p:nvSpPr>
        <p:spPr>
          <a:xfrm>
            <a:off x="7230713" y="506418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tx1"/>
              </a:solidFill>
            </a:endParaRPr>
          </a:p>
        </p:txBody>
      </p:sp>
      <p:sp>
        <p:nvSpPr>
          <p:cNvPr id="13" name="Ovale 29">
            <a:extLst>
              <a:ext uri="{FF2B5EF4-FFF2-40B4-BE49-F238E27FC236}">
                <a16:creationId xmlns:a16="http://schemas.microsoft.com/office/drawing/2014/main" id="{CA040C40-A296-0B67-A68A-EA56875370BD}"/>
              </a:ext>
              <a:ext uri="{C183D7F6-B498-43B3-948B-1728B52AA6E4}">
                <adec:decorative xmlns:adec="http://schemas.microsoft.com/office/drawing/2017/decorative" val="1"/>
              </a:ext>
            </a:extLst>
          </p:cNvPr>
          <p:cNvSpPr/>
          <p:nvPr/>
        </p:nvSpPr>
        <p:spPr>
          <a:xfrm>
            <a:off x="5690268" y="68128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170043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86AF4-6A23-853B-E220-93355181D8FE}"/>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CEDC6949-E6C3-68F2-19F0-921B057CB399}"/>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A464E417-3EC0-65F5-7FBE-BB0EAA91DAA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A5B9EA2-274E-98EB-FFA8-5B45610A957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6537DE3B-863A-B1DC-203F-B3DE653A767E}"/>
              </a:ext>
            </a:extLst>
          </p:cNvPr>
          <p:cNvPicPr>
            <a:picLocks noChangeAspect="1"/>
          </p:cNvPicPr>
          <p:nvPr/>
        </p:nvPicPr>
        <p:blipFill>
          <a:blip r:embed="rId3"/>
          <a:stretch>
            <a:fillRect/>
          </a:stretch>
        </p:blipFill>
        <p:spPr>
          <a:xfrm>
            <a:off x="339802" y="906180"/>
            <a:ext cx="9572625" cy="5045639"/>
          </a:xfrm>
          <a:prstGeom prst="rect">
            <a:avLst/>
          </a:prstGeom>
        </p:spPr>
      </p:pic>
    </p:spTree>
    <p:extLst>
      <p:ext uri="{BB962C8B-B14F-4D97-AF65-F5344CB8AC3E}">
        <p14:creationId xmlns:p14="http://schemas.microsoft.com/office/powerpoint/2010/main" val="161256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E9DB9-47D8-A809-E288-6626D9B808E4}"/>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2B6CD9F7-FD4B-199F-2E19-AD8F9A9BC266}"/>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3EEF56F8-54E0-4238-D508-710626C95B2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6BAF0E8E-BEFA-687A-991E-68DAFAA7F901}"/>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6EE5F729-440E-146C-E2CF-9508E4E048A3}"/>
              </a:ext>
            </a:extLst>
          </p:cNvPr>
          <p:cNvPicPr>
            <a:picLocks noChangeAspect="1"/>
          </p:cNvPicPr>
          <p:nvPr/>
        </p:nvPicPr>
        <p:blipFill>
          <a:blip r:embed="rId3"/>
          <a:stretch>
            <a:fillRect/>
          </a:stretch>
        </p:blipFill>
        <p:spPr>
          <a:xfrm>
            <a:off x="0" y="839626"/>
            <a:ext cx="12192000" cy="5178747"/>
          </a:xfrm>
          <a:prstGeom prst="rect">
            <a:avLst/>
          </a:prstGeom>
        </p:spPr>
      </p:pic>
    </p:spTree>
    <p:extLst>
      <p:ext uri="{BB962C8B-B14F-4D97-AF65-F5344CB8AC3E}">
        <p14:creationId xmlns:p14="http://schemas.microsoft.com/office/powerpoint/2010/main" val="3313292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A9486-703B-478E-043C-C3E8BC6DDDF8}"/>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E57FB35E-2D8A-5941-7425-97434CEB9D82}"/>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DF7E93BA-70DC-CFAA-AECE-BF134A1F951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0E6A1DF-49D1-AA69-BD09-D1706627640B}"/>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C7B77CBD-36CB-5C30-23A8-1AD0ACAEDB85}"/>
              </a:ext>
            </a:extLst>
          </p:cNvPr>
          <p:cNvPicPr>
            <a:picLocks noChangeAspect="1"/>
          </p:cNvPicPr>
          <p:nvPr/>
        </p:nvPicPr>
        <p:blipFill>
          <a:blip r:embed="rId3"/>
          <a:stretch>
            <a:fillRect/>
          </a:stretch>
        </p:blipFill>
        <p:spPr>
          <a:xfrm>
            <a:off x="743361" y="1095375"/>
            <a:ext cx="9545284" cy="4667250"/>
          </a:xfrm>
          <a:prstGeom prst="rect">
            <a:avLst/>
          </a:prstGeom>
        </p:spPr>
      </p:pic>
    </p:spTree>
    <p:extLst>
      <p:ext uri="{BB962C8B-B14F-4D97-AF65-F5344CB8AC3E}">
        <p14:creationId xmlns:p14="http://schemas.microsoft.com/office/powerpoint/2010/main" val="285533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BFA29-C71E-D2E2-3CEA-BAE608074AD2}"/>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34E6EC63-4C75-81D2-A8DB-0309D1949A92}"/>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0A548E41-764B-3ECB-65AA-06AAB92C937F}"/>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DD0E3C6F-063F-0355-DF2B-5F01B3B96FF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8A9C8B9D-D15C-B5E0-9B0F-A7F4C15D1A76}"/>
              </a:ext>
            </a:extLst>
          </p:cNvPr>
          <p:cNvPicPr>
            <a:picLocks noChangeAspect="1"/>
          </p:cNvPicPr>
          <p:nvPr/>
        </p:nvPicPr>
        <p:blipFill>
          <a:blip r:embed="rId3"/>
          <a:stretch>
            <a:fillRect/>
          </a:stretch>
        </p:blipFill>
        <p:spPr>
          <a:xfrm>
            <a:off x="433387" y="827672"/>
            <a:ext cx="11325225" cy="5619750"/>
          </a:xfrm>
          <a:prstGeom prst="rect">
            <a:avLst/>
          </a:prstGeom>
        </p:spPr>
      </p:pic>
    </p:spTree>
    <p:extLst>
      <p:ext uri="{BB962C8B-B14F-4D97-AF65-F5344CB8AC3E}">
        <p14:creationId xmlns:p14="http://schemas.microsoft.com/office/powerpoint/2010/main" val="384026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18EAE-9A7F-25DE-EA05-8E162983AAE3}"/>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3EC68164-C7D1-BFD1-BB4C-F61FE31DB88C}"/>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718DBBE4-F6D5-DDB7-14E4-96715A394C5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4B2C8134-FB22-CBB4-76D0-C29AED64E8B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A14E2357-7146-B84A-9109-4F7346FA8181}"/>
              </a:ext>
            </a:extLst>
          </p:cNvPr>
          <p:cNvPicPr>
            <a:picLocks noChangeAspect="1"/>
          </p:cNvPicPr>
          <p:nvPr/>
        </p:nvPicPr>
        <p:blipFill>
          <a:blip r:embed="rId3"/>
          <a:stretch>
            <a:fillRect/>
          </a:stretch>
        </p:blipFill>
        <p:spPr>
          <a:xfrm>
            <a:off x="0" y="839626"/>
            <a:ext cx="12192000" cy="5178747"/>
          </a:xfrm>
          <a:prstGeom prst="rect">
            <a:avLst/>
          </a:prstGeom>
        </p:spPr>
      </p:pic>
    </p:spTree>
    <p:extLst>
      <p:ext uri="{BB962C8B-B14F-4D97-AF65-F5344CB8AC3E}">
        <p14:creationId xmlns:p14="http://schemas.microsoft.com/office/powerpoint/2010/main" val="3453176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B9849-D6DF-A680-1B6D-BF0DB158B0E7}"/>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DD346AAE-6754-0B76-8866-37AAD453524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69B7E9EF-5316-A5C8-465D-6EC4A1334309}"/>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277E012D-1BA5-315D-13D2-8F3EB13CC08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D69C48BC-9888-6751-2CAE-0CC7D7F28340}"/>
              </a:ext>
            </a:extLst>
          </p:cNvPr>
          <p:cNvPicPr>
            <a:picLocks noChangeAspect="1"/>
          </p:cNvPicPr>
          <p:nvPr/>
        </p:nvPicPr>
        <p:blipFill>
          <a:blip r:embed="rId3"/>
          <a:stretch>
            <a:fillRect/>
          </a:stretch>
        </p:blipFill>
        <p:spPr>
          <a:xfrm>
            <a:off x="944228" y="160423"/>
            <a:ext cx="10154653" cy="6858000"/>
          </a:xfrm>
          <a:prstGeom prst="rect">
            <a:avLst/>
          </a:prstGeom>
        </p:spPr>
      </p:pic>
    </p:spTree>
    <p:extLst>
      <p:ext uri="{BB962C8B-B14F-4D97-AF65-F5344CB8AC3E}">
        <p14:creationId xmlns:p14="http://schemas.microsoft.com/office/powerpoint/2010/main" val="375435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5BAC5-4A9B-07F9-1F73-A5E5B574EE0E}"/>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059E739B-7A5C-70C0-6E5B-6FDD7DAA47B5}"/>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5754376B-F4B6-0A2C-829E-4BF6E85E223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B2F85980-4C45-586C-9807-5A7758DFB8CB}"/>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8C267B84-3503-9B0C-1872-96D88E6BD7AF}"/>
              </a:ext>
            </a:extLst>
          </p:cNvPr>
          <p:cNvPicPr>
            <a:picLocks noChangeAspect="1"/>
          </p:cNvPicPr>
          <p:nvPr/>
        </p:nvPicPr>
        <p:blipFill>
          <a:blip r:embed="rId3"/>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288133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88803-7ACF-D0DF-DE47-E5CE87A598CA}"/>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0F3A795C-65F9-5D25-70B2-2A5D74898B4C}"/>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58B418A4-CF1C-0C21-DE1C-ABFBD8EFEBA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F6F90CB9-00F8-6273-278F-E6D1D7D06D7F}"/>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19227346-4A5B-0520-882E-BE21C2A31A43}"/>
              </a:ext>
            </a:extLst>
          </p:cNvPr>
          <p:cNvPicPr>
            <a:picLocks noChangeAspect="1"/>
          </p:cNvPicPr>
          <p:nvPr/>
        </p:nvPicPr>
        <p:blipFill>
          <a:blip r:embed="rId3"/>
          <a:stretch>
            <a:fillRect/>
          </a:stretch>
        </p:blipFill>
        <p:spPr>
          <a:xfrm>
            <a:off x="4467225" y="1762125"/>
            <a:ext cx="3257550" cy="3333750"/>
          </a:xfrm>
          <a:prstGeom prst="rect">
            <a:avLst/>
          </a:prstGeom>
        </p:spPr>
      </p:pic>
    </p:spTree>
    <p:extLst>
      <p:ext uri="{BB962C8B-B14F-4D97-AF65-F5344CB8AC3E}">
        <p14:creationId xmlns:p14="http://schemas.microsoft.com/office/powerpoint/2010/main" val="116363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88B8ED-B4B0-A8E7-EB4D-CFA03B335B1B}"/>
              </a:ext>
            </a:extLst>
          </p:cNvPr>
          <p:cNvSpPr>
            <a:spLocks noGrp="1"/>
          </p:cNvSpPr>
          <p:nvPr>
            <p:ph type="title"/>
          </p:nvPr>
        </p:nvSpPr>
        <p:spPr>
          <a:xfrm>
            <a:off x="304800" y="2983832"/>
            <a:ext cx="4878388" cy="1780672"/>
          </a:xfrm>
        </p:spPr>
        <p:txBody>
          <a:bodyPr>
            <a:normAutofit/>
          </a:bodyPr>
          <a:lstStyle/>
          <a:p>
            <a:r>
              <a:rPr lang="fr-FR" sz="4800" b="1" dirty="0">
                <a:effectLst/>
                <a:latin typeface="Aptos" panose="020B0004020202020204" pitchFamily="34" charset="0"/>
                <a:ea typeface="Aptos" panose="020B0004020202020204" pitchFamily="34" charset="0"/>
                <a:cs typeface="Times New Roman" panose="02020603050405020304" pitchFamily="18" charset="0"/>
              </a:rPr>
              <a:t>Introduction &amp; Objectifs</a:t>
            </a:r>
            <a:endParaRPr lang="fr-FR" sz="4800" dirty="0"/>
          </a:p>
        </p:txBody>
      </p:sp>
      <p:sp>
        <p:nvSpPr>
          <p:cNvPr id="3" name="Espace réservé du contenu 2">
            <a:extLst>
              <a:ext uri="{FF2B5EF4-FFF2-40B4-BE49-F238E27FC236}">
                <a16:creationId xmlns:a16="http://schemas.microsoft.com/office/drawing/2014/main" id="{5BB31C47-5FBF-6A1C-519E-69446CBCDE7C}"/>
              </a:ext>
            </a:extLst>
          </p:cNvPr>
          <p:cNvSpPr>
            <a:spLocks noGrp="1"/>
          </p:cNvSpPr>
          <p:nvPr>
            <p:ph idx="1"/>
          </p:nvPr>
        </p:nvSpPr>
        <p:spPr/>
        <p:txBody>
          <a:bodyPr/>
          <a:lstStyle/>
          <a:p>
            <a:endParaRPr lang="fr-FR"/>
          </a:p>
        </p:txBody>
      </p:sp>
      <p:pic>
        <p:nvPicPr>
          <p:cNvPr id="5" name="Espace réservé pour une image  5">
            <a:extLst>
              <a:ext uri="{FF2B5EF4-FFF2-40B4-BE49-F238E27FC236}">
                <a16:creationId xmlns:a16="http://schemas.microsoft.com/office/drawing/2014/main" id="{A5F1F83E-E40E-B711-8DFF-F6689D56C4D9}"/>
              </a:ext>
            </a:extLst>
          </p:cNvPr>
          <p:cNvPicPr>
            <a:picLocks noChangeAspect="1"/>
          </p:cNvPicPr>
          <p:nvPr/>
        </p:nvPicPr>
        <p:blipFill>
          <a:blip r:embed="rId2"/>
          <a:srcRect l="11136" r="11136"/>
          <a:stretch>
            <a:fillRect/>
          </a:stretch>
        </p:blipFill>
        <p:spPr>
          <a:xfrm>
            <a:off x="5183188" y="0"/>
            <a:ext cx="7008812" cy="6868160"/>
          </a:xfrm>
          <a:prstGeom prst="rect">
            <a:avLst/>
          </a:prstGeom>
        </p:spPr>
      </p:pic>
    </p:spTree>
    <p:extLst>
      <p:ext uri="{BB962C8B-B14F-4D97-AF65-F5344CB8AC3E}">
        <p14:creationId xmlns:p14="http://schemas.microsoft.com/office/powerpoint/2010/main" val="2705323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4B60484C-FE2F-BB33-7CA1-9793632FDEC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27A76E7-821C-903F-A1A8-E6B1CCECE287}"/>
              </a:ext>
            </a:extLst>
          </p:cNvPr>
          <p:cNvSpPr>
            <a:spLocks noGrp="1"/>
          </p:cNvSpPr>
          <p:nvPr>
            <p:ph type="ctrTitle"/>
          </p:nvPr>
        </p:nvSpPr>
        <p:spPr>
          <a:xfrm>
            <a:off x="1363579" y="3612384"/>
            <a:ext cx="9144000" cy="2492990"/>
          </a:xfrm>
        </p:spPr>
        <p:txBody>
          <a:bodyPr lIns="0" tIns="0" rIns="0" bIns="0" rtlCol="0" anchor="t">
            <a:spAutoFit/>
          </a:bodyPr>
          <a:lstStyle/>
          <a:p>
            <a:pPr rtl="0"/>
            <a:r>
              <a:rPr lang="fr-FR" sz="6000" b="1" dirty="0">
                <a:effectLst/>
                <a:latin typeface="Aptos" panose="020B0004020202020204" pitchFamily="34" charset="0"/>
                <a:ea typeface="Aptos" panose="020B0004020202020204" pitchFamily="34" charset="0"/>
                <a:cs typeface="Times New Roman" panose="02020603050405020304" pitchFamily="18" charset="0"/>
              </a:rPr>
              <a:t>Classification (Apprentissage non Supervisé)</a:t>
            </a:r>
            <a:endParaRPr lang="fr-FR" dirty="0">
              <a:solidFill>
                <a:schemeClr val="accent4"/>
              </a:solidFill>
            </a:endParaRPr>
          </a:p>
        </p:txBody>
      </p:sp>
      <p:sp>
        <p:nvSpPr>
          <p:cNvPr id="4" name="Losange 3">
            <a:extLst>
              <a:ext uri="{FF2B5EF4-FFF2-40B4-BE49-F238E27FC236}">
                <a16:creationId xmlns:a16="http://schemas.microsoft.com/office/drawing/2014/main" id="{CBC61FF0-106E-CDE6-B9B2-2427DFE75B74}"/>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Losange 4">
            <a:extLst>
              <a:ext uri="{FF2B5EF4-FFF2-40B4-BE49-F238E27FC236}">
                <a16:creationId xmlns:a16="http://schemas.microsoft.com/office/drawing/2014/main" id="{08D96D11-CD2A-6D23-A5E7-8204E50A8035}"/>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2137017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A6DDAD-4A1F-AEE5-4C1A-EF7D8CC1D840}"/>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561BF37-98FB-FDAA-1421-3E387CBA806F}"/>
              </a:ext>
            </a:extLst>
          </p:cNvPr>
          <p:cNvSpPr>
            <a:spLocks noGrp="1"/>
          </p:cNvSpPr>
          <p:nvPr>
            <p:ph sz="quarter" idx="10"/>
          </p:nvPr>
        </p:nvSpPr>
        <p:spPr>
          <a:xfrm>
            <a:off x="417095" y="2022249"/>
            <a:ext cx="11549762" cy="4389437"/>
          </a:xfrm>
        </p:spPr>
        <p:txBody>
          <a:bodyPr rtlCol="0">
            <a:noAutofit/>
          </a:bodyPr>
          <a:lstStyle>
            <a:defPPr>
              <a:defRPr lang="fr-FR"/>
            </a:defPPr>
          </a:lstStyle>
          <a:p>
            <a:pPr marL="0" indent="0">
              <a:lnSpc>
                <a:spcPct val="107000"/>
              </a:lnSpc>
              <a:spcAft>
                <a:spcPts val="800"/>
              </a:spcAft>
              <a:buNone/>
            </a:pPr>
            <a:r>
              <a:rPr lang="fr-FR" sz="2800" dirty="0"/>
              <a:t>L'analyse exploratoire a permis d'identifier : </a:t>
            </a:r>
          </a:p>
          <a:p>
            <a:pPr marL="0" indent="0">
              <a:lnSpc>
                <a:spcPct val="107000"/>
              </a:lnSpc>
              <a:spcAft>
                <a:spcPts val="800"/>
              </a:spcAft>
              <a:buNone/>
            </a:pPr>
            <a:r>
              <a:rPr lang="fr-FR" sz="2800" dirty="0"/>
              <a:t>• Des pics de fréquentation évidents (heures de pointe matin et soir). </a:t>
            </a:r>
          </a:p>
          <a:p>
            <a:pPr marL="0" indent="0">
              <a:lnSpc>
                <a:spcPct val="107000"/>
              </a:lnSpc>
              <a:spcAft>
                <a:spcPts val="800"/>
              </a:spcAft>
              <a:buNone/>
            </a:pPr>
            <a:r>
              <a:rPr lang="fr-FR" sz="2800" dirty="0"/>
              <a:t>• Des différences de fréquentation selon les jours de la semaine. </a:t>
            </a:r>
          </a:p>
          <a:p>
            <a:pPr marL="0" indent="0">
              <a:lnSpc>
                <a:spcPct val="107000"/>
              </a:lnSpc>
              <a:spcAft>
                <a:spcPts val="800"/>
              </a:spcAft>
              <a:buNone/>
            </a:pPr>
            <a:r>
              <a:rPr lang="fr-FR" sz="2800" dirty="0"/>
              <a:t>• Une corrélation modérée entre les entrées et les sorties (coefficient de Pearson = 0.545).</a:t>
            </a:r>
            <a:endParaRPr lang="fr-FR"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65F7BDDC-63F7-7637-AF1E-A56987F65108}"/>
              </a:ext>
            </a:extLst>
          </p:cNvPr>
          <p:cNvSpPr>
            <a:spLocks noGrp="1"/>
          </p:cNvSpPr>
          <p:nvPr>
            <p:ph type="sldNum" sz="quarter" idx="4"/>
          </p:nvPr>
        </p:nvSpPr>
        <p:spPr>
          <a:xfrm>
            <a:off x="914400" y="6246254"/>
            <a:ext cx="631065" cy="296214"/>
          </a:xfrm>
        </p:spPr>
        <p:txBody>
          <a:bodyPr rtlCol="0"/>
          <a:lstStyle>
            <a:defPPr>
              <a:defRPr lang="fr-FR"/>
            </a:defPPr>
          </a:lstStyle>
          <a:p>
            <a:pPr rtl="0"/>
            <a:fld id="{B5CEABB6-07DC-46E8-9B57-56EC44A396E5}" type="slidenum">
              <a:rPr lang="fr-FR" smtClean="0"/>
              <a:pPr rtl="0"/>
              <a:t>21</a:t>
            </a:fld>
            <a:endParaRPr lang="fr-FR" dirty="0"/>
          </a:p>
        </p:txBody>
      </p:sp>
    </p:spTree>
    <p:extLst>
      <p:ext uri="{BB962C8B-B14F-4D97-AF65-F5344CB8AC3E}">
        <p14:creationId xmlns:p14="http://schemas.microsoft.com/office/powerpoint/2010/main" val="3558661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D9067-B1A3-5324-7195-FB92762D671F}"/>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1B0D1087-36CD-FE0B-5783-F9C94FBA35FD}"/>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4E9FCA4E-ED40-F2B6-CEA1-3B6CDBDBACD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8BF9F146-655B-78B8-E288-A4DA22AF7E1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8CAF834A-E5F8-B993-641E-6787EFB0E821}"/>
              </a:ext>
            </a:extLst>
          </p:cNvPr>
          <p:cNvPicPr>
            <a:picLocks noChangeAspect="1"/>
          </p:cNvPicPr>
          <p:nvPr/>
        </p:nvPicPr>
        <p:blipFill>
          <a:blip r:embed="rId3"/>
          <a:stretch>
            <a:fillRect/>
          </a:stretch>
        </p:blipFill>
        <p:spPr>
          <a:xfrm>
            <a:off x="2736979" y="0"/>
            <a:ext cx="6718041" cy="6858000"/>
          </a:xfrm>
          <a:prstGeom prst="rect">
            <a:avLst/>
          </a:prstGeom>
        </p:spPr>
      </p:pic>
    </p:spTree>
    <p:extLst>
      <p:ext uri="{BB962C8B-B14F-4D97-AF65-F5344CB8AC3E}">
        <p14:creationId xmlns:p14="http://schemas.microsoft.com/office/powerpoint/2010/main" val="3561773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6D017-6173-CCC5-F5C9-C8B09A9A6621}"/>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2C990263-57C1-2267-0EC8-2C16720EDA2A}"/>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18447B9F-6EDE-3665-70DC-9A082517C4CA}"/>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BC21ED8A-FC9F-2C67-8753-3FF8071FC2A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127932DF-2A10-645D-54FB-871857A4DC3C}"/>
              </a:ext>
            </a:extLst>
          </p:cNvPr>
          <p:cNvPicPr>
            <a:picLocks noChangeAspect="1"/>
          </p:cNvPicPr>
          <p:nvPr/>
        </p:nvPicPr>
        <p:blipFill>
          <a:blip r:embed="rId3"/>
          <a:stretch>
            <a:fillRect/>
          </a:stretch>
        </p:blipFill>
        <p:spPr>
          <a:xfrm>
            <a:off x="1414462" y="647700"/>
            <a:ext cx="9363075" cy="5562600"/>
          </a:xfrm>
          <a:prstGeom prst="rect">
            <a:avLst/>
          </a:prstGeom>
        </p:spPr>
      </p:pic>
    </p:spTree>
    <p:extLst>
      <p:ext uri="{BB962C8B-B14F-4D97-AF65-F5344CB8AC3E}">
        <p14:creationId xmlns:p14="http://schemas.microsoft.com/office/powerpoint/2010/main" val="152953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5EFE3-5272-5D41-9F66-6E6295D967E6}"/>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1D053F9D-0F24-655A-AE91-666C2ACB283C}"/>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FFE1B20A-46A8-C32A-FB40-85680F96E3A5}"/>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C388A926-93EA-6295-D1AA-1610E479CD55}"/>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302F5F68-D0AE-9828-E3AB-1D9CADFFCE6F}"/>
              </a:ext>
            </a:extLst>
          </p:cNvPr>
          <p:cNvPicPr>
            <a:picLocks noChangeAspect="1"/>
          </p:cNvPicPr>
          <p:nvPr/>
        </p:nvPicPr>
        <p:blipFill>
          <a:blip r:embed="rId3"/>
          <a:stretch>
            <a:fillRect/>
          </a:stretch>
        </p:blipFill>
        <p:spPr>
          <a:xfrm>
            <a:off x="2362200" y="1600200"/>
            <a:ext cx="7467600" cy="3657600"/>
          </a:xfrm>
          <a:prstGeom prst="rect">
            <a:avLst/>
          </a:prstGeom>
        </p:spPr>
      </p:pic>
    </p:spTree>
    <p:extLst>
      <p:ext uri="{BB962C8B-B14F-4D97-AF65-F5344CB8AC3E}">
        <p14:creationId xmlns:p14="http://schemas.microsoft.com/office/powerpoint/2010/main" val="3609710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85BA6D-9927-127C-E3C0-347480543BD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EA5745D-9564-B478-EC21-59C8EF55DB83}"/>
              </a:ext>
            </a:extLst>
          </p:cNvPr>
          <p:cNvSpPr>
            <a:spLocks noGrp="1"/>
          </p:cNvSpPr>
          <p:nvPr>
            <p:ph type="title"/>
          </p:nvPr>
        </p:nvSpPr>
        <p:spPr>
          <a:xfrm>
            <a:off x="3646428" y="3209249"/>
            <a:ext cx="11052458" cy="1448747"/>
          </a:xfrm>
        </p:spPr>
        <p:txBody>
          <a:bodyPr rtlCol="0">
            <a:normAutofit/>
          </a:bodyPr>
          <a:lstStyle>
            <a:defPPr>
              <a:defRPr lang="fr-FR"/>
            </a:defPPr>
          </a:lstStyle>
          <a:p>
            <a:pPr>
              <a:lnSpc>
                <a:spcPct val="107000"/>
              </a:lnSpc>
              <a:spcAft>
                <a:spcPts val="800"/>
              </a:spcAft>
            </a:pPr>
            <a:r>
              <a:rPr lang="fr-CA" sz="4000" b="1" kern="100" dirty="0">
                <a:effectLst/>
                <a:latin typeface="Aptos" panose="020B0004020202020204" pitchFamily="34" charset="0"/>
                <a:ea typeface="Aptos" panose="020B0004020202020204" pitchFamily="34" charset="0"/>
                <a:cs typeface="Times New Roman" panose="02020603050405020304" pitchFamily="18" charset="0"/>
              </a:rPr>
              <a:t> K-MEANS</a:t>
            </a:r>
            <a:endParaRPr lang="fr-FR"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225D0E04-7B72-1B57-EE7A-5EDEFA16E19F}"/>
              </a:ext>
            </a:extLst>
          </p:cNvPr>
          <p:cNvSpPr>
            <a:spLocks noGrp="1"/>
          </p:cNvSpPr>
          <p:nvPr>
            <p:ph sz="quarter" idx="10"/>
          </p:nvPr>
        </p:nvSpPr>
        <p:spPr>
          <a:xfrm>
            <a:off x="3157640" y="3552073"/>
            <a:ext cx="8118482" cy="618371"/>
          </a:xfrm>
        </p:spPr>
        <p:txBody>
          <a:bodyPr rtlCol="0">
            <a:noAutofit/>
          </a:bodyPr>
          <a:lstStyle>
            <a:defPPr>
              <a:defRPr lang="fr-FR"/>
            </a:defPPr>
          </a:lstStyle>
          <a:p>
            <a:pPr marL="0" indent="0">
              <a:lnSpc>
                <a:spcPct val="107000"/>
              </a:lnSpc>
              <a:spcAft>
                <a:spcPts val="800"/>
              </a:spcAft>
              <a:buNone/>
            </a:pPr>
            <a:r>
              <a:rPr lang="fr-FR" sz="3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40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3600" b="1" kern="100" dirty="0">
                <a:effectLst/>
                <a:latin typeface="Aptos" panose="020B0004020202020204" pitchFamily="34" charset="0"/>
                <a:ea typeface="Aptos" panose="020B0004020202020204" pitchFamily="34" charset="0"/>
                <a:cs typeface="Times New Roman" panose="02020603050405020304" pitchFamily="18" charset="0"/>
              </a:rPr>
              <a:t>DBSCAN</a:t>
            </a:r>
            <a:endParaRPr lang="fr-FR" sz="3200"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17097899-48BE-56A7-160E-4926B5A4474D}"/>
              </a:ext>
            </a:extLst>
          </p:cNvPr>
          <p:cNvSpPr>
            <a:spLocks noGrp="1"/>
          </p:cNvSpPr>
          <p:nvPr>
            <p:ph type="sldNum" sz="quarter" idx="4"/>
          </p:nvPr>
        </p:nvSpPr>
        <p:spPr>
          <a:xfrm>
            <a:off x="914400" y="6246254"/>
            <a:ext cx="631065" cy="296214"/>
          </a:xfrm>
        </p:spPr>
        <p:txBody>
          <a:bodyPr rtlCol="0"/>
          <a:lstStyle>
            <a:defPPr>
              <a:defRPr lang="fr-FR"/>
            </a:defPPr>
          </a:lstStyle>
          <a:p>
            <a:pPr rtl="0"/>
            <a:fld id="{B5CEABB6-07DC-46E8-9B57-56EC44A396E5}" type="slidenum">
              <a:rPr lang="fr-FR" smtClean="0"/>
              <a:pPr rtl="0"/>
              <a:t>25</a:t>
            </a:fld>
            <a:endParaRPr lang="fr-FR" dirty="0"/>
          </a:p>
        </p:txBody>
      </p:sp>
    </p:spTree>
    <p:extLst>
      <p:ext uri="{BB962C8B-B14F-4D97-AF65-F5344CB8AC3E}">
        <p14:creationId xmlns:p14="http://schemas.microsoft.com/office/powerpoint/2010/main" val="2896775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C10F9-9D9B-579E-2DE8-8759C4987450}"/>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F7219717-7650-AFC4-A410-BB447C2EC093}"/>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60781B10-B24A-EC7F-6728-21C25A639AD4}"/>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A7286385-79CB-20DE-78F3-166FA74476A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54C0AF4F-8285-2090-F755-D8842D05ECCC}"/>
              </a:ext>
            </a:extLst>
          </p:cNvPr>
          <p:cNvPicPr>
            <a:picLocks noChangeAspect="1"/>
          </p:cNvPicPr>
          <p:nvPr/>
        </p:nvPicPr>
        <p:blipFill>
          <a:blip r:embed="rId3"/>
          <a:stretch>
            <a:fillRect/>
          </a:stretch>
        </p:blipFill>
        <p:spPr>
          <a:xfrm>
            <a:off x="457200" y="647700"/>
            <a:ext cx="11277600" cy="5562600"/>
          </a:xfrm>
          <a:prstGeom prst="rect">
            <a:avLst/>
          </a:prstGeom>
        </p:spPr>
      </p:pic>
    </p:spTree>
    <p:extLst>
      <p:ext uri="{BB962C8B-B14F-4D97-AF65-F5344CB8AC3E}">
        <p14:creationId xmlns:p14="http://schemas.microsoft.com/office/powerpoint/2010/main" val="2662911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35B4C78-E59F-48C8-9C15-AC0EAD8E89F1}"/>
              </a:ext>
            </a:extLst>
          </p:cNvPr>
          <p:cNvPicPr>
            <a:picLocks noChangeAspect="1"/>
          </p:cNvPicPr>
          <p:nvPr/>
        </p:nvPicPr>
        <p:blipFill>
          <a:blip r:embed="rId2"/>
          <a:stretch>
            <a:fillRect/>
          </a:stretch>
        </p:blipFill>
        <p:spPr>
          <a:xfrm>
            <a:off x="677577" y="443578"/>
            <a:ext cx="8345923" cy="5470419"/>
          </a:xfrm>
          <a:prstGeom prst="rect">
            <a:avLst/>
          </a:prstGeom>
        </p:spPr>
      </p:pic>
    </p:spTree>
    <p:extLst>
      <p:ext uri="{BB962C8B-B14F-4D97-AF65-F5344CB8AC3E}">
        <p14:creationId xmlns:p14="http://schemas.microsoft.com/office/powerpoint/2010/main" val="3279175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E1CE5B1-2706-F268-4925-29475523DB1D}"/>
              </a:ext>
            </a:extLst>
          </p:cNvPr>
          <p:cNvSpPr txBox="1"/>
          <p:nvPr/>
        </p:nvSpPr>
        <p:spPr>
          <a:xfrm>
            <a:off x="947292" y="2691980"/>
            <a:ext cx="8195062" cy="1477328"/>
          </a:xfrm>
          <a:prstGeom prst="rect">
            <a:avLst/>
          </a:prstGeom>
          <a:noFill/>
        </p:spPr>
        <p:txBody>
          <a:bodyPr wrap="square">
            <a:spAutoFit/>
          </a:bodyPr>
          <a:lstStyle/>
          <a:p>
            <a:r>
              <a:rPr lang="fr-CA" dirty="0"/>
              <a:t>En pratique : </a:t>
            </a:r>
          </a:p>
          <a:p>
            <a:r>
              <a:rPr lang="fr-CA" dirty="0"/>
              <a:t>• K-</a:t>
            </a:r>
            <a:r>
              <a:rPr lang="fr-CA" dirty="0" err="1"/>
              <a:t>means</a:t>
            </a:r>
            <a:r>
              <a:rPr lang="fr-CA" dirty="0"/>
              <a:t> est efficace pour une segmentation structurée et homogène.</a:t>
            </a:r>
          </a:p>
          <a:p>
            <a:r>
              <a:rPr lang="fr-CA" dirty="0"/>
              <a:t> </a:t>
            </a:r>
          </a:p>
          <a:p>
            <a:r>
              <a:rPr lang="fr-CA" dirty="0"/>
              <a:t>• DBSCAN est plus adapté si l’on cherche à identifier des stations exceptionnelles ou marginales, comme des zones de très forte ou très faible affluence. </a:t>
            </a:r>
          </a:p>
        </p:txBody>
      </p:sp>
    </p:spTree>
    <p:extLst>
      <p:ext uri="{BB962C8B-B14F-4D97-AF65-F5344CB8AC3E}">
        <p14:creationId xmlns:p14="http://schemas.microsoft.com/office/powerpoint/2010/main" val="1597681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D9FCD-6C26-1CC7-E784-C89AAC6C8B86}"/>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A5BA442C-71D3-D02B-DF54-F98A342C74C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EACB9555-1A36-0A77-663A-7D4C7DC95E7D}"/>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10D58A65-48F0-0EEE-9D15-427C6C46D3C7}"/>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DC86F0C6-2F6B-4FFF-0C4B-31923F7DDD1F}"/>
              </a:ext>
            </a:extLst>
          </p:cNvPr>
          <p:cNvPicPr>
            <a:picLocks noChangeAspect="1"/>
          </p:cNvPicPr>
          <p:nvPr/>
        </p:nvPicPr>
        <p:blipFill>
          <a:blip r:embed="rId3"/>
          <a:stretch>
            <a:fillRect/>
          </a:stretch>
        </p:blipFill>
        <p:spPr>
          <a:xfrm>
            <a:off x="1409700" y="647700"/>
            <a:ext cx="9372600" cy="5562600"/>
          </a:xfrm>
          <a:prstGeom prst="rect">
            <a:avLst/>
          </a:prstGeom>
        </p:spPr>
      </p:pic>
    </p:spTree>
    <p:extLst>
      <p:ext uri="{BB962C8B-B14F-4D97-AF65-F5344CB8AC3E}">
        <p14:creationId xmlns:p14="http://schemas.microsoft.com/office/powerpoint/2010/main" val="220318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5E2152-743F-687E-1D79-7EEC66C5A086}"/>
              </a:ext>
            </a:extLst>
          </p:cNvPr>
          <p:cNvSpPr>
            <a:spLocks noGrp="1"/>
          </p:cNvSpPr>
          <p:nvPr>
            <p:ph type="title"/>
          </p:nvPr>
        </p:nvSpPr>
        <p:spPr>
          <a:xfrm>
            <a:off x="655387" y="593558"/>
            <a:ext cx="10515600" cy="1321970"/>
          </a:xfrm>
        </p:spPr>
        <p:txBody>
          <a:bodyPr/>
          <a:lstStyle/>
          <a:p>
            <a:r>
              <a:rPr lang="fr-FR" b="1" dirty="0">
                <a:effectLst/>
                <a:latin typeface="Aptos" panose="020B0004020202020204" pitchFamily="34" charset="0"/>
                <a:ea typeface="Aptos" panose="020B0004020202020204" pitchFamily="34" charset="0"/>
                <a:cs typeface="Times New Roman" panose="02020603050405020304" pitchFamily="18" charset="0"/>
              </a:rPr>
              <a:t>Contexte </a:t>
            </a:r>
            <a:endParaRPr lang="fr-FR" dirty="0"/>
          </a:p>
        </p:txBody>
      </p:sp>
      <p:sp>
        <p:nvSpPr>
          <p:cNvPr id="3" name="Espace réservé du texte 2">
            <a:extLst>
              <a:ext uri="{FF2B5EF4-FFF2-40B4-BE49-F238E27FC236}">
                <a16:creationId xmlns:a16="http://schemas.microsoft.com/office/drawing/2014/main" id="{C343047C-679C-E7B8-AAC5-C92D295D1B00}"/>
              </a:ext>
            </a:extLst>
          </p:cNvPr>
          <p:cNvSpPr>
            <a:spLocks noGrp="1"/>
          </p:cNvSpPr>
          <p:nvPr>
            <p:ph type="body" idx="1"/>
          </p:nvPr>
        </p:nvSpPr>
        <p:spPr>
          <a:xfrm>
            <a:off x="655387" y="2440593"/>
            <a:ext cx="11119518" cy="1940633"/>
          </a:xfrm>
        </p:spPr>
        <p:txBody>
          <a:bodyPr/>
          <a:lstStyle/>
          <a:p>
            <a:r>
              <a:rPr lang="fr-FR" sz="2400" dirty="0">
                <a:solidFill>
                  <a:schemeClr val="tx1"/>
                </a:solidFill>
                <a:latin typeface="Arial" panose="020B0604020202020204" pitchFamily="34" charset="0"/>
                <a:cs typeface="Arial" panose="020B0604020202020204" pitchFamily="34" charset="0"/>
              </a:rPr>
              <a:t>La </a:t>
            </a:r>
            <a:r>
              <a:rPr lang="fr-FR" sz="2400" dirty="0" err="1">
                <a:solidFill>
                  <a:schemeClr val="tx1"/>
                </a:solidFill>
                <a:latin typeface="Arial" panose="020B0604020202020204" pitchFamily="34" charset="0"/>
                <a:cs typeface="Arial" panose="020B0604020202020204" pitchFamily="34" charset="0"/>
              </a:rPr>
              <a:t>Metropolitan</a:t>
            </a:r>
            <a:r>
              <a:rPr lang="fr-FR" sz="2400" dirty="0">
                <a:solidFill>
                  <a:schemeClr val="tx1"/>
                </a:solidFill>
                <a:latin typeface="Arial" panose="020B0604020202020204" pitchFamily="34" charset="0"/>
                <a:cs typeface="Arial" panose="020B0604020202020204" pitchFamily="34" charset="0"/>
              </a:rPr>
              <a:t> Transportation </a:t>
            </a:r>
            <a:r>
              <a:rPr lang="fr-FR" sz="2400" dirty="0" err="1">
                <a:solidFill>
                  <a:schemeClr val="tx1"/>
                </a:solidFill>
                <a:latin typeface="Arial" panose="020B0604020202020204" pitchFamily="34" charset="0"/>
                <a:cs typeface="Arial" panose="020B0604020202020204" pitchFamily="34" charset="0"/>
              </a:rPr>
              <a:t>Authority</a:t>
            </a:r>
            <a:r>
              <a:rPr lang="fr-FR" sz="2400" dirty="0">
                <a:solidFill>
                  <a:schemeClr val="tx1"/>
                </a:solidFill>
                <a:latin typeface="Arial" panose="020B0604020202020204" pitchFamily="34" charset="0"/>
                <a:cs typeface="Arial" panose="020B0604020202020204" pitchFamily="34" charset="0"/>
              </a:rPr>
              <a:t> (MTA) de New York gère un grand réseau de transport en commun, il analyse la fréquentation de ses stations de métro dans l’optique d'optimiser la gestion de son réseau, anticiper les périodes de surcharge, et améliorer l'expérience des passagers</a:t>
            </a:r>
            <a:endParaRPr lang="fr-FR" sz="2400" cap="none" dirty="0">
              <a:solidFill>
                <a:schemeClr val="tx1"/>
              </a:solidFill>
              <a:latin typeface="Arial" panose="020B060402020202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53434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337B0-21AD-0CDA-94A8-2A7E378E18B6}"/>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EB28D649-8245-5E4B-7315-15A5F91EE618}"/>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3A7EF45B-9B22-7642-7233-605A92FB0FE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0F1B0128-652A-8FE0-6449-D5469D5DC1F9}"/>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03435AEB-581D-77DD-A73C-4B63D0CFFD24}"/>
              </a:ext>
            </a:extLst>
          </p:cNvPr>
          <p:cNvPicPr>
            <a:picLocks noChangeAspect="1"/>
          </p:cNvPicPr>
          <p:nvPr/>
        </p:nvPicPr>
        <p:blipFill>
          <a:blip r:embed="rId3"/>
          <a:stretch>
            <a:fillRect/>
          </a:stretch>
        </p:blipFill>
        <p:spPr>
          <a:xfrm>
            <a:off x="1409700" y="647700"/>
            <a:ext cx="9372600" cy="5562600"/>
          </a:xfrm>
          <a:prstGeom prst="rect">
            <a:avLst/>
          </a:prstGeom>
        </p:spPr>
      </p:pic>
    </p:spTree>
    <p:extLst>
      <p:ext uri="{BB962C8B-B14F-4D97-AF65-F5344CB8AC3E}">
        <p14:creationId xmlns:p14="http://schemas.microsoft.com/office/powerpoint/2010/main" val="1715417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B59A1-924B-467F-D2B3-26FB2AE73C9C}"/>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8C9DF4FA-0393-1A37-5CC2-4254FFA73694}"/>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1ACB41A2-FA52-21AF-8269-CD8ACBD9F1AA}"/>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6F2DF99-7190-AE5E-FAED-0246BD621DE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933D792C-623E-274C-F9EB-21DD5123117E}"/>
              </a:ext>
            </a:extLst>
          </p:cNvPr>
          <p:cNvSpPr txBox="1"/>
          <p:nvPr/>
        </p:nvSpPr>
        <p:spPr>
          <a:xfrm>
            <a:off x="368391" y="1513035"/>
            <a:ext cx="10999114" cy="2677656"/>
          </a:xfrm>
          <a:prstGeom prst="rect">
            <a:avLst/>
          </a:prstGeom>
          <a:noFill/>
        </p:spPr>
        <p:txBody>
          <a:bodyPr wrap="square">
            <a:spAutoFit/>
          </a:bodyPr>
          <a:lstStyle/>
          <a:p>
            <a:r>
              <a:rPr lang="fr-FR" sz="2400" dirty="0"/>
              <a:t>La modélisation non supervisée a permis de regrouper les stations de métro en quatre grands types selon leur niveau d’utilisation, révélant des comportements typiques associés aux contextes résidentiels, commerciaux, ou touristiques. L’analyse des profils de trafic (entrées, sorties, affluence) et leur répartition temporelle a permis de mieux comprendre les dynamiques spatio-temporelles du réseau. Cette approche peut guider des décisions en matière de planification urbaine, d’optimisation du service ou de détection d’anomalies. </a:t>
            </a:r>
          </a:p>
        </p:txBody>
      </p:sp>
      <p:sp>
        <p:nvSpPr>
          <p:cNvPr id="5" name="ZoneTexte 4">
            <a:extLst>
              <a:ext uri="{FF2B5EF4-FFF2-40B4-BE49-F238E27FC236}">
                <a16:creationId xmlns:a16="http://schemas.microsoft.com/office/drawing/2014/main" id="{BA62B2B3-FCD1-33BF-FB86-E3E7310978DB}"/>
              </a:ext>
            </a:extLst>
          </p:cNvPr>
          <p:cNvSpPr txBox="1"/>
          <p:nvPr/>
        </p:nvSpPr>
        <p:spPr>
          <a:xfrm>
            <a:off x="4459706" y="27385"/>
            <a:ext cx="3240506" cy="830997"/>
          </a:xfrm>
          <a:prstGeom prst="rect">
            <a:avLst/>
          </a:prstGeom>
          <a:noFill/>
        </p:spPr>
        <p:txBody>
          <a:bodyPr wrap="square">
            <a:spAutoFit/>
          </a:bodyPr>
          <a:lstStyle/>
          <a:p>
            <a:r>
              <a:rPr lang="fr-FR" sz="4800" b="1" dirty="0"/>
              <a:t>Conclusion</a:t>
            </a:r>
          </a:p>
        </p:txBody>
      </p:sp>
    </p:spTree>
    <p:extLst>
      <p:ext uri="{BB962C8B-B14F-4D97-AF65-F5344CB8AC3E}">
        <p14:creationId xmlns:p14="http://schemas.microsoft.com/office/powerpoint/2010/main" val="1203483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a:extLst>
            <a:ext uri="{FF2B5EF4-FFF2-40B4-BE49-F238E27FC236}">
              <a16:creationId xmlns:a16="http://schemas.microsoft.com/office/drawing/2014/main" id="{9F5D4113-6812-F679-CD32-3419542CD6A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B5C5DD4-D01C-528A-0624-E79BECFC1542}"/>
              </a:ext>
            </a:extLst>
          </p:cNvPr>
          <p:cNvSpPr>
            <a:spLocks noGrp="1"/>
          </p:cNvSpPr>
          <p:nvPr>
            <p:ph type="ctrTitle"/>
          </p:nvPr>
        </p:nvSpPr>
        <p:spPr>
          <a:xfrm>
            <a:off x="1363579" y="3612384"/>
            <a:ext cx="9144000" cy="1661993"/>
          </a:xfrm>
        </p:spPr>
        <p:txBody>
          <a:bodyPr lIns="0" tIns="0" rIns="0" bIns="0" rtlCol="0" anchor="t">
            <a:spAutoFit/>
          </a:bodyPr>
          <a:lstStyle/>
          <a:p>
            <a:pPr rtl="0"/>
            <a:r>
              <a:rPr lang="fr-FR" sz="6000" b="1" dirty="0">
                <a:effectLst/>
                <a:latin typeface="Aptos" panose="020B0004020202020204" pitchFamily="34" charset="0"/>
                <a:ea typeface="Aptos" panose="020B0004020202020204" pitchFamily="34" charset="0"/>
                <a:cs typeface="Times New Roman" panose="02020603050405020304" pitchFamily="18" charset="0"/>
              </a:rPr>
              <a:t>Classification (Apprentissage Supervisé)</a:t>
            </a:r>
            <a:endParaRPr lang="fr-FR" dirty="0">
              <a:solidFill>
                <a:schemeClr val="accent4"/>
              </a:solidFill>
            </a:endParaRPr>
          </a:p>
        </p:txBody>
      </p:sp>
      <p:sp>
        <p:nvSpPr>
          <p:cNvPr id="4" name="Losange 3">
            <a:extLst>
              <a:ext uri="{FF2B5EF4-FFF2-40B4-BE49-F238E27FC236}">
                <a16:creationId xmlns:a16="http://schemas.microsoft.com/office/drawing/2014/main" id="{2E0F5ED1-BB5E-5F8E-CA42-5473460C688E}"/>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5" name="Losange 4">
            <a:extLst>
              <a:ext uri="{FF2B5EF4-FFF2-40B4-BE49-F238E27FC236}">
                <a16:creationId xmlns:a16="http://schemas.microsoft.com/office/drawing/2014/main" id="{6C9AF4AD-2DBC-E6C3-33CB-6F9DEDC165A3}"/>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4244281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97B250-CACE-FC6E-2F9B-EAC9576F107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BB84806-9A3A-D2CA-46ED-557E686868BA}"/>
              </a:ext>
            </a:extLst>
          </p:cNvPr>
          <p:cNvSpPr>
            <a:spLocks noGrp="1"/>
          </p:cNvSpPr>
          <p:nvPr>
            <p:ph type="title"/>
          </p:nvPr>
        </p:nvSpPr>
        <p:spPr>
          <a:xfrm>
            <a:off x="272716" y="446314"/>
            <a:ext cx="11694141" cy="1189982"/>
          </a:xfrm>
        </p:spPr>
        <p:txBody>
          <a:bodyPr rtlCol="0">
            <a:normAutofit fontScale="90000"/>
          </a:bodyPr>
          <a:lstStyle>
            <a:defPPr>
              <a:defRPr lang="fr-FR"/>
            </a:defPPr>
          </a:lstStyle>
          <a:p>
            <a:pPr>
              <a:lnSpc>
                <a:spcPct val="107000"/>
              </a:lnSpc>
              <a:spcAft>
                <a:spcPts val="800"/>
              </a:spcAft>
            </a:pPr>
            <a:r>
              <a:rPr lang="fr-FR" sz="4000" dirty="0"/>
              <a:t>Évaluation des modèles sans rééquilibrage ni validation croisée</a:t>
            </a:r>
            <a:endParaRPr lang="fr-FR" sz="4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8F9D4D3C-BCF9-404E-874D-37FA79CAF08E}"/>
              </a:ext>
            </a:extLst>
          </p:cNvPr>
          <p:cNvPicPr>
            <a:picLocks noGrp="1" noChangeAspect="1"/>
          </p:cNvPicPr>
          <p:nvPr>
            <p:ph sz="quarter" idx="10"/>
          </p:nvPr>
        </p:nvPicPr>
        <p:blipFill>
          <a:blip r:embed="rId3"/>
          <a:stretch>
            <a:fillRect/>
          </a:stretch>
        </p:blipFill>
        <p:spPr>
          <a:xfrm>
            <a:off x="1347536" y="2270523"/>
            <a:ext cx="9496927" cy="3336757"/>
          </a:xfrm>
        </p:spPr>
      </p:pic>
      <p:sp>
        <p:nvSpPr>
          <p:cNvPr id="5" name="Espace réservé du numéro de diapositive 4">
            <a:extLst>
              <a:ext uri="{FF2B5EF4-FFF2-40B4-BE49-F238E27FC236}">
                <a16:creationId xmlns:a16="http://schemas.microsoft.com/office/drawing/2014/main" id="{333CC382-FB2B-4BFA-CD84-3FF6F608ABD2}"/>
              </a:ext>
            </a:extLst>
          </p:cNvPr>
          <p:cNvSpPr>
            <a:spLocks noGrp="1"/>
          </p:cNvSpPr>
          <p:nvPr>
            <p:ph type="sldNum" sz="quarter" idx="4"/>
          </p:nvPr>
        </p:nvSpPr>
        <p:spPr>
          <a:xfrm>
            <a:off x="914400" y="6246254"/>
            <a:ext cx="631065" cy="296214"/>
          </a:xfrm>
        </p:spPr>
        <p:txBody>
          <a:bodyPr rtlCol="0"/>
          <a:lstStyle>
            <a:defPPr>
              <a:defRPr lang="fr-FR"/>
            </a:defPPr>
          </a:lstStyle>
          <a:p>
            <a:pPr rtl="0"/>
            <a:fld id="{B5CEABB6-07DC-46E8-9B57-56EC44A396E5}" type="slidenum">
              <a:rPr lang="fr-FR" smtClean="0"/>
              <a:pPr rtl="0"/>
              <a:t>33</a:t>
            </a:fld>
            <a:endParaRPr lang="fr-FR" dirty="0"/>
          </a:p>
        </p:txBody>
      </p:sp>
    </p:spTree>
    <p:extLst>
      <p:ext uri="{BB962C8B-B14F-4D97-AF65-F5344CB8AC3E}">
        <p14:creationId xmlns:p14="http://schemas.microsoft.com/office/powerpoint/2010/main" val="3157996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9B5C64-4526-630E-CD89-26F49F9B18F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8577F36-82D0-3CA5-BC4B-34E0210D67B8}"/>
              </a:ext>
            </a:extLst>
          </p:cNvPr>
          <p:cNvSpPr>
            <a:spLocks noGrp="1"/>
          </p:cNvSpPr>
          <p:nvPr>
            <p:ph type="title"/>
          </p:nvPr>
        </p:nvSpPr>
        <p:spPr>
          <a:xfrm>
            <a:off x="916385" y="446313"/>
            <a:ext cx="11052458" cy="1448747"/>
          </a:xfrm>
        </p:spPr>
        <p:txBody>
          <a:bodyPr rtlCol="0">
            <a:normAutofit/>
          </a:bodyPr>
          <a:lstStyle>
            <a:defPPr>
              <a:defRPr lang="fr-FR"/>
            </a:defPPr>
          </a:lstStyle>
          <a:p>
            <a:pPr>
              <a:lnSpc>
                <a:spcPct val="107000"/>
              </a:lnSpc>
              <a:spcAft>
                <a:spcPts val="800"/>
              </a:spcAft>
            </a:pPr>
            <a:r>
              <a:rPr lang="fr-CA" sz="4000" b="1" kern="100" dirty="0">
                <a:effectLst/>
                <a:latin typeface="Aptos" panose="020B0004020202020204" pitchFamily="34" charset="0"/>
                <a:ea typeface="Aptos" panose="020B0004020202020204" pitchFamily="34" charset="0"/>
                <a:cs typeface="Times New Roman" panose="02020603050405020304" pitchFamily="18" charset="0"/>
              </a:rPr>
              <a:t> </a:t>
            </a:r>
            <a:endParaRPr lang="fr-FR"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66733FCA-733A-9706-796C-62FC8F359248}"/>
              </a:ext>
            </a:extLst>
          </p:cNvPr>
          <p:cNvSpPr>
            <a:spLocks noGrp="1"/>
          </p:cNvSpPr>
          <p:nvPr>
            <p:ph type="sldNum" sz="quarter" idx="4"/>
          </p:nvPr>
        </p:nvSpPr>
        <p:spPr>
          <a:xfrm>
            <a:off x="914400" y="6246254"/>
            <a:ext cx="631065" cy="296214"/>
          </a:xfrm>
        </p:spPr>
        <p:txBody>
          <a:bodyPr rtlCol="0"/>
          <a:lstStyle>
            <a:defPPr>
              <a:defRPr lang="fr-FR"/>
            </a:defPPr>
          </a:lstStyle>
          <a:p>
            <a:pPr rtl="0"/>
            <a:fld id="{B5CEABB6-07DC-46E8-9B57-56EC44A396E5}" type="slidenum">
              <a:rPr lang="fr-FR" smtClean="0"/>
              <a:pPr rtl="0"/>
              <a:t>34</a:t>
            </a:fld>
            <a:endParaRPr lang="fr-FR" dirty="0"/>
          </a:p>
        </p:txBody>
      </p:sp>
      <p:pic>
        <p:nvPicPr>
          <p:cNvPr id="11" name="Image 10">
            <a:extLst>
              <a:ext uri="{FF2B5EF4-FFF2-40B4-BE49-F238E27FC236}">
                <a16:creationId xmlns:a16="http://schemas.microsoft.com/office/drawing/2014/main" id="{4D442D43-471C-C6AE-4C69-CE70AD3FCFC1}"/>
              </a:ext>
            </a:extLst>
          </p:cNvPr>
          <p:cNvPicPr>
            <a:picLocks noChangeAspect="1"/>
          </p:cNvPicPr>
          <p:nvPr/>
        </p:nvPicPr>
        <p:blipFill>
          <a:blip r:embed="rId3"/>
          <a:stretch>
            <a:fillRect/>
          </a:stretch>
        </p:blipFill>
        <p:spPr>
          <a:xfrm>
            <a:off x="1190694" y="1295948"/>
            <a:ext cx="9288197" cy="4078619"/>
          </a:xfrm>
          <a:prstGeom prst="rect">
            <a:avLst/>
          </a:prstGeom>
        </p:spPr>
      </p:pic>
    </p:spTree>
    <p:extLst>
      <p:ext uri="{BB962C8B-B14F-4D97-AF65-F5344CB8AC3E}">
        <p14:creationId xmlns:p14="http://schemas.microsoft.com/office/powerpoint/2010/main" val="4014721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1F1FBD-3AEC-663C-0716-18FD4CABE89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56266AA-74B2-35E1-648B-43A486B47302}"/>
              </a:ext>
            </a:extLst>
          </p:cNvPr>
          <p:cNvSpPr>
            <a:spLocks noGrp="1"/>
          </p:cNvSpPr>
          <p:nvPr>
            <p:ph type="title"/>
          </p:nvPr>
        </p:nvSpPr>
        <p:spPr>
          <a:xfrm>
            <a:off x="916385" y="446313"/>
            <a:ext cx="11052458" cy="1448747"/>
          </a:xfrm>
        </p:spPr>
        <p:txBody>
          <a:bodyPr rtlCol="0">
            <a:normAutofit/>
          </a:bodyPr>
          <a:lstStyle>
            <a:defPPr>
              <a:defRPr lang="fr-FR"/>
            </a:defPPr>
          </a:lstStyle>
          <a:p>
            <a:pPr>
              <a:lnSpc>
                <a:spcPct val="107000"/>
              </a:lnSpc>
              <a:spcAft>
                <a:spcPts val="800"/>
              </a:spcAft>
            </a:pPr>
            <a:endParaRPr lang="fr-FR" sz="4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E8A4D6BB-28FE-CF10-BAD0-0EBDB911B99D}"/>
              </a:ext>
            </a:extLst>
          </p:cNvPr>
          <p:cNvPicPr>
            <a:picLocks noGrp="1" noChangeAspect="1"/>
          </p:cNvPicPr>
          <p:nvPr>
            <p:ph sz="quarter" idx="10"/>
          </p:nvPr>
        </p:nvPicPr>
        <p:blipFill>
          <a:blip r:embed="rId3"/>
          <a:stretch>
            <a:fillRect/>
          </a:stretch>
        </p:blipFill>
        <p:spPr>
          <a:xfrm>
            <a:off x="1368312" y="1895061"/>
            <a:ext cx="7852838" cy="4125626"/>
          </a:xfrm>
        </p:spPr>
      </p:pic>
      <p:sp>
        <p:nvSpPr>
          <p:cNvPr id="5" name="Espace réservé du numéro de diapositive 4">
            <a:extLst>
              <a:ext uri="{FF2B5EF4-FFF2-40B4-BE49-F238E27FC236}">
                <a16:creationId xmlns:a16="http://schemas.microsoft.com/office/drawing/2014/main" id="{ACC50378-3A09-4971-8CC9-07CA0FFB41C3}"/>
              </a:ext>
            </a:extLst>
          </p:cNvPr>
          <p:cNvSpPr>
            <a:spLocks noGrp="1"/>
          </p:cNvSpPr>
          <p:nvPr>
            <p:ph type="sldNum" sz="quarter" idx="4"/>
          </p:nvPr>
        </p:nvSpPr>
        <p:spPr>
          <a:xfrm>
            <a:off x="914400" y="6246254"/>
            <a:ext cx="631065" cy="296214"/>
          </a:xfrm>
        </p:spPr>
        <p:txBody>
          <a:bodyPr rtlCol="0"/>
          <a:lstStyle>
            <a:defPPr>
              <a:defRPr lang="fr-FR"/>
            </a:defPPr>
          </a:lstStyle>
          <a:p>
            <a:pPr rtl="0"/>
            <a:fld id="{B5CEABB6-07DC-46E8-9B57-56EC44A396E5}" type="slidenum">
              <a:rPr lang="fr-FR" smtClean="0"/>
              <a:pPr rtl="0"/>
              <a:t>35</a:t>
            </a:fld>
            <a:endParaRPr lang="fr-FR" dirty="0"/>
          </a:p>
        </p:txBody>
      </p:sp>
    </p:spTree>
    <p:extLst>
      <p:ext uri="{BB962C8B-B14F-4D97-AF65-F5344CB8AC3E}">
        <p14:creationId xmlns:p14="http://schemas.microsoft.com/office/powerpoint/2010/main" val="391416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856F78-0B7C-1BE3-1361-B53B918F93E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7511BE6-054F-4039-2595-BB400DA7C633}"/>
              </a:ext>
            </a:extLst>
          </p:cNvPr>
          <p:cNvSpPr>
            <a:spLocks noGrp="1"/>
          </p:cNvSpPr>
          <p:nvPr>
            <p:ph type="title"/>
          </p:nvPr>
        </p:nvSpPr>
        <p:spPr>
          <a:xfrm>
            <a:off x="916385" y="446313"/>
            <a:ext cx="11052458" cy="1448747"/>
          </a:xfrm>
        </p:spPr>
        <p:txBody>
          <a:bodyPr rtlCol="0">
            <a:normAutofit/>
          </a:bodyPr>
          <a:lstStyle>
            <a:defPPr>
              <a:defRPr lang="fr-FR"/>
            </a:defPPr>
          </a:lstStyle>
          <a:p>
            <a:pPr>
              <a:lnSpc>
                <a:spcPct val="107000"/>
              </a:lnSpc>
              <a:spcAft>
                <a:spcPts val="800"/>
              </a:spcAft>
            </a:pPr>
            <a:endParaRPr lang="fr-FR" sz="4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F2747E18-59A7-E49A-11D5-CFBF0DE0C76F}"/>
              </a:ext>
            </a:extLst>
          </p:cNvPr>
          <p:cNvPicPr>
            <a:picLocks noGrp="1" noChangeAspect="1"/>
          </p:cNvPicPr>
          <p:nvPr>
            <p:ph sz="quarter" idx="10"/>
          </p:nvPr>
        </p:nvPicPr>
        <p:blipFill>
          <a:blip r:embed="rId3"/>
          <a:stretch>
            <a:fillRect/>
          </a:stretch>
        </p:blipFill>
        <p:spPr>
          <a:xfrm>
            <a:off x="1730125" y="652142"/>
            <a:ext cx="6989350" cy="5584456"/>
          </a:xfrm>
        </p:spPr>
      </p:pic>
      <p:sp>
        <p:nvSpPr>
          <p:cNvPr id="5" name="Espace réservé du numéro de diapositive 4">
            <a:extLst>
              <a:ext uri="{FF2B5EF4-FFF2-40B4-BE49-F238E27FC236}">
                <a16:creationId xmlns:a16="http://schemas.microsoft.com/office/drawing/2014/main" id="{4B545CAB-0730-F75D-70C9-4BB770C5E5A9}"/>
              </a:ext>
            </a:extLst>
          </p:cNvPr>
          <p:cNvSpPr>
            <a:spLocks noGrp="1"/>
          </p:cNvSpPr>
          <p:nvPr>
            <p:ph type="sldNum" sz="quarter" idx="4"/>
          </p:nvPr>
        </p:nvSpPr>
        <p:spPr>
          <a:xfrm>
            <a:off x="914400" y="6246254"/>
            <a:ext cx="631065" cy="296214"/>
          </a:xfrm>
        </p:spPr>
        <p:txBody>
          <a:bodyPr rtlCol="0"/>
          <a:lstStyle>
            <a:defPPr>
              <a:defRPr lang="fr-FR"/>
            </a:defPPr>
          </a:lstStyle>
          <a:p>
            <a:pPr rtl="0"/>
            <a:fld id="{B5CEABB6-07DC-46E8-9B57-56EC44A396E5}" type="slidenum">
              <a:rPr lang="fr-FR" smtClean="0"/>
              <a:pPr rtl="0"/>
              <a:t>36</a:t>
            </a:fld>
            <a:endParaRPr lang="fr-FR" dirty="0"/>
          </a:p>
        </p:txBody>
      </p:sp>
    </p:spTree>
    <p:extLst>
      <p:ext uri="{BB962C8B-B14F-4D97-AF65-F5344CB8AC3E}">
        <p14:creationId xmlns:p14="http://schemas.microsoft.com/office/powerpoint/2010/main" val="744504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E7CCF7-871F-7C3F-9DE9-358CB6830A9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71914CE-F4D9-881B-C318-E174F4A3B59D}"/>
              </a:ext>
            </a:extLst>
          </p:cNvPr>
          <p:cNvSpPr>
            <a:spLocks noGrp="1"/>
          </p:cNvSpPr>
          <p:nvPr>
            <p:ph type="title"/>
          </p:nvPr>
        </p:nvSpPr>
        <p:spPr>
          <a:xfrm>
            <a:off x="916385" y="446313"/>
            <a:ext cx="11052458" cy="1448747"/>
          </a:xfrm>
        </p:spPr>
        <p:txBody>
          <a:bodyPr rtlCol="0">
            <a:normAutofit/>
          </a:bodyPr>
          <a:lstStyle>
            <a:defPPr>
              <a:defRPr lang="fr-FR"/>
            </a:defPPr>
          </a:lstStyle>
          <a:p>
            <a:pPr>
              <a:lnSpc>
                <a:spcPct val="107000"/>
              </a:lnSpc>
              <a:spcAft>
                <a:spcPts val="800"/>
              </a:spcAft>
            </a:pPr>
            <a:r>
              <a:rPr lang="fr-CA" sz="4000" b="1" kern="100" dirty="0">
                <a:effectLst/>
                <a:latin typeface="Aptos" panose="020B0004020202020204" pitchFamily="34" charset="0"/>
                <a:ea typeface="Aptos" panose="020B0004020202020204" pitchFamily="34" charset="0"/>
                <a:cs typeface="Times New Roman" panose="02020603050405020304" pitchFamily="18" charset="0"/>
              </a:rPr>
              <a:t> PREDICTION AVEC DNN</a:t>
            </a:r>
            <a:endParaRPr lang="fr-FR" sz="4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5F16E177-9DC8-4ADA-A782-18036D7FC94D}"/>
              </a:ext>
            </a:extLst>
          </p:cNvPr>
          <p:cNvPicPr>
            <a:picLocks noGrp="1" noChangeAspect="1"/>
          </p:cNvPicPr>
          <p:nvPr>
            <p:ph sz="quarter" idx="10"/>
          </p:nvPr>
        </p:nvPicPr>
        <p:blipFill>
          <a:blip r:embed="rId3"/>
          <a:stretch>
            <a:fillRect/>
          </a:stretch>
        </p:blipFill>
        <p:spPr>
          <a:xfrm>
            <a:off x="1302528" y="1564305"/>
            <a:ext cx="7388370" cy="4008683"/>
          </a:xfrm>
        </p:spPr>
      </p:pic>
      <p:sp>
        <p:nvSpPr>
          <p:cNvPr id="5" name="Espace réservé du numéro de diapositive 4">
            <a:extLst>
              <a:ext uri="{FF2B5EF4-FFF2-40B4-BE49-F238E27FC236}">
                <a16:creationId xmlns:a16="http://schemas.microsoft.com/office/drawing/2014/main" id="{38105311-93D8-2E9A-7664-09066E56AF4D}"/>
              </a:ext>
            </a:extLst>
          </p:cNvPr>
          <p:cNvSpPr>
            <a:spLocks noGrp="1"/>
          </p:cNvSpPr>
          <p:nvPr>
            <p:ph type="sldNum" sz="quarter" idx="4"/>
          </p:nvPr>
        </p:nvSpPr>
        <p:spPr>
          <a:xfrm>
            <a:off x="914400" y="6246254"/>
            <a:ext cx="631065" cy="296214"/>
          </a:xfrm>
        </p:spPr>
        <p:txBody>
          <a:bodyPr rtlCol="0"/>
          <a:lstStyle>
            <a:defPPr>
              <a:defRPr lang="fr-FR"/>
            </a:defPPr>
          </a:lstStyle>
          <a:p>
            <a:pPr rtl="0"/>
            <a:fld id="{B5CEABB6-07DC-46E8-9B57-56EC44A396E5}" type="slidenum">
              <a:rPr lang="fr-FR" smtClean="0"/>
              <a:pPr rtl="0"/>
              <a:t>37</a:t>
            </a:fld>
            <a:endParaRPr lang="fr-FR" dirty="0"/>
          </a:p>
        </p:txBody>
      </p:sp>
    </p:spTree>
    <p:extLst>
      <p:ext uri="{BB962C8B-B14F-4D97-AF65-F5344CB8AC3E}">
        <p14:creationId xmlns:p14="http://schemas.microsoft.com/office/powerpoint/2010/main" val="23084078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4E7E7A-EF02-935E-DEEB-35E68A9E2AA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57D18BB-3AB3-34DD-5F90-98AD8C4D179F}"/>
              </a:ext>
            </a:extLst>
          </p:cNvPr>
          <p:cNvSpPr>
            <a:spLocks noGrp="1"/>
          </p:cNvSpPr>
          <p:nvPr>
            <p:ph type="title"/>
          </p:nvPr>
        </p:nvSpPr>
        <p:spPr>
          <a:xfrm>
            <a:off x="916385" y="446313"/>
            <a:ext cx="11052458" cy="1448747"/>
          </a:xfrm>
        </p:spPr>
        <p:txBody>
          <a:bodyPr rtlCol="0">
            <a:normAutofit/>
          </a:bodyPr>
          <a:lstStyle>
            <a:defPPr>
              <a:defRPr lang="fr-FR"/>
            </a:defPPr>
          </a:lstStyle>
          <a:p>
            <a:pPr>
              <a:lnSpc>
                <a:spcPct val="107000"/>
              </a:lnSpc>
              <a:spcAft>
                <a:spcPts val="800"/>
              </a:spcAft>
            </a:pPr>
            <a:r>
              <a:rPr lang="fr-CA" sz="4000" b="1" kern="100" dirty="0">
                <a:effectLst/>
                <a:latin typeface="Aptos" panose="020B0004020202020204" pitchFamily="34" charset="0"/>
                <a:ea typeface="Aptos" panose="020B0004020202020204" pitchFamily="34" charset="0"/>
                <a:cs typeface="Times New Roman" panose="02020603050405020304" pitchFamily="18" charset="0"/>
              </a:rPr>
              <a:t> </a:t>
            </a:r>
            <a:endParaRPr lang="fr-FR" sz="4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Espace réservé du contenu 5">
            <a:extLst>
              <a:ext uri="{FF2B5EF4-FFF2-40B4-BE49-F238E27FC236}">
                <a16:creationId xmlns:a16="http://schemas.microsoft.com/office/drawing/2014/main" id="{63D60D32-FB95-95D2-873E-1727A548F8DB}"/>
              </a:ext>
            </a:extLst>
          </p:cNvPr>
          <p:cNvPicPr>
            <a:picLocks noGrp="1" noChangeAspect="1"/>
          </p:cNvPicPr>
          <p:nvPr>
            <p:ph sz="quarter" idx="10"/>
          </p:nvPr>
        </p:nvPicPr>
        <p:blipFill>
          <a:blip r:embed="rId3"/>
          <a:stretch>
            <a:fillRect/>
          </a:stretch>
        </p:blipFill>
        <p:spPr>
          <a:xfrm>
            <a:off x="608942" y="1841958"/>
            <a:ext cx="8186736" cy="3328678"/>
          </a:xfrm>
        </p:spPr>
      </p:pic>
      <p:sp>
        <p:nvSpPr>
          <p:cNvPr id="5" name="Espace réservé du numéro de diapositive 4">
            <a:extLst>
              <a:ext uri="{FF2B5EF4-FFF2-40B4-BE49-F238E27FC236}">
                <a16:creationId xmlns:a16="http://schemas.microsoft.com/office/drawing/2014/main" id="{473CB2CE-BB81-6D39-0CE7-45EDE27C3A14}"/>
              </a:ext>
            </a:extLst>
          </p:cNvPr>
          <p:cNvSpPr>
            <a:spLocks noGrp="1"/>
          </p:cNvSpPr>
          <p:nvPr>
            <p:ph type="sldNum" sz="quarter" idx="4"/>
          </p:nvPr>
        </p:nvSpPr>
        <p:spPr>
          <a:xfrm>
            <a:off x="914400" y="6246254"/>
            <a:ext cx="631065" cy="296214"/>
          </a:xfrm>
        </p:spPr>
        <p:txBody>
          <a:bodyPr rtlCol="0"/>
          <a:lstStyle>
            <a:defPPr>
              <a:defRPr lang="fr-FR"/>
            </a:defPPr>
          </a:lstStyle>
          <a:p>
            <a:pPr rtl="0"/>
            <a:fld id="{B5CEABB6-07DC-46E8-9B57-56EC44A396E5}" type="slidenum">
              <a:rPr lang="fr-FR" smtClean="0"/>
              <a:pPr rtl="0"/>
              <a:t>38</a:t>
            </a:fld>
            <a:endParaRPr lang="fr-FR" dirty="0"/>
          </a:p>
        </p:txBody>
      </p:sp>
    </p:spTree>
    <p:extLst>
      <p:ext uri="{BB962C8B-B14F-4D97-AF65-F5344CB8AC3E}">
        <p14:creationId xmlns:p14="http://schemas.microsoft.com/office/powerpoint/2010/main" val="622414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4EEB773-EB5A-6563-8AE2-AE0636816CCB}"/>
              </a:ext>
            </a:extLst>
          </p:cNvPr>
          <p:cNvSpPr>
            <a:spLocks noGrp="1"/>
          </p:cNvSpPr>
          <p:nvPr>
            <p:ph type="title"/>
          </p:nvPr>
        </p:nvSpPr>
        <p:spPr>
          <a:xfrm>
            <a:off x="4058883" y="2299180"/>
            <a:ext cx="8630336" cy="1437361"/>
          </a:xfrm>
        </p:spPr>
        <p:txBody>
          <a:bodyPr/>
          <a:lstStyle/>
          <a:p>
            <a:r>
              <a:rPr lang="en-US" dirty="0"/>
              <a:t>CONCLUSION</a:t>
            </a:r>
          </a:p>
        </p:txBody>
      </p:sp>
      <p:sp>
        <p:nvSpPr>
          <p:cNvPr id="11" name="Content Placeholder 2">
            <a:extLst>
              <a:ext uri="{FF2B5EF4-FFF2-40B4-BE49-F238E27FC236}">
                <a16:creationId xmlns:a16="http://schemas.microsoft.com/office/drawing/2014/main" id="{A9D3DD04-86F6-927B-4238-EEF7828DC261}"/>
              </a:ext>
            </a:extLst>
          </p:cNvPr>
          <p:cNvSpPr>
            <a:spLocks noGrp="1"/>
          </p:cNvSpPr>
          <p:nvPr>
            <p:ph idx="1"/>
          </p:nvPr>
        </p:nvSpPr>
        <p:spPr>
          <a:xfrm>
            <a:off x="838200" y="1825625"/>
            <a:ext cx="10515600" cy="4351338"/>
          </a:xfrm>
        </p:spPr>
        <p:txBody>
          <a:bodyPr/>
          <a:lstStyle/>
          <a:p>
            <a:endParaRPr lang="en-US" dirty="0"/>
          </a:p>
        </p:txBody>
      </p:sp>
    </p:spTree>
    <p:extLst>
      <p:ext uri="{BB962C8B-B14F-4D97-AF65-F5344CB8AC3E}">
        <p14:creationId xmlns:p14="http://schemas.microsoft.com/office/powerpoint/2010/main" val="9734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4800" b="1" dirty="0">
                <a:latin typeface="Aptos" panose="020B0004020202020204" pitchFamily="34" charset="0"/>
                <a:cs typeface="Times New Roman" panose="02020603050405020304" pitchFamily="18" charset="0"/>
              </a:rPr>
              <a:t>Introduction</a:t>
            </a:r>
            <a:endParaRPr lang="fr-FR" sz="4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Ovale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10790204" y="502964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8" name="Oval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592890" y="522898"/>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0" name="Oval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5626100" y="591820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31" name="Groupe 30" descr="Icônes de graphique à barres et en courbes.">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orme libre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33" name="Forme libre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5" name="Forme libre 4665" descr="Icône de graphique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36" name="Groupe 35" descr="Icône de personne et d’engrenage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orme libre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38" name="Forme libre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 name="ZoneTexte 2">
            <a:extLst>
              <a:ext uri="{FF2B5EF4-FFF2-40B4-BE49-F238E27FC236}">
                <a16:creationId xmlns:a16="http://schemas.microsoft.com/office/drawing/2014/main" id="{2C4EEEEA-4012-AFA2-6D36-4BEA078232AA}"/>
              </a:ext>
            </a:extLst>
          </p:cNvPr>
          <p:cNvSpPr txBox="1"/>
          <p:nvPr/>
        </p:nvSpPr>
        <p:spPr>
          <a:xfrm>
            <a:off x="592890" y="1756521"/>
            <a:ext cx="11137114" cy="2449838"/>
          </a:xfrm>
          <a:prstGeom prst="rect">
            <a:avLst/>
          </a:prstGeom>
          <a:noFill/>
        </p:spPr>
        <p:txBody>
          <a:bodyPr wrap="square">
            <a:spAutoFit/>
          </a:bodyPr>
          <a:lstStyle/>
          <a:p>
            <a:pPr marL="0" indent="0">
              <a:lnSpc>
                <a:spcPct val="107000"/>
              </a:lnSpc>
              <a:spcAft>
                <a:spcPts val="800"/>
              </a:spcAft>
              <a:buNone/>
            </a:pPr>
            <a:r>
              <a:rPr lang="fr-CA" sz="2400" kern="100" dirty="0">
                <a:effectLst/>
                <a:latin typeface="Aptos" panose="020B0004020202020204" pitchFamily="34" charset="0"/>
                <a:ea typeface="Aptos" panose="020B0004020202020204" pitchFamily="34" charset="0"/>
                <a:cs typeface="Times New Roman" panose="02020603050405020304" pitchFamily="18" charset="0"/>
              </a:rPr>
              <a:t>Le développement de la ville de New York repose fortement sur l’efficacité de son système de transport en commun, notamment le réseau de métro opéré par la MTA (</a:t>
            </a:r>
            <a:r>
              <a:rPr lang="fr-CA" sz="2400" kern="100" dirty="0" err="1">
                <a:effectLst/>
                <a:latin typeface="Aptos" panose="020B0004020202020204" pitchFamily="34" charset="0"/>
                <a:ea typeface="Aptos" panose="020B0004020202020204" pitchFamily="34" charset="0"/>
                <a:cs typeface="Times New Roman" panose="02020603050405020304" pitchFamily="18" charset="0"/>
              </a:rPr>
              <a:t>Metropolitan</a:t>
            </a:r>
            <a:r>
              <a:rPr lang="fr-CA" sz="2400" kern="100" dirty="0">
                <a:effectLst/>
                <a:latin typeface="Aptos" panose="020B0004020202020204" pitchFamily="34" charset="0"/>
                <a:ea typeface="Aptos" panose="020B0004020202020204" pitchFamily="34" charset="0"/>
                <a:cs typeface="Times New Roman" panose="02020603050405020304" pitchFamily="18" charset="0"/>
              </a:rPr>
              <a:t> Transportation </a:t>
            </a:r>
            <a:r>
              <a:rPr lang="fr-CA" sz="2400" kern="100" dirty="0" err="1">
                <a:effectLst/>
                <a:latin typeface="Aptos" panose="020B0004020202020204" pitchFamily="34" charset="0"/>
                <a:ea typeface="Aptos" panose="020B0004020202020204" pitchFamily="34" charset="0"/>
                <a:cs typeface="Times New Roman" panose="02020603050405020304" pitchFamily="18" charset="0"/>
              </a:rPr>
              <a:t>Authority</a:t>
            </a:r>
            <a:r>
              <a:rPr lang="fr-CA" sz="2400" kern="100" dirty="0">
                <a:effectLst/>
                <a:latin typeface="Aptos" panose="020B0004020202020204" pitchFamily="34" charset="0"/>
                <a:ea typeface="Aptos" panose="020B0004020202020204" pitchFamily="34" charset="0"/>
                <a:cs typeface="Times New Roman" panose="02020603050405020304" pitchFamily="18" charset="0"/>
              </a:rPr>
              <a:t>). Dans un contexte où les données de mobilité urbaine sont devenues essentielles pour la prise de décisions politiques, commerciales et logistiques, l’analyse fine des flux de passagers représente un enjeu majeur.</a:t>
            </a:r>
            <a:endParaRPr lang="fr-FR"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99715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D1BAB-8115-766E-D778-B2B0E7444EF0}"/>
            </a:ext>
          </a:extLst>
        </p:cNvPr>
        <p:cNvGrpSpPr/>
        <p:nvPr/>
      </p:nvGrpSpPr>
      <p:grpSpPr>
        <a:xfrm>
          <a:off x="0" y="0"/>
          <a:ext cx="0" cy="0"/>
          <a:chOff x="0" y="0"/>
          <a:chExt cx="0" cy="0"/>
        </a:xfrm>
      </p:grpSpPr>
      <p:sp>
        <p:nvSpPr>
          <p:cNvPr id="7" name="Titre 6" hidden="1">
            <a:extLst>
              <a:ext uri="{FF2B5EF4-FFF2-40B4-BE49-F238E27FC236}">
                <a16:creationId xmlns:a16="http://schemas.microsoft.com/office/drawing/2014/main" id="{7835E8D0-FD5E-36F7-73E4-02E46AA437E1}"/>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6</a:t>
            </a:r>
          </a:p>
        </p:txBody>
      </p:sp>
      <p:cxnSp>
        <p:nvCxnSpPr>
          <p:cNvPr id="8" name="Connecteur droit 7">
            <a:extLst>
              <a:ext uri="{FF2B5EF4-FFF2-40B4-BE49-F238E27FC236}">
                <a16:creationId xmlns:a16="http://schemas.microsoft.com/office/drawing/2014/main" id="{02E80CBC-82AA-00B3-C8F7-0061B224026E}"/>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89CA7FEC-0FB0-928A-7867-FD1677323F56}"/>
              </a:ext>
            </a:extLst>
          </p:cNvPr>
          <p:cNvSpPr txBox="1">
            <a:spLocks/>
          </p:cNvSpPr>
          <p:nvPr/>
        </p:nvSpPr>
        <p:spPr>
          <a:xfrm>
            <a:off x="487947" y="347852"/>
            <a:ext cx="10847212"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Conclusion</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015BA448-B357-0CDA-ACE7-4824755CE0A3}"/>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ercle : Vide 2">
            <a:extLst>
              <a:ext uri="{FF2B5EF4-FFF2-40B4-BE49-F238E27FC236}">
                <a16:creationId xmlns:a16="http://schemas.microsoft.com/office/drawing/2014/main" id="{79315FF0-9181-FD58-4A33-A0918E996D8B}"/>
              </a:ext>
              <a:ext uri="{C183D7F6-B498-43B3-948B-1728B52AA6E4}">
                <adec:decorative xmlns:adec="http://schemas.microsoft.com/office/drawing/2017/decorative" val="1"/>
              </a:ext>
            </a:extLst>
          </p:cNvPr>
          <p:cNvSpPr/>
          <p:nvPr/>
        </p:nvSpPr>
        <p:spPr>
          <a:xfrm>
            <a:off x="487947" y="507364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tx1"/>
              </a:solidFill>
            </a:endParaRPr>
          </a:p>
        </p:txBody>
      </p:sp>
      <p:sp>
        <p:nvSpPr>
          <p:cNvPr id="22" name="Cercle : Vide 21">
            <a:extLst>
              <a:ext uri="{FF2B5EF4-FFF2-40B4-BE49-F238E27FC236}">
                <a16:creationId xmlns:a16="http://schemas.microsoft.com/office/drawing/2014/main" id="{2283BE2F-499B-E05C-1E3E-D3F255730618}"/>
              </a:ext>
              <a:ext uri="{C183D7F6-B498-43B3-948B-1728B52AA6E4}">
                <adec:decorative xmlns:adec="http://schemas.microsoft.com/office/drawing/2017/decorative" val="1"/>
              </a:ext>
            </a:extLst>
          </p:cNvPr>
          <p:cNvSpPr/>
          <p:nvPr/>
        </p:nvSpPr>
        <p:spPr>
          <a:xfrm>
            <a:off x="9351958" y="507364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tx1"/>
              </a:solidFill>
            </a:endParaRPr>
          </a:p>
        </p:txBody>
      </p:sp>
      <p:sp>
        <p:nvSpPr>
          <p:cNvPr id="24" name="Cercle : Vide 23">
            <a:extLst>
              <a:ext uri="{FF2B5EF4-FFF2-40B4-BE49-F238E27FC236}">
                <a16:creationId xmlns:a16="http://schemas.microsoft.com/office/drawing/2014/main" id="{92A6747E-0837-8395-B238-A073A66831D5}"/>
              </a:ext>
              <a:ext uri="{C183D7F6-B498-43B3-948B-1728B52AA6E4}">
                <adec:decorative xmlns:adec="http://schemas.microsoft.com/office/drawing/2017/decorative" val="1"/>
              </a:ext>
            </a:extLst>
          </p:cNvPr>
          <p:cNvSpPr/>
          <p:nvPr/>
        </p:nvSpPr>
        <p:spPr>
          <a:xfrm>
            <a:off x="856841" y="5478156"/>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tx1"/>
              </a:solidFill>
            </a:endParaRPr>
          </a:p>
        </p:txBody>
      </p:sp>
      <p:sp>
        <p:nvSpPr>
          <p:cNvPr id="25" name="Cercle : Vide 24">
            <a:extLst>
              <a:ext uri="{FF2B5EF4-FFF2-40B4-BE49-F238E27FC236}">
                <a16:creationId xmlns:a16="http://schemas.microsoft.com/office/drawing/2014/main" id="{71A09591-887C-A8B7-2155-1FF4C44D05B0}"/>
              </a:ext>
              <a:ext uri="{C183D7F6-B498-43B3-948B-1728B52AA6E4}">
                <adec:decorative xmlns:adec="http://schemas.microsoft.com/office/drawing/2017/decorative" val="1"/>
              </a:ext>
            </a:extLst>
          </p:cNvPr>
          <p:cNvSpPr/>
          <p:nvPr/>
        </p:nvSpPr>
        <p:spPr>
          <a:xfrm>
            <a:off x="10369542" y="831339"/>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dirty="0">
              <a:solidFill>
                <a:schemeClr val="tx1"/>
              </a:solidFill>
            </a:endParaRPr>
          </a:p>
        </p:txBody>
      </p:sp>
      <p:sp>
        <p:nvSpPr>
          <p:cNvPr id="29" name="Cercle : Vide 28">
            <a:extLst>
              <a:ext uri="{FF2B5EF4-FFF2-40B4-BE49-F238E27FC236}">
                <a16:creationId xmlns:a16="http://schemas.microsoft.com/office/drawing/2014/main" id="{C1440713-CE2B-4763-3C8F-2E74E8D0B859}"/>
              </a:ext>
              <a:ext uri="{C183D7F6-B498-43B3-948B-1728B52AA6E4}">
                <adec:decorative xmlns:adec="http://schemas.microsoft.com/office/drawing/2017/decorative" val="1"/>
              </a:ext>
            </a:extLst>
          </p:cNvPr>
          <p:cNvSpPr/>
          <p:nvPr/>
        </p:nvSpPr>
        <p:spPr>
          <a:xfrm>
            <a:off x="9932853" y="4681227"/>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tx1"/>
              </a:solidFill>
            </a:endParaRPr>
          </a:p>
        </p:txBody>
      </p:sp>
      <p:sp>
        <p:nvSpPr>
          <p:cNvPr id="4" name="ZoneTexte 3">
            <a:extLst>
              <a:ext uri="{FF2B5EF4-FFF2-40B4-BE49-F238E27FC236}">
                <a16:creationId xmlns:a16="http://schemas.microsoft.com/office/drawing/2014/main" id="{06ABEED4-E5EC-61D4-9C45-8D109A1BB9C8}"/>
              </a:ext>
            </a:extLst>
          </p:cNvPr>
          <p:cNvSpPr txBox="1"/>
          <p:nvPr/>
        </p:nvSpPr>
        <p:spPr>
          <a:xfrm>
            <a:off x="761065" y="936885"/>
            <a:ext cx="10669870" cy="3785652"/>
          </a:xfrm>
          <a:prstGeom prst="rect">
            <a:avLst/>
          </a:prstGeom>
          <a:noFill/>
        </p:spPr>
        <p:txBody>
          <a:bodyPr wrap="square">
            <a:spAutoFit/>
          </a:bodyPr>
          <a:lstStyle/>
          <a:p>
            <a:r>
              <a:rPr lang="fr-FR" sz="2400" dirty="0"/>
              <a:t>Ce projet a permis une compréhension fine et opérationnelle du comportement des stations du métro de New York. Les outils développés et les résultats obtenus offrent une base solide pour améliorer l'efficacité opérationnelle du réseau urbain. Les techniques utilisées, tant supervisées que non supervisées, se complètent efficacement pour fournir une vue complète de la fréquentation des stations.</a:t>
            </a:r>
          </a:p>
          <a:p>
            <a:endParaRPr lang="fr-FR" sz="2400" dirty="0"/>
          </a:p>
          <a:p>
            <a:r>
              <a:rPr lang="fr-FR" sz="2400" dirty="0"/>
              <a:t> Perspectives</a:t>
            </a:r>
          </a:p>
          <a:p>
            <a:r>
              <a:rPr lang="fr-FR" sz="2400" dirty="0"/>
              <a:t> • Intégrer davantage de données temporelles (événements spécifiques, météo).</a:t>
            </a:r>
          </a:p>
          <a:p>
            <a:r>
              <a:rPr lang="fr-FR" sz="2400" dirty="0"/>
              <a:t> • Déployer les modèles en production pour une gestion proactive quotidienne des ressources du réseau MTA.</a:t>
            </a:r>
          </a:p>
        </p:txBody>
      </p:sp>
    </p:spTree>
    <p:extLst>
      <p:ext uri="{BB962C8B-B14F-4D97-AF65-F5344CB8AC3E}">
        <p14:creationId xmlns:p14="http://schemas.microsoft.com/office/powerpoint/2010/main" val="2041467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Losange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3" name="Losange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15" name="Titr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pPr rtl="0"/>
            <a:r>
              <a:rPr lang="fr-FR" sz="7200" b="1" dirty="0">
                <a:solidFill>
                  <a:schemeClr val="bg1"/>
                </a:solidFill>
              </a:rPr>
              <a:t>Merci</a:t>
            </a:r>
            <a:endParaRPr lang="fr-FR"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3</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4800" b="1" kern="100" dirty="0">
                <a:effectLst/>
                <a:latin typeface="Aptos" panose="020B0004020202020204" pitchFamily="34" charset="0"/>
                <a:ea typeface="Aptos" panose="020B0004020202020204" pitchFamily="34" charset="0"/>
                <a:cs typeface="Times New Roman" panose="02020603050405020304" pitchFamily="18" charset="0"/>
              </a:rPr>
              <a:t>Objectifs :</a:t>
            </a:r>
            <a:endParaRPr lang="fr-FR" sz="4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rtlCol="0">
            <a:spAutoFit/>
          </a:bodyPr>
          <a:lstStyle/>
          <a:p>
            <a:pPr algn="ctr" rtl="0"/>
            <a:r>
              <a:rPr lang="fr-FR" sz="1600" b="1" dirty="0">
                <a:solidFill>
                  <a:schemeClr val="bg1"/>
                </a:solidFill>
              </a:rPr>
              <a:t>ANALYSE DE MARCHÉ</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rtlCol="0">
            <a:spAutoFit/>
          </a:bodyPr>
          <a:lstStyle/>
          <a:p>
            <a:pPr algn="ctr" rtl="0"/>
            <a:r>
              <a:rPr lang="fr-FR" sz="1600" b="1" dirty="0">
                <a:solidFill>
                  <a:schemeClr val="bg1"/>
                </a:solidFill>
              </a:rPr>
              <a:t>ANALYSE TECHNIQUE</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rtlCol="0">
            <a:spAutoFit/>
          </a:bodyPr>
          <a:lstStyle/>
          <a:p>
            <a:pPr algn="ctr" rtl="0"/>
            <a:r>
              <a:rPr lang="fr-FR" sz="1600" b="1" dirty="0">
                <a:solidFill>
                  <a:schemeClr val="bg1"/>
                </a:solidFill>
              </a:rPr>
              <a:t>ANALYSE ÉCONOMIQUE</a:t>
            </a:r>
          </a:p>
        </p:txBody>
      </p:sp>
      <p:sp>
        <p:nvSpPr>
          <p:cNvPr id="56" name="Forme libre 4197" descr="Icône de chario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4344" descr="Icône de clé à molette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58" name="Groupe 57" descr="Icône d’argent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orme libre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0" name="Forme libre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1" name="Forme libre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2" name="Forme libre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3" name="Forme libre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4" name="Forme libre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5" name="Forme libre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6" name="Forme libre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nvGrpSpPr>
          <p:cNvPr id="67" name="Groupe 66" descr="Icône de boulier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orme libre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9" name="Forme libre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70" name="Forme libre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71" name="Forme libre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72" name="Forme libre 2319" descr="Icône de feuille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 name="ZoneTexte 4">
            <a:extLst>
              <a:ext uri="{FF2B5EF4-FFF2-40B4-BE49-F238E27FC236}">
                <a16:creationId xmlns:a16="http://schemas.microsoft.com/office/drawing/2014/main" id="{E9239C32-9EBC-E9A8-373F-0BC26A88AE56}"/>
              </a:ext>
            </a:extLst>
          </p:cNvPr>
          <p:cNvSpPr txBox="1"/>
          <p:nvPr/>
        </p:nvSpPr>
        <p:spPr>
          <a:xfrm>
            <a:off x="228600" y="1831266"/>
            <a:ext cx="11734800" cy="1200329"/>
          </a:xfrm>
          <a:prstGeom prst="rect">
            <a:avLst/>
          </a:prstGeom>
          <a:noFill/>
        </p:spPr>
        <p:txBody>
          <a:bodyPr wrap="square">
            <a:spAutoFit/>
          </a:bodyPr>
          <a:lstStyle/>
          <a:p>
            <a:r>
              <a:rPr lang="fr-FR" sz="2400" kern="100" dirty="0">
                <a:latin typeface="Aptos" panose="020B0004020202020204" pitchFamily="34" charset="0"/>
                <a:cs typeface="Times New Roman" panose="02020603050405020304" pitchFamily="18" charset="0"/>
              </a:rPr>
              <a:t>Ce projet a pour but d’implémenter des techniques d'apprentissage machine pour analyser, modéliser et prédire les flux de fréquentation du métro de New York</a:t>
            </a:r>
          </a:p>
          <a:p>
            <a:pPr rtl="0"/>
            <a:r>
              <a:rPr lang="fr-FR" sz="2400" kern="100" dirty="0">
                <a:latin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82256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7C534-46E7-7840-33E1-3A07A592E423}"/>
            </a:ext>
          </a:extLst>
        </p:cNvPr>
        <p:cNvGrpSpPr/>
        <p:nvPr/>
      </p:nvGrpSpPr>
      <p:grpSpPr>
        <a:xfrm>
          <a:off x="0" y="0"/>
          <a:ext cx="0" cy="0"/>
          <a:chOff x="0" y="0"/>
          <a:chExt cx="0" cy="0"/>
        </a:xfrm>
      </p:grpSpPr>
      <p:sp>
        <p:nvSpPr>
          <p:cNvPr id="9" name="Titre 8" hidden="1">
            <a:extLst>
              <a:ext uri="{FF2B5EF4-FFF2-40B4-BE49-F238E27FC236}">
                <a16:creationId xmlns:a16="http://schemas.microsoft.com/office/drawing/2014/main" id="{49946337-203C-F8EC-3B05-114A6F8AC6E2}"/>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3</a:t>
            </a:r>
          </a:p>
        </p:txBody>
      </p:sp>
      <p:cxnSp>
        <p:nvCxnSpPr>
          <p:cNvPr id="8" name="Connecteur droit 7">
            <a:extLst>
              <a:ext uri="{FF2B5EF4-FFF2-40B4-BE49-F238E27FC236}">
                <a16:creationId xmlns:a16="http://schemas.microsoft.com/office/drawing/2014/main" id="{7A416C3C-7AA0-759F-F4E5-C35CB6E6841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59B8F017-B105-1471-104C-9C2E38A69468}"/>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4800" b="1" kern="100" dirty="0">
                <a:effectLst/>
                <a:latin typeface="Aptos" panose="020B0004020202020204" pitchFamily="34" charset="0"/>
                <a:ea typeface="Aptos" panose="020B0004020202020204" pitchFamily="34" charset="0"/>
                <a:cs typeface="Times New Roman" panose="02020603050405020304" pitchFamily="18" charset="0"/>
              </a:rPr>
              <a:t>Objectifs :</a:t>
            </a:r>
            <a:endParaRPr lang="fr-FR" sz="4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07E2A9CB-DC03-9711-150D-E009CC527322}"/>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968F480-A3F1-9658-B0BB-51F45BDCA0BD}"/>
              </a:ext>
            </a:extLst>
          </p:cNvPr>
          <p:cNvSpPr/>
          <p:nvPr/>
        </p:nvSpPr>
        <p:spPr>
          <a:xfrm>
            <a:off x="1076604" y="2886560"/>
            <a:ext cx="1371600" cy="492443"/>
          </a:xfrm>
          <a:prstGeom prst="rect">
            <a:avLst/>
          </a:prstGeom>
        </p:spPr>
        <p:txBody>
          <a:bodyPr wrap="square" lIns="0" tIns="0" rIns="0" bIns="0" rtlCol="0">
            <a:spAutoFit/>
          </a:bodyPr>
          <a:lstStyle/>
          <a:p>
            <a:pPr algn="ctr" rtl="0"/>
            <a:r>
              <a:rPr lang="fr-FR" sz="1600" b="1" dirty="0">
                <a:solidFill>
                  <a:schemeClr val="bg1"/>
                </a:solidFill>
              </a:rPr>
              <a:t>ANALYSE DE MARCHÉ</a:t>
            </a:r>
          </a:p>
        </p:txBody>
      </p:sp>
      <p:sp>
        <p:nvSpPr>
          <p:cNvPr id="47" name="Rectangle 46">
            <a:extLst>
              <a:ext uri="{FF2B5EF4-FFF2-40B4-BE49-F238E27FC236}">
                <a16:creationId xmlns:a16="http://schemas.microsoft.com/office/drawing/2014/main" id="{820B032E-CE6D-9B5E-1478-619FFB55BA1D}"/>
              </a:ext>
            </a:extLst>
          </p:cNvPr>
          <p:cNvSpPr/>
          <p:nvPr/>
        </p:nvSpPr>
        <p:spPr>
          <a:xfrm>
            <a:off x="3243403" y="2886560"/>
            <a:ext cx="1371600" cy="492443"/>
          </a:xfrm>
          <a:prstGeom prst="rect">
            <a:avLst/>
          </a:prstGeom>
        </p:spPr>
        <p:txBody>
          <a:bodyPr wrap="square" lIns="0" tIns="0" rIns="0" bIns="0" rtlCol="0">
            <a:spAutoFit/>
          </a:bodyPr>
          <a:lstStyle/>
          <a:p>
            <a:pPr algn="ctr" rtl="0"/>
            <a:r>
              <a:rPr lang="fr-FR" sz="1600" b="1" dirty="0">
                <a:solidFill>
                  <a:schemeClr val="bg1"/>
                </a:solidFill>
              </a:rPr>
              <a:t>ANALYSE TECHNIQUE</a:t>
            </a:r>
          </a:p>
        </p:txBody>
      </p:sp>
      <p:sp>
        <p:nvSpPr>
          <p:cNvPr id="49" name="Rectangle 48">
            <a:extLst>
              <a:ext uri="{FF2B5EF4-FFF2-40B4-BE49-F238E27FC236}">
                <a16:creationId xmlns:a16="http://schemas.microsoft.com/office/drawing/2014/main" id="{66832E08-DDC6-1E08-2622-7DCC5D737382}"/>
              </a:ext>
            </a:extLst>
          </p:cNvPr>
          <p:cNvSpPr/>
          <p:nvPr/>
        </p:nvSpPr>
        <p:spPr>
          <a:xfrm>
            <a:off x="7577000" y="2886560"/>
            <a:ext cx="1371600" cy="492443"/>
          </a:xfrm>
          <a:prstGeom prst="rect">
            <a:avLst/>
          </a:prstGeom>
        </p:spPr>
        <p:txBody>
          <a:bodyPr wrap="square" lIns="0" tIns="0" rIns="0" bIns="0" rtlCol="0">
            <a:spAutoFit/>
          </a:bodyPr>
          <a:lstStyle/>
          <a:p>
            <a:pPr algn="ctr" rtl="0"/>
            <a:r>
              <a:rPr lang="fr-FR" sz="1600" b="1" dirty="0">
                <a:solidFill>
                  <a:schemeClr val="bg1"/>
                </a:solidFill>
              </a:rPr>
              <a:t>ANALYSE ÉCONOMIQUE</a:t>
            </a:r>
          </a:p>
        </p:txBody>
      </p:sp>
      <p:sp>
        <p:nvSpPr>
          <p:cNvPr id="56" name="Forme libre 4197" descr="Icône de chariot">
            <a:extLst>
              <a:ext uri="{FF2B5EF4-FFF2-40B4-BE49-F238E27FC236}">
                <a16:creationId xmlns:a16="http://schemas.microsoft.com/office/drawing/2014/main" id="{F76821D4-D59C-C2B2-1505-A43B0A508B40}"/>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7" name="Forme libre 4344" descr="Icône de clé à molette ">
            <a:extLst>
              <a:ext uri="{FF2B5EF4-FFF2-40B4-BE49-F238E27FC236}">
                <a16:creationId xmlns:a16="http://schemas.microsoft.com/office/drawing/2014/main" id="{AFEE86B5-9E2F-1A7C-000B-E238279C8076}"/>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58" name="Groupe 57" descr="Icône d’argent ">
            <a:extLst>
              <a:ext uri="{FF2B5EF4-FFF2-40B4-BE49-F238E27FC236}">
                <a16:creationId xmlns:a16="http://schemas.microsoft.com/office/drawing/2014/main" id="{2F16879D-3D9B-E52C-D589-40EB56114B0E}"/>
              </a:ext>
            </a:extLst>
          </p:cNvPr>
          <p:cNvGrpSpPr/>
          <p:nvPr/>
        </p:nvGrpSpPr>
        <p:grpSpPr>
          <a:xfrm>
            <a:off x="5905833" y="2296118"/>
            <a:ext cx="380334" cy="382447"/>
            <a:chOff x="3746500" y="1344613"/>
            <a:chExt cx="285750" cy="287338"/>
          </a:xfrm>
          <a:solidFill>
            <a:schemeClr val="bg1"/>
          </a:solidFill>
        </p:grpSpPr>
        <p:sp>
          <p:nvSpPr>
            <p:cNvPr id="59" name="Forme libre 497">
              <a:extLst>
                <a:ext uri="{FF2B5EF4-FFF2-40B4-BE49-F238E27FC236}">
                  <a16:creationId xmlns:a16="http://schemas.microsoft.com/office/drawing/2014/main" id="{6C2854DA-8658-8200-E7D3-1E0FCA144297}"/>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0" name="Forme libre 498">
              <a:extLst>
                <a:ext uri="{FF2B5EF4-FFF2-40B4-BE49-F238E27FC236}">
                  <a16:creationId xmlns:a16="http://schemas.microsoft.com/office/drawing/2014/main" id="{4C7B337B-FBB6-87B8-997C-7A06DC842707}"/>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1" name="Forme libre 499">
              <a:extLst>
                <a:ext uri="{FF2B5EF4-FFF2-40B4-BE49-F238E27FC236}">
                  <a16:creationId xmlns:a16="http://schemas.microsoft.com/office/drawing/2014/main" id="{21B550E1-1561-6803-CDA1-E07CA20EABA3}"/>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2" name="Forme libre 500">
              <a:extLst>
                <a:ext uri="{FF2B5EF4-FFF2-40B4-BE49-F238E27FC236}">
                  <a16:creationId xmlns:a16="http://schemas.microsoft.com/office/drawing/2014/main" id="{4E333C49-2724-0F9B-5851-B7FB74205071}"/>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3" name="Forme libre 501">
              <a:extLst>
                <a:ext uri="{FF2B5EF4-FFF2-40B4-BE49-F238E27FC236}">
                  <a16:creationId xmlns:a16="http://schemas.microsoft.com/office/drawing/2014/main" id="{31E4EE4F-5979-5280-FA1E-3C293C3E5F70}"/>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4" name="Forme libre 502">
              <a:extLst>
                <a:ext uri="{FF2B5EF4-FFF2-40B4-BE49-F238E27FC236}">
                  <a16:creationId xmlns:a16="http://schemas.microsoft.com/office/drawing/2014/main" id="{D6C664FE-775A-6541-043C-6EFED6A65426}"/>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5" name="Forme libre 503">
              <a:extLst>
                <a:ext uri="{FF2B5EF4-FFF2-40B4-BE49-F238E27FC236}">
                  <a16:creationId xmlns:a16="http://schemas.microsoft.com/office/drawing/2014/main" id="{005DAF4D-9C55-65E2-1094-AE75CC3862E9}"/>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6" name="Forme libre 504">
              <a:extLst>
                <a:ext uri="{FF2B5EF4-FFF2-40B4-BE49-F238E27FC236}">
                  <a16:creationId xmlns:a16="http://schemas.microsoft.com/office/drawing/2014/main" id="{640044AD-6366-FED3-231F-A2E637CE15C3}"/>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nvGrpSpPr>
          <p:cNvPr id="67" name="Groupe 66" descr="Icône de boulier ">
            <a:extLst>
              <a:ext uri="{FF2B5EF4-FFF2-40B4-BE49-F238E27FC236}">
                <a16:creationId xmlns:a16="http://schemas.microsoft.com/office/drawing/2014/main" id="{AEA9BE18-DC06-3D60-FC82-515DEACA6EAC}"/>
              </a:ext>
            </a:extLst>
          </p:cNvPr>
          <p:cNvGrpSpPr/>
          <p:nvPr/>
        </p:nvGrpSpPr>
        <p:grpSpPr>
          <a:xfrm>
            <a:off x="8071577" y="2296118"/>
            <a:ext cx="382447" cy="382447"/>
            <a:chOff x="877888" y="771525"/>
            <a:chExt cx="287338" cy="287338"/>
          </a:xfrm>
          <a:solidFill>
            <a:schemeClr val="bg1"/>
          </a:solidFill>
        </p:grpSpPr>
        <p:sp>
          <p:nvSpPr>
            <p:cNvPr id="68" name="Forme libre 324">
              <a:extLst>
                <a:ext uri="{FF2B5EF4-FFF2-40B4-BE49-F238E27FC236}">
                  <a16:creationId xmlns:a16="http://schemas.microsoft.com/office/drawing/2014/main" id="{CC186A0B-271A-5BA6-B179-654CC8B72254}"/>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69" name="Forme libre 325">
              <a:extLst>
                <a:ext uri="{FF2B5EF4-FFF2-40B4-BE49-F238E27FC236}">
                  <a16:creationId xmlns:a16="http://schemas.microsoft.com/office/drawing/2014/main" id="{2BECDBEA-2048-21F0-D709-F41137FAB0C1}"/>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70" name="Forme libre 326">
              <a:extLst>
                <a:ext uri="{FF2B5EF4-FFF2-40B4-BE49-F238E27FC236}">
                  <a16:creationId xmlns:a16="http://schemas.microsoft.com/office/drawing/2014/main" id="{6161E4EE-47A6-5228-C9F0-7001E91B6150}"/>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71" name="Forme libre 327">
              <a:extLst>
                <a:ext uri="{FF2B5EF4-FFF2-40B4-BE49-F238E27FC236}">
                  <a16:creationId xmlns:a16="http://schemas.microsoft.com/office/drawing/2014/main" id="{7AF33A2D-25CD-25ED-28BD-78A7781318DB}"/>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72" name="Forme libre 2319" descr="Icône de feuille ">
            <a:extLst>
              <a:ext uri="{FF2B5EF4-FFF2-40B4-BE49-F238E27FC236}">
                <a16:creationId xmlns:a16="http://schemas.microsoft.com/office/drawing/2014/main" id="{4A965523-5588-D229-A026-0B041B47BD3B}"/>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
        <p:nvSpPr>
          <p:cNvPr id="5" name="ZoneTexte 4">
            <a:extLst>
              <a:ext uri="{FF2B5EF4-FFF2-40B4-BE49-F238E27FC236}">
                <a16:creationId xmlns:a16="http://schemas.microsoft.com/office/drawing/2014/main" id="{AC0C3D79-F519-2D65-C3DD-0DA4D58EAA48}"/>
              </a:ext>
            </a:extLst>
          </p:cNvPr>
          <p:cNvSpPr txBox="1"/>
          <p:nvPr/>
        </p:nvSpPr>
        <p:spPr>
          <a:xfrm>
            <a:off x="139855" y="1035189"/>
            <a:ext cx="11734800" cy="5632311"/>
          </a:xfrm>
          <a:prstGeom prst="rect">
            <a:avLst/>
          </a:prstGeom>
          <a:noFill/>
        </p:spPr>
        <p:txBody>
          <a:bodyPr wrap="square">
            <a:spAutoFit/>
          </a:bodyPr>
          <a:lstStyle/>
          <a:p>
            <a:pPr marL="0" indent="0" rtl="0">
              <a:buNone/>
            </a:pPr>
            <a:r>
              <a:rPr lang="fr-FR" sz="2400" kern="100" dirty="0">
                <a:latin typeface="Aptos" panose="020B0004020202020204" pitchFamily="34" charset="0"/>
                <a:cs typeface="Times New Roman" panose="02020603050405020304" pitchFamily="18" charset="0"/>
              </a:rPr>
              <a:t>Les objectifs spécifiques sont les suivants : </a:t>
            </a:r>
          </a:p>
          <a:p>
            <a:pPr marL="0" indent="0" rtl="0">
              <a:buNone/>
            </a:pPr>
            <a:endParaRPr lang="fr-FR" sz="2400" kern="100" dirty="0">
              <a:latin typeface="Aptos" panose="020B0004020202020204" pitchFamily="34" charset="0"/>
              <a:cs typeface="Times New Roman" panose="02020603050405020304" pitchFamily="18" charset="0"/>
            </a:endParaRPr>
          </a:p>
          <a:p>
            <a:pPr marL="342900" indent="-342900" rtl="0">
              <a:buFontTx/>
              <a:buChar char="-"/>
            </a:pPr>
            <a:r>
              <a:rPr lang="fr-FR" sz="2400" kern="100" dirty="0">
                <a:latin typeface="Aptos" panose="020B0004020202020204" pitchFamily="34" charset="0"/>
                <a:cs typeface="Times New Roman" panose="02020603050405020304" pitchFamily="18" charset="0"/>
              </a:rPr>
              <a:t>Préparer et nettoyer les données brutes provenant de cinq fichiers CSV des années 2014 à 2018 </a:t>
            </a:r>
          </a:p>
          <a:p>
            <a:pPr marL="342900" indent="-342900" rtl="0">
              <a:buFontTx/>
              <a:buChar char="-"/>
            </a:pPr>
            <a:endParaRPr lang="fr-FR" sz="2400" kern="100" dirty="0">
              <a:latin typeface="Aptos" panose="020B0004020202020204" pitchFamily="34" charset="0"/>
              <a:cs typeface="Times New Roman" panose="02020603050405020304" pitchFamily="18" charset="0"/>
            </a:endParaRPr>
          </a:p>
          <a:p>
            <a:pPr rtl="0"/>
            <a:r>
              <a:rPr lang="fr-FR" sz="2400" kern="100" dirty="0">
                <a:latin typeface="Aptos" panose="020B0004020202020204" pitchFamily="34" charset="0"/>
                <a:cs typeface="Times New Roman" panose="02020603050405020304" pitchFamily="18" charset="0"/>
              </a:rPr>
              <a:t>- Explorer les tendances temporelles de la fréquentation (jours, heures, saisons) - Diviser les stations en groupes homogènes à travers des algorithmes de clustering non supervisé </a:t>
            </a:r>
          </a:p>
          <a:p>
            <a:pPr rtl="0"/>
            <a:endParaRPr lang="fr-FR" sz="2400" kern="100" dirty="0">
              <a:latin typeface="Aptos" panose="020B0004020202020204" pitchFamily="34" charset="0"/>
              <a:cs typeface="Times New Roman" panose="02020603050405020304" pitchFamily="18" charset="0"/>
            </a:endParaRPr>
          </a:p>
          <a:p>
            <a:pPr rtl="0"/>
            <a:r>
              <a:rPr lang="fr-FR" sz="2400" kern="100" dirty="0">
                <a:latin typeface="Aptos" panose="020B0004020202020204" pitchFamily="34" charset="0"/>
                <a:cs typeface="Times New Roman" panose="02020603050405020304" pitchFamily="18" charset="0"/>
              </a:rPr>
              <a:t>- Construire un modèle de fréquentation des stations à travers des algorithmes supervisés </a:t>
            </a:r>
          </a:p>
          <a:p>
            <a:pPr marL="342900" indent="-342900" rtl="0">
              <a:buFontTx/>
              <a:buChar char="-"/>
            </a:pPr>
            <a:endParaRPr lang="fr-FR" sz="2400" kern="100" dirty="0">
              <a:latin typeface="Aptos" panose="020B0004020202020204" pitchFamily="34" charset="0"/>
              <a:cs typeface="Times New Roman" panose="02020603050405020304" pitchFamily="18" charset="0"/>
            </a:endParaRPr>
          </a:p>
          <a:p>
            <a:pPr rtl="0"/>
            <a:r>
              <a:rPr lang="fr-FR" sz="2400" kern="100" dirty="0">
                <a:latin typeface="Aptos" panose="020B0004020202020204" pitchFamily="34" charset="0"/>
                <a:cs typeface="Times New Roman" panose="02020603050405020304" pitchFamily="18" charset="0"/>
              </a:rPr>
              <a:t>- Comparer la performance des différents modèles </a:t>
            </a:r>
          </a:p>
          <a:p>
            <a:pPr rtl="0"/>
            <a:endParaRPr lang="fr-FR" sz="2400" kern="100" dirty="0">
              <a:latin typeface="Aptos" panose="020B0004020202020204" pitchFamily="34" charset="0"/>
              <a:cs typeface="Times New Roman" panose="02020603050405020304" pitchFamily="18" charset="0"/>
            </a:endParaRPr>
          </a:p>
          <a:p>
            <a:pPr rtl="0"/>
            <a:r>
              <a:rPr lang="fr-FR" sz="2400" kern="100" dirty="0">
                <a:latin typeface="Aptos" panose="020B0004020202020204" pitchFamily="34" charset="0"/>
                <a:cs typeface="Times New Roman" panose="02020603050405020304" pitchFamily="18" charset="0"/>
              </a:rPr>
              <a:t>- Formuler des recommandations opérationnelles pour la MTA</a:t>
            </a:r>
          </a:p>
        </p:txBody>
      </p:sp>
    </p:spTree>
    <p:extLst>
      <p:ext uri="{BB962C8B-B14F-4D97-AF65-F5344CB8AC3E}">
        <p14:creationId xmlns:p14="http://schemas.microsoft.com/office/powerpoint/2010/main" val="330383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6169B-7DA0-B825-54BC-491E1350461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476B6EF-342C-458E-F608-79FEB4EF5D79}"/>
              </a:ext>
            </a:extLst>
          </p:cNvPr>
          <p:cNvSpPr>
            <a:spLocks noGrp="1"/>
          </p:cNvSpPr>
          <p:nvPr>
            <p:ph type="title"/>
          </p:nvPr>
        </p:nvSpPr>
        <p:spPr>
          <a:xfrm>
            <a:off x="81756" y="2871537"/>
            <a:ext cx="5022767" cy="1572125"/>
          </a:xfrm>
        </p:spPr>
        <p:txBody>
          <a:bodyPr>
            <a:normAutofit/>
          </a:bodyPr>
          <a:lstStyle/>
          <a:p>
            <a:r>
              <a:rPr lang="fr-FR" sz="4800" b="1" dirty="0">
                <a:latin typeface="Aptos" panose="020B0004020202020204" pitchFamily="34" charset="0"/>
                <a:cs typeface="Times New Roman" panose="02020603050405020304" pitchFamily="18" charset="0"/>
              </a:rPr>
              <a:t>Données et Prétraitement</a:t>
            </a:r>
            <a:endParaRPr lang="fr-FR" sz="4800" dirty="0"/>
          </a:p>
        </p:txBody>
      </p:sp>
      <p:sp>
        <p:nvSpPr>
          <p:cNvPr id="3" name="Espace réservé du contenu 2">
            <a:extLst>
              <a:ext uri="{FF2B5EF4-FFF2-40B4-BE49-F238E27FC236}">
                <a16:creationId xmlns:a16="http://schemas.microsoft.com/office/drawing/2014/main" id="{D077A879-BA17-5818-B647-2BF1006B00EF}"/>
              </a:ext>
            </a:extLst>
          </p:cNvPr>
          <p:cNvSpPr>
            <a:spLocks noGrp="1"/>
          </p:cNvSpPr>
          <p:nvPr>
            <p:ph idx="1"/>
          </p:nvPr>
        </p:nvSpPr>
        <p:spPr/>
        <p:txBody>
          <a:bodyPr/>
          <a:lstStyle/>
          <a:p>
            <a:endParaRPr lang="fr-FR"/>
          </a:p>
        </p:txBody>
      </p:sp>
      <p:sp>
        <p:nvSpPr>
          <p:cNvPr id="4" name="Ovale 27">
            <a:extLst>
              <a:ext uri="{FF2B5EF4-FFF2-40B4-BE49-F238E27FC236}">
                <a16:creationId xmlns:a16="http://schemas.microsoft.com/office/drawing/2014/main" id="{48234477-ECE4-32E6-E29E-5A6EF25214A1}"/>
              </a:ext>
              <a:ext uri="{C183D7F6-B498-43B3-948B-1728B52AA6E4}">
                <adec:decorative xmlns:adec="http://schemas.microsoft.com/office/drawing/2017/decorative" val="1"/>
              </a:ext>
            </a:extLst>
          </p:cNvPr>
          <p:cNvSpPr/>
          <p:nvPr/>
        </p:nvSpPr>
        <p:spPr>
          <a:xfrm>
            <a:off x="366712" y="25018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Ovale 29">
            <a:extLst>
              <a:ext uri="{FF2B5EF4-FFF2-40B4-BE49-F238E27FC236}">
                <a16:creationId xmlns:a16="http://schemas.microsoft.com/office/drawing/2014/main" id="{BDA41B71-899E-8D93-1CFF-9664DED203C6}"/>
              </a:ext>
              <a:ext uri="{C183D7F6-B498-43B3-948B-1728B52AA6E4}">
                <adec:decorative xmlns:adec="http://schemas.microsoft.com/office/drawing/2017/decorative" val="1"/>
              </a:ext>
            </a:extLst>
          </p:cNvPr>
          <p:cNvSpPr/>
          <p:nvPr/>
        </p:nvSpPr>
        <p:spPr>
          <a:xfrm>
            <a:off x="3866516" y="586105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pic>
        <p:nvPicPr>
          <p:cNvPr id="7" name="Espace réservé pour une image  16">
            <a:extLst>
              <a:ext uri="{FF2B5EF4-FFF2-40B4-BE49-F238E27FC236}">
                <a16:creationId xmlns:a16="http://schemas.microsoft.com/office/drawing/2014/main" id="{539171C9-4F3F-2C37-E2D6-3D7660C087CD}"/>
              </a:ext>
            </a:extLst>
          </p:cNvPr>
          <p:cNvPicPr>
            <a:picLocks noChangeAspect="1"/>
          </p:cNvPicPr>
          <p:nvPr/>
        </p:nvPicPr>
        <p:blipFill>
          <a:blip r:embed="rId2"/>
          <a:srcRect l="24957" r="24957"/>
          <a:stretch>
            <a:fillRect/>
          </a:stretch>
        </p:blipFill>
        <p:spPr>
          <a:xfrm>
            <a:off x="5025858" y="-10159"/>
            <a:ext cx="7176302" cy="6868160"/>
          </a:xfrm>
          <a:prstGeom prst="rect">
            <a:avLst/>
          </a:prstGeom>
        </p:spPr>
      </p:pic>
      <p:sp>
        <p:nvSpPr>
          <p:cNvPr id="8" name="Ovale 14">
            <a:extLst>
              <a:ext uri="{FF2B5EF4-FFF2-40B4-BE49-F238E27FC236}">
                <a16:creationId xmlns:a16="http://schemas.microsoft.com/office/drawing/2014/main" id="{B02A1D42-7E6E-CAE5-A25D-3165C774D5EF}"/>
              </a:ext>
              <a:ext uri="{C183D7F6-B498-43B3-948B-1728B52AA6E4}">
                <adec:decorative xmlns:adec="http://schemas.microsoft.com/office/drawing/2017/decorative" val="1"/>
              </a:ext>
            </a:extLst>
          </p:cNvPr>
          <p:cNvSpPr/>
          <p:nvPr/>
        </p:nvSpPr>
        <p:spPr>
          <a:xfrm>
            <a:off x="11252200" y="-10159"/>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Tree>
    <p:extLst>
      <p:ext uri="{BB962C8B-B14F-4D97-AF65-F5344CB8AC3E}">
        <p14:creationId xmlns:p14="http://schemas.microsoft.com/office/powerpoint/2010/main" val="168517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E8139-714E-C7F3-9418-594F41AB4107}"/>
            </a:ext>
          </a:extLst>
        </p:cNvPr>
        <p:cNvGrpSpPr/>
        <p:nvPr/>
      </p:nvGrpSpPr>
      <p:grpSpPr>
        <a:xfrm>
          <a:off x="0" y="0"/>
          <a:ext cx="0" cy="0"/>
          <a:chOff x="0" y="0"/>
          <a:chExt cx="0" cy="0"/>
        </a:xfrm>
      </p:grpSpPr>
      <p:sp>
        <p:nvSpPr>
          <p:cNvPr id="4" name="Titre 3" hidden="1">
            <a:extLst>
              <a:ext uri="{FF2B5EF4-FFF2-40B4-BE49-F238E27FC236}">
                <a16:creationId xmlns:a16="http://schemas.microsoft.com/office/drawing/2014/main" id="{E33F88D0-05A9-B64A-0B96-E5B3518FC15B}"/>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006CF7D3-6008-2FB3-9226-4B94A2244129}"/>
              </a:ext>
              <a:ext uri="{C183D7F6-B498-43B3-948B-1728B52AA6E4}">
                <adec:decorative xmlns:adec="http://schemas.microsoft.com/office/drawing/2017/decorative" val="1"/>
              </a:ext>
            </a:extLst>
          </p:cNvPr>
          <p:cNvCxnSpPr>
            <a:cxnSpLocks/>
          </p:cNvCxnSpPr>
          <p:nvPr/>
        </p:nvCxnSpPr>
        <p:spPr>
          <a:xfrm>
            <a:off x="11438021" y="522898"/>
            <a:ext cx="7539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C7CB6DC1-09CF-B28F-5D70-797096145FE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4800" dirty="0"/>
              <a:t>Source et description des données</a:t>
            </a:r>
            <a:endParaRPr lang="fr-FR" sz="4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1B116181-1710-A213-390E-604A8108FFE0}"/>
              </a:ext>
              <a:ext uri="{C183D7F6-B498-43B3-948B-1728B52AA6E4}">
                <adec:decorative xmlns:adec="http://schemas.microsoft.com/office/drawing/2017/decorative" val="1"/>
              </a:ext>
            </a:extLst>
          </p:cNvPr>
          <p:cNvCxnSpPr>
            <a:cxnSpLocks/>
          </p:cNvCxnSpPr>
          <p:nvPr/>
        </p:nvCxnSpPr>
        <p:spPr>
          <a:xfrm>
            <a:off x="0" y="522898"/>
            <a:ext cx="81814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e 30" descr="Icônes de graphique à barres et en courbes.">
            <a:extLst>
              <a:ext uri="{FF2B5EF4-FFF2-40B4-BE49-F238E27FC236}">
                <a16:creationId xmlns:a16="http://schemas.microsoft.com/office/drawing/2014/main" id="{39EE91DD-BDDA-6405-D90C-87C16C181992}"/>
              </a:ext>
            </a:extLst>
          </p:cNvPr>
          <p:cNvGrpSpPr/>
          <p:nvPr/>
        </p:nvGrpSpPr>
        <p:grpSpPr>
          <a:xfrm>
            <a:off x="4715661" y="1810536"/>
            <a:ext cx="347679" cy="347679"/>
            <a:chOff x="4319588" y="2492375"/>
            <a:chExt cx="287338" cy="287338"/>
          </a:xfrm>
          <a:solidFill>
            <a:schemeClr val="bg1"/>
          </a:solidFill>
        </p:grpSpPr>
        <p:sp>
          <p:nvSpPr>
            <p:cNvPr id="32" name="Forme libre 372">
              <a:extLst>
                <a:ext uri="{FF2B5EF4-FFF2-40B4-BE49-F238E27FC236}">
                  <a16:creationId xmlns:a16="http://schemas.microsoft.com/office/drawing/2014/main" id="{AAD2BB02-3B65-7ECC-00A7-D05B8BC2CABF}"/>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33" name="Forme libre 373">
              <a:extLst>
                <a:ext uri="{FF2B5EF4-FFF2-40B4-BE49-F238E27FC236}">
                  <a16:creationId xmlns:a16="http://schemas.microsoft.com/office/drawing/2014/main" id="{D51B418A-3330-D603-20F9-9BF54C6C2E50}"/>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5" name="Forme libre 4665" descr="Icône de graphique ">
            <a:extLst>
              <a:ext uri="{FF2B5EF4-FFF2-40B4-BE49-F238E27FC236}">
                <a16:creationId xmlns:a16="http://schemas.microsoft.com/office/drawing/2014/main" id="{995EC71B-2DDD-C45E-D671-53A5FDCFE87B}"/>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36" name="Groupe 35" descr="Icône de personne et d’engrenage ">
            <a:extLst>
              <a:ext uri="{FF2B5EF4-FFF2-40B4-BE49-F238E27FC236}">
                <a16:creationId xmlns:a16="http://schemas.microsoft.com/office/drawing/2014/main" id="{27B3D0AD-6B38-19D7-C18E-3295F7E6EA99}"/>
              </a:ext>
            </a:extLst>
          </p:cNvPr>
          <p:cNvGrpSpPr/>
          <p:nvPr/>
        </p:nvGrpSpPr>
        <p:grpSpPr>
          <a:xfrm>
            <a:off x="7133464" y="5355478"/>
            <a:ext cx="338073" cy="339996"/>
            <a:chOff x="6450013" y="5349875"/>
            <a:chExt cx="279399" cy="280988"/>
          </a:xfrm>
          <a:solidFill>
            <a:schemeClr val="bg1"/>
          </a:solidFill>
        </p:grpSpPr>
        <p:sp>
          <p:nvSpPr>
            <p:cNvPr id="37" name="Forme libre 3673">
              <a:extLst>
                <a:ext uri="{FF2B5EF4-FFF2-40B4-BE49-F238E27FC236}">
                  <a16:creationId xmlns:a16="http://schemas.microsoft.com/office/drawing/2014/main" id="{ED414AD5-5EDA-AAB7-FA7A-66DAE115C44B}"/>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38" name="Forme libre 3674">
              <a:extLst>
                <a:ext uri="{FF2B5EF4-FFF2-40B4-BE49-F238E27FC236}">
                  <a16:creationId xmlns:a16="http://schemas.microsoft.com/office/drawing/2014/main" id="{A6873E52-8247-0AF7-FF04-F0F6ADA54197}"/>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 name="ZoneTexte 2">
            <a:extLst>
              <a:ext uri="{FF2B5EF4-FFF2-40B4-BE49-F238E27FC236}">
                <a16:creationId xmlns:a16="http://schemas.microsoft.com/office/drawing/2014/main" id="{B8CF7A20-94B6-D5E3-C1E7-981FEF9D1F8E}"/>
              </a:ext>
            </a:extLst>
          </p:cNvPr>
          <p:cNvSpPr txBox="1"/>
          <p:nvPr/>
        </p:nvSpPr>
        <p:spPr>
          <a:xfrm>
            <a:off x="345298" y="1504729"/>
            <a:ext cx="11734800" cy="4630883"/>
          </a:xfrm>
          <a:prstGeom prst="rect">
            <a:avLst/>
          </a:prstGeom>
          <a:noFill/>
        </p:spPr>
        <p:txBody>
          <a:bodyPr wrap="square">
            <a:spAutoFit/>
          </a:bodyPr>
          <a:lstStyle/>
          <a:p>
            <a:pPr marL="342900" indent="-342900">
              <a:lnSpc>
                <a:spcPct val="107000"/>
              </a:lnSpc>
              <a:spcAft>
                <a:spcPts val="800"/>
              </a:spcAft>
              <a:buSzPts val="1000"/>
              <a:buFont typeface="Symbol" panose="05050102010706020507" pitchFamily="18" charset="2"/>
              <a:buChar char=""/>
              <a:tabLst>
                <a:tab pos="457200" algn="l"/>
              </a:tabLst>
            </a:pPr>
            <a:r>
              <a:rPr lang="fr-FR" sz="2400" kern="100" dirty="0">
                <a:latin typeface="Aptos" panose="020B0004020202020204" pitchFamily="34" charset="0"/>
                <a:cs typeface="Times New Roman" panose="02020603050405020304" pitchFamily="18" charset="0"/>
              </a:rPr>
              <a:t>Les données utilisées sont issues de fichiers ouverts publiés par la MTA et disponibles sur la plateforme </a:t>
            </a:r>
            <a:r>
              <a:rPr lang="fr-FR" sz="2400" kern="100" dirty="0" err="1">
                <a:latin typeface="Aptos" panose="020B0004020202020204" pitchFamily="34" charset="0"/>
                <a:cs typeface="Times New Roman" panose="02020603050405020304" pitchFamily="18" charset="0"/>
              </a:rPr>
              <a:t>Kaggle</a:t>
            </a:r>
            <a:r>
              <a:rPr lang="fr-FR" sz="2400" kern="100" dirty="0">
                <a:latin typeface="Aptos" panose="020B0004020202020204" pitchFamily="34" charset="0"/>
                <a:cs typeface="Times New Roman" panose="02020603050405020304" pitchFamily="18" charset="0"/>
              </a:rPr>
              <a:t> sous le nom "NYS </a:t>
            </a:r>
            <a:r>
              <a:rPr lang="fr-FR" sz="2400" kern="100" dirty="0" err="1">
                <a:latin typeface="Aptos" panose="020B0004020202020204" pitchFamily="34" charset="0"/>
                <a:cs typeface="Times New Roman" panose="02020603050405020304" pitchFamily="18" charset="0"/>
              </a:rPr>
              <a:t>Turnstile</a:t>
            </a:r>
            <a:r>
              <a:rPr lang="fr-FR" sz="2400" kern="100" dirty="0">
                <a:latin typeface="Aptos" panose="020B0004020202020204" pitchFamily="34" charset="0"/>
                <a:cs typeface="Times New Roman" panose="02020603050405020304" pitchFamily="18" charset="0"/>
              </a:rPr>
              <a:t> Usage Data". Chaque fichier comporte plusieurs colonnes qui renseignent sur les variables telles que : la station (STATION), la date (DATE), l’heure (TIME), les compteurs d’entrées (ENTRIES) et de sorties (EXITS).</a:t>
            </a:r>
          </a:p>
          <a:p>
            <a:pPr marL="342900" indent="-342900">
              <a:lnSpc>
                <a:spcPct val="107000"/>
              </a:lnSpc>
              <a:spcAft>
                <a:spcPts val="800"/>
              </a:spcAft>
              <a:buSzPts val="1000"/>
              <a:buFont typeface="Symbol" panose="05050102010706020507" pitchFamily="18" charset="2"/>
              <a:buChar char=""/>
              <a:tabLst>
                <a:tab pos="457200" algn="l"/>
              </a:tabLst>
            </a:pPr>
            <a:r>
              <a:rPr lang="fr-FR" sz="2400" kern="100" dirty="0">
                <a:latin typeface="Aptos" panose="020B0004020202020204" pitchFamily="34" charset="0"/>
                <a:cs typeface="Times New Roman" panose="02020603050405020304" pitchFamily="18" charset="0"/>
              </a:rPr>
              <a:t> A noter que ces données sont stockées dans un format cumulatif, ce qui nécessite un calcul de différence pour pouvoir obtenir les données réelles sur un intervalle donné. </a:t>
            </a:r>
          </a:p>
          <a:p>
            <a:pPr marL="342900" indent="-342900">
              <a:lnSpc>
                <a:spcPct val="107000"/>
              </a:lnSpc>
              <a:spcAft>
                <a:spcPts val="800"/>
              </a:spcAft>
              <a:buSzPts val="1000"/>
              <a:buFont typeface="Symbol" panose="05050102010706020507" pitchFamily="18" charset="2"/>
              <a:buChar char=""/>
              <a:tabLst>
                <a:tab pos="457200" algn="l"/>
              </a:tabLst>
            </a:pPr>
            <a:r>
              <a:rPr lang="fr-FR" sz="2400" kern="100" dirty="0">
                <a:latin typeface="Aptos" panose="020B0004020202020204" pitchFamily="34" charset="0"/>
                <a:cs typeface="Times New Roman" panose="02020603050405020304" pitchFamily="18" charset="0"/>
              </a:rPr>
              <a:t>Un script Python a été utilisé pour parcourir tous les fichiers CSV présents dans un dossier, détecter ceux contenant les colonnes nécessaires, les charger, les nettoyer, puis les fusionner en un unique jeu de données global.</a:t>
            </a:r>
          </a:p>
        </p:txBody>
      </p:sp>
    </p:spTree>
    <p:extLst>
      <p:ext uri="{BB962C8B-B14F-4D97-AF65-F5344CB8AC3E}">
        <p14:creationId xmlns:p14="http://schemas.microsoft.com/office/powerpoint/2010/main" val="171030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E2E39-4C61-4E79-2958-DC168A58CC6E}"/>
            </a:ext>
          </a:extLst>
        </p:cNvPr>
        <p:cNvGrpSpPr/>
        <p:nvPr/>
      </p:nvGrpSpPr>
      <p:grpSpPr>
        <a:xfrm>
          <a:off x="0" y="0"/>
          <a:ext cx="0" cy="0"/>
          <a:chOff x="0" y="0"/>
          <a:chExt cx="0" cy="0"/>
        </a:xfrm>
      </p:grpSpPr>
      <p:sp>
        <p:nvSpPr>
          <p:cNvPr id="4" name="Titre 3" hidden="1">
            <a:extLst>
              <a:ext uri="{FF2B5EF4-FFF2-40B4-BE49-F238E27FC236}">
                <a16:creationId xmlns:a16="http://schemas.microsoft.com/office/drawing/2014/main" id="{B40FC52C-3177-3455-267F-B8E05A1FFBF7}"/>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288E4AD9-FF6F-1292-0D46-BEF56C140B98}"/>
              </a:ext>
              <a:ext uri="{C183D7F6-B498-43B3-948B-1728B52AA6E4}">
                <adec:decorative xmlns:adec="http://schemas.microsoft.com/office/drawing/2017/decorative" val="1"/>
              </a:ext>
            </a:extLst>
          </p:cNvPr>
          <p:cNvCxnSpPr>
            <a:cxnSpLocks/>
          </p:cNvCxnSpPr>
          <p:nvPr/>
        </p:nvCxnSpPr>
        <p:spPr>
          <a:xfrm>
            <a:off x="10347158" y="522898"/>
            <a:ext cx="1844842"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EE823844-0A32-427E-1105-2DB4214A850F}"/>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4800" b="1" dirty="0"/>
              <a:t>Approche méthodologique</a:t>
            </a:r>
            <a:endParaRPr lang="fr-FR" sz="4800" b="1"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90E69B13-B866-510D-4486-D6172AEF7B4B}"/>
              </a:ext>
              <a:ext uri="{C183D7F6-B498-43B3-948B-1728B52AA6E4}">
                <adec:decorative xmlns:adec="http://schemas.microsoft.com/office/drawing/2017/decorative" val="1"/>
              </a:ext>
            </a:extLst>
          </p:cNvPr>
          <p:cNvCxnSpPr>
            <a:cxnSpLocks/>
          </p:cNvCxnSpPr>
          <p:nvPr/>
        </p:nvCxnSpPr>
        <p:spPr>
          <a:xfrm>
            <a:off x="0" y="522898"/>
            <a:ext cx="174858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1" name="Groupe 30" descr="Icônes de graphique à barres et en courbes.">
            <a:extLst>
              <a:ext uri="{FF2B5EF4-FFF2-40B4-BE49-F238E27FC236}">
                <a16:creationId xmlns:a16="http://schemas.microsoft.com/office/drawing/2014/main" id="{8CAB7761-86B0-A160-A24A-EB14D55A8ECC}"/>
              </a:ext>
            </a:extLst>
          </p:cNvPr>
          <p:cNvGrpSpPr/>
          <p:nvPr/>
        </p:nvGrpSpPr>
        <p:grpSpPr>
          <a:xfrm>
            <a:off x="4715661" y="1810536"/>
            <a:ext cx="347679" cy="347679"/>
            <a:chOff x="4319588" y="2492375"/>
            <a:chExt cx="287338" cy="287338"/>
          </a:xfrm>
          <a:solidFill>
            <a:schemeClr val="bg1"/>
          </a:solidFill>
        </p:grpSpPr>
        <p:sp>
          <p:nvSpPr>
            <p:cNvPr id="32" name="Forme libre 372">
              <a:extLst>
                <a:ext uri="{FF2B5EF4-FFF2-40B4-BE49-F238E27FC236}">
                  <a16:creationId xmlns:a16="http://schemas.microsoft.com/office/drawing/2014/main" id="{B78066DD-3F04-FC29-0355-CA156EDA70AD}"/>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33" name="Forme libre 373">
              <a:extLst>
                <a:ext uri="{FF2B5EF4-FFF2-40B4-BE49-F238E27FC236}">
                  <a16:creationId xmlns:a16="http://schemas.microsoft.com/office/drawing/2014/main" id="{6F9CF82A-032B-931D-C032-59D6EA67A7C8}"/>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5" name="Forme libre 4665" descr="Icône de graphique ">
            <a:extLst>
              <a:ext uri="{FF2B5EF4-FFF2-40B4-BE49-F238E27FC236}">
                <a16:creationId xmlns:a16="http://schemas.microsoft.com/office/drawing/2014/main" id="{2B14806C-8E58-322F-A674-724D8BD6829F}"/>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36" name="Groupe 35" descr="Icône de personne et d’engrenage ">
            <a:extLst>
              <a:ext uri="{FF2B5EF4-FFF2-40B4-BE49-F238E27FC236}">
                <a16:creationId xmlns:a16="http://schemas.microsoft.com/office/drawing/2014/main" id="{2FB5FDD6-4BE2-7F39-736A-FF909E2E9678}"/>
              </a:ext>
            </a:extLst>
          </p:cNvPr>
          <p:cNvGrpSpPr/>
          <p:nvPr/>
        </p:nvGrpSpPr>
        <p:grpSpPr>
          <a:xfrm>
            <a:off x="7133464" y="5355478"/>
            <a:ext cx="338073" cy="339996"/>
            <a:chOff x="6450013" y="5349875"/>
            <a:chExt cx="279399" cy="280988"/>
          </a:xfrm>
          <a:solidFill>
            <a:schemeClr val="bg1"/>
          </a:solidFill>
        </p:grpSpPr>
        <p:sp>
          <p:nvSpPr>
            <p:cNvPr id="37" name="Forme libre 3673">
              <a:extLst>
                <a:ext uri="{FF2B5EF4-FFF2-40B4-BE49-F238E27FC236}">
                  <a16:creationId xmlns:a16="http://schemas.microsoft.com/office/drawing/2014/main" id="{681324EA-D5A4-C721-1FCA-73498BB07A0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38" name="Forme libre 3674">
              <a:extLst>
                <a:ext uri="{FF2B5EF4-FFF2-40B4-BE49-F238E27FC236}">
                  <a16:creationId xmlns:a16="http://schemas.microsoft.com/office/drawing/2014/main" id="{ECB43248-832E-0EDD-269D-CF1460FCFF83}"/>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 name="ZoneTexte 2">
            <a:extLst>
              <a:ext uri="{FF2B5EF4-FFF2-40B4-BE49-F238E27FC236}">
                <a16:creationId xmlns:a16="http://schemas.microsoft.com/office/drawing/2014/main" id="{1CCDE73D-F04A-753E-199B-EE0D898BFAD0}"/>
              </a:ext>
            </a:extLst>
          </p:cNvPr>
          <p:cNvSpPr txBox="1"/>
          <p:nvPr/>
        </p:nvSpPr>
        <p:spPr>
          <a:xfrm>
            <a:off x="461996" y="1756521"/>
            <a:ext cx="11501404" cy="4543488"/>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fr-FR" sz="2400" kern="100" dirty="0">
                <a:latin typeface="Aptos" panose="020B0004020202020204" pitchFamily="34" charset="0"/>
                <a:cs typeface="Times New Roman" panose="02020603050405020304" pitchFamily="18" charset="0"/>
              </a:rPr>
              <a:t>Le projet suit une approche structurée définie en cinq étapes suivantes: </a:t>
            </a:r>
          </a:p>
          <a:p>
            <a:pPr marL="342900" lvl="0" indent="-342900">
              <a:lnSpc>
                <a:spcPct val="107000"/>
              </a:lnSpc>
              <a:spcAft>
                <a:spcPts val="800"/>
              </a:spcAft>
              <a:buSzPts val="1000"/>
              <a:buFont typeface="Symbol" panose="05050102010706020507" pitchFamily="18" charset="2"/>
              <a:buChar char=""/>
              <a:tabLst>
                <a:tab pos="457200" algn="l"/>
              </a:tabLst>
            </a:pPr>
            <a:r>
              <a:rPr lang="fr-FR" sz="2400" kern="100" dirty="0">
                <a:latin typeface="Aptos" panose="020B0004020202020204" pitchFamily="34" charset="0"/>
                <a:cs typeface="Times New Roman" panose="02020603050405020304" pitchFamily="18" charset="0"/>
              </a:rPr>
              <a:t> Importation et nettoyage des données: Collecte, nettoyage et préparation des fichiers </a:t>
            </a:r>
          </a:p>
          <a:p>
            <a:pPr marL="342900" lvl="0" indent="-342900">
              <a:lnSpc>
                <a:spcPct val="107000"/>
              </a:lnSpc>
              <a:spcAft>
                <a:spcPts val="800"/>
              </a:spcAft>
              <a:buSzPts val="1000"/>
              <a:buFont typeface="Symbol" panose="05050102010706020507" pitchFamily="18" charset="2"/>
              <a:buChar char=""/>
              <a:tabLst>
                <a:tab pos="457200" algn="l"/>
              </a:tabLst>
            </a:pPr>
            <a:r>
              <a:rPr lang="fr-FR" sz="2400" kern="100" dirty="0">
                <a:latin typeface="Aptos" panose="020B0004020202020204" pitchFamily="34" charset="0"/>
                <a:cs typeface="Times New Roman" panose="02020603050405020304" pitchFamily="18" charset="0"/>
              </a:rPr>
              <a:t> Analyse exploratoire (EDA): Identification des tendances de fréquentation selon des facteurs différents </a:t>
            </a:r>
          </a:p>
          <a:p>
            <a:pPr marL="342900" lvl="0" indent="-342900">
              <a:lnSpc>
                <a:spcPct val="107000"/>
              </a:lnSpc>
              <a:spcAft>
                <a:spcPts val="800"/>
              </a:spcAft>
              <a:buSzPts val="1000"/>
              <a:buFont typeface="Symbol" panose="05050102010706020507" pitchFamily="18" charset="2"/>
              <a:buChar char=""/>
              <a:tabLst>
                <a:tab pos="457200" algn="l"/>
              </a:tabLst>
            </a:pPr>
            <a:r>
              <a:rPr lang="fr-FR" sz="2400" kern="100" dirty="0">
                <a:latin typeface="Aptos" panose="020B0004020202020204" pitchFamily="34" charset="0"/>
                <a:cs typeface="Times New Roman" panose="02020603050405020304" pitchFamily="18" charset="0"/>
              </a:rPr>
              <a:t> Modélisation: Utilisation des techniques d'apprentissage supervisé et non supervisé</a:t>
            </a:r>
          </a:p>
          <a:p>
            <a:pPr marL="342900" lvl="0" indent="-342900">
              <a:lnSpc>
                <a:spcPct val="107000"/>
              </a:lnSpc>
              <a:spcAft>
                <a:spcPts val="800"/>
              </a:spcAft>
              <a:buSzPts val="1000"/>
              <a:buFont typeface="Symbol" panose="05050102010706020507" pitchFamily="18" charset="2"/>
              <a:buChar char=""/>
              <a:tabLst>
                <a:tab pos="457200" algn="l"/>
              </a:tabLst>
            </a:pPr>
            <a:r>
              <a:rPr lang="fr-FR" sz="2400" kern="100" dirty="0">
                <a:latin typeface="Aptos" panose="020B0004020202020204" pitchFamily="34" charset="0"/>
                <a:cs typeface="Times New Roman" panose="02020603050405020304" pitchFamily="18" charset="0"/>
              </a:rPr>
              <a:t> Évaluation: Analyse des performances des différents modèles </a:t>
            </a:r>
          </a:p>
          <a:p>
            <a:pPr marL="342900" lvl="0" indent="-342900">
              <a:lnSpc>
                <a:spcPct val="107000"/>
              </a:lnSpc>
              <a:spcAft>
                <a:spcPts val="800"/>
              </a:spcAft>
              <a:buSzPts val="1000"/>
              <a:buFont typeface="Symbol" panose="05050102010706020507" pitchFamily="18" charset="2"/>
              <a:buChar char=""/>
              <a:tabLst>
                <a:tab pos="457200" algn="l"/>
              </a:tabLst>
            </a:pPr>
            <a:r>
              <a:rPr lang="fr-FR" sz="2400" kern="100" dirty="0">
                <a:latin typeface="Aptos" panose="020B0004020202020204" pitchFamily="34" charset="0"/>
                <a:cs typeface="Times New Roman" panose="02020603050405020304" pitchFamily="18" charset="0"/>
              </a:rPr>
              <a:t> Visualisation et interprétation: Présentation des résultats et propositions de pistes d’amélioration</a:t>
            </a:r>
          </a:p>
        </p:txBody>
      </p:sp>
    </p:spTree>
    <p:extLst>
      <p:ext uri="{BB962C8B-B14F-4D97-AF65-F5344CB8AC3E}">
        <p14:creationId xmlns:p14="http://schemas.microsoft.com/office/powerpoint/2010/main" val="108310311"/>
      </p:ext>
    </p:extLst>
  </p:cSld>
  <p:clrMapOvr>
    <a:masterClrMapping/>
  </p:clrMapOvr>
</p:sld>
</file>

<file path=ppt/theme/theme1.xml><?xml version="1.0" encoding="utf-8"?>
<a:theme xmlns:a="http://schemas.openxmlformats.org/drawingml/2006/main" name="Thèm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64_TF78455520" id="{1B6B5A3F-3791-4D91-8BCC-053B27B038BF}" vid="{26B24478-322D-4DF5-BC15-C9CB3253BD4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Analyse de projet, tiré de 24Slides</Template>
  <TotalTime>137</TotalTime>
  <Words>1000</Words>
  <Application>Microsoft Office PowerPoint</Application>
  <PresentationFormat>Grand écran</PresentationFormat>
  <Paragraphs>134</Paragraphs>
  <Slides>41</Slides>
  <Notes>34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41</vt:i4>
      </vt:variant>
    </vt:vector>
  </HeadingPairs>
  <TitlesOfParts>
    <vt:vector size="48" baseType="lpstr">
      <vt:lpstr>Aptos</vt:lpstr>
      <vt:lpstr>Arial</vt:lpstr>
      <vt:lpstr>Calibri</vt:lpstr>
      <vt:lpstr>Century Gothic</vt:lpstr>
      <vt:lpstr>Segoe UI Light</vt:lpstr>
      <vt:lpstr>Symbol</vt:lpstr>
      <vt:lpstr>Thème Office</vt:lpstr>
      <vt:lpstr>Analyse du Trafic   Métro MTA</vt:lpstr>
      <vt:lpstr>Introduction &amp; Objectifs</vt:lpstr>
      <vt:lpstr>Contexte </vt:lpstr>
      <vt:lpstr>Analyse du projet : diapositive 2</vt:lpstr>
      <vt:lpstr>Analyse du projet : diapositive 3</vt:lpstr>
      <vt:lpstr>Analyse du projet : diapositive 3</vt:lpstr>
      <vt:lpstr>Données et Prétraitement</vt:lpstr>
      <vt:lpstr>Analyse du projet : diapositive 2</vt:lpstr>
      <vt:lpstr>Analyse du projet : diapositive 2</vt:lpstr>
      <vt:lpstr>Analyse du projet : diapositive 2</vt:lpstr>
      <vt:lpstr>Exploration visuelle des données</vt:lpstr>
      <vt:lpstr>Analyse du projet : diapositive 6</vt:lpstr>
      <vt:lpstr>Analyse du projet : diapositive 6</vt:lpstr>
      <vt:lpstr>Analyse du projet : diapositive 6</vt:lpstr>
      <vt:lpstr>Analyse du projet : diapositive 6</vt:lpstr>
      <vt:lpstr>Analyse du projet : diapositive 6</vt:lpstr>
      <vt:lpstr>Analyse du projet : diapositive 6</vt:lpstr>
      <vt:lpstr>Analyse du projet : diapositive 6</vt:lpstr>
      <vt:lpstr>Analyse du projet : diapositive 6</vt:lpstr>
      <vt:lpstr>Classification (Apprentissage non Supervisé)</vt:lpstr>
      <vt:lpstr>Présentation PowerPoint</vt:lpstr>
      <vt:lpstr>Analyse du projet : diapositive 6</vt:lpstr>
      <vt:lpstr>Analyse du projet : diapositive 6</vt:lpstr>
      <vt:lpstr>Analyse du projet : diapositive 6</vt:lpstr>
      <vt:lpstr> K-MEANS</vt:lpstr>
      <vt:lpstr>Analyse du projet : diapositive 6</vt:lpstr>
      <vt:lpstr>Présentation PowerPoint</vt:lpstr>
      <vt:lpstr>Présentation PowerPoint</vt:lpstr>
      <vt:lpstr>Analyse du projet : diapositive 6</vt:lpstr>
      <vt:lpstr>Analyse du projet : diapositive 6</vt:lpstr>
      <vt:lpstr>Analyse du projet : diapositive 6</vt:lpstr>
      <vt:lpstr>Classification (Apprentissage Supervisé)</vt:lpstr>
      <vt:lpstr>Évaluation des modèles sans rééquilibrage ni validation croisée</vt:lpstr>
      <vt:lpstr> </vt:lpstr>
      <vt:lpstr>Présentation PowerPoint</vt:lpstr>
      <vt:lpstr>Présentation PowerPoint</vt:lpstr>
      <vt:lpstr> PREDICTION AVEC DNN</vt:lpstr>
      <vt:lpstr> </vt:lpstr>
      <vt:lpstr>CONCLUSION</vt:lpstr>
      <vt:lpstr>Analyse du projet : diapositive 6</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Innovation, Conférence</dc:creator>
  <cp:lastModifiedBy>Nguefack, Durant</cp:lastModifiedBy>
  <cp:revision>25</cp:revision>
  <dcterms:created xsi:type="dcterms:W3CDTF">2025-04-16T09:24:46Z</dcterms:created>
  <dcterms:modified xsi:type="dcterms:W3CDTF">2025-04-16T14:58:04Z</dcterms:modified>
</cp:coreProperties>
</file>