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9" r:id="rId5"/>
    <p:sldId id="259" r:id="rId6"/>
    <p:sldId id="280" r:id="rId7"/>
    <p:sldId id="260" r:id="rId8"/>
    <p:sldId id="282" r:id="rId9"/>
    <p:sldId id="271" r:id="rId10"/>
    <p:sldId id="272" r:id="rId11"/>
    <p:sldId id="273" r:id="rId12"/>
    <p:sldId id="274" r:id="rId13"/>
    <p:sldId id="275" r:id="rId14"/>
    <p:sldId id="276" r:id="rId15"/>
    <p:sldId id="270" r:id="rId16"/>
    <p:sldId id="263" r:id="rId17"/>
    <p:sldId id="278" r:id="rId18"/>
    <p:sldId id="264" r:id="rId19"/>
    <p:sldId id="283" r:id="rId20"/>
    <p:sldId id="284" r:id="rId21"/>
    <p:sldId id="285" r:id="rId22"/>
    <p:sldId id="286" r:id="rId23"/>
    <p:sldId id="267" r:id="rId24"/>
    <p:sldId id="26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80" autoAdjust="0"/>
  </p:normalViewPr>
  <p:slideViewPr>
    <p:cSldViewPr>
      <p:cViewPr>
        <p:scale>
          <a:sx n="80" d="100"/>
          <a:sy n="80" d="100"/>
        </p:scale>
        <p:origin x="-1722" y="-78"/>
      </p:cViewPr>
      <p:guideLst>
        <p:guide orient="horz" pos="2160"/>
        <p:guide pos="2880"/>
      </p:guideLst>
    </p:cSldViewPr>
  </p:slideViewPr>
  <p:outlineViewPr>
    <p:cViewPr>
      <p:scale>
        <a:sx n="33" d="100"/>
        <a:sy n="33" d="100"/>
      </p:scale>
      <p:origin x="258"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0A1A7-66BA-46C7-9A91-397E87916F71}" type="datetimeFigureOut">
              <a:rPr lang="en-US" smtClean="0"/>
              <a:t>12/1/2024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EFB33-FA7F-4A76-AFBE-E5C20F06A16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 L'indice de performance représente les résultats scolaires de l'élève et a été arrondi à l'entier le plus proche. L'indice est compris entre 10 et 100, les valeurs les plus élevées indiquant une meilleure performance.</a:t>
            </a:r>
            <a:endParaRPr lang="en-US" dirty="0"/>
          </a:p>
        </p:txBody>
      </p:sp>
      <p:sp>
        <p:nvSpPr>
          <p:cNvPr id="4" name="Slide Number Placeholder 3"/>
          <p:cNvSpPr>
            <a:spLocks noGrp="1"/>
          </p:cNvSpPr>
          <p:nvPr>
            <p:ph type="sldNum" sz="quarter" idx="10"/>
          </p:nvPr>
        </p:nvSpPr>
        <p:spPr/>
        <p:txBody>
          <a:bodyPr/>
          <a:lstStyle/>
          <a:p>
            <a:fld id="{8FFEFB33-FA7F-4A76-AFBE-E5C20F06A165}"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FB1FCB-0EF6-4581-9CF9-B0B63B3640C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F7267-7059-4AE0-9781-6554F981A74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B1FCB-0EF6-4581-9CF9-B0B63B3640C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F7267-7059-4AE0-9781-6554F981A74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B1FCB-0EF6-4581-9CF9-B0B63B3640C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F7267-7059-4AE0-9781-6554F981A74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B1FCB-0EF6-4581-9CF9-B0B63B3640C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F7267-7059-4AE0-9781-6554F981A74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B1FCB-0EF6-4581-9CF9-B0B63B3640C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F7267-7059-4AE0-9781-6554F981A74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FB1FCB-0EF6-4581-9CF9-B0B63B3640C0}"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F7267-7059-4AE0-9781-6554F981A74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FB1FCB-0EF6-4581-9CF9-B0B63B3640C0}"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9F7267-7059-4AE0-9781-6554F981A74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FB1FCB-0EF6-4581-9CF9-B0B63B3640C0}"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9F7267-7059-4AE0-9781-6554F981A74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B1FCB-0EF6-4581-9CF9-B0B63B3640C0}"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9F7267-7059-4AE0-9781-6554F981A74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B1FCB-0EF6-4581-9CF9-B0B63B3640C0}"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F7267-7059-4AE0-9781-6554F981A74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B1FCB-0EF6-4581-9CF9-B0B63B3640C0}"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F7267-7059-4AE0-9781-6554F981A74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B1FCB-0EF6-4581-9CF9-B0B63B3640C0}" type="datetimeFigureOut">
              <a:rPr lang="en-US" smtClean="0"/>
              <a:t>12/1/2024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F7267-7059-4AE0-9781-6554F981A74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eaborn.pydata.org/api.html" TargetMode="External"/><Relationship Id="rId2" Type="http://schemas.openxmlformats.org/officeDocument/2006/relationships/hyperlink" Target="https://spark.apache.org/docs/latest/api/python/reference/pyspark.m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fr-FR" b="1" dirty="0" smtClean="0"/>
              <a:t>Titre</a:t>
            </a:r>
            <a:br>
              <a:rPr lang="fr-FR" b="1" dirty="0" smtClean="0"/>
            </a:br>
            <a:r>
              <a:rPr lang="fr-FR" b="1" dirty="0" smtClean="0"/>
              <a:t>Projet 2 : Analyse de Données et Régression Linéaire avec </a:t>
            </a:r>
            <a:r>
              <a:rPr lang="fr-FR" b="1" dirty="0" err="1" smtClean="0"/>
              <a:t>PySpark</a:t>
            </a:r>
            <a:r>
              <a:rPr lang="fr-FR" dirty="0" smtClean="0"/>
              <a:t/>
            </a:r>
            <a:br>
              <a:rPr lang="fr-FR" dirty="0" smtClean="0"/>
            </a:br>
            <a:endParaRPr lang="en-US" dirty="0"/>
          </a:p>
        </p:txBody>
      </p:sp>
      <p:sp>
        <p:nvSpPr>
          <p:cNvPr id="3" name="Subtitle 2"/>
          <p:cNvSpPr>
            <a:spLocks noGrp="1"/>
          </p:cNvSpPr>
          <p:nvPr>
            <p:ph type="subTitle" idx="1"/>
          </p:nvPr>
        </p:nvSpPr>
        <p:spPr/>
        <p:txBody>
          <a:bodyPr>
            <a:normAutofit fontScale="47500" lnSpcReduction="20000"/>
          </a:bodyPr>
          <a:lstStyle/>
          <a:p>
            <a:r>
              <a:rPr lang="en-US" b="1" dirty="0" err="1" smtClean="0"/>
              <a:t>Membres</a:t>
            </a:r>
            <a:r>
              <a:rPr lang="en-US" b="1" dirty="0" smtClean="0"/>
              <a:t> du </a:t>
            </a:r>
            <a:r>
              <a:rPr lang="en-US" b="1" dirty="0" err="1" smtClean="0"/>
              <a:t>groupe</a:t>
            </a:r>
            <a:r>
              <a:rPr lang="en-US" b="1" dirty="0" smtClean="0"/>
              <a:t> :</a:t>
            </a:r>
          </a:p>
          <a:p>
            <a:endParaRPr lang="en-US" b="1" dirty="0" smtClean="0"/>
          </a:p>
          <a:p>
            <a:pPr algn="l"/>
            <a:r>
              <a:rPr lang="en-US" dirty="0" smtClean="0"/>
              <a:t>DJIEUNANG NOUMBO NELIE </a:t>
            </a:r>
            <a:r>
              <a:rPr lang="en-US" dirty="0" err="1" smtClean="0"/>
              <a:t>Mabelle</a:t>
            </a:r>
            <a:endParaRPr lang="en-US" dirty="0"/>
          </a:p>
          <a:p>
            <a:pPr algn="l"/>
            <a:r>
              <a:rPr lang="en-US" dirty="0" smtClean="0"/>
              <a:t>GABRIEL-ATANGANA MBOA Bryan</a:t>
            </a:r>
          </a:p>
          <a:p>
            <a:pPr algn="l"/>
            <a:r>
              <a:rPr lang="en-US" dirty="0" smtClean="0"/>
              <a:t>TAMBAT </a:t>
            </a:r>
            <a:r>
              <a:rPr lang="en-US" dirty="0" err="1" smtClean="0"/>
              <a:t>Tresor</a:t>
            </a:r>
            <a:r>
              <a:rPr lang="en-US" dirty="0" smtClean="0"/>
              <a:t> </a:t>
            </a:r>
            <a:r>
              <a:rPr lang="en-US" dirty="0" err="1" smtClean="0"/>
              <a:t>Megane</a:t>
            </a:r>
            <a:endParaRPr lang="en-US" dirty="0" smtClean="0"/>
          </a:p>
          <a:p>
            <a:pPr algn="l"/>
            <a:endParaRPr lang="en-US" dirty="0" smtClean="0"/>
          </a:p>
          <a:p>
            <a:r>
              <a:rPr lang="en-US" b="1" dirty="0" smtClean="0"/>
              <a:t>Date : 02 </a:t>
            </a:r>
            <a:r>
              <a:rPr lang="en-US" b="1" dirty="0" err="1" smtClean="0"/>
              <a:t>novembre</a:t>
            </a:r>
            <a:r>
              <a:rPr lang="en-US" b="1" dirty="0" smtClean="0"/>
              <a:t> 2024</a:t>
            </a: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Diagramme</a:t>
            </a:r>
            <a:r>
              <a:rPr lang="en-US" dirty="0" smtClean="0"/>
              <a:t> </a:t>
            </a:r>
            <a:r>
              <a:rPr lang="en-US" dirty="0" err="1" smtClean="0"/>
              <a:t>circulaire</a:t>
            </a:r>
            <a:endParaRPr lang="en-US" dirty="0"/>
          </a:p>
        </p:txBody>
      </p:sp>
      <p:sp>
        <p:nvSpPr>
          <p:cNvPr id="3" name="Content Placeholder 2"/>
          <p:cNvSpPr>
            <a:spLocks noGrp="1"/>
          </p:cNvSpPr>
          <p:nvPr>
            <p:ph idx="1"/>
          </p:nvPr>
        </p:nvSpPr>
        <p:spPr/>
        <p:txBody>
          <a:bodyPr/>
          <a:lstStyle/>
          <a:p>
            <a:r>
              <a:rPr lang="fr-FR" sz="2200" dirty="0"/>
              <a:t>Du graphique ci-dessus, nous pouvons constater que le nombre d'étudiants ayant des activités extrascolaires est presque égal à celui de ceux qui n'en ont pas</a:t>
            </a:r>
            <a:r>
              <a:rPr lang="fr-FR" sz="2200" dirty="0" smtClean="0"/>
              <a:t>.</a:t>
            </a:r>
          </a:p>
          <a:p>
            <a:pPr>
              <a:buNone/>
            </a:pPr>
            <a:endParaRPr lang="en-US" dirty="0"/>
          </a:p>
        </p:txBody>
      </p:sp>
      <p:pic>
        <p:nvPicPr>
          <p:cNvPr id="6146" name="Picture 2"/>
          <p:cNvPicPr>
            <a:picLocks noChangeAspect="1" noChangeArrowheads="1"/>
          </p:cNvPicPr>
          <p:nvPr/>
        </p:nvPicPr>
        <p:blipFill>
          <a:blip r:embed="rId2"/>
          <a:srcRect/>
          <a:stretch>
            <a:fillRect/>
          </a:stretch>
        </p:blipFill>
        <p:spPr bwMode="auto">
          <a:xfrm>
            <a:off x="714348" y="2643182"/>
            <a:ext cx="7620000" cy="342902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Relation entre heures d’étude et la  performance des élèves</a:t>
            </a:r>
            <a:endParaRPr lang="en-US" dirty="0"/>
          </a:p>
        </p:txBody>
      </p:sp>
      <p:sp>
        <p:nvSpPr>
          <p:cNvPr id="3" name="Content Placeholder 2"/>
          <p:cNvSpPr>
            <a:spLocks noGrp="1"/>
          </p:cNvSpPr>
          <p:nvPr>
            <p:ph idx="1"/>
          </p:nvPr>
        </p:nvSpPr>
        <p:spPr/>
        <p:txBody>
          <a:bodyPr/>
          <a:lstStyle/>
          <a:p>
            <a:r>
              <a:rPr lang="fr-FR" sz="2200" dirty="0"/>
              <a:t>Cette observation montre qu'il est difficile de tirer une conclusion définitive, car nous ne savons pas si tous les étudiants ont passé les mêmes épreuves, ni quelle méthode d'étude chaque étudiant a utilisée</a:t>
            </a:r>
            <a:r>
              <a:rPr lang="fr-FR" dirty="0" smtClean="0"/>
              <a:t>.</a:t>
            </a:r>
          </a:p>
          <a:p>
            <a:endParaRPr lang="en-US" dirty="0"/>
          </a:p>
        </p:txBody>
      </p:sp>
      <p:pic>
        <p:nvPicPr>
          <p:cNvPr id="7171" name="Picture 3"/>
          <p:cNvPicPr>
            <a:picLocks noChangeAspect="1" noChangeArrowheads="1"/>
          </p:cNvPicPr>
          <p:nvPr/>
        </p:nvPicPr>
        <p:blipFill>
          <a:blip r:embed="rId2"/>
          <a:srcRect/>
          <a:stretch>
            <a:fillRect/>
          </a:stretch>
        </p:blipFill>
        <p:spPr bwMode="auto">
          <a:xfrm>
            <a:off x="2143108" y="3214686"/>
            <a:ext cx="5786478" cy="307658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2800" dirty="0" smtClean="0"/>
              <a:t>Relation entre heures d’étude et le nombre d'exemples d'examens auxquels l'étudiant s'est exercé </a:t>
            </a:r>
            <a:endParaRPr lang="en-US" sz="2600" dirty="0"/>
          </a:p>
        </p:txBody>
      </p:sp>
      <p:sp>
        <p:nvSpPr>
          <p:cNvPr id="3" name="Content Placeholder 2"/>
          <p:cNvSpPr>
            <a:spLocks noGrp="1"/>
          </p:cNvSpPr>
          <p:nvPr>
            <p:ph idx="1"/>
          </p:nvPr>
        </p:nvSpPr>
        <p:spPr/>
        <p:txBody>
          <a:bodyPr>
            <a:normAutofit/>
          </a:bodyPr>
          <a:lstStyle/>
          <a:p>
            <a:r>
              <a:rPr lang="fr-FR" sz="2200" dirty="0"/>
              <a:t>le nombre d'exemples d'examens traités par les étudiants semble influencer très peu voire pas du tout la performance globale des étudiants. Cela pourrait s'expliquer par le fait que les épreuves changent </a:t>
            </a:r>
            <a:r>
              <a:rPr lang="fr-FR" sz="2200" dirty="0" smtClean="0"/>
              <a:t>fréquemment</a:t>
            </a:r>
            <a:endParaRPr lang="en-US" sz="2200" dirty="0"/>
          </a:p>
        </p:txBody>
      </p:sp>
      <p:pic>
        <p:nvPicPr>
          <p:cNvPr id="8194" name="Picture 2"/>
          <p:cNvPicPr>
            <a:picLocks noChangeAspect="1" noChangeArrowheads="1"/>
          </p:cNvPicPr>
          <p:nvPr/>
        </p:nvPicPr>
        <p:blipFill>
          <a:blip r:embed="rId2"/>
          <a:srcRect/>
          <a:stretch>
            <a:fillRect/>
          </a:stretch>
        </p:blipFill>
        <p:spPr bwMode="auto">
          <a:xfrm>
            <a:off x="2643174" y="3071810"/>
            <a:ext cx="4929222" cy="298608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Distribution de la performance globale</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847725" y="2024856"/>
            <a:ext cx="7448550" cy="36766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fr-FR" dirty="0"/>
              <a:t>La distribution semble être une courbe en forme de cloche, avec la fréquence la plus élevée autour du milieu de la fourchette des valeurs de la performance globale, et des fréquences plus faibles aux extrémités supérieures et inférieures de la performance. Cela suggère que la plupart des individus sont regroupés autour du niveau de performance moyen.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Labeled encoding</a:t>
            </a:r>
          </a:p>
        </p:txBody>
      </p:sp>
      <p:sp>
        <p:nvSpPr>
          <p:cNvPr id="3" name="Content Placeholder 2"/>
          <p:cNvSpPr>
            <a:spLocks noGrp="1"/>
          </p:cNvSpPr>
          <p:nvPr>
            <p:ph idx="1"/>
          </p:nvPr>
        </p:nvSpPr>
        <p:spPr/>
        <p:txBody>
          <a:bodyPr>
            <a:normAutofit/>
          </a:bodyPr>
          <a:lstStyle/>
          <a:p>
            <a:pPr>
              <a:buNone/>
            </a:pPr>
            <a:r>
              <a:rPr lang="fr-FR" dirty="0" smtClean="0"/>
              <a:t>Nous </a:t>
            </a:r>
            <a:r>
              <a:rPr lang="fr-FR" dirty="0"/>
              <a:t>avons réussi à effectuer un label </a:t>
            </a:r>
            <a:r>
              <a:rPr lang="fr-FR" dirty="0" err="1"/>
              <a:t>encoding</a:t>
            </a:r>
            <a:r>
              <a:rPr lang="fr-FR" dirty="0"/>
              <a:t> sur la variable catégorielle </a:t>
            </a:r>
            <a:r>
              <a:rPr lang="fr-FR" dirty="0" err="1" smtClean="0"/>
              <a:t>extracurricular_activities</a:t>
            </a:r>
            <a:r>
              <a:rPr lang="fr-FR" dirty="0"/>
              <a:t> et à créer une nouvelle colonne appelée </a:t>
            </a:r>
            <a:r>
              <a:rPr lang="fr-FR" dirty="0" err="1" smtClean="0"/>
              <a:t>extracurricular_activities_encoded</a:t>
            </a:r>
            <a:r>
              <a:rPr lang="fr-FR" dirty="0"/>
              <a:t>. La valeur 0 a été attribuée à No et la valeur 1 à </a:t>
            </a:r>
            <a:r>
              <a:rPr lang="fr-FR" dirty="0" err="1"/>
              <a:t>Yes</a:t>
            </a:r>
            <a:r>
              <a:rPr lang="fr-FR" dirty="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Analyse</a:t>
            </a:r>
            <a:r>
              <a:rPr lang="en-US" dirty="0" smtClean="0"/>
              <a:t> </a:t>
            </a:r>
            <a:r>
              <a:rPr lang="en-US" dirty="0" err="1" smtClean="0"/>
              <a:t>Corrélation</a:t>
            </a:r>
            <a:endParaRPr lang="en-US" dirty="0"/>
          </a:p>
        </p:txBody>
      </p:sp>
      <p:sp>
        <p:nvSpPr>
          <p:cNvPr id="3" name="Content Placeholder 2"/>
          <p:cNvSpPr>
            <a:spLocks noGrp="1"/>
          </p:cNvSpPr>
          <p:nvPr>
            <p:ph idx="1"/>
          </p:nvPr>
        </p:nvSpPr>
        <p:spPr/>
        <p:txBody>
          <a:bodyPr/>
          <a:lstStyle/>
          <a:p>
            <a:r>
              <a:rPr lang="fr-FR" b="1" dirty="0" smtClean="0"/>
              <a:t>Matrice de corrélation :</a:t>
            </a:r>
            <a:endParaRPr lang="fr-FR" dirty="0" smtClean="0"/>
          </a:p>
          <a:p>
            <a:pPr lvl="1"/>
            <a:r>
              <a:rPr lang="fr-FR" dirty="0" smtClean="0"/>
              <a:t>La variable </a:t>
            </a:r>
            <a:r>
              <a:rPr lang="fr-FR" dirty="0" err="1" smtClean="0"/>
              <a:t>previous_scores</a:t>
            </a:r>
            <a:r>
              <a:rPr lang="fr-FR" dirty="0" smtClean="0"/>
              <a:t> est la plus corrélée à </a:t>
            </a:r>
            <a:r>
              <a:rPr lang="fr-FR" dirty="0" err="1" smtClean="0"/>
              <a:t>performance_index</a:t>
            </a:r>
            <a:r>
              <a:rPr lang="fr-FR" dirty="0" smtClean="0"/>
              <a:t> avec une valeur de 0.92.</a:t>
            </a:r>
          </a:p>
          <a:p>
            <a:pPr lvl="1"/>
            <a:r>
              <a:rPr lang="fr-FR" dirty="0" smtClean="0"/>
              <a:t>La variable </a:t>
            </a:r>
            <a:r>
              <a:rPr lang="fr-FR" dirty="0" err="1" smtClean="0"/>
              <a:t>hours_studied</a:t>
            </a:r>
            <a:r>
              <a:rPr lang="fr-FR" dirty="0" smtClean="0"/>
              <a:t> a une corrélation de 0.35 avec la performance.</a:t>
            </a:r>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Matrice</a:t>
            </a:r>
            <a:r>
              <a:rPr lang="en-US" b="1" dirty="0"/>
              <a:t> de </a:t>
            </a:r>
            <a:r>
              <a:rPr lang="en-US" b="1" dirty="0" err="1"/>
              <a:t>corrélation</a:t>
            </a:r>
            <a:r>
              <a:rPr lang="en-US" b="1" dirty="0"/>
              <a:t/>
            </a:r>
            <a:br>
              <a:rPr lang="en-US" b="1" dirty="0"/>
            </a:b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1547812" y="1791494"/>
            <a:ext cx="6048375" cy="41433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Régression</a:t>
            </a:r>
            <a:r>
              <a:rPr lang="en-US" dirty="0" smtClean="0"/>
              <a:t> </a:t>
            </a:r>
            <a:r>
              <a:rPr lang="en-US" dirty="0" err="1" smtClean="0"/>
              <a:t>Linéaire</a:t>
            </a:r>
            <a:endParaRPr lang="en-US" dirty="0"/>
          </a:p>
        </p:txBody>
      </p:sp>
      <p:sp>
        <p:nvSpPr>
          <p:cNvPr id="3" name="Content Placeholder 2"/>
          <p:cNvSpPr>
            <a:spLocks noGrp="1"/>
          </p:cNvSpPr>
          <p:nvPr>
            <p:ph idx="1"/>
          </p:nvPr>
        </p:nvSpPr>
        <p:spPr/>
        <p:txBody>
          <a:bodyPr/>
          <a:lstStyle/>
          <a:p>
            <a:r>
              <a:rPr lang="fr-FR" b="1" dirty="0" smtClean="0"/>
              <a:t>Modèle utilisé :</a:t>
            </a:r>
            <a:r>
              <a:rPr lang="fr-FR" dirty="0" smtClean="0"/>
              <a:t> Régression linéaire avec la variable </a:t>
            </a:r>
            <a:r>
              <a:rPr lang="fr-FR" dirty="0" err="1" smtClean="0"/>
              <a:t>previous_scores</a:t>
            </a:r>
            <a:r>
              <a:rPr lang="fr-FR" dirty="0" smtClean="0"/>
              <a:t> pour prédire </a:t>
            </a:r>
            <a:r>
              <a:rPr lang="fr-FR" dirty="0" err="1" smtClean="0"/>
              <a:t>performance_index.</a:t>
            </a:r>
            <a:r>
              <a:rPr lang="fr-FR" b="1" dirty="0" err="1" smtClean="0"/>
              <a:t>Code</a:t>
            </a:r>
            <a:r>
              <a:rPr lang="fr-FR" b="1" dirty="0" smtClean="0"/>
              <a:t> :</a:t>
            </a:r>
            <a:r>
              <a:rPr lang="fr-FR" dirty="0" smtClean="0"/>
              <a:t>python</a:t>
            </a:r>
          </a:p>
          <a:p>
            <a:pPr>
              <a:buNone/>
            </a:pPr>
            <a:endParaRPr lang="fr-FR" dirty="0" smtClean="0"/>
          </a:p>
          <a:p>
            <a:pPr>
              <a:buNone/>
            </a:pPr>
            <a:endParaRPr lang="fr-FR" dirty="0" smtClean="0"/>
          </a:p>
          <a:p>
            <a:endParaRPr lang="fr-FR" dirty="0" smtClean="0"/>
          </a:p>
          <a:p>
            <a:endParaRPr lang="fr-FR" dirty="0"/>
          </a:p>
        </p:txBody>
      </p:sp>
      <p:pic>
        <p:nvPicPr>
          <p:cNvPr id="2052" name="Picture 4"/>
          <p:cNvPicPr>
            <a:picLocks noChangeAspect="1" noChangeArrowheads="1"/>
          </p:cNvPicPr>
          <p:nvPr/>
        </p:nvPicPr>
        <p:blipFill>
          <a:blip r:embed="rId2"/>
          <a:srcRect/>
          <a:stretch>
            <a:fillRect/>
          </a:stretch>
        </p:blipFill>
        <p:spPr bwMode="auto">
          <a:xfrm>
            <a:off x="1000100" y="3571876"/>
            <a:ext cx="6057900" cy="16478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000" b="1" dirty="0"/>
              <a:t>Erreur Moyenne Quadratique (RMSE) : 7.899</a:t>
            </a:r>
            <a:r>
              <a:rPr lang="fr-FR" sz="2400" b="1" dirty="0"/>
              <a:t/>
            </a:r>
            <a:br>
              <a:rPr lang="fr-FR" sz="2400" b="1" dirty="0"/>
            </a:br>
            <a:endParaRPr lang="en-US" sz="2200" dirty="0"/>
          </a:p>
        </p:txBody>
      </p:sp>
      <p:sp>
        <p:nvSpPr>
          <p:cNvPr id="3" name="Content Placeholder 2"/>
          <p:cNvSpPr>
            <a:spLocks noGrp="1"/>
          </p:cNvSpPr>
          <p:nvPr>
            <p:ph idx="1"/>
          </p:nvPr>
        </p:nvSpPr>
        <p:spPr/>
        <p:txBody>
          <a:bodyPr/>
          <a:lstStyle/>
          <a:p>
            <a:r>
              <a:rPr lang="fr-FR" b="1" dirty="0"/>
              <a:t>Interprétation</a:t>
            </a:r>
            <a:r>
              <a:rPr lang="fr-FR" dirty="0"/>
              <a:t> :</a:t>
            </a:r>
          </a:p>
          <a:p>
            <a:pPr lvl="1"/>
            <a:r>
              <a:rPr lang="fr-FR" dirty="0"/>
              <a:t>Un </a:t>
            </a:r>
            <a:r>
              <a:rPr lang="fr-FR" b="1" dirty="0"/>
              <a:t>RMSE de 7.899</a:t>
            </a:r>
            <a:r>
              <a:rPr lang="fr-FR" dirty="0"/>
              <a:t> signifie qu'en moyenne, les prédictions du modèle s'écartent de la performance globale (</a:t>
            </a:r>
            <a:r>
              <a:rPr lang="fr-FR" dirty="0" err="1"/>
              <a:t>performance_index</a:t>
            </a:r>
            <a:r>
              <a:rPr lang="fr-FR" dirty="0"/>
              <a:t>) réelle d'environ </a:t>
            </a:r>
            <a:r>
              <a:rPr lang="fr-FR" b="1" dirty="0"/>
              <a:t>8</a:t>
            </a:r>
            <a:r>
              <a:rPr lang="fr-FR" dirty="0"/>
              <a:t> points.</a:t>
            </a:r>
          </a:p>
          <a:p>
            <a:pPr lvl="1"/>
            <a:r>
              <a:rPr lang="fr-FR" dirty="0"/>
              <a:t>Par exemple, si la performance globale réelle d'un étudiant est de </a:t>
            </a:r>
            <a:r>
              <a:rPr lang="fr-FR" b="1" dirty="0"/>
              <a:t>80</a:t>
            </a:r>
            <a:r>
              <a:rPr lang="fr-FR" dirty="0"/>
              <a:t>, la valeur de la performance prédite serait en moyenne dans la plage de </a:t>
            </a:r>
            <a:r>
              <a:rPr lang="fr-FR" b="1" dirty="0"/>
              <a:t>80 ± 7.899</a:t>
            </a:r>
            <a:r>
              <a:rPr lang="fr-FR" dirty="0"/>
              <a:t> (entre </a:t>
            </a:r>
            <a:r>
              <a:rPr lang="fr-FR" b="1" dirty="0"/>
              <a:t>72 - 88</a:t>
            </a:r>
            <a:r>
              <a:rPr lang="fr-FR" dirty="0"/>
              <a:t> approximativement).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fr-FR" b="1" dirty="0" smtClean="0"/>
              <a:t>Objectif du projet :</a:t>
            </a:r>
            <a:r>
              <a:rPr lang="fr-FR" dirty="0" smtClean="0"/>
              <a:t>Analyser un </a:t>
            </a:r>
            <a:r>
              <a:rPr lang="fr-FR" dirty="0" err="1" smtClean="0"/>
              <a:t>dataset</a:t>
            </a:r>
            <a:r>
              <a:rPr lang="fr-FR" dirty="0" smtClean="0"/>
              <a:t> d'étudiants (performance académique) et effectuer une régression linéaire pour prédire l'indice de performance.</a:t>
            </a:r>
          </a:p>
          <a:p>
            <a:r>
              <a:rPr lang="fr-FR" dirty="0" smtClean="0"/>
              <a:t>Utilisation de </a:t>
            </a:r>
            <a:r>
              <a:rPr lang="fr-FR" dirty="0" err="1" smtClean="0"/>
              <a:t>PySpark</a:t>
            </a:r>
            <a:r>
              <a:rPr lang="fr-FR" dirty="0" smtClean="0"/>
              <a:t> pour la gestion des données massives.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a:t>
            </a:r>
            <a:r>
              <a:rPr lang="en-US" b="1" dirty="0" err="1"/>
              <a:t>carré</a:t>
            </a:r>
            <a:r>
              <a:rPr lang="en-US" b="1" dirty="0"/>
              <a:t> (R²) : </a:t>
            </a:r>
            <a:r>
              <a:rPr lang="en-US" b="1" dirty="0" smtClean="0"/>
              <a:t>0.833</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fr-FR" sz="2400" dirty="0"/>
              <a:t>Un </a:t>
            </a:r>
            <a:r>
              <a:rPr lang="fr-FR" sz="2400" b="1" dirty="0"/>
              <a:t>R² de 0.833</a:t>
            </a:r>
            <a:r>
              <a:rPr lang="fr-FR" sz="2400" dirty="0"/>
              <a:t> signifie que </a:t>
            </a:r>
            <a:r>
              <a:rPr lang="fr-FR" sz="2400" b="1" dirty="0"/>
              <a:t>83.3 %</a:t>
            </a:r>
            <a:r>
              <a:rPr lang="fr-FR" sz="2400" dirty="0"/>
              <a:t> de la variance de la </a:t>
            </a:r>
            <a:r>
              <a:rPr lang="fr-FR" sz="2400" dirty="0" err="1"/>
              <a:t>preformance</a:t>
            </a:r>
            <a:r>
              <a:rPr lang="fr-FR" sz="2400" dirty="0"/>
              <a:t> globale d'un étudiant peut être expliquée par les notes obtenues par cet individu lors des tests précédents (</a:t>
            </a:r>
            <a:r>
              <a:rPr lang="fr-FR" sz="2400" dirty="0" err="1"/>
              <a:t>previous_scores</a:t>
            </a:r>
            <a:r>
              <a:rPr lang="fr-FR" sz="2400" dirty="0"/>
              <a:t>). La valeur du R² (0.833) suggère que les scores obtenues par cet étudiant lors des tests précédents est un très bon </a:t>
            </a:r>
            <a:r>
              <a:rPr lang="fr-FR" sz="2400" dirty="0" err="1"/>
              <a:t>prédicteur</a:t>
            </a:r>
            <a:r>
              <a:rPr lang="fr-FR" sz="2400" dirty="0"/>
              <a:t> du de sa performance global.</a:t>
            </a:r>
          </a:p>
          <a:p>
            <a:r>
              <a:rPr lang="fr-FR" sz="2400" dirty="0"/>
              <a:t>Par </a:t>
            </a:r>
            <a:r>
              <a:rPr lang="fr-FR" sz="2400" dirty="0" err="1"/>
              <a:t>example</a:t>
            </a:r>
            <a:r>
              <a:rPr lang="fr-FR" sz="2400" dirty="0"/>
              <a:t>, si l'on prédit les scores d'examen avec les scores précédents, </a:t>
            </a:r>
            <a:r>
              <a:rPr lang="fr-FR" sz="2400" b="1" dirty="0"/>
              <a:t>83.3 %</a:t>
            </a:r>
            <a:r>
              <a:rPr lang="fr-FR" sz="2400" dirty="0"/>
              <a:t> de la variabilité des performances d'examen est expliquée par les scores précédents. Cela montre que les scores précédents d'un étudiant sont un déterminant majeur de la performance actuelle de cet étudiant.</a:t>
            </a:r>
          </a:p>
          <a:p>
            <a:endParaRPr lang="en-US"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z="3600" b="1" dirty="0"/>
              <a:t>Erreur Absolue Moyenne (MAE) : 6.747</a:t>
            </a:r>
            <a:br>
              <a:rPr lang="fr-FR" sz="3600" b="1" dirty="0"/>
            </a:br>
            <a:endParaRPr lang="en-US" sz="3400" dirty="0"/>
          </a:p>
        </p:txBody>
      </p:sp>
      <p:sp>
        <p:nvSpPr>
          <p:cNvPr id="3" name="Content Placeholder 2"/>
          <p:cNvSpPr>
            <a:spLocks noGrp="1"/>
          </p:cNvSpPr>
          <p:nvPr>
            <p:ph idx="1"/>
          </p:nvPr>
        </p:nvSpPr>
        <p:spPr/>
        <p:txBody>
          <a:bodyPr>
            <a:normAutofit fontScale="92500"/>
          </a:bodyPr>
          <a:lstStyle/>
          <a:p>
            <a:r>
              <a:rPr lang="fr-FR" b="1" dirty="0"/>
              <a:t>Interprétation</a:t>
            </a:r>
            <a:r>
              <a:rPr lang="fr-FR" dirty="0"/>
              <a:t> :</a:t>
            </a:r>
          </a:p>
          <a:p>
            <a:pPr lvl="1"/>
            <a:r>
              <a:rPr lang="fr-FR" dirty="0"/>
              <a:t>Un </a:t>
            </a:r>
            <a:r>
              <a:rPr lang="fr-FR" b="1" dirty="0"/>
              <a:t>MAE de 6.747</a:t>
            </a:r>
            <a:r>
              <a:rPr lang="fr-FR" dirty="0"/>
              <a:t> signifie qu'en moyenne, les prédictions du modèle s'écartent d'environ </a:t>
            </a:r>
            <a:r>
              <a:rPr lang="fr-FR" b="1" dirty="0"/>
              <a:t>7</a:t>
            </a:r>
            <a:r>
              <a:rPr lang="fr-FR" dirty="0"/>
              <a:t> points de la performance globale réelle.</a:t>
            </a:r>
          </a:p>
          <a:p>
            <a:pPr lvl="1"/>
            <a:r>
              <a:rPr lang="fr-FR" dirty="0"/>
              <a:t>Par exemple, pour un indice de performance global réel de </a:t>
            </a:r>
            <a:r>
              <a:rPr lang="fr-FR" b="1" dirty="0"/>
              <a:t>80</a:t>
            </a:r>
            <a:r>
              <a:rPr lang="fr-FR" dirty="0"/>
              <a:t>, la valeur prédite serait en moyenne écartée de </a:t>
            </a:r>
            <a:r>
              <a:rPr lang="fr-FR" b="1" dirty="0"/>
              <a:t>±6.747</a:t>
            </a:r>
            <a:r>
              <a:rPr lang="fr-FR" dirty="0"/>
              <a:t> points, ce qui signifie que la valeur prédite pourrait varier entre </a:t>
            </a:r>
            <a:r>
              <a:rPr lang="fr-FR" b="1" dirty="0"/>
              <a:t>73.25 et 86.75</a:t>
            </a:r>
            <a:r>
              <a:rPr lang="fr-FR" dirty="0"/>
              <a:t>.</a:t>
            </a:r>
          </a:p>
          <a:p>
            <a:r>
              <a:rPr lang="fr-FR" dirty="0" smtClean="0"/>
              <a:t/>
            </a:r>
            <a:br>
              <a:rPr lang="fr-FR" dirty="0" smtClean="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2800" b="1" dirty="0"/>
              <a:t>Erreur Quadratique Moyenne (MSE) : 62.394</a:t>
            </a:r>
          </a:p>
        </p:txBody>
      </p:sp>
      <p:sp>
        <p:nvSpPr>
          <p:cNvPr id="3" name="Content Placeholder 2"/>
          <p:cNvSpPr>
            <a:spLocks noGrp="1"/>
          </p:cNvSpPr>
          <p:nvPr>
            <p:ph idx="1"/>
          </p:nvPr>
        </p:nvSpPr>
        <p:spPr/>
        <p:txBody>
          <a:bodyPr>
            <a:normAutofit/>
          </a:bodyPr>
          <a:lstStyle/>
          <a:p>
            <a:r>
              <a:rPr lang="fr-FR" b="1" dirty="0"/>
              <a:t>Interprétation</a:t>
            </a:r>
            <a:r>
              <a:rPr lang="fr-FR" dirty="0"/>
              <a:t> :</a:t>
            </a:r>
          </a:p>
          <a:p>
            <a:pPr lvl="1"/>
            <a:r>
              <a:rPr lang="fr-FR" b="1" dirty="0"/>
              <a:t>MSE = 62.394</a:t>
            </a:r>
            <a:r>
              <a:rPr lang="fr-FR" dirty="0"/>
              <a:t> signifie que l'erreur quadratique moyenne entre les valeurs prédites et réelles de la performance globale </a:t>
            </a:r>
            <a:r>
              <a:rPr lang="fr-FR" dirty="0" err="1"/>
              <a:t>performance_index</a:t>
            </a:r>
            <a:r>
              <a:rPr lang="fr-FR" dirty="0"/>
              <a:t> est de </a:t>
            </a:r>
            <a:r>
              <a:rPr lang="fr-FR" b="1" dirty="0"/>
              <a:t>62.394</a:t>
            </a:r>
            <a:r>
              <a:rPr lang="fr-FR" dirty="0"/>
              <a:t>.</a:t>
            </a:r>
          </a:p>
          <a:p>
            <a:pPr lvl="1"/>
            <a:r>
              <a:rPr lang="fr-FR" dirty="0"/>
              <a:t>Puisque le MSE est plus grand que le MAE, il reflète que les erreurs du modèle incluent certaines grandes erreurs.</a:t>
            </a:r>
          </a:p>
          <a:p>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fr-FR" b="1" dirty="0" smtClean="0"/>
              <a:t>Conclusions principales :</a:t>
            </a:r>
            <a:endParaRPr lang="fr-FR" dirty="0" smtClean="0"/>
          </a:p>
          <a:p>
            <a:pPr lvl="1"/>
            <a:r>
              <a:rPr lang="fr-FR" dirty="0" smtClean="0"/>
              <a:t>Le modèle de régression linéaire avec </a:t>
            </a:r>
            <a:r>
              <a:rPr lang="fr-FR" dirty="0" err="1" smtClean="0"/>
              <a:t>previous_scores</a:t>
            </a:r>
            <a:r>
              <a:rPr lang="fr-FR" dirty="0" smtClean="0"/>
              <a:t> comme </a:t>
            </a:r>
            <a:r>
              <a:rPr lang="fr-FR" dirty="0" err="1" smtClean="0"/>
              <a:t>prédicteur</a:t>
            </a:r>
            <a:r>
              <a:rPr lang="fr-FR" dirty="0" smtClean="0"/>
              <a:t> est performant.</a:t>
            </a:r>
          </a:p>
          <a:p>
            <a:pPr lvl="1"/>
            <a:r>
              <a:rPr lang="fr-FR" dirty="0" smtClean="0"/>
              <a:t>Il pourrait être amélioré en incluant d'autres variables comme </a:t>
            </a:r>
            <a:r>
              <a:rPr lang="fr-FR" dirty="0" err="1" smtClean="0"/>
              <a:t>hours_studied</a:t>
            </a:r>
            <a:r>
              <a:rPr lang="fr-FR" dirty="0" smtClean="0"/>
              <a:t>.</a:t>
            </a:r>
          </a:p>
          <a:p>
            <a:r>
              <a:rPr lang="fr-FR" b="1" dirty="0" smtClean="0"/>
              <a:t>Recommandation :</a:t>
            </a:r>
            <a:endParaRPr lang="fr-FR" dirty="0" smtClean="0"/>
          </a:p>
          <a:p>
            <a:pPr lvl="1"/>
            <a:r>
              <a:rPr lang="fr-FR" dirty="0" smtClean="0"/>
              <a:t>Ajouter de nouvelles caractéristiques pour améliorer la prédiction.</a:t>
            </a:r>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a:t>
            </a:r>
            <a:r>
              <a:rPr lang="en-US" dirty="0" err="1" smtClean="0"/>
              <a:t>Utilisées</a:t>
            </a:r>
            <a:endParaRPr lang="en-US" dirty="0"/>
          </a:p>
        </p:txBody>
      </p:sp>
      <p:sp>
        <p:nvSpPr>
          <p:cNvPr id="3" name="Content Placeholder 2"/>
          <p:cNvSpPr>
            <a:spLocks noGrp="1"/>
          </p:cNvSpPr>
          <p:nvPr>
            <p:ph idx="1"/>
          </p:nvPr>
        </p:nvSpPr>
        <p:spPr/>
        <p:txBody>
          <a:bodyPr/>
          <a:lstStyle/>
          <a:p>
            <a:r>
              <a:rPr lang="fr-FR" b="1" dirty="0" smtClean="0"/>
              <a:t>Références :</a:t>
            </a:r>
            <a:endParaRPr lang="fr-FR" dirty="0" smtClean="0"/>
          </a:p>
          <a:p>
            <a:pPr lvl="1"/>
            <a:r>
              <a:rPr lang="fr-FR" dirty="0" smtClean="0"/>
              <a:t>Documentation </a:t>
            </a:r>
            <a:r>
              <a:rPr lang="fr-FR" dirty="0" err="1" smtClean="0"/>
              <a:t>PySpark</a:t>
            </a:r>
            <a:r>
              <a:rPr lang="fr-FR" dirty="0" smtClean="0"/>
              <a:t>: </a:t>
            </a:r>
            <a:r>
              <a:rPr lang="fr-FR" dirty="0" smtClean="0">
                <a:hlinkClick r:id="rId2"/>
              </a:rPr>
              <a:t>https://spark.apache.org/docs/latest/api/python/reference/pyspark.ml.html</a:t>
            </a:r>
            <a:endParaRPr lang="fr-FR" dirty="0" smtClean="0"/>
          </a:p>
          <a:p>
            <a:pPr lvl="1"/>
            <a:r>
              <a:rPr lang="fr-FR" dirty="0" smtClean="0"/>
              <a:t>Documentation </a:t>
            </a:r>
            <a:r>
              <a:rPr lang="fr-FR" dirty="0" err="1" smtClean="0"/>
              <a:t>Seaborn</a:t>
            </a:r>
            <a:r>
              <a:rPr lang="fr-FR" dirty="0" smtClean="0"/>
              <a:t>: </a:t>
            </a:r>
            <a:r>
              <a:rPr lang="fr-FR" dirty="0" smtClean="0">
                <a:hlinkClick r:id="rId3"/>
              </a:rPr>
              <a:t>https://seaborn.pydata.org/api.html</a:t>
            </a:r>
            <a:endParaRPr lang="fr-FR" dirty="0" smtClean="0"/>
          </a:p>
          <a:p>
            <a:pPr lvl="1"/>
            <a:r>
              <a:rPr lang="fr-FR" dirty="0" smtClean="0"/>
              <a:t>Tutoriels en ligne sur la régression linéaire avec </a:t>
            </a:r>
            <a:r>
              <a:rPr lang="fr-FR" dirty="0" err="1" smtClean="0"/>
              <a:t>PySpark</a:t>
            </a:r>
            <a:r>
              <a:rPr lang="fr-FR" dirty="0" smtClean="0"/>
              <a:t>.</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Chargement</a:t>
            </a:r>
            <a:r>
              <a:rPr lang="en-US" dirty="0" smtClean="0"/>
              <a:t> des </a:t>
            </a:r>
            <a:r>
              <a:rPr lang="en-US" dirty="0" err="1" smtClean="0"/>
              <a:t>Donnée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071538" y="1714488"/>
            <a:ext cx="7286676" cy="1571636"/>
          </a:xfrm>
          <a:prstGeom prst="rect">
            <a:avLst/>
          </a:prstGeom>
          <a:noFill/>
          <a:ln w="9525">
            <a:noFill/>
            <a:miter lim="800000"/>
            <a:headEnd/>
            <a:tailEnd/>
          </a:ln>
          <a:effectLst/>
        </p:spPr>
      </p:pic>
      <p:sp>
        <p:nvSpPr>
          <p:cNvPr id="5" name="TextBox 4"/>
          <p:cNvSpPr txBox="1"/>
          <p:nvPr/>
        </p:nvSpPr>
        <p:spPr>
          <a:xfrm flipH="1">
            <a:off x="1000097" y="3571876"/>
            <a:ext cx="7429553" cy="369332"/>
          </a:xfrm>
          <a:prstGeom prst="rect">
            <a:avLst/>
          </a:prstGeom>
          <a:noFill/>
        </p:spPr>
        <p:txBody>
          <a:bodyPr wrap="square" rtlCol="0">
            <a:spAutoFit/>
          </a:bodyPr>
          <a:lstStyle/>
          <a:p>
            <a:r>
              <a:rPr lang="fr-FR" b="1" dirty="0" smtClean="0"/>
              <a:t>Explication:</a:t>
            </a:r>
            <a:r>
              <a:rPr lang="fr-FR" dirty="0" smtClean="0"/>
              <a:t> Création de la session </a:t>
            </a:r>
            <a:r>
              <a:rPr lang="fr-FR" dirty="0" err="1" smtClean="0"/>
              <a:t>Spark</a:t>
            </a:r>
            <a:r>
              <a:rPr lang="fr-FR" dirty="0" smtClean="0"/>
              <a:t> et configuration de l'environnement.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Liste</a:t>
            </a:r>
            <a:r>
              <a:rPr lang="en-US" b="1" dirty="0"/>
              <a:t> des features</a:t>
            </a:r>
          </a:p>
        </p:txBody>
      </p:sp>
      <p:sp>
        <p:nvSpPr>
          <p:cNvPr id="3" name="Content Placeholder 2"/>
          <p:cNvSpPr>
            <a:spLocks noGrp="1"/>
          </p:cNvSpPr>
          <p:nvPr>
            <p:ph idx="1"/>
          </p:nvPr>
        </p:nvSpPr>
        <p:spPr/>
        <p:txBody>
          <a:bodyPr>
            <a:normAutofit fontScale="85000" lnSpcReduction="10000"/>
          </a:bodyPr>
          <a:lstStyle/>
          <a:p>
            <a:r>
              <a:rPr lang="fr-FR" i="1" dirty="0" err="1"/>
              <a:t>Hours</a:t>
            </a:r>
            <a:r>
              <a:rPr lang="fr-FR" i="1" dirty="0"/>
              <a:t> </a:t>
            </a:r>
            <a:r>
              <a:rPr lang="fr-FR" i="1" dirty="0" err="1"/>
              <a:t>Studied</a:t>
            </a:r>
            <a:r>
              <a:rPr lang="fr-FR" dirty="0"/>
              <a:t>: Le nombre total d'heures d'étude de chaque étudiant.</a:t>
            </a:r>
          </a:p>
          <a:p>
            <a:r>
              <a:rPr lang="fr-FR" i="1" dirty="0" err="1"/>
              <a:t>Previous</a:t>
            </a:r>
            <a:r>
              <a:rPr lang="fr-FR" i="1" dirty="0"/>
              <a:t> Scores</a:t>
            </a:r>
            <a:r>
              <a:rPr lang="fr-FR" dirty="0"/>
              <a:t>: Les notes obtenues par les étudiants lors des tests précédents.</a:t>
            </a:r>
          </a:p>
          <a:p>
            <a:r>
              <a:rPr lang="fr-FR" i="1" dirty="0" err="1"/>
              <a:t>Extracurricular</a:t>
            </a:r>
            <a:r>
              <a:rPr lang="fr-FR" i="1" dirty="0"/>
              <a:t> </a:t>
            </a:r>
            <a:r>
              <a:rPr lang="fr-FR" i="1" dirty="0" err="1"/>
              <a:t>Activities</a:t>
            </a:r>
            <a:r>
              <a:rPr lang="fr-FR" dirty="0"/>
              <a:t>: L'étudiant participe ou non à des activités extrascolaires (</a:t>
            </a:r>
            <a:r>
              <a:rPr lang="fr-FR" dirty="0" err="1"/>
              <a:t>Yes</a:t>
            </a:r>
            <a:r>
              <a:rPr lang="fr-FR" dirty="0"/>
              <a:t> = oui ou No = non).</a:t>
            </a:r>
          </a:p>
          <a:p>
            <a:r>
              <a:rPr lang="fr-FR" i="1" dirty="0" err="1"/>
              <a:t>Sleep</a:t>
            </a:r>
            <a:r>
              <a:rPr lang="fr-FR" i="1" dirty="0"/>
              <a:t> </a:t>
            </a:r>
            <a:r>
              <a:rPr lang="fr-FR" i="1" dirty="0" err="1"/>
              <a:t>Hours</a:t>
            </a:r>
            <a:r>
              <a:rPr lang="fr-FR" dirty="0"/>
              <a:t>: Le nombre moyen d'heures de sommeil de l'étudiant par jour.</a:t>
            </a:r>
          </a:p>
          <a:p>
            <a:r>
              <a:rPr lang="fr-FR" i="1" dirty="0" err="1"/>
              <a:t>Sample</a:t>
            </a:r>
            <a:r>
              <a:rPr lang="fr-FR" i="1" dirty="0"/>
              <a:t> Question </a:t>
            </a:r>
            <a:r>
              <a:rPr lang="fr-FR" i="1" dirty="0" err="1"/>
              <a:t>Papers</a:t>
            </a:r>
            <a:r>
              <a:rPr lang="fr-FR" i="1" dirty="0"/>
              <a:t> </a:t>
            </a:r>
            <a:r>
              <a:rPr lang="fr-FR" i="1" dirty="0" err="1"/>
              <a:t>Practiced</a:t>
            </a:r>
            <a:r>
              <a:rPr lang="fr-FR" dirty="0"/>
              <a:t>: Le nombre d'exemples d'examens auxquels l'étudiant s'est exercé.</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Chargement</a:t>
            </a:r>
            <a:r>
              <a:rPr lang="en-US" dirty="0" smtClean="0"/>
              <a:t> et </a:t>
            </a:r>
            <a:r>
              <a:rPr lang="en-US" dirty="0" err="1" smtClean="0"/>
              <a:t>Statistiques</a:t>
            </a:r>
            <a:r>
              <a:rPr lang="en-US" dirty="0" smtClean="0"/>
              <a:t> </a:t>
            </a:r>
            <a:r>
              <a:rPr lang="en-US" dirty="0" err="1" smtClean="0"/>
              <a:t>Générales</a:t>
            </a:r>
            <a:endParaRPr lang="en-US" dirty="0"/>
          </a:p>
        </p:txBody>
      </p:sp>
      <p:sp>
        <p:nvSpPr>
          <p:cNvPr id="3" name="Content Placeholder 2"/>
          <p:cNvSpPr>
            <a:spLocks noGrp="1"/>
          </p:cNvSpPr>
          <p:nvPr>
            <p:ph idx="1"/>
          </p:nvPr>
        </p:nvSpPr>
        <p:spPr/>
        <p:txBody>
          <a:bodyPr/>
          <a:lstStyle/>
          <a:p>
            <a:r>
              <a:rPr lang="fr-FR" b="1" dirty="0" smtClean="0"/>
              <a:t>Chargement des données :</a:t>
            </a:r>
            <a:r>
              <a:rPr lang="fr-FR" dirty="0" smtClean="0"/>
              <a:t>Chargement du </a:t>
            </a:r>
            <a:r>
              <a:rPr lang="fr-FR" dirty="0" err="1" smtClean="0"/>
              <a:t>dataset</a:t>
            </a:r>
            <a:r>
              <a:rPr lang="fr-FR" dirty="0" smtClean="0"/>
              <a:t> Student_Performance.csv dans une </a:t>
            </a:r>
            <a:r>
              <a:rPr lang="fr-FR" dirty="0" err="1" smtClean="0"/>
              <a:t>DataFrame</a:t>
            </a:r>
            <a:r>
              <a:rPr lang="fr-FR" dirty="0" smtClean="0"/>
              <a:t> </a:t>
            </a:r>
            <a:r>
              <a:rPr lang="fr-FR" dirty="0" err="1" smtClean="0"/>
              <a:t>PySpark</a:t>
            </a:r>
            <a:r>
              <a:rPr lang="fr-FR" dirty="0" smtClean="0"/>
              <a:t>.</a:t>
            </a:r>
          </a:p>
          <a:p>
            <a:r>
              <a:rPr lang="fr-FR" b="1" dirty="0" smtClean="0"/>
              <a:t>Statistiques générales :</a:t>
            </a:r>
            <a:r>
              <a:rPr lang="fr-FR" dirty="0" smtClean="0"/>
              <a:t>Nombre d'étudiants : 10 000</a:t>
            </a:r>
          </a:p>
          <a:p>
            <a:r>
              <a:rPr lang="fr-FR" dirty="0" smtClean="0"/>
              <a:t>Moyenne de performance : 55.22</a:t>
            </a:r>
          </a:p>
          <a:p>
            <a:r>
              <a:rPr lang="fr-FR" dirty="0" smtClean="0"/>
              <a:t>Moyenne des heures de sommeil : 6.53 heures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Nettoyage</a:t>
            </a:r>
            <a:r>
              <a:rPr lang="en-US" dirty="0" smtClean="0"/>
              <a:t> des </a:t>
            </a:r>
            <a:r>
              <a:rPr lang="en-US" dirty="0" err="1" smtClean="0"/>
              <a:t>Données</a:t>
            </a:r>
            <a:endParaRPr lang="en-US" dirty="0"/>
          </a:p>
        </p:txBody>
      </p:sp>
      <p:sp>
        <p:nvSpPr>
          <p:cNvPr id="3" name="Content Placeholder 2"/>
          <p:cNvSpPr>
            <a:spLocks noGrp="1"/>
          </p:cNvSpPr>
          <p:nvPr>
            <p:ph idx="1"/>
          </p:nvPr>
        </p:nvSpPr>
        <p:spPr/>
        <p:txBody>
          <a:bodyPr/>
          <a:lstStyle/>
          <a:p>
            <a:r>
              <a:rPr lang="fr-FR" b="1" dirty="0" err="1" smtClean="0"/>
              <a:t>Renommage</a:t>
            </a:r>
            <a:r>
              <a:rPr lang="fr-FR" b="1" dirty="0" smtClean="0"/>
              <a:t> des colonnes :</a:t>
            </a:r>
            <a:r>
              <a:rPr lang="fr-FR" dirty="0" smtClean="0"/>
              <a:t>Transformation des noms des colonnes pour éviter les espaces.</a:t>
            </a:r>
          </a:p>
          <a:p>
            <a:endParaRPr lang="fr-FR" b="1" dirty="0" smtClean="0"/>
          </a:p>
          <a:p>
            <a:endParaRPr lang="fr-FR" b="1" dirty="0"/>
          </a:p>
          <a:p>
            <a:r>
              <a:rPr lang="fr-FR" b="1" dirty="0" smtClean="0"/>
              <a:t>Encodage de la variable catégorielle :</a:t>
            </a:r>
            <a:r>
              <a:rPr lang="fr-FR" dirty="0" smtClean="0"/>
              <a:t>Transformation de la variable </a:t>
            </a:r>
            <a:r>
              <a:rPr lang="fr-FR" dirty="0" err="1" smtClean="0"/>
              <a:t>extracurricular_activities</a:t>
            </a:r>
            <a:r>
              <a:rPr lang="fr-FR" dirty="0" smtClean="0"/>
              <a:t> (Oui = 1, Non = 0).</a:t>
            </a:r>
            <a:endParaRPr lang="fr-FR" dirty="0"/>
          </a:p>
        </p:txBody>
      </p:sp>
      <p:sp>
        <p:nvSpPr>
          <p:cNvPr id="4" name="TextBox 3"/>
          <p:cNvSpPr txBox="1"/>
          <p:nvPr/>
        </p:nvSpPr>
        <p:spPr>
          <a:xfrm>
            <a:off x="2643174" y="3071810"/>
            <a:ext cx="184731" cy="369332"/>
          </a:xfrm>
          <a:prstGeom prst="rect">
            <a:avLst/>
          </a:prstGeom>
          <a:noFill/>
        </p:spPr>
        <p:txBody>
          <a:bodyPr wrap="none" rtlCol="0">
            <a:spAutoFit/>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714348" y="3071810"/>
            <a:ext cx="5324475" cy="14001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Analyse</a:t>
            </a:r>
            <a:r>
              <a:rPr lang="en-US" dirty="0" smtClean="0"/>
              <a:t> des </a:t>
            </a:r>
            <a:r>
              <a:rPr lang="en-US" dirty="0" err="1" smtClean="0"/>
              <a:t>Statistiques</a:t>
            </a:r>
            <a:r>
              <a:rPr lang="en-US" dirty="0" smtClean="0"/>
              <a:t> </a:t>
            </a:r>
            <a:r>
              <a:rPr lang="en-US" dirty="0" err="1" smtClean="0"/>
              <a:t>Générales</a:t>
            </a:r>
            <a:endParaRPr lang="en-US" dirty="0"/>
          </a:p>
        </p:txBody>
      </p:sp>
      <p:sp>
        <p:nvSpPr>
          <p:cNvPr id="3" name="Content Placeholder 2"/>
          <p:cNvSpPr>
            <a:spLocks noGrp="1"/>
          </p:cNvSpPr>
          <p:nvPr>
            <p:ph idx="1"/>
          </p:nvPr>
        </p:nvSpPr>
        <p:spPr/>
        <p:txBody>
          <a:bodyPr/>
          <a:lstStyle/>
          <a:p>
            <a:r>
              <a:rPr lang="fr-FR" b="1" dirty="0" smtClean="0"/>
              <a:t>Observations :</a:t>
            </a:r>
            <a:r>
              <a:rPr lang="fr-FR" dirty="0" smtClean="0"/>
              <a:t>Pas de valeurs manquantes dans le </a:t>
            </a:r>
            <a:r>
              <a:rPr lang="fr-FR" dirty="0" err="1" smtClean="0"/>
              <a:t>dataset</a:t>
            </a:r>
            <a:r>
              <a:rPr lang="fr-FR" dirty="0" smtClean="0"/>
              <a:t>.</a:t>
            </a:r>
          </a:p>
          <a:p>
            <a:r>
              <a:rPr lang="fr-FR" dirty="0" smtClean="0"/>
              <a:t>Les heures de sommeil sont assez équilibrées entre les étudiants.</a:t>
            </a:r>
            <a:endParaRPr lang="fr-FR" dirty="0"/>
          </a:p>
        </p:txBody>
      </p:sp>
      <p:sp>
        <p:nvSpPr>
          <p:cNvPr id="4" name="TextBox 3"/>
          <p:cNvSpPr txBox="1"/>
          <p:nvPr/>
        </p:nvSpPr>
        <p:spPr>
          <a:xfrm>
            <a:off x="1643042" y="4572008"/>
            <a:ext cx="184731" cy="369332"/>
          </a:xfrm>
          <a:prstGeom prst="rect">
            <a:avLst/>
          </a:prstGeom>
          <a:noFill/>
        </p:spPr>
        <p:txBody>
          <a:bodyPr wrap="none" rtlCol="0">
            <a:spAutoFit/>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Visualisations</a:t>
            </a:r>
            <a:r>
              <a:rPr lang="en-US" dirty="0" smtClean="0"/>
              <a:t> </a:t>
            </a:r>
            <a:r>
              <a:rPr lang="en-US" dirty="0" err="1" smtClean="0"/>
              <a:t>Exploratoires</a:t>
            </a:r>
            <a:endParaRPr lang="en-US" dirty="0"/>
          </a:p>
        </p:txBody>
      </p:sp>
      <p:sp>
        <p:nvSpPr>
          <p:cNvPr id="3" name="Content Placeholder 2"/>
          <p:cNvSpPr>
            <a:spLocks noGrp="1"/>
          </p:cNvSpPr>
          <p:nvPr>
            <p:ph idx="1"/>
          </p:nvPr>
        </p:nvSpPr>
        <p:spPr/>
        <p:txBody>
          <a:bodyPr>
            <a:normAutofit lnSpcReduction="10000"/>
          </a:bodyPr>
          <a:lstStyle/>
          <a:p>
            <a:r>
              <a:rPr lang="fr-FR" b="1" dirty="0" smtClean="0"/>
              <a:t>Distribution des heures d'étude :</a:t>
            </a:r>
            <a:r>
              <a:rPr lang="fr-FR" dirty="0" smtClean="0"/>
              <a:t>Un histogramme montre que le nombre d'étudiants varie entre 1000 et 1200 pour chaque tranche d'heures d'étude.</a:t>
            </a:r>
          </a:p>
          <a:p>
            <a:r>
              <a:rPr lang="fr-FR" b="1" dirty="0" smtClean="0"/>
              <a:t>Répartition des étudiants selon les activités extrascolaires :</a:t>
            </a:r>
            <a:r>
              <a:rPr lang="fr-FR" dirty="0" smtClean="0"/>
              <a:t>Un graphique circulaire montre une distribution presque égale entre les étudiants ayant des activités extrascolaires et ceux n'en ayant pas.</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des </a:t>
            </a:r>
            <a:r>
              <a:rPr lang="en-US" dirty="0" err="1" smtClean="0"/>
              <a:t>heures</a:t>
            </a:r>
            <a:r>
              <a:rPr lang="en-US" dirty="0" smtClean="0"/>
              <a:t> </a:t>
            </a:r>
            <a:r>
              <a:rPr lang="en-US" dirty="0" err="1" smtClean="0"/>
              <a:t>d’étude</a:t>
            </a:r>
            <a:endParaRPr lang="en-US" dirty="0"/>
          </a:p>
        </p:txBody>
      </p:sp>
      <p:sp>
        <p:nvSpPr>
          <p:cNvPr id="3" name="Content Placeholder 2"/>
          <p:cNvSpPr>
            <a:spLocks noGrp="1"/>
          </p:cNvSpPr>
          <p:nvPr>
            <p:ph idx="1"/>
          </p:nvPr>
        </p:nvSpPr>
        <p:spPr/>
        <p:txBody>
          <a:bodyPr>
            <a:normAutofit/>
          </a:bodyPr>
          <a:lstStyle/>
          <a:p>
            <a:r>
              <a:rPr lang="fr-FR" sz="2400" dirty="0"/>
              <a:t>Nous pouvons observer que, pour chaque tranche d'heures d'étude de 0 à 9, le nombre d'étudiants varie entre 1000 et 1200, ce qui indique un certain équilibre dans les données</a:t>
            </a:r>
            <a:endParaRPr lang="en-US" sz="2400" dirty="0"/>
          </a:p>
        </p:txBody>
      </p:sp>
      <p:pic>
        <p:nvPicPr>
          <p:cNvPr id="5123" name="Picture 3"/>
          <p:cNvPicPr>
            <a:picLocks noChangeAspect="1" noChangeArrowheads="1"/>
          </p:cNvPicPr>
          <p:nvPr/>
        </p:nvPicPr>
        <p:blipFill>
          <a:blip r:embed="rId2"/>
          <a:srcRect/>
          <a:stretch>
            <a:fillRect/>
          </a:stretch>
        </p:blipFill>
        <p:spPr bwMode="auto">
          <a:xfrm>
            <a:off x="1357290" y="3143248"/>
            <a:ext cx="5610240" cy="284798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687</Words>
  <Application>Microsoft Office PowerPoint</Application>
  <PresentationFormat>On-screen Show (4:3)</PresentationFormat>
  <Paragraphs>85</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Titre Projet 2 : Analyse de Données et Régression Linéaire avec PySpark </vt:lpstr>
      <vt:lpstr>Introduction</vt:lpstr>
      <vt:lpstr>Chargement des Donnée</vt:lpstr>
      <vt:lpstr>Liste des features</vt:lpstr>
      <vt:lpstr>Chargement et Statistiques Générales</vt:lpstr>
      <vt:lpstr>Nettoyage des Données</vt:lpstr>
      <vt:lpstr>Analyse des Statistiques Générales</vt:lpstr>
      <vt:lpstr>Visualisations Exploratoires</vt:lpstr>
      <vt:lpstr>Distribution des heures d’étude</vt:lpstr>
      <vt:lpstr>Diagramme circulaire</vt:lpstr>
      <vt:lpstr>Relation entre heures d’étude et la  performance des élèves</vt:lpstr>
      <vt:lpstr>Relation entre heures d’étude et le nombre d'exemples d'examens auxquels l'étudiant s'est exercé </vt:lpstr>
      <vt:lpstr>Distribution de la performance globale</vt:lpstr>
      <vt:lpstr>Slide 14</vt:lpstr>
      <vt:lpstr>Labeled encoding</vt:lpstr>
      <vt:lpstr>Analyse Corrélation</vt:lpstr>
      <vt:lpstr>Matrice de corrélation </vt:lpstr>
      <vt:lpstr>Régression Linéaire</vt:lpstr>
      <vt:lpstr>Erreur Moyenne Quadratique (RMSE) : 7.899 </vt:lpstr>
      <vt:lpstr>R-carré (R²) : 0.833 </vt:lpstr>
      <vt:lpstr>Erreur Absolue Moyenne (MAE) : 6.747 </vt:lpstr>
      <vt:lpstr>Erreur Quadratique Moyenne (MSE) : 62.394</vt:lpstr>
      <vt:lpstr>Conclusion</vt:lpstr>
      <vt:lpstr>Sources Utilisées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Projet 2 : Analyse de Données et Régression Linéaire avec PySpark </dc:title>
  <dc:creator>Tajero</dc:creator>
  <cp:lastModifiedBy>Tajero</cp:lastModifiedBy>
  <cp:revision>3</cp:revision>
  <dcterms:created xsi:type="dcterms:W3CDTF">2024-12-01T22:15:03Z</dcterms:created>
  <dcterms:modified xsi:type="dcterms:W3CDTF">2024-12-02T00:27:55Z</dcterms:modified>
</cp:coreProperties>
</file>