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38404800" cy="329184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D98"/>
    <a:srgbClr val="F3E7E7"/>
    <a:srgbClr val="CC0000"/>
    <a:srgbClr val="B83D00"/>
    <a:srgbClr val="5C1C49"/>
    <a:srgbClr val="713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7336" autoAdjust="0"/>
  </p:normalViewPr>
  <p:slideViewPr>
    <p:cSldViewPr snapToGrid="0" snapToObjects="1">
      <p:cViewPr>
        <p:scale>
          <a:sx n="70" d="100"/>
          <a:sy n="70" d="100"/>
        </p:scale>
        <p:origin x="9546" y="5142"/>
      </p:cViewPr>
      <p:guideLst>
        <p:guide orient="horz" pos="1939"/>
        <p:guide pos="1722"/>
        <p:guide pos="23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0"/>
            <a:ext cx="38404800" cy="5486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1809" y="-207168"/>
            <a:ext cx="31555796" cy="54864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780" y="14766134"/>
            <a:ext cx="26881137" cy="8415338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19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9" y="-15717"/>
            <a:ext cx="4633912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15889" y="-122873"/>
            <a:ext cx="8640586" cy="32072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2892" y="-122873"/>
            <a:ext cx="25804460" cy="32072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8" y="21152644"/>
            <a:ext cx="32643586" cy="65379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8" y="13951744"/>
            <a:ext cx="3264358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7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2892" y="10226994"/>
            <a:ext cx="17221906" cy="2172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33334" y="10226994"/>
            <a:ext cx="17223141" cy="2172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998" y="1318737"/>
            <a:ext cx="3456481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993" y="7368067"/>
            <a:ext cx="16968788" cy="3071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993" y="10439879"/>
            <a:ext cx="16968788" cy="18965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612" y="7368067"/>
            <a:ext cx="16976197" cy="3071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612" y="10439879"/>
            <a:ext cx="16976197" cy="18965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5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994" y="1310164"/>
            <a:ext cx="12634912" cy="5577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462" y="1310164"/>
            <a:ext cx="21469350" cy="28094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994" y="6888004"/>
            <a:ext cx="12634912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0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106" y="23042880"/>
            <a:ext cx="23042386" cy="2720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8106" y="2941797"/>
            <a:ext cx="23042386" cy="19751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8106" y="25763220"/>
            <a:ext cx="23042386" cy="3863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1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1806" y="-122873"/>
            <a:ext cx="3156320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122" tIns="245561" rIns="491122" bIns="2455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2895" y="10226994"/>
            <a:ext cx="34563580" cy="2172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122" tIns="245561" rIns="491122" bIns="2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+mj-lt"/>
          <a:ea typeface="+mj-ea"/>
          <a:cs typeface="+mj-cs"/>
        </a:defRPr>
      </a:lvl1pPr>
      <a:lvl2pPr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2pPr>
      <a:lvl3pPr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3pPr>
      <a:lvl4pPr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4pPr>
      <a:lvl5pPr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5pPr>
      <a:lvl6pPr marL="457200"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6pPr>
      <a:lvl7pPr marL="914400"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7pPr>
      <a:lvl8pPr marL="1371600"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8pPr>
      <a:lvl9pPr marL="1828800" algn="l" defTabSz="4911725" rtl="0" fontAlgn="base">
        <a:spcBef>
          <a:spcPct val="0"/>
        </a:spcBef>
        <a:spcAft>
          <a:spcPct val="0"/>
        </a:spcAft>
        <a:defRPr sz="10700">
          <a:solidFill>
            <a:schemeClr val="bg1"/>
          </a:solidFill>
          <a:latin typeface="Times New Roman" pitchFamily="18" charset="0"/>
        </a:defRPr>
      </a:lvl9pPr>
    </p:titleStyle>
    <p:bodyStyle>
      <a:lvl1pPr algn="l" defTabSz="4911725" rtl="0" fontAlgn="base">
        <a:spcBef>
          <a:spcPct val="20000"/>
        </a:spcBef>
        <a:spcAft>
          <a:spcPct val="25000"/>
        </a:spcAft>
        <a:defRPr sz="17300">
          <a:solidFill>
            <a:schemeClr val="tx1"/>
          </a:solidFill>
          <a:latin typeface="+mn-lt"/>
          <a:ea typeface="+mn-ea"/>
          <a:cs typeface="+mn-cs"/>
        </a:defRPr>
      </a:lvl1pPr>
      <a:lvl2pPr marL="2149475" indent="-1535113" algn="l" defTabSz="4911725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900">
          <a:solidFill>
            <a:schemeClr val="tx1"/>
          </a:solidFill>
          <a:latin typeface="+mn-lt"/>
        </a:defRPr>
      </a:lvl2pPr>
      <a:lvl3pPr marL="3989388" indent="-1227138" algn="l" defTabSz="4911725" rtl="0" fontAlgn="base">
        <a:spcBef>
          <a:spcPct val="40000"/>
        </a:spcBef>
        <a:spcAft>
          <a:spcPct val="0"/>
        </a:spcAft>
        <a:buChar char="•"/>
        <a:defRPr sz="10700" i="1">
          <a:solidFill>
            <a:schemeClr val="tx1"/>
          </a:solidFill>
          <a:latin typeface="+mn-lt"/>
        </a:defRPr>
      </a:lvl3pPr>
      <a:lvl4pPr marL="6759575" indent="-1227138" algn="l" defTabSz="4911725" rtl="0" fontAlgn="base">
        <a:spcBef>
          <a:spcPct val="4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7640638" algn="l" defTabSz="4911725" rtl="0" fontAlgn="base">
        <a:spcBef>
          <a:spcPct val="20000"/>
        </a:spcBef>
        <a:spcAft>
          <a:spcPct val="0"/>
        </a:spcAft>
        <a:defRPr sz="9600">
          <a:solidFill>
            <a:schemeClr val="tx1"/>
          </a:solidFill>
          <a:latin typeface="+mn-lt"/>
        </a:defRPr>
      </a:lvl5pPr>
      <a:lvl6pPr marL="8097838" algn="l" defTabSz="4911725" rtl="0" fontAlgn="base">
        <a:spcBef>
          <a:spcPct val="20000"/>
        </a:spcBef>
        <a:spcAft>
          <a:spcPct val="0"/>
        </a:spcAft>
        <a:defRPr sz="9600">
          <a:solidFill>
            <a:schemeClr val="tx1"/>
          </a:solidFill>
          <a:latin typeface="+mn-lt"/>
        </a:defRPr>
      </a:lvl6pPr>
      <a:lvl7pPr marL="8555038" algn="l" defTabSz="4911725" rtl="0" fontAlgn="base">
        <a:spcBef>
          <a:spcPct val="20000"/>
        </a:spcBef>
        <a:spcAft>
          <a:spcPct val="0"/>
        </a:spcAft>
        <a:defRPr sz="9600">
          <a:solidFill>
            <a:schemeClr val="tx1"/>
          </a:solidFill>
          <a:latin typeface="+mn-lt"/>
        </a:defRPr>
      </a:lvl7pPr>
      <a:lvl8pPr marL="9012238" algn="l" defTabSz="4911725" rtl="0" fontAlgn="base">
        <a:spcBef>
          <a:spcPct val="20000"/>
        </a:spcBef>
        <a:spcAft>
          <a:spcPct val="0"/>
        </a:spcAft>
        <a:defRPr sz="9600">
          <a:solidFill>
            <a:schemeClr val="tx1"/>
          </a:solidFill>
          <a:latin typeface="+mn-lt"/>
        </a:defRPr>
      </a:lvl8pPr>
      <a:lvl9pPr marL="9469438" algn="l" defTabSz="4911725" rtl="0" fontAlgn="base">
        <a:spcBef>
          <a:spcPct val="20000"/>
        </a:spcBef>
        <a:spcAft>
          <a:spcPct val="0"/>
        </a:spcAft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microsoft.com/office/2007/relationships/hdphoto" Target="../media/hdphoto1.wdp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hyperlink" Target="http://mialab.mrn.org/" TargetMode="External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73"/>
          <p:cNvSpPr>
            <a:spLocks noChangeAspect="1" noChangeArrowheads="1"/>
          </p:cNvSpPr>
          <p:nvPr/>
        </p:nvSpPr>
        <p:spPr bwMode="auto">
          <a:xfrm>
            <a:off x="29136128" y="20078622"/>
            <a:ext cx="8828697" cy="4972128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91122" tIns="245561" rIns="491122" bIns="245561"/>
          <a:lstStyle/>
          <a:p>
            <a:pPr lvl="0" algn="ctr"/>
            <a:r>
              <a:rPr lang="en-US" sz="4400" b="1" dirty="0" smtClean="0">
                <a:solidFill>
                  <a:srgbClr val="041D3F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Conclusion</a:t>
            </a:r>
            <a:endParaRPr lang="en-US" sz="4400" b="1" dirty="0">
              <a:solidFill>
                <a:srgbClr val="041D3F">
                  <a:lumMod val="75000"/>
                  <a:lumOff val="25000"/>
                </a:srgbClr>
              </a:solidFill>
              <a:latin typeface="Century Schoolbook" panose="02040604050505020304" pitchFamily="18" charset="0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fMRI simulator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called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STANCE has been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initiated,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the goal to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generate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only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task-related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time-series with noise, but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also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resting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 time-series that are driven by a possibly dynamic correlation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matrix [17].</a:t>
            </a:r>
          </a:p>
          <a:p>
            <a:pPr lvl="0" algn="ctr"/>
            <a:r>
              <a:rPr lang="en-US" sz="3200" b="1" dirty="0" smtClean="0">
                <a:solidFill>
                  <a:srgbClr val="041D3F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Acknowledgements</a:t>
            </a:r>
            <a:endParaRPr lang="en-US" sz="3200" b="1" dirty="0">
              <a:solidFill>
                <a:srgbClr val="041D3F">
                  <a:lumMod val="75000"/>
                  <a:lumOff val="25000"/>
                </a:srgbClr>
              </a:solidFill>
              <a:latin typeface="Century Schoolbook" panose="02040604050505020304" pitchFamily="18" charset="0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Thanks to Oliver </a:t>
            </a:r>
            <a:r>
              <a:rPr lang="en-US" sz="2300" dirty="0" err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Xie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Rodney Long, and Sameer </a:t>
            </a:r>
            <a:r>
              <a:rPr lang="en-US" sz="2300" dirty="0" err="1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Antani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for the many </a:t>
            </a:r>
            <a:r>
              <a:rPr lang="en-US" sz="23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discussions and 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feed-back in regards to this effort.</a:t>
            </a:r>
            <a:endParaRPr lang="en-US" sz="2300" dirty="0"/>
          </a:p>
        </p:txBody>
      </p:sp>
      <p:pic>
        <p:nvPicPr>
          <p:cNvPr id="202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3" t="13923" r="40307" b="38873"/>
          <a:stretch/>
        </p:blipFill>
        <p:spPr bwMode="auto">
          <a:xfrm>
            <a:off x="21579771" y="10737279"/>
            <a:ext cx="1463040" cy="166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16" y="8298999"/>
            <a:ext cx="6629400" cy="149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0" y="7"/>
            <a:ext cx="38404800" cy="39604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38912" tIns="219456" rIns="438912" bIns="219456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34227633" cy="3960464"/>
          </a:xfrm>
        </p:spPr>
        <p:txBody>
          <a:bodyPr/>
          <a:lstStyle/>
          <a:p>
            <a:pPr algn="ctr">
              <a:spcAft>
                <a:spcPts val="3600"/>
              </a:spcAft>
            </a:pPr>
            <a:r>
              <a:rPr lang="en-US" sz="8000" dirty="0">
                <a:latin typeface="Baskerville Old Face" panose="02020602080505020303" pitchFamily="18" charset="0"/>
              </a:rPr>
              <a:t>A Task-related </a:t>
            </a:r>
            <a:r>
              <a:rPr lang="en-US" sz="8000" dirty="0" smtClean="0">
                <a:latin typeface="Baskerville Old Face" panose="02020602080505020303" pitchFamily="18" charset="0"/>
              </a:rPr>
              <a:t>&amp; </a:t>
            </a:r>
            <a:r>
              <a:rPr lang="en-US" sz="8000" dirty="0">
                <a:latin typeface="Baskerville Old Face" panose="02020602080505020303" pitchFamily="18" charset="0"/>
              </a:rPr>
              <a:t>Resting State Realistic fMRI Simulator for fMRI Data Validation </a:t>
            </a:r>
            <a:r>
              <a:rPr lang="en-US" sz="8000" b="1" dirty="0" smtClean="0">
                <a:latin typeface="Century Schoolbook" panose="02040604050505020304" pitchFamily="18" charset="0"/>
              </a:rPr>
              <a:t/>
            </a:r>
            <a:br>
              <a:rPr lang="en-US" sz="8000" b="1" dirty="0" smtClean="0">
                <a:latin typeface="Century Schoolbook" panose="02040604050505020304" pitchFamily="18" charset="0"/>
              </a:rPr>
            </a:br>
            <a:r>
              <a:rPr lang="en-US" sz="12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Jason E. </a:t>
            </a:r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Hill</a:t>
            </a:r>
            <a:r>
              <a:rPr lang="en-US" sz="5400" baseline="300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</a:t>
            </a: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Xiangyu</a:t>
            </a: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Liu, Brian </a:t>
            </a:r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Nutter</a:t>
            </a: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Sunanda</a:t>
            </a: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Mitra</a:t>
            </a:r>
            <a:r>
              <a:rPr lang="en-US" sz="54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*</a:t>
            </a:r>
            <a:r>
              <a:rPr lang="en-US" sz="5400" baseline="30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/>
            </a:r>
            <a:br>
              <a:rPr lang="en-US" sz="5400" baseline="30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4000" baseline="300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a</a:t>
            </a:r>
            <a:r>
              <a:rPr lang="en-US" sz="4000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Department</a:t>
            </a:r>
            <a:r>
              <a:rPr lang="en-US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of Electrical and Computer Engineering, Texas Tech University, Lubbock, Texas 79409, U.S.A.</a:t>
            </a:r>
            <a:br>
              <a:rPr lang="en-US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*e-mail: sunanda.mitra@ttu.edu</a:t>
            </a:r>
            <a:endParaRPr lang="en-US" sz="4000" dirty="0">
              <a:solidFill>
                <a:srgbClr val="CC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4613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27965" y="4378664"/>
            <a:ext cx="9028286" cy="28049591"/>
          </a:xfr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lvl="0" algn="ctr"/>
            <a:r>
              <a:rPr lang="en-US" sz="5000" b="1" dirty="0" smtClean="0">
                <a:solidFill>
                  <a:srgbClr val="041D3F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Abstract</a:t>
            </a:r>
            <a:endParaRPr lang="en-US" sz="5000" b="1" u="sng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complex nature of fMRI data generation and acquisition results in certain uncertainties in the true estimation of task-related activation maps or resting state functional connectivity networks despite the use of various statistical data analysis methodologies. The goal of developing the proposed STANCE (Spontaneous &amp; Task-related Activation of Neuronally Correlated Events) simulator is to generate realistic resting-state and/or task-related 4D BOLD signals given certain experimental paradigms by using digital phantoms of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normal brains (available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http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://brainweb.bic.mni.mcgill.ca/brainweb/). The proposed simulator will include estimated system and physiological noise to serve as reference to measured brain activities. In its current form, STANCE is a MATLAB toolbox with command line functions serving as an open-source add-on to SPM8 (obtainable at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www.fil.ion.ucl.ac.uk/spm/software/spm8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/). The STANCE simulator has been designed in a modular framework so that the hemodynamic response functions (HRFs) and various noise models can be iteratively upgraded to include the evolving knowledge about such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models.  </a:t>
            </a:r>
          </a:p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en-US" sz="5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Introduction</a:t>
            </a:r>
            <a:endParaRPr lang="en-US" sz="5000" b="1" u="sng" dirty="0" smtClean="0">
              <a:latin typeface="Century Schoolbook" panose="02040604050505020304" pitchFamily="18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Despite the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development of several fMRI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simulators [1-6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] for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generating data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under various models, no common data generating process is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available,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 only because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the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lack of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common platform,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but more importantly due to the challenges involved in modeling the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HRF [7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] and various sources of noise [8-13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]. Historically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fMRI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studies investigated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simple activation maps that represent the average level of engagement in response to a specific task [14]. Moreover, fMRI data analysis has progressed to a greater depth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reveal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neuronal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organization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human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brain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under the condition of exposure to a specific stimulus or even without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stimulus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i.e. under the so called resting state fMRI (</a:t>
            </a:r>
            <a:r>
              <a:rPr lang="en-US" sz="31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rs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-fMRI) [15-17].  We propose to develop STANCE at multiple levels to serve as a validation tool for current research studies in fMRI focusing on the possibility of estimating and removing motion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physiological noise [18-21]. Future developments will be used to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investigate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effect of noise and possible dynamics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 </a:t>
            </a:r>
            <a:r>
              <a:rPr lang="en-US" sz="3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resting-state/task-related time series and the corresponding estimation of the characteristic functional connectivity </a:t>
            </a:r>
            <a:r>
              <a:rPr lang="en-US" sz="3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networks.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29136129" y="25050750"/>
            <a:ext cx="8828697" cy="737750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91122" tIns="245561" rIns="491122" bIns="245561" numCol="2"/>
          <a:lstStyle/>
          <a:p>
            <a:pPr algn="ctr" defTabSz="4911725">
              <a:spcBef>
                <a:spcPct val="20000"/>
              </a:spcBef>
              <a:spcAft>
                <a:spcPct val="2500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References</a:t>
            </a:r>
            <a:endParaRPr lang="en-US" sz="3200" b="1" dirty="0">
              <a:solidFill>
                <a:schemeClr val="accent6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Welvaert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M. &amp;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Rosseel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Y., "A review of fMRI simulation studies,"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ONE 9(7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e101953 (2014).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Drobnjak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I., "FMRI simulator: Development and Applications," Ph.D. Thesis, Computing Laboratory and FMRIB Centre, Department of Clinical Neurology, University of Oxford (2007).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3] Ning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X., Fitzpatrick, J. M., Yong, L.,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Dawant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 M., Pickens, D. R.,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Morgan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V. L.,  "Computer-generated fMRI phantoms with motion–distortion interaction,"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Magn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Imag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., 25, 1376-1384, (2007).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Welvaert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Durnez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Moerkerke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Verdoolaege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G., &amp;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Rosseel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Y., "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neuRosim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An R package for generating fMRI data," Journal of Statistical Software 044(i10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online (2011).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Friston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K., Moran, R. &amp;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Seth, A. K. "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connectivity with Granger causality and dynamic causal modelling," Current Opinions in Neurobiology 23(2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172-178 (2013).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6] Allen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Erhardt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E., Wei, Y.,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Etchele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T., &amp;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Calhoun, V., "A simulation toolbox for fMRI data: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SimTB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," online user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manual,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available at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http://mialab.mrn.org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/>
              <a:t>[7] </a:t>
            </a:r>
            <a:r>
              <a:rPr lang="en-US" sz="1000" dirty="0" err="1" smtClean="0"/>
              <a:t>Handwerker</a:t>
            </a:r>
            <a:r>
              <a:rPr lang="en-US" sz="1000" dirty="0"/>
              <a:t>, D. A., Gonzalez-Castillo, J., </a:t>
            </a:r>
            <a:r>
              <a:rPr lang="en-US" sz="1000" dirty="0" err="1"/>
              <a:t>D’Esposito</a:t>
            </a:r>
            <a:r>
              <a:rPr lang="en-US" sz="1000" dirty="0"/>
              <a:t>, M., and </a:t>
            </a:r>
            <a:r>
              <a:rPr lang="en-US" sz="1000" dirty="0" err="1"/>
              <a:t>Bandettini</a:t>
            </a:r>
            <a:r>
              <a:rPr lang="en-US" sz="1000" dirty="0"/>
              <a:t>, P. A., "The continuing challenge of understanding and modeling hemodynamic variation in fMRI" </a:t>
            </a:r>
            <a:r>
              <a:rPr lang="en-US" sz="1000" dirty="0" err="1"/>
              <a:t>NeuroImage</a:t>
            </a:r>
            <a:r>
              <a:rPr lang="en-US" sz="1000" dirty="0"/>
              <a:t> 62(2</a:t>
            </a:r>
            <a:r>
              <a:rPr lang="en-US" sz="1000" dirty="0" smtClean="0"/>
              <a:t>), </a:t>
            </a:r>
            <a:r>
              <a:rPr lang="en-US" sz="1000" dirty="0"/>
              <a:t>1017-1023 (2012</a:t>
            </a:r>
            <a:r>
              <a:rPr lang="en-US" sz="1000" dirty="0" smtClean="0"/>
              <a:t>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Krüger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G. &amp;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Glover, G. H., "Physiological Noise in Oxygenation-Sensitive Magnetic Resonance Imaging,"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Magn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46, 631–637 (2001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[9] Bright, M.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&amp;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Murphy, K.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"Removing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motion and physiological artifacts from intrinsic BOLD fluctuations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short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data,"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64, 526-537 (2013).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Bright, 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G., &amp;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Murphy, K. "Is fMRI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‘noise’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really noise? Resting state nuisance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regressors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variance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network structure,"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114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158-169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2015).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11]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S., Characterization of physiological noise in resting-state fMRI data at 7T, Thesis,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Lisboa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(2014).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Wu, G-R.,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Marinazzo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D., "Hemodynamic response function in resting brain: disambiguating neural events and autonomic effects"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bioR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iv (beta): the preprint server for biology,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https://doi.org/10.1101/028514 (2015).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13]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Wu, G-R.,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Marinazzo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D., “Sensitivity of the resting state hemodynamic response function estimation to autonomic nervous system fluctuations” Phil. Trans. R. Soc. A., in press (2017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14] Rogers, B. P</a:t>
            </a:r>
            <a:r>
              <a:rPr lang="en-US" sz="1000" dirty="0"/>
              <a:t>., </a:t>
            </a:r>
            <a:r>
              <a:rPr lang="en-US" sz="1000" dirty="0" smtClean="0"/>
              <a:t>Morgan, V. L</a:t>
            </a:r>
            <a:r>
              <a:rPr lang="en-US" sz="1000" dirty="0"/>
              <a:t>., </a:t>
            </a:r>
            <a:r>
              <a:rPr lang="en-US" sz="1000" dirty="0" smtClean="0"/>
              <a:t>Newton, A. T</a:t>
            </a:r>
            <a:r>
              <a:rPr lang="en-US" sz="1000" dirty="0"/>
              <a:t>., </a:t>
            </a:r>
            <a:r>
              <a:rPr lang="en-US" sz="1000" dirty="0" smtClean="0"/>
              <a:t>&amp; Gore, J. C.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00" dirty="0" smtClean="0"/>
              <a:t>Assessing </a:t>
            </a:r>
            <a:r>
              <a:rPr lang="en-US" sz="1000" dirty="0"/>
              <a:t>functional connectivity in the human brain by </a:t>
            </a:r>
            <a:r>
              <a:rPr lang="en-US" sz="1000" dirty="0" smtClean="0"/>
              <a:t>fMRI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," </a:t>
            </a:r>
            <a:r>
              <a:rPr lang="en-US" sz="1000" dirty="0" err="1" smtClean="0"/>
              <a:t>Magn</a:t>
            </a:r>
            <a:r>
              <a:rPr lang="en-US" sz="1000" dirty="0" smtClean="0"/>
              <a:t>. </a:t>
            </a:r>
            <a:r>
              <a:rPr lang="en-US" sz="1000" dirty="0" err="1" smtClean="0"/>
              <a:t>Reson</a:t>
            </a:r>
            <a:r>
              <a:rPr lang="en-US" sz="1000" dirty="0" smtClean="0"/>
              <a:t>. </a:t>
            </a:r>
            <a:r>
              <a:rPr lang="en-US" sz="1000" dirty="0" err="1" smtClean="0"/>
              <a:t>Imag</a:t>
            </a:r>
            <a:r>
              <a:rPr lang="en-US" sz="1000" dirty="0" smtClean="0"/>
              <a:t>. 25, 1347–1357 (2007).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15] </a:t>
            </a:r>
            <a:r>
              <a:rPr lang="en-US" sz="1000" dirty="0" err="1"/>
              <a:t>Biswal</a:t>
            </a:r>
            <a:r>
              <a:rPr lang="en-US" sz="1000" dirty="0"/>
              <a:t>, B</a:t>
            </a:r>
            <a:r>
              <a:rPr lang="en-US" sz="1000" dirty="0" smtClean="0"/>
              <a:t>., </a:t>
            </a:r>
            <a:r>
              <a:rPr lang="en-US" sz="1000" dirty="0" err="1" smtClean="0"/>
              <a:t>DeYoe</a:t>
            </a:r>
            <a:r>
              <a:rPr lang="en-US" sz="1000" dirty="0" smtClean="0"/>
              <a:t>, E. A., and Hyde, J.S. "</a:t>
            </a:r>
            <a:r>
              <a:rPr lang="en-US" sz="1000" dirty="0"/>
              <a:t>Reduction of Physiological Fluctuations in fMRI Using </a:t>
            </a:r>
            <a:r>
              <a:rPr lang="en-US" sz="1000" dirty="0" smtClean="0"/>
              <a:t>Digital </a:t>
            </a:r>
            <a:r>
              <a:rPr lang="en-US" sz="1000" dirty="0"/>
              <a:t>Filters," </a:t>
            </a:r>
            <a:r>
              <a:rPr lang="en-US" sz="1000" dirty="0" err="1" smtClean="0"/>
              <a:t>Magn</a:t>
            </a:r>
            <a:r>
              <a:rPr lang="en-US" sz="1000" dirty="0" smtClean="0"/>
              <a:t>. </a:t>
            </a:r>
            <a:r>
              <a:rPr lang="en-US" sz="1000" dirty="0" err="1" smtClean="0"/>
              <a:t>Reson</a:t>
            </a:r>
            <a:r>
              <a:rPr lang="en-US" sz="1000" dirty="0" smtClean="0"/>
              <a:t>. Med. 35(1), 107-113</a:t>
            </a:r>
            <a:r>
              <a:rPr lang="en-US" sz="1000" dirty="0"/>
              <a:t>, </a:t>
            </a:r>
            <a:r>
              <a:rPr lang="en-US" sz="1000" dirty="0" smtClean="0"/>
              <a:t>(1996).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16] </a:t>
            </a:r>
            <a:r>
              <a:rPr lang="en-US" sz="1000" dirty="0" err="1"/>
              <a:t>Bandettini</a:t>
            </a:r>
            <a:r>
              <a:rPr lang="en-US" sz="1000" dirty="0"/>
              <a:t>, P. A.,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00" dirty="0" smtClean="0"/>
              <a:t>Functional </a:t>
            </a:r>
            <a:r>
              <a:rPr lang="en-US" sz="1000" dirty="0"/>
              <a:t>MRI Limitations and Aspirations</a:t>
            </a:r>
            <a:r>
              <a:rPr lang="en-US" sz="1000" dirty="0" smtClean="0"/>
              <a:t>,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00" dirty="0" smtClean="0"/>
              <a:t>  chap. </a:t>
            </a:r>
            <a:r>
              <a:rPr lang="en-US" sz="1000" dirty="0"/>
              <a:t>in Neural Correlates of Thinking, Vol. 1 of the series On Thinking, </a:t>
            </a:r>
            <a:r>
              <a:rPr lang="en-US" sz="1000" dirty="0" smtClean="0"/>
              <a:t>15-38</a:t>
            </a:r>
            <a:r>
              <a:rPr lang="en-US" sz="1000" dirty="0"/>
              <a:t>, </a:t>
            </a:r>
            <a:r>
              <a:rPr lang="en-US" sz="1000" dirty="0" smtClean="0"/>
              <a:t>(2009).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17] </a:t>
            </a:r>
            <a:r>
              <a:rPr lang="en-US" sz="1000" dirty="0"/>
              <a:t>Hutchison</a:t>
            </a:r>
            <a:r>
              <a:rPr lang="en-US" sz="1000" dirty="0" smtClean="0"/>
              <a:t>, R</a:t>
            </a:r>
            <a:r>
              <a:rPr lang="en-US" sz="1000" dirty="0"/>
              <a:t>. M</a:t>
            </a:r>
            <a:r>
              <a:rPr lang="en-US" sz="1000" dirty="0" smtClean="0"/>
              <a:t>., </a:t>
            </a:r>
            <a:r>
              <a:rPr lang="en-US" sz="1000" dirty="0"/>
              <a:t>Womelsdorf </a:t>
            </a:r>
            <a:r>
              <a:rPr lang="en-US" sz="1000" dirty="0" smtClean="0"/>
              <a:t>, T., Allen, E.A., and </a:t>
            </a:r>
            <a:r>
              <a:rPr lang="en-US" sz="1000" dirty="0" err="1" smtClean="0"/>
              <a:t>Bandettini</a:t>
            </a:r>
            <a:r>
              <a:rPr lang="en-US" sz="1000" dirty="0"/>
              <a:t>,</a:t>
            </a:r>
            <a:r>
              <a:rPr lang="en-US" sz="1000" dirty="0" smtClean="0"/>
              <a:t> P.A., Calhoun, V.D., </a:t>
            </a:r>
            <a:r>
              <a:rPr lang="en-US" sz="1000" dirty="0" err="1" smtClean="0"/>
              <a:t>Corbetta</a:t>
            </a:r>
            <a:r>
              <a:rPr lang="en-US" sz="1000" dirty="0" smtClean="0"/>
              <a:t>, M., Della Penna, S., </a:t>
            </a:r>
            <a:r>
              <a:rPr lang="en-US" sz="1000" dirty="0" err="1" smtClean="0"/>
              <a:t>Duyn</a:t>
            </a:r>
            <a:r>
              <a:rPr lang="en-US" sz="1000" dirty="0" smtClean="0"/>
              <a:t>, J. H., Glover, G. H., Gonzalez-Castillo, J., </a:t>
            </a:r>
            <a:r>
              <a:rPr lang="en-US" sz="1000" dirty="0" err="1" smtClean="0"/>
              <a:t>Handwerker</a:t>
            </a:r>
            <a:r>
              <a:rPr lang="en-US" sz="1000" dirty="0" smtClean="0"/>
              <a:t>, D. A., </a:t>
            </a:r>
            <a:r>
              <a:rPr lang="en-US" sz="1000" dirty="0" err="1" smtClean="0"/>
              <a:t>Keilholz</a:t>
            </a:r>
            <a:r>
              <a:rPr lang="en-US" sz="1000" dirty="0" smtClean="0"/>
              <a:t>, S., </a:t>
            </a:r>
            <a:r>
              <a:rPr lang="en-US" sz="1000" dirty="0" err="1" smtClean="0"/>
              <a:t>Kiviniemi</a:t>
            </a:r>
            <a:r>
              <a:rPr lang="en-US" sz="1000" dirty="0" smtClean="0"/>
              <a:t>, V., Leopold, D.A., </a:t>
            </a:r>
            <a:r>
              <a:rPr lang="en-US" sz="1000" dirty="0"/>
              <a:t>de </a:t>
            </a:r>
            <a:r>
              <a:rPr lang="en-US" sz="1000" dirty="0" smtClean="0"/>
              <a:t>Pasquale, F., </a:t>
            </a:r>
            <a:r>
              <a:rPr lang="en-US" sz="1000" dirty="0" err="1" smtClean="0"/>
              <a:t>Sporns</a:t>
            </a:r>
            <a:r>
              <a:rPr lang="en-US" sz="1000" dirty="0" smtClean="0"/>
              <a:t>, O., Walter, M., Chang, </a:t>
            </a:r>
            <a:r>
              <a:rPr lang="en-US" sz="1000" dirty="0"/>
              <a:t>C.,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00" dirty="0" smtClean="0"/>
              <a:t>Dynamic </a:t>
            </a:r>
            <a:r>
              <a:rPr lang="en-US" sz="1000" dirty="0"/>
              <a:t>functional connectivity: Promise, issues, and interpretations</a:t>
            </a:r>
            <a:r>
              <a:rPr lang="en-US" sz="1000" dirty="0" smtClean="0"/>
              <a:t>,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00" dirty="0" smtClean="0"/>
              <a:t> </a:t>
            </a:r>
            <a:r>
              <a:rPr lang="en-US" sz="1000" dirty="0" err="1" smtClean="0"/>
              <a:t>NeuroImage</a:t>
            </a:r>
            <a:r>
              <a:rPr lang="en-US" sz="1000" dirty="0" smtClean="0"/>
              <a:t> 80</a:t>
            </a:r>
            <a:r>
              <a:rPr lang="en-US" sz="1000" dirty="0"/>
              <a:t>, </a:t>
            </a:r>
            <a:r>
              <a:rPr lang="en-US" sz="1000" dirty="0" smtClean="0"/>
              <a:t>360-378</a:t>
            </a:r>
            <a:r>
              <a:rPr lang="en-US" sz="1000" dirty="0"/>
              <a:t>, </a:t>
            </a:r>
            <a:r>
              <a:rPr lang="en-US" sz="1000" dirty="0" smtClean="0"/>
              <a:t>(2013).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18] </a:t>
            </a:r>
            <a:r>
              <a:rPr lang="en-US" sz="1000" dirty="0" err="1" smtClean="0"/>
              <a:t>Birn</a:t>
            </a:r>
            <a:r>
              <a:rPr lang="en-US" sz="1000" dirty="0"/>
              <a:t>, M. B., Smith, M. A., Jones, T. B., </a:t>
            </a:r>
            <a:r>
              <a:rPr lang="en-US" sz="1000" dirty="0" smtClean="0"/>
              <a:t>and </a:t>
            </a:r>
            <a:r>
              <a:rPr lang="en-US" sz="1000" dirty="0" err="1" smtClean="0"/>
              <a:t>Bendettini</a:t>
            </a:r>
            <a:r>
              <a:rPr lang="en-US" sz="1000" dirty="0"/>
              <a:t>, P. A. "The respiration response function: The temporal dynamics of fMRI signal fluctuations related to changes in respiration," </a:t>
            </a:r>
            <a:r>
              <a:rPr lang="en-US" sz="1000" dirty="0" err="1"/>
              <a:t>NeuroImage</a:t>
            </a:r>
            <a:r>
              <a:rPr lang="en-US" sz="1000" dirty="0"/>
              <a:t> 40(2), 644–654 (2008</a:t>
            </a:r>
            <a:r>
              <a:rPr lang="en-US" sz="1000" dirty="0" smtClean="0"/>
              <a:t>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19] Chang</a:t>
            </a:r>
            <a:r>
              <a:rPr lang="en-US" sz="1000" dirty="0"/>
              <a:t>, C., Cunningham, J. P., </a:t>
            </a:r>
            <a:r>
              <a:rPr lang="en-US" sz="1000" dirty="0" smtClean="0"/>
              <a:t>and Glover</a:t>
            </a:r>
            <a:r>
              <a:rPr lang="en-US" sz="1000" dirty="0"/>
              <a:t>, G. H., "Influence of heart rate on the BOLD signal: The cardiac response function", </a:t>
            </a:r>
            <a:r>
              <a:rPr lang="en-US" sz="1000" dirty="0" err="1"/>
              <a:t>NeuroImage</a:t>
            </a:r>
            <a:r>
              <a:rPr lang="en-US" sz="1000" dirty="0"/>
              <a:t> 44, 857–869 (2009</a:t>
            </a:r>
            <a:r>
              <a:rPr lang="en-US" sz="1000" dirty="0" smtClean="0"/>
              <a:t>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/>
              <a:t>[20] </a:t>
            </a:r>
            <a:r>
              <a:rPr lang="en-US" sz="1000" dirty="0" err="1" smtClean="0"/>
              <a:t>Kundu</a:t>
            </a:r>
            <a:r>
              <a:rPr lang="en-US" sz="1000" dirty="0"/>
              <a:t>, P., </a:t>
            </a:r>
            <a:r>
              <a:rPr lang="en-US" sz="1000" dirty="0" err="1"/>
              <a:t>Inati</a:t>
            </a:r>
            <a:r>
              <a:rPr lang="en-US" sz="1000" dirty="0"/>
              <a:t>, S.J., Evans, J.W., </a:t>
            </a:r>
            <a:r>
              <a:rPr lang="en-US" sz="1000" dirty="0" err="1"/>
              <a:t>Luh</a:t>
            </a:r>
            <a:r>
              <a:rPr lang="en-US" sz="1000" dirty="0"/>
              <a:t>, W.M., and </a:t>
            </a:r>
            <a:r>
              <a:rPr lang="en-US" sz="1000" dirty="0" err="1"/>
              <a:t>Bandettini</a:t>
            </a:r>
            <a:r>
              <a:rPr lang="en-US" sz="1000" dirty="0"/>
              <a:t>, P.A</a:t>
            </a:r>
            <a:r>
              <a:rPr lang="en-US" sz="1000" dirty="0" smtClean="0"/>
              <a:t>., </a:t>
            </a:r>
            <a:r>
              <a:rPr lang="en-US" sz="1000" dirty="0"/>
              <a:t>"Differentiating BOLD and non-BOLD signals in fMRI time series using multi-echo EPI," </a:t>
            </a:r>
            <a:r>
              <a:rPr lang="en-US" sz="1000" dirty="0" err="1"/>
              <a:t>NeuroImage</a:t>
            </a:r>
            <a:r>
              <a:rPr lang="en-US" sz="1000" dirty="0"/>
              <a:t> 60(3</a:t>
            </a:r>
            <a:r>
              <a:rPr lang="en-US" sz="1000" dirty="0" smtClean="0"/>
              <a:t>), 1759-1770 </a:t>
            </a:r>
            <a:r>
              <a:rPr lang="en-US" sz="1000" dirty="0"/>
              <a:t>(2012</a:t>
            </a:r>
            <a:r>
              <a:rPr lang="en-US" sz="1000" dirty="0" smtClean="0"/>
              <a:t>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/>
              <a:t>[</a:t>
            </a:r>
            <a:r>
              <a:rPr lang="en-US" sz="1000" dirty="0" smtClean="0"/>
              <a:t>21] Lombardo</a:t>
            </a:r>
            <a:r>
              <a:rPr lang="en-US" sz="1000" dirty="0"/>
              <a:t>, M. V., Auyeung, B., Holt, R. J., Waldman, J., </a:t>
            </a:r>
            <a:r>
              <a:rPr lang="en-US" sz="1000" dirty="0" err="1"/>
              <a:t>Ruigrok</a:t>
            </a:r>
            <a:r>
              <a:rPr lang="en-US" sz="1000" dirty="0"/>
              <a:t>, A. N. V., Mooney, N., </a:t>
            </a:r>
            <a:r>
              <a:rPr lang="en-US" sz="1000" dirty="0" err="1"/>
              <a:t>Bullmore</a:t>
            </a:r>
            <a:r>
              <a:rPr lang="en-US" sz="1000" dirty="0"/>
              <a:t>, E. T. Baron-Cohen, S., and </a:t>
            </a:r>
            <a:r>
              <a:rPr lang="en-US" sz="1000" dirty="0" err="1"/>
              <a:t>Kundu</a:t>
            </a:r>
            <a:r>
              <a:rPr lang="en-US" sz="1000" dirty="0"/>
              <a:t>, P</a:t>
            </a:r>
            <a:r>
              <a:rPr lang="en-US" sz="1000" dirty="0" smtClean="0"/>
              <a:t>., "Improving </a:t>
            </a:r>
            <a:r>
              <a:rPr lang="en-US" sz="1000" dirty="0"/>
              <a:t>effect size estimation and statistical power with multi-echo fMRI and its impact on understanding the neural systems supporting </a:t>
            </a:r>
            <a:r>
              <a:rPr lang="en-US" sz="1000" dirty="0" err="1"/>
              <a:t>mentalizing</a:t>
            </a:r>
            <a:r>
              <a:rPr lang="en-US" sz="1000" dirty="0" smtClean="0"/>
              <a:t>," </a:t>
            </a:r>
            <a:r>
              <a:rPr lang="en-US" sz="1000" dirty="0" err="1"/>
              <a:t>NeuroImage</a:t>
            </a:r>
            <a:r>
              <a:rPr lang="en-US" sz="1000" dirty="0"/>
              <a:t>, 142, 55-66 (2016</a:t>
            </a:r>
            <a:r>
              <a:rPr lang="en-US" sz="1000" dirty="0" smtClean="0"/>
              <a:t>).</a:t>
            </a:r>
          </a:p>
          <a:p>
            <a:pPr lvl="0"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[22] Aubert-Broche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B., Evans A.C.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Collins, 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1000" dirty="0" smtClean="0"/>
              <a:t>"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new improved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version of realistic brain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phantoms,</a:t>
            </a:r>
            <a:r>
              <a:rPr lang="en-US" sz="1000" dirty="0"/>
              <a:t> "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32, 138–145 (2006).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[23] Aubert-Broche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B., Griffin, M., Pike, 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., Evans,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Collins, 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"Twenty New Digital Brain Phantoms for Creation of Validation Image Data 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,"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IEEE Transactions on Medical Imaging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(11), 1410–1416 (2006).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[24]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Gudbjartsson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Patz, S., "The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Rician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Distribution of Noisy MRI Data,"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Magn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Med. 34(6), 910–914 (1995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[25]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Belliveau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 W., Kennedy, D. N.,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McKinstry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R. C.,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Buchbinder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 R.,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Weisskeopf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R. M., Cohen, M. S.,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Vevea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 M., Brady, T. J. &amp;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Rosen, B. R. "Functional Mapping of the Human Visual Cortex by Magnetic Resonance Imaging," Science 254(5032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716-9 (1991).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[26]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Yarkoni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T., www.neurosynth.org. See also www.neurovault.org for shared SPMs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4638" name="Picture 62" descr="Spirit and Athletic Mark and the Coat of Arms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1" t="6883" r="12186" b="20648"/>
          <a:stretch>
            <a:fillRect/>
          </a:stretch>
        </p:blipFill>
        <p:spPr bwMode="auto">
          <a:xfrm>
            <a:off x="23961252" y="15967887"/>
            <a:ext cx="2281077" cy="251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54" name="Picture 78" descr="TTU_Coat_of_Arms_b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208" y="141410"/>
            <a:ext cx="3375481" cy="36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73"/>
          <p:cNvSpPr>
            <a:spLocks noChangeAspect="1" noChangeArrowheads="1"/>
          </p:cNvSpPr>
          <p:nvPr/>
        </p:nvSpPr>
        <p:spPr bwMode="auto">
          <a:xfrm>
            <a:off x="9456254" y="20078623"/>
            <a:ext cx="9746148" cy="12349633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91122" tIns="245561" rIns="491122" bIns="245561"/>
          <a:lstStyle/>
          <a:p>
            <a:pPr algn="ctr"/>
            <a:r>
              <a:rPr lang="en-US" sz="5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Methodology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See Fig. 1 about 3D fMRI volume generation. </a:t>
            </a:r>
            <a:r>
              <a:rPr lang="en-US" sz="3050" u="sng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Simulation steps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050" b="1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(1)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subject brain from 20 normal brain phantoms provided by </a:t>
            </a:r>
            <a:r>
              <a:rPr lang="en-US" sz="305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BrainWEB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[22-23]; 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(2)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Create baseline volumes for PD, T1, and T2*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 </a:t>
            </a:r>
            <a:r>
              <a:rPr lang="en-US" sz="3050" b="1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(3)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define activation by: (a) data, (b) shape, (c) atlas, (d) coordinates, (e) combos; 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(4)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generate the ideal BOLD response from the HRF convolved with the experimental design, see Fig 2; 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(5)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solve the EPI signal equation, in Fig.1, with slice timing to simulate the fMRI signal; </a:t>
            </a:r>
            <a:r>
              <a:rPr lang="en-US" sz="305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(6)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 various tissue-type dependent noise, motion and attenuation.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system noise has a </a:t>
            </a:r>
            <a:r>
              <a:rPr lang="en-US" sz="305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Rician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distribution [24]. Physiological noise (Figs. 3-4) comes from 6 sources [11-13]: (1) the respiratory pulse (RP) that follows the respiratory volume time-series (RVT); (2) the cardiac pulse which follows the pulse wave velocity (PWV); (3) the interaction between CP and RP (</a:t>
            </a:r>
            <a:r>
              <a:rPr lang="en-US" sz="305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InterCRP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); (4) the result of the respiratory response function (RRF) convolved with the RVT [18]; (5) the result of the cardiac response function (CRF) convolved with heart rate variability (HRV)  [19]; (6) Mayer waves that describe variations in arterial blood pressure. 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srgbClr val="C00000"/>
              </a:solidFill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endParaRPr lang="en-US" sz="2700" b="1" dirty="0" smtClean="0">
              <a:latin typeface="+mn-lt"/>
            </a:endParaRPr>
          </a:p>
          <a:p>
            <a:pPr algn="just"/>
            <a:endParaRPr lang="en-US" sz="2700" dirty="0">
              <a:latin typeface="+mn-lt"/>
            </a:endParaRPr>
          </a:p>
          <a:p>
            <a:pPr algn="just"/>
            <a:endParaRPr lang="en-US" sz="2700" dirty="0">
              <a:latin typeface="+mn-lt"/>
            </a:endParaRPr>
          </a:p>
        </p:txBody>
      </p:sp>
      <p:sp>
        <p:nvSpPr>
          <p:cNvPr id="24656" name="Rectangle 270"/>
          <p:cNvSpPr>
            <a:spLocks noChangeArrowheads="1"/>
          </p:cNvSpPr>
          <p:nvPr/>
        </p:nvSpPr>
        <p:spPr bwMode="auto">
          <a:xfrm>
            <a:off x="0" y="-231302"/>
            <a:ext cx="3928896" cy="87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38912" tIns="219456" rIns="438912" bIns="2194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providing a diagnostic aid to uterine cervical cancer.</a:t>
            </a:r>
            <a:endParaRPr kumimoji="0" lang="en-US" sz="3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114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03606" y="4378664"/>
            <a:ext cx="11976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The flowchart for STANCE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a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3D fMRI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volume.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2429290" y="12757150"/>
            <a:ext cx="0" cy="80010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2402096" y="12763500"/>
            <a:ext cx="58944" cy="0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10025537" y="12891185"/>
            <a:ext cx="0" cy="80010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85"/>
          <p:cNvSpPr/>
          <p:nvPr/>
        </p:nvSpPr>
        <p:spPr bwMode="auto">
          <a:xfrm>
            <a:off x="9889956" y="5010679"/>
            <a:ext cx="5943600" cy="48756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889956" y="5010679"/>
            <a:ext cx="592155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Register MNI152 brain to native space </a:t>
            </a:r>
            <a:endParaRPr lang="en-US" sz="2400" b="1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8"/>
          <a:srcRect l="21584" t="11258" r="22178" b="22043"/>
          <a:stretch/>
        </p:blipFill>
        <p:spPr bwMode="auto">
          <a:xfrm>
            <a:off x="10450454" y="7890160"/>
            <a:ext cx="1828800" cy="1526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9"/>
          <a:srcRect l="21559" t="10737" r="22170" b="23006"/>
          <a:stretch/>
        </p:blipFill>
        <p:spPr bwMode="auto">
          <a:xfrm>
            <a:off x="10456804" y="5841333"/>
            <a:ext cx="1828800" cy="1513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0"/>
          <a:srcRect l="21559" t="10737" r="22170" b="22086"/>
          <a:stretch/>
        </p:blipFill>
        <p:spPr bwMode="auto">
          <a:xfrm>
            <a:off x="13444938" y="6902392"/>
            <a:ext cx="1828800" cy="1534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9958130" y="7438963"/>
            <a:ext cx="14243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</a:t>
            </a:r>
            <a:r>
              <a:rPr lang="en-US" sz="2400" dirty="0" smtClean="0">
                <a:solidFill>
                  <a:srgbClr val="0070C0"/>
                </a:solidFill>
              </a:rPr>
              <a:t>egister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107" idx="1"/>
          </p:cNvCxnSpPr>
          <p:nvPr/>
        </p:nvCxnSpPr>
        <p:spPr bwMode="auto">
          <a:xfrm>
            <a:off x="11382511" y="7669796"/>
            <a:ext cx="2062427" cy="1"/>
          </a:xfrm>
          <a:prstGeom prst="straightConnector1">
            <a:avLst/>
          </a:prstGeom>
          <a:noFill/>
          <a:ln w="63500" cap="sq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67" name="Straight Arrow Connector 24666"/>
          <p:cNvCxnSpPr>
            <a:stCxn id="91" idx="0"/>
            <a:endCxn id="92" idx="2"/>
          </p:cNvCxnSpPr>
          <p:nvPr/>
        </p:nvCxnSpPr>
        <p:spPr bwMode="auto">
          <a:xfrm flipV="1">
            <a:off x="11364854" y="7354738"/>
            <a:ext cx="6350" cy="535422"/>
          </a:xfrm>
          <a:prstGeom prst="straightConnector1">
            <a:avLst/>
          </a:prstGeom>
          <a:noFill/>
          <a:ln w="6350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12731420" y="8553004"/>
            <a:ext cx="296077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Affine transform of MNI152 to subject’s native space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73251" y="9407809"/>
            <a:ext cx="21225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MNI152 brain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359397" y="5393238"/>
            <a:ext cx="3428048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00B050"/>
                </a:solidFill>
              </a:rPr>
              <a:t>Subject’s native space has a voxel size of 1mm</a:t>
            </a:r>
            <a:r>
              <a:rPr lang="en-US" sz="2300" baseline="30000" dirty="0" smtClean="0">
                <a:solidFill>
                  <a:srgbClr val="00B050"/>
                </a:solidFill>
              </a:rPr>
              <a:t>3</a:t>
            </a:r>
            <a:r>
              <a:rPr lang="en-US" sz="2300" dirty="0" smtClean="0">
                <a:solidFill>
                  <a:srgbClr val="00B050"/>
                </a:solidFill>
              </a:rPr>
              <a:t> with dimensions 181x217x181</a:t>
            </a:r>
            <a:endParaRPr lang="en-US" sz="23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177020" y="10885804"/>
            <a:ext cx="4854751" cy="46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PD,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&amp; T</a:t>
            </a:r>
            <a:r>
              <a:rPr lang="en-US" sz="2400" baseline="-25000" dirty="0" smtClean="0"/>
              <a:t>2</a:t>
            </a:r>
            <a:r>
              <a:rPr lang="en-US" sz="2400" dirty="0"/>
              <a:t>* </a:t>
            </a:r>
            <a:r>
              <a:rPr lang="en-US" sz="2400" dirty="0" smtClean="0"/>
              <a:t>volumes </a:t>
            </a:r>
            <a:endParaRPr lang="en-US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168994" y="13267574"/>
            <a:ext cx="417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Generate functional space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r="11356"/>
          <a:stretch/>
        </p:blipFill>
        <p:spPr bwMode="auto">
          <a:xfrm>
            <a:off x="10206241" y="13611849"/>
            <a:ext cx="532249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10340669" y="15397565"/>
            <a:ext cx="37728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otated by pitch tilt angle.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354413" y="15839471"/>
            <a:ext cx="51743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Resize voxels and reslice volume with slice gap &amp; new dimensions.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61" y="11410226"/>
            <a:ext cx="468429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18"/>
          <p:cNvSpPr/>
          <p:nvPr/>
        </p:nvSpPr>
        <p:spPr bwMode="auto">
          <a:xfrm>
            <a:off x="10138919" y="10875909"/>
            <a:ext cx="5389820" cy="588336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2987712" y="17428354"/>
            <a:ext cx="2879995" cy="23735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987711" y="17451515"/>
            <a:ext cx="287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Gray matter priors </a:t>
            </a:r>
            <a:r>
              <a:rPr lang="en-US" sz="2400" dirty="0" smtClean="0"/>
              <a:t>in functional space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764" y="18296406"/>
            <a:ext cx="146304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Rectangle 174"/>
          <p:cNvSpPr/>
          <p:nvPr/>
        </p:nvSpPr>
        <p:spPr bwMode="auto">
          <a:xfrm>
            <a:off x="16703941" y="5010682"/>
            <a:ext cx="6633975" cy="47611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6556116" y="5036952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Define neuronal activation template in MNI space &amp; transform to native space</a:t>
            </a:r>
            <a:endParaRPr lang="en-US" sz="2400" dirty="0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14"/>
          <a:srcRect l="21607" t="13779" r="21893" b="25052"/>
          <a:stretch/>
        </p:blipFill>
        <p:spPr bwMode="auto">
          <a:xfrm>
            <a:off x="20488519" y="5883714"/>
            <a:ext cx="1828800" cy="152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16575167" y="744611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Transform &amp; reslice activations to functional space and mask with gray matter</a:t>
            </a:r>
            <a:endParaRPr lang="en-US" sz="2400" dirty="0"/>
          </a:p>
        </p:txBody>
      </p:sp>
      <p:cxnSp>
        <p:nvCxnSpPr>
          <p:cNvPr id="97" name="Elbow Connector 96"/>
          <p:cNvCxnSpPr>
            <a:stCxn id="161" idx="3"/>
            <a:endCxn id="1029" idx="1"/>
          </p:cNvCxnSpPr>
          <p:nvPr/>
        </p:nvCxnSpPr>
        <p:spPr bwMode="auto">
          <a:xfrm flipV="1">
            <a:off x="15867707" y="9044383"/>
            <a:ext cx="840809" cy="9570736"/>
          </a:xfrm>
          <a:prstGeom prst="bentConnector3">
            <a:avLst>
              <a:gd name="adj1" fmla="val 29609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" name="TextBox 207"/>
          <p:cNvSpPr txBox="1"/>
          <p:nvPr/>
        </p:nvSpPr>
        <p:spPr>
          <a:xfrm>
            <a:off x="17060943" y="10324057"/>
            <a:ext cx="58783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Construct </a:t>
            </a:r>
            <a:r>
              <a:rPr lang="en-US" sz="2400" b="1" dirty="0"/>
              <a:t>T</a:t>
            </a:r>
            <a:r>
              <a:rPr lang="en-US" sz="2400" b="1" baseline="-25000" dirty="0"/>
              <a:t>2</a:t>
            </a:r>
            <a:r>
              <a:rPr lang="en-US" sz="2400" b="1" dirty="0"/>
              <a:t>* </a:t>
            </a:r>
            <a:r>
              <a:rPr lang="en-US" sz="2400" b="1" dirty="0" smtClean="0"/>
              <a:t>volume with activation </a:t>
            </a:r>
            <a:endParaRPr lang="en-US" sz="2400" b="1" dirty="0"/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 rotWithShape="1">
          <a:blip r:embed="rId15"/>
          <a:srcRect l="21447" t="11029" r="22481" b="22427"/>
          <a:stretch/>
        </p:blipFill>
        <p:spPr bwMode="auto">
          <a:xfrm>
            <a:off x="17521402" y="5883714"/>
            <a:ext cx="1828800" cy="152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0" name="Straight Arrow Connector 209"/>
          <p:cNvCxnSpPr>
            <a:stCxn id="209" idx="3"/>
            <a:endCxn id="183" idx="1"/>
          </p:cNvCxnSpPr>
          <p:nvPr/>
        </p:nvCxnSpPr>
        <p:spPr bwMode="auto">
          <a:xfrm>
            <a:off x="19350202" y="6646299"/>
            <a:ext cx="1138317" cy="2343"/>
          </a:xfrm>
          <a:prstGeom prst="straightConnector1">
            <a:avLst/>
          </a:prstGeom>
          <a:noFill/>
          <a:ln w="63500" cap="sq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3" name="Picture 6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3" t="15094" r="40584" b="39972"/>
          <a:stretch/>
        </p:blipFill>
        <p:spPr bwMode="auto">
          <a:xfrm>
            <a:off x="17031304" y="10777589"/>
            <a:ext cx="1463040" cy="161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9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t="14371" r="38853" b="40408"/>
          <a:stretch/>
        </p:blipFill>
        <p:spPr bwMode="auto">
          <a:xfrm>
            <a:off x="19158302" y="10775557"/>
            <a:ext cx="1737360" cy="161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Rectangle 235"/>
          <p:cNvSpPr/>
          <p:nvPr/>
        </p:nvSpPr>
        <p:spPr bwMode="auto">
          <a:xfrm>
            <a:off x="17288175" y="12948829"/>
            <a:ext cx="5486400" cy="37011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7231285" y="12960625"/>
            <a:ext cx="565913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Solve EPI signal equation</a:t>
            </a:r>
            <a:endParaRPr lang="en-US" sz="2400" b="1" dirty="0"/>
          </a:p>
        </p:txBody>
      </p:sp>
      <p:cxnSp>
        <p:nvCxnSpPr>
          <p:cNvPr id="1047" name="Elbow Connector 1046"/>
          <p:cNvCxnSpPr>
            <a:stCxn id="119" idx="3"/>
            <a:endCxn id="1033" idx="1"/>
          </p:cNvCxnSpPr>
          <p:nvPr/>
        </p:nvCxnSpPr>
        <p:spPr bwMode="auto">
          <a:xfrm flipV="1">
            <a:off x="15528739" y="11583259"/>
            <a:ext cx="1502565" cy="2234333"/>
          </a:xfrm>
          <a:prstGeom prst="bentConnector3">
            <a:avLst>
              <a:gd name="adj1" fmla="val 56502"/>
            </a:avLst>
          </a:prstGeom>
          <a:noFill/>
          <a:ln w="508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Rectangle 1047"/>
              <p:cNvSpPr/>
              <p:nvPr/>
            </p:nvSpPr>
            <p:spPr>
              <a:xfrm>
                <a:off x="17231285" y="13419116"/>
                <a:ext cx="5659734" cy="925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𝐾</m:t>
                      </m:r>
                      <m:r>
                        <a:rPr lang="en-US" sz="2400" i="1">
                          <a:latin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</a:rPr>
                        <m:t>𝑃𝐷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𝛼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𝑇𝑅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𝑇𝑅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𝑇𝐸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8" name="Rectangle 10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285" y="13419116"/>
                <a:ext cx="5659734" cy="9256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0" name="Elbow Connector 1049"/>
          <p:cNvCxnSpPr>
            <a:stCxn id="248" idx="3"/>
            <a:endCxn id="149" idx="1"/>
          </p:cNvCxnSpPr>
          <p:nvPr/>
        </p:nvCxnSpPr>
        <p:spPr bwMode="auto">
          <a:xfrm>
            <a:off x="14801850" y="10373712"/>
            <a:ext cx="3707187" cy="478087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Arrow Connector 127"/>
          <p:cNvCxnSpPr>
            <a:stCxn id="236" idx="2"/>
            <a:endCxn id="271" idx="0"/>
          </p:cNvCxnSpPr>
          <p:nvPr/>
        </p:nvCxnSpPr>
        <p:spPr bwMode="auto">
          <a:xfrm>
            <a:off x="20031375" y="16649997"/>
            <a:ext cx="3129" cy="521693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9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037" y="14396595"/>
            <a:ext cx="3200400" cy="151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266"/>
          <p:cNvSpPr txBox="1"/>
          <p:nvPr/>
        </p:nvSpPr>
        <p:spPr>
          <a:xfrm>
            <a:off x="17288176" y="15942111"/>
            <a:ext cx="554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Left: Pristine EPI signal; Right: difference between EPI signal and that with no activation.</a:t>
            </a:r>
            <a:endParaRPr lang="en-US" sz="2000" dirty="0"/>
          </a:p>
        </p:txBody>
      </p:sp>
      <p:sp>
        <p:nvSpPr>
          <p:cNvPr id="271" name="Rectangle 270"/>
          <p:cNvSpPr/>
          <p:nvPr/>
        </p:nvSpPr>
        <p:spPr bwMode="auto">
          <a:xfrm>
            <a:off x="17474184" y="17171690"/>
            <a:ext cx="5120640" cy="274248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7381294" y="17171690"/>
            <a:ext cx="527926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Add noise, etc.</a:t>
            </a:r>
            <a:endParaRPr lang="en-US" sz="2400" b="1" dirty="0"/>
          </a:p>
        </p:txBody>
      </p:sp>
      <p:pic>
        <p:nvPicPr>
          <p:cNvPr id="153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744" y="17665907"/>
            <a:ext cx="3017520" cy="154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" name="TextBox 294"/>
          <p:cNvSpPr txBox="1"/>
          <p:nvPr/>
        </p:nvSpPr>
        <p:spPr>
          <a:xfrm>
            <a:off x="17454458" y="19206284"/>
            <a:ext cx="514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Left: 4% of peak system noise; Right: difference between noisy &amp; pristine signals.</a:t>
            </a:r>
            <a:endParaRPr lang="en-US" sz="2000" dirty="0"/>
          </a:p>
        </p:txBody>
      </p:sp>
      <p:sp>
        <p:nvSpPr>
          <p:cNvPr id="213" name="AutoShape 15" descr="Blue Primary NLM NI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AutoShape 17" descr="Blue Primary NLM NIH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" name="Picture 18" descr="C:\Users\Jason E. Hill\Downloads\nih_nlm_blue_whit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631" y="18339804"/>
            <a:ext cx="10911368" cy="17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" name="Rectangle 73"/>
          <p:cNvSpPr>
            <a:spLocks noChangeAspect="1" noChangeArrowheads="1"/>
          </p:cNvSpPr>
          <p:nvPr/>
        </p:nvSpPr>
        <p:spPr bwMode="auto">
          <a:xfrm>
            <a:off x="19194373" y="20078622"/>
            <a:ext cx="9941757" cy="12349631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91122" tIns="245561" rIns="491122" bIns="245561"/>
          <a:lstStyle/>
          <a:p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Fig. 3(a) shows the simulated regular respiratory impulse response (blue), the chest displacement in cm (red) and the RVT in L (yellow) of a 75 kg subject. </a:t>
            </a:r>
            <a:r>
              <a:rPr lang="en-US" sz="3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Fig. 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3(b) shows the quasi-sinusoidal RVT (blue) and the RRF response (red). Fig. 4(a) shows the HRV in beats/min (blue) and the CRF response (red). Fig. 4(b) shows the cardiac impulse as governed by the HRV (blue) and the PWV (red). Overall noise is modeled as following </a:t>
            </a:r>
            <a:r>
              <a:rPr lang="en-US" sz="3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noise equation, under Fig. 4, and the </a:t>
            </a:r>
            <a:r>
              <a:rPr lang="en-US" sz="305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tSNR</a:t>
            </a:r>
            <a:r>
              <a:rPr lang="en-US" sz="305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model [8</a:t>
            </a:r>
            <a:r>
              <a:rPr lang="en-US" sz="305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].</a:t>
            </a:r>
            <a:endParaRPr lang="en-US" sz="3050" b="1" dirty="0" smtClean="0">
              <a:solidFill>
                <a:srgbClr val="041D3F">
                  <a:lumMod val="75000"/>
                  <a:lumOff val="25000"/>
                </a:srgbClr>
              </a:solidFill>
              <a:latin typeface="Century Schoolbook" panose="02040604050505020304" pitchFamily="18" charset="0"/>
            </a:endParaRPr>
          </a:p>
          <a:p>
            <a:pPr lvl="0" algn="ctr"/>
            <a:r>
              <a:rPr lang="en-US" sz="5000" b="1" dirty="0" smtClean="0">
                <a:solidFill>
                  <a:srgbClr val="041D3F">
                    <a:lumMod val="75000"/>
                    <a:lumOff val="25000"/>
                  </a:srgbClr>
                </a:solidFill>
                <a:latin typeface="Century Schoolbook" panose="02040604050505020304" pitchFamily="18" charset="0"/>
              </a:rPr>
              <a:t>Results</a:t>
            </a:r>
            <a:endParaRPr lang="en-US" sz="5000" b="1" dirty="0">
              <a:solidFill>
                <a:srgbClr val="041D3F">
                  <a:lumMod val="75000"/>
                  <a:lumOff val="25000"/>
                </a:srgbClr>
              </a:solidFill>
              <a:latin typeface="Century Schoolbook" panose="02040604050505020304" pitchFamily="18" charset="0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Fig.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 shows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model of photic stimulated activation of the visual cortex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defined by two ellipsoids with centers [7, -68, 8] and [-8, -65, 8] (MNI coordinates); both with the estimated volume 5,000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mm</a:t>
            </a:r>
            <a:r>
              <a:rPr lang="en-US" sz="3050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aspect ratio 4:3:4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and rotations from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X-axis of -30º and +30º </a:t>
            </a: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respectively [25]. </a:t>
            </a: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3050" dirty="0" smtClean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Fig. 5 shows t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activation template of a right-handed finger tapping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task, which was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derived from data available on </a:t>
            </a:r>
            <a:r>
              <a:rPr lang="en-US" sz="3050" dirty="0" err="1">
                <a:latin typeface="Arial" panose="020B0604020202020204" pitchFamily="34" charset="0"/>
                <a:cs typeface="Arial" panose="020B0604020202020204" pitchFamily="34" charset="0"/>
              </a:rPr>
              <a:t>Neurosynth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 [26],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masked to the left hemisphere and with </a:t>
            </a:r>
            <a:r>
              <a:rPr lang="en-US" sz="3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 &gt; 5.0.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Fig. 6 shows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fMRI data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this task,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both ideal </a:t>
            </a:r>
            <a:r>
              <a:rPr lang="en-US" sz="3050" dirty="0">
                <a:latin typeface="Arial" panose="020B0604020202020204" pitchFamily="34" charset="0"/>
                <a:cs typeface="Arial" panose="020B0604020202020204" pitchFamily="34" charset="0"/>
              </a:rPr>
              <a:t>and with physiological noise </a:t>
            </a:r>
            <a:r>
              <a:rPr lang="en-US" sz="3050" dirty="0" smtClean="0">
                <a:latin typeface="Arial" panose="020B0604020202020204" pitchFamily="34" charset="0"/>
                <a:cs typeface="Arial" panose="020B0604020202020204" pitchFamily="34" charset="0"/>
              </a:rPr>
              <a:t>added, using an experimental design with blocks (20-s rest &amp; 20-s task) repeated.</a:t>
            </a:r>
            <a:endParaRPr lang="en-US"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/>
            <a:endParaRPr lang="en-US" sz="4000" dirty="0" smtClean="0">
              <a:latin typeface="Garamond" panose="02020404030301010803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srgbClr val="C00000"/>
              </a:solidFill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>
              <a:latin typeface="+mn-lt"/>
            </a:endParaRPr>
          </a:p>
          <a:p>
            <a:pPr marL="0" lvl="3">
              <a:spcAft>
                <a:spcPts val="600"/>
              </a:spcAft>
            </a:pPr>
            <a:endParaRPr lang="en-US" sz="2700" dirty="0" smtClean="0">
              <a:latin typeface="+mn-lt"/>
            </a:endParaRPr>
          </a:p>
          <a:p>
            <a:pPr algn="just">
              <a:spcAft>
                <a:spcPts val="600"/>
              </a:spcAft>
            </a:pPr>
            <a:endParaRPr lang="en-US" sz="2700" b="1" dirty="0" smtClean="0">
              <a:latin typeface="+mn-lt"/>
            </a:endParaRPr>
          </a:p>
          <a:p>
            <a:pPr algn="just"/>
            <a:endParaRPr lang="en-US" sz="2700" dirty="0">
              <a:latin typeface="+mn-lt"/>
            </a:endParaRPr>
          </a:p>
          <a:p>
            <a:pPr algn="just"/>
            <a:endParaRPr lang="en-US" sz="2700" dirty="0">
              <a:latin typeface="+mn-lt"/>
            </a:endParaRPr>
          </a:p>
        </p:txBody>
      </p:sp>
      <p:sp>
        <p:nvSpPr>
          <p:cNvPr id="1036" name="Plus 1035"/>
          <p:cNvSpPr/>
          <p:nvPr/>
        </p:nvSpPr>
        <p:spPr bwMode="auto">
          <a:xfrm>
            <a:off x="18503615" y="11252402"/>
            <a:ext cx="709449" cy="676820"/>
          </a:xfrm>
          <a:prstGeom prst="mathPlus">
            <a:avLst/>
          </a:prstGeom>
          <a:solidFill>
            <a:srgbClr val="C0000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9" name="Straight Arrow Connector 128"/>
          <p:cNvCxnSpPr>
            <a:stCxn id="175" idx="2"/>
            <a:endCxn id="204" idx="0"/>
          </p:cNvCxnSpPr>
          <p:nvPr/>
        </p:nvCxnSpPr>
        <p:spPr bwMode="auto">
          <a:xfrm>
            <a:off x="20020929" y="9771792"/>
            <a:ext cx="3374" cy="552265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Box 139"/>
          <p:cNvSpPr txBox="1"/>
          <p:nvPr/>
        </p:nvSpPr>
        <p:spPr>
          <a:xfrm>
            <a:off x="9850547" y="17097869"/>
            <a:ext cx="2979820" cy="2677656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T1-w data &amp;12 fuzzy tissue membership volumes from one of 20 brain phantoms; average PD, T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&amp; T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* values for various tissues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42" name="Elbow Connector 141"/>
          <p:cNvCxnSpPr>
            <a:stCxn id="140" idx="1"/>
            <a:endCxn id="92" idx="1"/>
          </p:cNvCxnSpPr>
          <p:nvPr/>
        </p:nvCxnSpPr>
        <p:spPr bwMode="auto">
          <a:xfrm rot="10800000" flipH="1">
            <a:off x="9850546" y="6598037"/>
            <a:ext cx="606257" cy="11838661"/>
          </a:xfrm>
          <a:prstGeom prst="bentConnector3">
            <a:avLst>
              <a:gd name="adj1" fmla="val -37707"/>
            </a:avLst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Elbow Connector 144"/>
          <p:cNvCxnSpPr>
            <a:stCxn id="1026" idx="3"/>
            <a:endCxn id="161" idx="0"/>
          </p:cNvCxnSpPr>
          <p:nvPr/>
        </p:nvCxnSpPr>
        <p:spPr bwMode="auto">
          <a:xfrm flipH="1">
            <a:off x="14427710" y="14540537"/>
            <a:ext cx="1101028" cy="2887817"/>
          </a:xfrm>
          <a:prstGeom prst="bentConnector4">
            <a:avLst>
              <a:gd name="adj1" fmla="val -20762"/>
              <a:gd name="adj2" fmla="val 83890"/>
            </a:avLst>
          </a:prstGeom>
          <a:noFill/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6" name="Picture 1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3810992" y="5023670"/>
            <a:ext cx="9511693" cy="242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867" y="8132516"/>
            <a:ext cx="8398619" cy="31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0"/>
          <a:stretch/>
        </p:blipFill>
        <p:spPr bwMode="auto">
          <a:xfrm>
            <a:off x="23485984" y="12230851"/>
            <a:ext cx="8796384" cy="31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164"/>
          <a:stretch/>
        </p:blipFill>
        <p:spPr bwMode="auto">
          <a:xfrm>
            <a:off x="32437137" y="10930101"/>
            <a:ext cx="5239320" cy="392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54"/>
          <a:stretch/>
        </p:blipFill>
        <p:spPr bwMode="auto">
          <a:xfrm>
            <a:off x="32104859" y="8132517"/>
            <a:ext cx="5863749" cy="182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Elbow Connector 189"/>
          <p:cNvCxnSpPr>
            <a:stCxn id="140" idx="1"/>
            <a:endCxn id="1027" idx="1"/>
          </p:cNvCxnSpPr>
          <p:nvPr/>
        </p:nvCxnSpPr>
        <p:spPr bwMode="auto">
          <a:xfrm rot="10800000" flipH="1">
            <a:off x="9850547" y="12324627"/>
            <a:ext cx="595614" cy="6112071"/>
          </a:xfrm>
          <a:prstGeom prst="bentConnector3">
            <a:avLst>
              <a:gd name="adj1" fmla="val -38381"/>
            </a:avLst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Arrow Connector 196"/>
          <p:cNvCxnSpPr>
            <a:stCxn id="204" idx="2"/>
            <a:endCxn id="236" idx="0"/>
          </p:cNvCxnSpPr>
          <p:nvPr/>
        </p:nvCxnSpPr>
        <p:spPr bwMode="auto">
          <a:xfrm>
            <a:off x="20024303" y="12390718"/>
            <a:ext cx="7072" cy="558111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Equal 205"/>
          <p:cNvSpPr/>
          <p:nvPr/>
        </p:nvSpPr>
        <p:spPr bwMode="auto">
          <a:xfrm>
            <a:off x="20798265" y="11326404"/>
            <a:ext cx="724356" cy="513709"/>
          </a:xfrm>
          <a:prstGeom prst="mathEqual">
            <a:avLst/>
          </a:prstGeom>
          <a:solidFill>
            <a:srgbClr val="C0000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7" name="Elbow Connector 206"/>
          <p:cNvCxnSpPr>
            <a:stCxn id="86" idx="3"/>
            <a:endCxn id="175" idx="1"/>
          </p:cNvCxnSpPr>
          <p:nvPr/>
        </p:nvCxnSpPr>
        <p:spPr bwMode="auto">
          <a:xfrm flipV="1">
            <a:off x="15833556" y="7391237"/>
            <a:ext cx="870385" cy="57289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" name="TextBox 247"/>
          <p:cNvSpPr txBox="1"/>
          <p:nvPr/>
        </p:nvSpPr>
        <p:spPr>
          <a:xfrm>
            <a:off x="10923814" y="10142879"/>
            <a:ext cx="3878036" cy="46166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fMRI scan parameters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3" name="Elbow Connector 252"/>
          <p:cNvCxnSpPr>
            <a:stCxn id="248" idx="1"/>
            <a:endCxn id="1026" idx="1"/>
          </p:cNvCxnSpPr>
          <p:nvPr/>
        </p:nvCxnSpPr>
        <p:spPr bwMode="auto">
          <a:xfrm rot="10800000" flipV="1">
            <a:off x="10206242" y="10373711"/>
            <a:ext cx="717573" cy="4166825"/>
          </a:xfrm>
          <a:prstGeom prst="bentConnector3">
            <a:avLst>
              <a:gd name="adj1" fmla="val 151977"/>
            </a:avLst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Rectangle 203"/>
          <p:cNvSpPr>
            <a:spLocks/>
          </p:cNvSpPr>
          <p:nvPr/>
        </p:nvSpPr>
        <p:spPr bwMode="auto">
          <a:xfrm>
            <a:off x="17006783" y="10324057"/>
            <a:ext cx="6035040" cy="20666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6" name="Elbow Connector 275"/>
          <p:cNvCxnSpPr>
            <a:stCxn id="119" idx="3"/>
            <a:endCxn id="236" idx="1"/>
          </p:cNvCxnSpPr>
          <p:nvPr/>
        </p:nvCxnSpPr>
        <p:spPr bwMode="auto">
          <a:xfrm>
            <a:off x="15528739" y="13817592"/>
            <a:ext cx="1759436" cy="981821"/>
          </a:xfrm>
          <a:prstGeom prst="bentConnector3">
            <a:avLst>
              <a:gd name="adj1" fmla="val 48041"/>
            </a:avLst>
          </a:prstGeom>
          <a:noFill/>
          <a:ln w="508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7" name="Picture 1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1" r="53655"/>
          <a:stretch/>
        </p:blipFill>
        <p:spPr bwMode="auto">
          <a:xfrm>
            <a:off x="33469275" y="4895058"/>
            <a:ext cx="4492356" cy="244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23640754" y="4401837"/>
            <a:ext cx="1369199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Ideal BOLD response time-series: convolution of HRF with design.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Arrow Connector 288"/>
          <p:cNvCxnSpPr/>
          <p:nvPr/>
        </p:nvCxnSpPr>
        <p:spPr bwMode="auto">
          <a:xfrm flipV="1">
            <a:off x="32965704" y="6206179"/>
            <a:ext cx="662152" cy="1"/>
          </a:xfrm>
          <a:prstGeom prst="straightConnector1">
            <a:avLst/>
          </a:prstGeom>
          <a:noFill/>
          <a:ln w="5080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3" name="Rectangle 232"/>
          <p:cNvSpPr/>
          <p:nvPr/>
        </p:nvSpPr>
        <p:spPr bwMode="auto">
          <a:xfrm>
            <a:off x="28563069" y="7166958"/>
            <a:ext cx="446432" cy="3225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911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3684868" y="7448526"/>
            <a:ext cx="74930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Respiratory physiological noise.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3521958" y="11313974"/>
            <a:ext cx="726809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Cardiac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physiological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noise.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1856486" y="7448526"/>
            <a:ext cx="74930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Finger tapping task.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4" name="Picture 1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2437137" y="15006818"/>
            <a:ext cx="5363030" cy="39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305"/>
          <p:cNvSpPr txBox="1"/>
          <p:nvPr/>
        </p:nvSpPr>
        <p:spPr>
          <a:xfrm>
            <a:off x="31960762" y="10079415"/>
            <a:ext cx="74930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6. </a:t>
            </a:r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4D EPI signal.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9"/>
          <p:cNvSpPr>
            <a:spLocks noChangeArrowheads="1"/>
          </p:cNvSpPr>
          <p:nvPr/>
        </p:nvSpPr>
        <p:spPr bwMode="auto">
          <a:xfrm>
            <a:off x="0" y="0"/>
            <a:ext cx="384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4" name="Object 243"/>
          <p:cNvGraphicFramePr>
            <a:graphicFrameLocks noChangeAspect="1"/>
          </p:cNvGraphicFramePr>
          <p:nvPr/>
        </p:nvGraphicFramePr>
        <p:xfrm>
          <a:off x="0" y="0"/>
          <a:ext cx="2447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28" imgW="2425700" imgH="495300" progId="Equation.3">
                  <p:embed/>
                </p:oleObj>
              </mc:Choice>
              <mc:Fallback>
                <p:oleObj name="Equation" r:id="rId28" imgW="2425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4479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/>
              <p:cNvSpPr/>
              <p:nvPr/>
            </p:nvSpPr>
            <p:spPr>
              <a:xfrm>
                <a:off x="28440713" y="15628397"/>
                <a:ext cx="3804299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1" name="Rectangle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713" y="15628397"/>
                <a:ext cx="3804299" cy="84388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/>
          <p:cNvSpPr txBox="1"/>
          <p:nvPr/>
        </p:nvSpPr>
        <p:spPr>
          <a:xfrm>
            <a:off x="25643260" y="15839471"/>
            <a:ext cx="4481832" cy="47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Noise equation:</a:t>
            </a:r>
            <a:endParaRPr lang="en-US" sz="2400" b="1" dirty="0"/>
          </a:p>
        </p:txBody>
      </p:sp>
      <p:sp>
        <p:nvSpPr>
          <p:cNvPr id="246" name="Rounded Rectangle 245"/>
          <p:cNvSpPr/>
          <p:nvPr/>
        </p:nvSpPr>
        <p:spPr bwMode="auto">
          <a:xfrm>
            <a:off x="26336923" y="16676034"/>
            <a:ext cx="5623839" cy="1920526"/>
          </a:xfrm>
          <a:prstGeom prst="roundRect">
            <a:avLst/>
          </a:prstGeom>
          <a:noFill/>
          <a:ln w="50800" cap="flat" cmpd="sng" algn="ctr">
            <a:solidFill>
              <a:srgbClr val="065D9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38912" tIns="219456" rIns="438912" bIns="219456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911725"/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65D98"/>
                </a:solidFill>
                <a:effectLst/>
              </a:rPr>
              <a:t>This </a:t>
            </a:r>
            <a:r>
              <a:rPr lang="en-US" sz="2800" b="1" dirty="0" smtClean="0">
                <a:solidFill>
                  <a:srgbClr val="065D98"/>
                </a:solidFill>
              </a:rPr>
              <a:t>research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65D98"/>
                </a:solidFill>
                <a:effectLst/>
              </a:rPr>
              <a:t> was supported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065D98"/>
                </a:solidFill>
                <a:effectLst/>
              </a:rPr>
              <a:t> by the </a:t>
            </a:r>
            <a:r>
              <a:rPr lang="en-US" sz="2800" b="1" dirty="0">
                <a:solidFill>
                  <a:srgbClr val="065D98"/>
                </a:solidFill>
              </a:rPr>
              <a:t>NIH-NLM </a:t>
            </a:r>
            <a:r>
              <a:rPr lang="en-US" sz="2800" b="1" dirty="0" smtClean="0">
                <a:solidFill>
                  <a:srgbClr val="065D98"/>
                </a:solidFill>
              </a:rPr>
              <a:t> [HHSN276201 500690P].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65D98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38912" tIns="219456" rIns="438912" bIns="219456" numCol="1" anchor="t" anchorCtr="0" compatLnSpc="1">
        <a:prstTxWarp prst="textNoShape">
          <a:avLst/>
        </a:prstTxWarp>
      </a:bodyPr>
      <a:lstStyle>
        <a:defPPr marL="0" marR="0" indent="0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38912" tIns="219456" rIns="438912" bIns="219456" numCol="1" anchor="t" anchorCtr="0" compatLnSpc="1">
        <a:prstTxWarp prst="textNoShape">
          <a:avLst/>
        </a:prstTxWarp>
      </a:bodyPr>
      <a:lstStyle>
        <a:defPPr marL="0" marR="0" indent="0" algn="l" defTabSz="4911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27748</TotalTime>
  <Words>2456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A Task-related &amp; Resting State Realistic fMRI Simulator for fMRI Data Validation    Jason E. Hilla, Xiangyu Liu, Brian Nutter, Sunanda Mitra* aDepartment of Electrical and Computer Engineering, Texas Tech University, Lubbock, Texas 79409, U.S.A. *e-mail: sunanda.mitra@ttu.edu</vt:lpstr>
    </vt:vector>
  </TitlesOfParts>
  <Company>Presentation Diva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Jason E. Hill</cp:lastModifiedBy>
  <cp:revision>310</cp:revision>
  <cp:lastPrinted>2005-08-11T16:16:04Z</cp:lastPrinted>
  <dcterms:created xsi:type="dcterms:W3CDTF">2005-04-19T19:05:52Z</dcterms:created>
  <dcterms:modified xsi:type="dcterms:W3CDTF">2017-02-10T20:47:39Z</dcterms:modified>
</cp:coreProperties>
</file>