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7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417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14" r:id="rId39"/>
    <p:sldId id="415" r:id="rId40"/>
    <p:sldId id="416" r:id="rId41"/>
    <p:sldId id="343" r:id="rId42"/>
    <p:sldId id="342" r:id="rId43"/>
    <p:sldId id="344" r:id="rId4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000066"/>
    <a:srgbClr val="003399"/>
    <a:srgbClr val="00FFFF"/>
    <a:srgbClr val="009900"/>
    <a:srgbClr val="00FF00"/>
    <a:srgbClr val="00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8" autoAdjust="0"/>
    <p:restoredTop sz="94660"/>
  </p:normalViewPr>
  <p:slideViewPr>
    <p:cSldViewPr snapToGrid="0">
      <p:cViewPr varScale="1">
        <p:scale>
          <a:sx n="80" d="100"/>
          <a:sy n="80" d="100"/>
        </p:scale>
        <p:origin x="-92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F9F8C-7EF5-4CDD-A008-7A0AA0633991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A87B0-078F-4069-83BB-6668EC4E289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330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Độ</a:t>
            </a:r>
            <a:r>
              <a:rPr lang="vi-VN" baseline="0" smtClean="0"/>
              <a:t> phức tạp là O(m x n^2)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0A87B0-078F-4069-83BB-6668EC4E2891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231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lpha-scan.co.uk/images/operating-systems-pi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9" y="3223186"/>
            <a:ext cx="11436509" cy="278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470647" y="3223186"/>
            <a:ext cx="11497235" cy="27742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7048"/>
            <a:ext cx="9144000" cy="17406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389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790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887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1030138" cy="635635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28769" y="509168"/>
            <a:ext cx="11049000" cy="634883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02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252"/>
            <a:ext cx="10515600" cy="4610965"/>
          </a:xfrm>
          <a:ln>
            <a:noFill/>
          </a:ln>
        </p:spPr>
        <p:txBody>
          <a:bodyPr/>
          <a:lstStyle>
            <a:lvl1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  <p:pic>
        <p:nvPicPr>
          <p:cNvPr id="2050" name="Picture 2" descr="http://www.blackboxtoolkit.com/images/os_issues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961" y="132139"/>
            <a:ext cx="1360395" cy="136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852830" y="1260493"/>
            <a:ext cx="9394404" cy="45719"/>
            <a:chOff x="-1707554" y="1208223"/>
            <a:chExt cx="9394404" cy="117808"/>
          </a:xfrm>
        </p:grpSpPr>
        <p:sp>
          <p:nvSpPr>
            <p:cNvPr id="11" name="Flowchart: Manual Input 10"/>
            <p:cNvSpPr/>
            <p:nvPr userDrawn="1"/>
          </p:nvSpPr>
          <p:spPr>
            <a:xfrm rot="5400000">
              <a:off x="6446743" y="78680"/>
              <a:ext cx="110564" cy="2369650"/>
            </a:xfrm>
            <a:prstGeom prst="flowChartManualIn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Flowchart: Manual Input 13"/>
            <p:cNvSpPr/>
            <p:nvPr userDrawn="1"/>
          </p:nvSpPr>
          <p:spPr>
            <a:xfrm rot="5400000">
              <a:off x="5746771" y="78681"/>
              <a:ext cx="110564" cy="2369650"/>
            </a:xfrm>
            <a:prstGeom prst="flowChartManualInpu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Flowchart: Manual Input 14"/>
            <p:cNvSpPr/>
            <p:nvPr userDrawn="1"/>
          </p:nvSpPr>
          <p:spPr>
            <a:xfrm rot="5400000">
              <a:off x="5000064" y="80787"/>
              <a:ext cx="106352" cy="2369650"/>
            </a:xfrm>
            <a:prstGeom prst="flowChartManualInpu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Flowchart: Manual Input 15"/>
            <p:cNvSpPr/>
            <p:nvPr userDrawn="1"/>
          </p:nvSpPr>
          <p:spPr>
            <a:xfrm rot="5400000">
              <a:off x="4028545" y="78681"/>
              <a:ext cx="110564" cy="2369650"/>
            </a:xfrm>
            <a:prstGeom prst="flowChartManualInpu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Flowchart: Manual Input 16"/>
            <p:cNvSpPr/>
            <p:nvPr userDrawn="1"/>
          </p:nvSpPr>
          <p:spPr>
            <a:xfrm rot="5400000">
              <a:off x="3319141" y="78680"/>
              <a:ext cx="110564" cy="2369650"/>
            </a:xfrm>
            <a:prstGeom prst="flowChartManualInpu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Flowchart: Manual Input 17"/>
            <p:cNvSpPr/>
            <p:nvPr userDrawn="1"/>
          </p:nvSpPr>
          <p:spPr>
            <a:xfrm rot="5400000">
              <a:off x="2501144" y="78680"/>
              <a:ext cx="110564" cy="2369650"/>
            </a:xfrm>
            <a:prstGeom prst="flowChartManualInpu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Flowchart: Manual Input 18"/>
            <p:cNvSpPr/>
            <p:nvPr userDrawn="1"/>
          </p:nvSpPr>
          <p:spPr>
            <a:xfrm rot="5400000">
              <a:off x="1772762" y="273662"/>
              <a:ext cx="110564" cy="1979687"/>
            </a:xfrm>
            <a:prstGeom prst="flowChartManualInpu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Flowchart: Manual Input 20"/>
            <p:cNvSpPr/>
            <p:nvPr userDrawn="1"/>
          </p:nvSpPr>
          <p:spPr>
            <a:xfrm rot="5400000">
              <a:off x="870774" y="85923"/>
              <a:ext cx="110564" cy="2369650"/>
            </a:xfrm>
            <a:prstGeom prst="flowChartManualIn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Flowchart: Manual Input 21"/>
            <p:cNvSpPr/>
            <p:nvPr userDrawn="1"/>
          </p:nvSpPr>
          <p:spPr>
            <a:xfrm rot="5400000">
              <a:off x="170802" y="85924"/>
              <a:ext cx="110564" cy="2369650"/>
            </a:xfrm>
            <a:prstGeom prst="flowChartManualInpu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Flowchart: Manual Input 22"/>
            <p:cNvSpPr/>
            <p:nvPr userDrawn="1"/>
          </p:nvSpPr>
          <p:spPr>
            <a:xfrm rot="5400000">
              <a:off x="-575905" y="88030"/>
              <a:ext cx="106352" cy="2369650"/>
            </a:xfrm>
            <a:prstGeom prst="flowChartManualInpu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10750847" y="82726"/>
            <a:ext cx="1371600" cy="1361184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259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155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919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15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522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637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583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365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518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7048"/>
            <a:ext cx="9144000" cy="2672952"/>
          </a:xfrm>
        </p:spPr>
        <p:txBody>
          <a:bodyPr>
            <a:normAutofit/>
          </a:bodyPr>
          <a:lstStyle/>
          <a:p>
            <a:r>
              <a:rPr lang="en-US" b="1" smtClean="0"/>
              <a:t>Chương 5</a:t>
            </a:r>
            <a:br>
              <a:rPr lang="en-US" b="1" smtClean="0"/>
            </a:br>
            <a:r>
              <a:rPr lang="en-US" sz="10700" b="1" smtClean="0"/>
              <a:t>BẾ </a:t>
            </a:r>
            <a:r>
              <a:rPr lang="en-US" sz="10700" b="1" smtClean="0"/>
              <a:t>TẮC</a:t>
            </a:r>
            <a:endParaRPr lang="vi-VN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04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mtClean="0"/>
              <a:t>Đồ thị với một chu trình nhưng không có bế tắc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285" y="1590165"/>
            <a:ext cx="3571429" cy="4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6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Tiên đề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 smtClean="0"/>
              <a:t>Nếu một đồ thị </a:t>
            </a:r>
            <a:r>
              <a:rPr lang="vi-VN" sz="3200"/>
              <a:t>không có chu </a:t>
            </a:r>
            <a:r>
              <a:rPr lang="vi-VN" sz="3200" smtClean="0"/>
              <a:t>trình ⇒ không có bế tắc</a:t>
            </a:r>
            <a:r>
              <a:rPr lang="vi-VN" sz="3200"/>
              <a:t>.</a:t>
            </a:r>
          </a:p>
          <a:p>
            <a:r>
              <a:rPr lang="vi-VN" sz="3200" smtClean="0"/>
              <a:t>Nếu đồ thị </a:t>
            </a:r>
            <a:r>
              <a:rPr lang="vi-VN" sz="3200"/>
              <a:t>có một chu trình⇒</a:t>
            </a:r>
          </a:p>
          <a:p>
            <a:pPr lvl="1"/>
            <a:r>
              <a:rPr lang="vi-VN" sz="2800" smtClean="0"/>
              <a:t>Nếu mỗi </a:t>
            </a:r>
            <a:r>
              <a:rPr lang="vi-VN" sz="2800"/>
              <a:t>tài nguyên chỉ có </a:t>
            </a:r>
            <a:r>
              <a:rPr lang="vi-VN" sz="2800" smtClean="0"/>
              <a:t>một thể hiện thì xuất hiện bế tắc</a:t>
            </a:r>
            <a:r>
              <a:rPr lang="vi-VN" sz="2800"/>
              <a:t>.</a:t>
            </a:r>
          </a:p>
          <a:p>
            <a:pPr lvl="1"/>
            <a:r>
              <a:rPr lang="vi-VN" sz="2800" smtClean="0"/>
              <a:t>Nếu mỗi loại </a:t>
            </a:r>
            <a:r>
              <a:rPr lang="vi-VN" sz="2800"/>
              <a:t>tài nguyên có </a:t>
            </a:r>
            <a:r>
              <a:rPr lang="vi-VN" sz="2800" smtClean="0"/>
              <a:t>một vài thể hiện thì có thể có bế tắc</a:t>
            </a:r>
            <a:endParaRPr lang="vi-VN" sz="2800"/>
          </a:p>
        </p:txBody>
      </p:sp>
    </p:spTree>
    <p:extLst>
      <p:ext uri="{BB962C8B-B14F-4D97-AF65-F5344CB8AC3E}">
        <p14:creationId xmlns:p14="http://schemas.microsoft.com/office/powerpoint/2010/main" val="370248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Các phương pháp xử lý bế tắc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Đảm bảo hệ thống sẽ không </a:t>
            </a:r>
            <a:r>
              <a:rPr lang="vi-VN"/>
              <a:t>bao </a:t>
            </a:r>
            <a:r>
              <a:rPr lang="vi-VN" smtClean="0"/>
              <a:t>giờ đi vào trạng </a:t>
            </a:r>
            <a:r>
              <a:rPr lang="vi-VN"/>
              <a:t>thái </a:t>
            </a:r>
            <a:r>
              <a:rPr lang="vi-VN" smtClean="0"/>
              <a:t>bế tắc</a:t>
            </a:r>
            <a:endParaRPr lang="vi-VN"/>
          </a:p>
          <a:p>
            <a:r>
              <a:rPr lang="vi-VN" smtClean="0"/>
              <a:t>Cho </a:t>
            </a:r>
            <a:r>
              <a:rPr lang="vi-VN"/>
              <a:t>phép </a:t>
            </a:r>
            <a:r>
              <a:rPr lang="vi-VN" smtClean="0"/>
              <a:t>hệ thống </a:t>
            </a:r>
            <a:r>
              <a:rPr lang="vi-VN"/>
              <a:t>vào trạng thái </a:t>
            </a:r>
            <a:r>
              <a:rPr lang="vi-VN" smtClean="0"/>
              <a:t>bế tắc sau đó khôi phục</a:t>
            </a:r>
            <a:endParaRPr lang="vi-VN"/>
          </a:p>
          <a:p>
            <a:r>
              <a:rPr lang="vi-VN" smtClean="0"/>
              <a:t>Bỏ qua vấn đề này </a:t>
            </a:r>
            <a:r>
              <a:rPr lang="vi-VN"/>
              <a:t>và xem rằng </a:t>
            </a:r>
            <a:r>
              <a:rPr lang="vi-VN" smtClean="0"/>
              <a:t>bế tắc không bao giờ xảy </a:t>
            </a:r>
            <a:r>
              <a:rPr lang="vi-VN"/>
              <a:t>ra trong </a:t>
            </a:r>
            <a:r>
              <a:rPr lang="vi-VN" smtClean="0"/>
              <a:t>hệ thống</a:t>
            </a:r>
            <a:r>
              <a:rPr lang="vi-VN"/>
              <a:t>; </a:t>
            </a:r>
            <a:r>
              <a:rPr lang="vi-VN" smtClean="0"/>
              <a:t>được sử dụng bởi hầu hết các hệ điều </a:t>
            </a:r>
            <a:r>
              <a:rPr lang="vi-VN"/>
              <a:t>hành, bao </a:t>
            </a:r>
            <a:r>
              <a:rPr lang="vi-VN" smtClean="0"/>
              <a:t>gồm cả UNIX</a:t>
            </a:r>
            <a:r>
              <a:rPr lang="vi-V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53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 </a:t>
            </a:r>
            <a:r>
              <a:rPr lang="vi-VN" smtClean="0"/>
              <a:t>Ngăn chặn bế tắc...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/>
              <a:t>Ràng </a:t>
            </a:r>
            <a:r>
              <a:rPr lang="vi-VN" smtClean="0"/>
              <a:t>buộc cách thức yêu cầu </a:t>
            </a:r>
            <a:r>
              <a:rPr lang="vi-VN"/>
              <a:t>tài nguyên </a:t>
            </a:r>
            <a:r>
              <a:rPr lang="vi-VN" smtClean="0"/>
              <a:t>của các tiến trình</a:t>
            </a:r>
            <a:endParaRPr lang="vi-VN"/>
          </a:p>
          <a:p>
            <a:pPr lvl="1"/>
            <a:r>
              <a:rPr lang="vi-VN" b="1" smtClean="0"/>
              <a:t>Độc quyền truy xuất (Loại trừ lẫn nhau) </a:t>
            </a:r>
            <a:r>
              <a:rPr lang="vi-VN" smtClean="0"/>
              <a:t>– </a:t>
            </a:r>
            <a:r>
              <a:rPr lang="vi-VN"/>
              <a:t>không </a:t>
            </a:r>
            <a:r>
              <a:rPr lang="vi-VN" smtClean="0"/>
              <a:t>cần thỏa mãn với các tài nguyên </a:t>
            </a:r>
            <a:r>
              <a:rPr lang="vi-VN"/>
              <a:t>có </a:t>
            </a:r>
            <a:r>
              <a:rPr lang="vi-VN" smtClean="0"/>
              <a:t>thể chia </a:t>
            </a:r>
            <a:r>
              <a:rPr lang="vi-VN"/>
              <a:t>sẻ; </a:t>
            </a:r>
            <a:r>
              <a:rPr lang="vi-VN" smtClean="0"/>
              <a:t>cần thỏa mãn với </a:t>
            </a:r>
            <a:r>
              <a:rPr lang="vi-VN"/>
              <a:t>các tài </a:t>
            </a:r>
            <a:r>
              <a:rPr lang="vi-VN" smtClean="0"/>
              <a:t>nguyên không thể chia </a:t>
            </a:r>
            <a:r>
              <a:rPr lang="vi-VN"/>
              <a:t>sẻ(ví </a:t>
            </a:r>
            <a:r>
              <a:rPr lang="vi-VN" smtClean="0"/>
              <a:t>dụ máy </a:t>
            </a:r>
            <a:r>
              <a:rPr lang="vi-VN"/>
              <a:t>in).</a:t>
            </a:r>
          </a:p>
          <a:p>
            <a:pPr lvl="1"/>
            <a:r>
              <a:rPr lang="vi-VN" b="1" smtClean="0"/>
              <a:t>Giữ và chờ</a:t>
            </a:r>
            <a:r>
              <a:rPr lang="vi-VN" smtClean="0"/>
              <a:t> – phải đảm bảo rằng </a:t>
            </a:r>
            <a:r>
              <a:rPr lang="vi-VN"/>
              <a:t>khi </a:t>
            </a:r>
            <a:r>
              <a:rPr lang="vi-VN" smtClean="0"/>
              <a:t>một tiến trình yêu cầu một </a:t>
            </a:r>
            <a:r>
              <a:rPr lang="vi-VN"/>
              <a:t>tài nguyên, nó </a:t>
            </a:r>
            <a:r>
              <a:rPr lang="vi-VN" smtClean="0"/>
              <a:t>không được giữ bất </a:t>
            </a:r>
            <a:r>
              <a:rPr lang="vi-VN"/>
              <a:t>kì tài nguyên </a:t>
            </a:r>
            <a:r>
              <a:rPr lang="vi-VN" smtClean="0"/>
              <a:t>nào khác</a:t>
            </a:r>
            <a:r>
              <a:rPr lang="vi-VN"/>
              <a:t>.</a:t>
            </a:r>
          </a:p>
          <a:p>
            <a:pPr lvl="2"/>
            <a:r>
              <a:rPr lang="vi-VN" smtClean="0"/>
              <a:t>Tiến </a:t>
            </a:r>
            <a:r>
              <a:rPr lang="vi-VN"/>
              <a:t>trình </a:t>
            </a:r>
            <a:r>
              <a:rPr lang="vi-VN" smtClean="0"/>
              <a:t>phải yêu cầu và được </a:t>
            </a:r>
            <a:r>
              <a:rPr lang="vi-VN"/>
              <a:t>phân </a:t>
            </a:r>
            <a:r>
              <a:rPr lang="vi-VN" smtClean="0"/>
              <a:t>phối tất cả các tài nguyên </a:t>
            </a:r>
            <a:r>
              <a:rPr lang="vi-VN"/>
              <a:t>trước khi nó </a:t>
            </a:r>
            <a:r>
              <a:rPr lang="vi-VN" smtClean="0"/>
              <a:t>bắt đầu thực thi</a:t>
            </a:r>
            <a:endParaRPr lang="vi-VN"/>
          </a:p>
          <a:p>
            <a:pPr lvl="2"/>
            <a:r>
              <a:rPr lang="vi-VN" smtClean="0"/>
              <a:t>Cho </a:t>
            </a:r>
            <a:r>
              <a:rPr lang="vi-VN"/>
              <a:t>phép </a:t>
            </a:r>
            <a:r>
              <a:rPr lang="vi-VN" smtClean="0"/>
              <a:t>tiến trình yêu cầu </a:t>
            </a:r>
            <a:r>
              <a:rPr lang="vi-VN"/>
              <a:t>tài nguyên chỉ khi nó không </a:t>
            </a:r>
            <a:r>
              <a:rPr lang="vi-VN" smtClean="0"/>
              <a:t>chiếm hữu </a:t>
            </a:r>
            <a:r>
              <a:rPr lang="vi-VN"/>
              <a:t>tài nguyên nào.</a:t>
            </a:r>
          </a:p>
          <a:p>
            <a:pPr lvl="2"/>
            <a:r>
              <a:rPr lang="vi-VN" smtClean="0"/>
              <a:t>Tính tận dụng </a:t>
            </a:r>
            <a:r>
              <a:rPr lang="vi-VN"/>
              <a:t>tài nguyên thấp; có </a:t>
            </a:r>
            <a:r>
              <a:rPr lang="vi-VN" smtClean="0"/>
              <a:t>thể xảy ra “chết đói</a:t>
            </a:r>
            <a:r>
              <a:rPr lang="vi-VN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54798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...Ngăn </a:t>
            </a:r>
            <a:r>
              <a:rPr lang="vi-VN"/>
              <a:t>chặn bế </a:t>
            </a:r>
            <a:r>
              <a:rPr lang="vi-VN" smtClean="0"/>
              <a:t>tắc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b="1"/>
              <a:t>Không </a:t>
            </a:r>
            <a:r>
              <a:rPr lang="vi-VN" b="1" smtClean="0"/>
              <a:t>chiếm đoạt </a:t>
            </a:r>
            <a:endParaRPr lang="vi-VN" b="1"/>
          </a:p>
          <a:p>
            <a:pPr lvl="1"/>
            <a:r>
              <a:rPr lang="vi-VN" smtClean="0"/>
              <a:t>Nếu một tiến </a:t>
            </a:r>
            <a:r>
              <a:rPr lang="vi-VN"/>
              <a:t>trình </a:t>
            </a:r>
            <a:r>
              <a:rPr lang="vi-VN" smtClean="0"/>
              <a:t>hiện đang giữ một số tài </a:t>
            </a:r>
            <a:r>
              <a:rPr lang="vi-VN"/>
              <a:t>nguyên nào </a:t>
            </a:r>
            <a:r>
              <a:rPr lang="vi-VN" smtClean="0"/>
              <a:t>đó và </a:t>
            </a:r>
            <a:r>
              <a:rPr lang="vi-VN"/>
              <a:t>yêu cầu tài nguyên khác (</a:t>
            </a:r>
            <a:r>
              <a:rPr lang="vi-VN" smtClean="0"/>
              <a:t>chưa thể phân </a:t>
            </a:r>
            <a:r>
              <a:rPr lang="vi-VN"/>
              <a:t>phối cho </a:t>
            </a:r>
            <a:r>
              <a:rPr lang="vi-VN" smtClean="0"/>
              <a:t>nó ngay lập tức</a:t>
            </a:r>
            <a:r>
              <a:rPr lang="vi-VN"/>
              <a:t>), </a:t>
            </a:r>
            <a:r>
              <a:rPr lang="vi-VN" smtClean="0"/>
              <a:t>tất cả các </a:t>
            </a:r>
            <a:r>
              <a:rPr lang="vi-VN"/>
              <a:t>tài </a:t>
            </a:r>
            <a:r>
              <a:rPr lang="vi-VN" smtClean="0"/>
              <a:t>nguyên đang </a:t>
            </a:r>
            <a:r>
              <a:rPr lang="vi-VN"/>
              <a:t>bị </a:t>
            </a:r>
            <a:r>
              <a:rPr lang="vi-VN" smtClean="0"/>
              <a:t>giữ sẽ được giải </a:t>
            </a:r>
            <a:r>
              <a:rPr lang="vi-VN"/>
              <a:t>phóng.</a:t>
            </a:r>
          </a:p>
          <a:p>
            <a:pPr lvl="1"/>
            <a:r>
              <a:rPr lang="vi-VN" smtClean="0"/>
              <a:t>Các </a:t>
            </a:r>
            <a:r>
              <a:rPr lang="vi-VN"/>
              <a:t>tài nguyên bị </a:t>
            </a:r>
            <a:r>
              <a:rPr lang="vi-VN" smtClean="0"/>
              <a:t>chiếm đoạt được </a:t>
            </a:r>
            <a:r>
              <a:rPr lang="vi-VN"/>
              <a:t>thêm vào danh </a:t>
            </a:r>
            <a:r>
              <a:rPr lang="vi-VN" smtClean="0"/>
              <a:t>sách các </a:t>
            </a:r>
            <a:r>
              <a:rPr lang="vi-VN"/>
              <a:t>tài nguyên mà </a:t>
            </a:r>
            <a:r>
              <a:rPr lang="vi-VN" smtClean="0"/>
              <a:t>tiến trình đó đang </a:t>
            </a:r>
            <a:r>
              <a:rPr lang="vi-VN"/>
              <a:t>chờ.</a:t>
            </a:r>
          </a:p>
          <a:p>
            <a:pPr lvl="1"/>
            <a:r>
              <a:rPr lang="vi-VN" smtClean="0"/>
              <a:t>Tiến trình sẽ bắt đầu thực thi lại chỉ khi nó có thể lấy lại các tài </a:t>
            </a:r>
            <a:r>
              <a:rPr lang="vi-VN"/>
              <a:t>nguyên </a:t>
            </a:r>
            <a:r>
              <a:rPr lang="vi-VN" smtClean="0"/>
              <a:t>cũ cũng như chiếm cả tài </a:t>
            </a:r>
            <a:r>
              <a:rPr lang="vi-VN"/>
              <a:t>nguyên </a:t>
            </a:r>
            <a:r>
              <a:rPr lang="vi-VN" smtClean="0"/>
              <a:t>mới mà nó đang </a:t>
            </a:r>
            <a:r>
              <a:rPr lang="vi-VN"/>
              <a:t>yêu cầu.</a:t>
            </a:r>
          </a:p>
          <a:p>
            <a:r>
              <a:rPr lang="vi-VN" b="1" smtClean="0"/>
              <a:t>Chờ đợi </a:t>
            </a:r>
            <a:r>
              <a:rPr lang="vi-VN" b="1"/>
              <a:t>vòng </a:t>
            </a:r>
            <a:r>
              <a:rPr lang="vi-VN" b="1" smtClean="0"/>
              <a:t>tròn </a:t>
            </a:r>
            <a:r>
              <a:rPr lang="vi-VN" smtClean="0"/>
              <a:t>– áp đặt một trình tự tổng thể của tất cả các </a:t>
            </a:r>
            <a:r>
              <a:rPr lang="vi-VN"/>
              <a:t>loại tài nguyên, và ràng </a:t>
            </a:r>
            <a:r>
              <a:rPr lang="vi-VN" smtClean="0"/>
              <a:t>buộc các tiến trình </a:t>
            </a:r>
            <a:r>
              <a:rPr lang="vi-VN"/>
              <a:t>yêu cầu tài nguyên theo </a:t>
            </a:r>
            <a:r>
              <a:rPr lang="vi-VN" smtClean="0"/>
              <a:t>thứ tự tăng </a:t>
            </a:r>
            <a:r>
              <a:rPr lang="vi-VN"/>
              <a:t>dần.</a:t>
            </a:r>
          </a:p>
        </p:txBody>
      </p:sp>
    </p:spTree>
    <p:extLst>
      <p:ext uri="{BB962C8B-B14F-4D97-AF65-F5344CB8AC3E}">
        <p14:creationId xmlns:p14="http://schemas.microsoft.com/office/powerpoint/2010/main" val="138706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Tránh bế tắc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252"/>
            <a:ext cx="11049000" cy="4610965"/>
          </a:xfrm>
        </p:spPr>
        <p:txBody>
          <a:bodyPr>
            <a:noAutofit/>
          </a:bodyPr>
          <a:lstStyle/>
          <a:p>
            <a:r>
              <a:rPr lang="vi-VN" sz="3200"/>
              <a:t>Yêu </a:t>
            </a:r>
            <a:r>
              <a:rPr lang="vi-VN" sz="3200" smtClean="0"/>
              <a:t>cầu hệ thống phải có trước một số thông </a:t>
            </a:r>
            <a:r>
              <a:rPr lang="vi-VN" sz="3200"/>
              <a:t>tin </a:t>
            </a:r>
            <a:r>
              <a:rPr lang="vi-VN" sz="3200" smtClean="0"/>
              <a:t>(</a:t>
            </a:r>
            <a:r>
              <a:rPr lang="vi-VN" sz="3200"/>
              <a:t>prior information available).</a:t>
            </a:r>
          </a:p>
          <a:p>
            <a:pPr lvl="1"/>
            <a:r>
              <a:rPr lang="vi-VN" sz="2600" smtClean="0"/>
              <a:t>Mô hình đơn giản</a:t>
            </a:r>
            <a:r>
              <a:rPr lang="vi-VN" sz="2600"/>
              <a:t>: </a:t>
            </a:r>
            <a:r>
              <a:rPr lang="vi-VN" sz="2600" smtClean="0"/>
              <a:t>mỗi tiến </a:t>
            </a:r>
            <a:r>
              <a:rPr lang="vi-VN" sz="2600"/>
              <a:t>trình khai báo </a:t>
            </a:r>
            <a:r>
              <a:rPr lang="vi-VN" sz="2600" smtClean="0"/>
              <a:t>số tài </a:t>
            </a:r>
            <a:r>
              <a:rPr lang="vi-VN" sz="2600"/>
              <a:t>nguyên </a:t>
            </a:r>
            <a:r>
              <a:rPr lang="vi-VN" sz="2600" smtClean="0"/>
              <a:t>lớn nhất thuộc mỗi loại mà nó cần</a:t>
            </a:r>
            <a:r>
              <a:rPr lang="vi-VN" sz="2600"/>
              <a:t>.</a:t>
            </a:r>
          </a:p>
          <a:p>
            <a:pPr lvl="1"/>
            <a:r>
              <a:rPr lang="vi-VN" sz="2600" smtClean="0"/>
              <a:t>Thuật </a:t>
            </a:r>
            <a:r>
              <a:rPr lang="vi-VN" sz="2600"/>
              <a:t>toán tránh </a:t>
            </a:r>
            <a:r>
              <a:rPr lang="vi-VN" sz="2600" smtClean="0"/>
              <a:t>bế tắc kiểm tra trạng </a:t>
            </a:r>
            <a:r>
              <a:rPr lang="vi-VN" sz="2600"/>
              <a:t>thái phân </a:t>
            </a:r>
            <a:r>
              <a:rPr lang="vi-VN" sz="2600" smtClean="0"/>
              <a:t>phối tài nguyên để đảm bảo rằng </a:t>
            </a:r>
            <a:r>
              <a:rPr lang="vi-VN" sz="2600"/>
              <a:t>không bao </a:t>
            </a:r>
            <a:r>
              <a:rPr lang="vi-VN" sz="2600" smtClean="0"/>
              <a:t>giờ có điều kiện “chờ đợi </a:t>
            </a:r>
            <a:r>
              <a:rPr lang="vi-VN" sz="2600"/>
              <a:t>vòng tròn” </a:t>
            </a:r>
            <a:r>
              <a:rPr lang="vi-VN" sz="2600" smtClean="0"/>
              <a:t>xảy ra</a:t>
            </a:r>
            <a:r>
              <a:rPr lang="vi-VN" sz="2600"/>
              <a:t>.</a:t>
            </a:r>
          </a:p>
          <a:p>
            <a:pPr lvl="1"/>
            <a:r>
              <a:rPr lang="vi-VN" sz="2600" smtClean="0"/>
              <a:t>Trạng </a:t>
            </a:r>
            <a:r>
              <a:rPr lang="vi-VN" sz="2600"/>
              <a:t>thái phân phối tài nguyên </a:t>
            </a:r>
            <a:r>
              <a:rPr lang="vi-VN" sz="2600" smtClean="0"/>
              <a:t>được xác định </a:t>
            </a:r>
            <a:r>
              <a:rPr lang="vi-VN" sz="2600"/>
              <a:t>bằng </a:t>
            </a:r>
            <a:r>
              <a:rPr lang="vi-VN" sz="2600" smtClean="0"/>
              <a:t>số các </a:t>
            </a:r>
            <a:r>
              <a:rPr lang="vi-VN" sz="2600"/>
              <a:t>tài nguyên rỗi, </a:t>
            </a:r>
            <a:r>
              <a:rPr lang="vi-VN" sz="2600" smtClean="0"/>
              <a:t>số tài </a:t>
            </a:r>
            <a:r>
              <a:rPr lang="vi-VN" sz="2600"/>
              <a:t>nguyên </a:t>
            </a:r>
            <a:r>
              <a:rPr lang="vi-VN" sz="2600" smtClean="0"/>
              <a:t>đã được </a:t>
            </a:r>
            <a:r>
              <a:rPr lang="vi-VN" sz="2600"/>
              <a:t>phân </a:t>
            </a:r>
            <a:r>
              <a:rPr lang="vi-VN" sz="2600" smtClean="0"/>
              <a:t>phối và số cực đại yêu cầu của các tiến trình</a:t>
            </a:r>
            <a:endParaRPr lang="vi-VN" sz="2600"/>
          </a:p>
        </p:txBody>
      </p:sp>
    </p:spTree>
    <p:extLst>
      <p:ext uri="{BB962C8B-B14F-4D97-AF65-F5344CB8AC3E}">
        <p14:creationId xmlns:p14="http://schemas.microsoft.com/office/powerpoint/2010/main" val="36403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Trạng thái an </a:t>
            </a:r>
            <a:r>
              <a:rPr lang="vi-VN"/>
              <a:t>toàn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9" y="1639379"/>
                <a:ext cx="11021291" cy="4610965"/>
              </a:xfrm>
            </p:spPr>
            <p:txBody>
              <a:bodyPr>
                <a:noAutofit/>
              </a:bodyPr>
              <a:lstStyle/>
              <a:p>
                <a:r>
                  <a:rPr lang="vi-VN" sz="2400" smtClean="0"/>
                  <a:t>Chừng </a:t>
                </a:r>
                <a:r>
                  <a:rPr lang="vi-VN" sz="2400"/>
                  <a:t>nào </a:t>
                </a:r>
                <a:r>
                  <a:rPr lang="vi-VN" sz="2400" smtClean="0"/>
                  <a:t>một tiến trình yêu cầu một </a:t>
                </a:r>
                <a:r>
                  <a:rPr lang="vi-VN" sz="2400"/>
                  <a:t>tài nguyên rỗi, </a:t>
                </a:r>
                <a:r>
                  <a:rPr lang="vi-VN" sz="2400" smtClean="0"/>
                  <a:t>cần xác định xem việc </a:t>
                </a:r>
                <a:r>
                  <a:rPr lang="vi-VN" sz="2400"/>
                  <a:t>phân phối </a:t>
                </a:r>
                <a:r>
                  <a:rPr lang="vi-VN" sz="2400" smtClean="0"/>
                  <a:t>đó có đặt hệ thống </a:t>
                </a:r>
                <a:r>
                  <a:rPr lang="vi-VN" sz="2400"/>
                  <a:t>vào trạng thái không an toàn không.</a:t>
                </a:r>
              </a:p>
              <a:p>
                <a:r>
                  <a:rPr lang="vi-VN" sz="2400" smtClean="0"/>
                  <a:t>Hệ thống </a:t>
                </a:r>
                <a:r>
                  <a:rPr lang="vi-VN" sz="2400"/>
                  <a:t>trong trạng thái an toàn </a:t>
                </a:r>
                <a:r>
                  <a:rPr lang="vi-VN" sz="2400" smtClean="0"/>
                  <a:t>nếu tồn tại một “chuỗi an </a:t>
                </a:r>
                <a:r>
                  <a:rPr lang="vi-VN" sz="2400"/>
                  <a:t>toàn</a:t>
                </a:r>
                <a:r>
                  <a:rPr lang="vi-VN" sz="2400" smtClean="0"/>
                  <a:t>” của tất cả các </a:t>
                </a:r>
                <a:r>
                  <a:rPr lang="vi-VN" sz="2400"/>
                  <a:t>tiến trình. </a:t>
                </a:r>
              </a:p>
              <a:p>
                <a:r>
                  <a:rPr lang="vi-VN" sz="2400" smtClean="0"/>
                  <a:t>Chuỗi </a:t>
                </a:r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vi-V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vi-V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vi-V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vi-VN" sz="2400" smtClean="0"/>
                  <a:t> là </a:t>
                </a:r>
                <a:r>
                  <a:rPr lang="vi-VN" sz="2400"/>
                  <a:t>an </a:t>
                </a:r>
                <a:r>
                  <a:rPr lang="vi-VN" sz="2400" smtClean="0"/>
                  <a:t>toàn đối với mỗi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2400" smtClean="0"/>
                  <a:t>, </a:t>
                </a:r>
                <a:r>
                  <a:rPr lang="vi-VN" sz="2400"/>
                  <a:t>các tài nguyên mà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2400" smtClean="0"/>
                  <a:t> cần đều có thể phân phối bởi </a:t>
                </a:r>
                <a:r>
                  <a:rPr lang="vi-VN" sz="2400"/>
                  <a:t>các tài nguyên đang </a:t>
                </a:r>
                <a:r>
                  <a:rPr lang="vi-VN" sz="2400" smtClean="0"/>
                  <a:t>rỗi hoặc các tài nguyên đang </a:t>
                </a:r>
                <a:r>
                  <a:rPr lang="vi-VN" sz="2400"/>
                  <a:t>bị </a:t>
                </a:r>
                <a:r>
                  <a:rPr lang="vi-VN" sz="2400" smtClean="0"/>
                  <a:t>chiếm hữu bởi tất cả các tiến trình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vi-VN" sz="2400" smtClean="0"/>
                  <a:t> (với j&lt;i</a:t>
                </a:r>
                <a:r>
                  <a:rPr lang="vi-VN" sz="2400"/>
                  <a:t>).</a:t>
                </a:r>
              </a:p>
              <a:p>
                <a:pPr lvl="1"/>
                <a:r>
                  <a:rPr lang="vi-VN" sz="1800" smtClean="0"/>
                  <a:t>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vi-VN" sz="1800" smtClean="0"/>
                  <a:t> cần </a:t>
                </a:r>
                <a:r>
                  <a:rPr lang="vi-VN" sz="1800"/>
                  <a:t>tài nguyên không rỗi ngay </a:t>
                </a:r>
                <a:r>
                  <a:rPr lang="vi-VN" sz="1800" smtClean="0"/>
                  <a:t>lập tức</a:t>
                </a:r>
                <a:r>
                  <a:rPr lang="vi-VN" sz="1800"/>
                  <a:t>, </a:t>
                </a:r>
                <a:r>
                  <a:rPr lang="vi-VN" sz="1800" smtClean="0"/>
                  <a:t>thì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1800" smtClean="0"/>
                  <a:t> </a:t>
                </a:r>
                <a:r>
                  <a:rPr lang="vi-VN" sz="1800"/>
                  <a:t>có </a:t>
                </a:r>
                <a:r>
                  <a:rPr lang="vi-VN" sz="1800" smtClean="0"/>
                  <a:t>thể đợi cho đến khi tất cả các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vi-VN" sz="1800" smtClean="0"/>
                  <a:t> hoàn </a:t>
                </a:r>
                <a:r>
                  <a:rPr lang="vi-VN" sz="1800"/>
                  <a:t>thành.</a:t>
                </a:r>
              </a:p>
              <a:p>
                <a:pPr lvl="1"/>
                <a:r>
                  <a:rPr lang="vi-VN" sz="1800" smtClean="0"/>
                  <a:t>Khi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vi-VN" sz="1800" smtClean="0"/>
                  <a:t> </a:t>
                </a:r>
                <a:r>
                  <a:rPr lang="vi-VN" sz="1800"/>
                  <a:t>đã hoàn thành,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1800" smtClean="0"/>
                  <a:t> </a:t>
                </a:r>
                <a:r>
                  <a:rPr lang="vi-VN" sz="1800"/>
                  <a:t>có </a:t>
                </a:r>
                <a:r>
                  <a:rPr lang="vi-VN" sz="1800" smtClean="0"/>
                  <a:t>thể chiếm hữu </a:t>
                </a:r>
                <a:r>
                  <a:rPr lang="vi-VN" sz="1800"/>
                  <a:t>tài nguyên mà nó </a:t>
                </a:r>
                <a:r>
                  <a:rPr lang="vi-VN" sz="1800" smtClean="0"/>
                  <a:t>cần</a:t>
                </a:r>
                <a:r>
                  <a:rPr lang="vi-VN" sz="1800"/>
                  <a:t>, </a:t>
                </a:r>
                <a:r>
                  <a:rPr lang="vi-VN" sz="1800" smtClean="0"/>
                  <a:t>thực thi </a:t>
                </a:r>
                <a:r>
                  <a:rPr lang="vi-VN" sz="1800"/>
                  <a:t>và </a:t>
                </a:r>
                <a:r>
                  <a:rPr lang="vi-VN" sz="1800" smtClean="0"/>
                  <a:t>trả lại </a:t>
                </a:r>
                <a:r>
                  <a:rPr lang="vi-VN" sz="1800"/>
                  <a:t>tài nguyên </a:t>
                </a:r>
                <a:r>
                  <a:rPr lang="vi-VN" sz="1800" smtClean="0"/>
                  <a:t>đã được phân phối và kết </a:t>
                </a:r>
                <a:r>
                  <a:rPr lang="vi-VN" sz="1800"/>
                  <a:t>thúc. </a:t>
                </a:r>
              </a:p>
              <a:p>
                <a:pPr lvl="1"/>
                <a:r>
                  <a:rPr lang="vi-VN" sz="1800" smtClean="0"/>
                  <a:t>Khi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1800" smtClean="0"/>
                  <a:t> kết thức</a:t>
                </a:r>
                <a:r>
                  <a:rPr lang="vi-VN" sz="18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vi-V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vi-VN" sz="1800" smtClean="0"/>
                  <a:t> có thể chiếm hữu </a:t>
                </a:r>
                <a:r>
                  <a:rPr lang="vi-VN" sz="1800"/>
                  <a:t>tài nguyên mà nó cần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9" y="1639379"/>
                <a:ext cx="11021291" cy="4610965"/>
              </a:xfrm>
              <a:blipFill rotWithShape="0">
                <a:blip r:embed="rId2"/>
                <a:stretch>
                  <a:fillRect l="-719" t="-661" r="-553" b="-410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33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Tiên đề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 smtClean="0"/>
              <a:t>Nếu một hệt hống </a:t>
            </a:r>
            <a:r>
              <a:rPr lang="vi-VN" sz="3200"/>
              <a:t>trong trạng thái an </a:t>
            </a:r>
            <a:r>
              <a:rPr lang="vi-VN" sz="3200" smtClean="0"/>
              <a:t>toàn ⇒ không </a:t>
            </a:r>
            <a:r>
              <a:rPr lang="vi-VN" sz="3200"/>
              <a:t>có </a:t>
            </a:r>
            <a:r>
              <a:rPr lang="vi-VN" sz="3200" smtClean="0"/>
              <a:t>bế tắc</a:t>
            </a:r>
            <a:endParaRPr lang="vi-VN" sz="3200"/>
          </a:p>
          <a:p>
            <a:r>
              <a:rPr lang="vi-VN" sz="3200" smtClean="0"/>
              <a:t>Nếu một hệ thống ở trong </a:t>
            </a:r>
            <a:r>
              <a:rPr lang="vi-VN" sz="3200"/>
              <a:t>trạng thái </a:t>
            </a:r>
            <a:r>
              <a:rPr lang="vi-VN" sz="3200" smtClean="0"/>
              <a:t>không an toàn ⇒ có thể có bế tắc</a:t>
            </a:r>
            <a:r>
              <a:rPr lang="vi-VN" sz="3200"/>
              <a:t>.</a:t>
            </a:r>
          </a:p>
          <a:p>
            <a:r>
              <a:rPr lang="vi-VN" sz="3200" smtClean="0"/>
              <a:t>Tránh bế tắc ⇒ đảm bảo rằng hệ thống không </a:t>
            </a:r>
            <a:r>
              <a:rPr lang="vi-VN" sz="3200"/>
              <a:t>bao </a:t>
            </a:r>
            <a:r>
              <a:rPr lang="vi-VN" sz="3200" smtClean="0"/>
              <a:t>giờ rơi vào trạng </a:t>
            </a:r>
            <a:r>
              <a:rPr lang="vi-VN" sz="3200"/>
              <a:t>thái không an </a:t>
            </a:r>
            <a:r>
              <a:rPr lang="vi-VN" sz="3200" smtClean="0"/>
              <a:t>toàn</a:t>
            </a:r>
            <a:r>
              <a:rPr lang="vi-VN" sz="32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1649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Trạng thái an </a:t>
            </a:r>
            <a:r>
              <a:rPr lang="vi-VN"/>
              <a:t>toàn, </a:t>
            </a:r>
            <a:r>
              <a:rPr lang="vi-VN" smtClean="0"/>
              <a:t>không an toàn và bế tắc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5047" y="1613975"/>
            <a:ext cx="4561905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8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Ví dụ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253"/>
            <a:ext cx="10515600" cy="1024902"/>
          </a:xfrm>
        </p:spPr>
        <p:txBody>
          <a:bodyPr/>
          <a:lstStyle/>
          <a:p>
            <a:r>
              <a:rPr lang="vi-VN" smtClean="0"/>
              <a:t>Hệ thống có 12 băng từ với các tiến trình như sau: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107649"/>
                  </p:ext>
                </p:extLst>
              </p:nvPr>
            </p:nvGraphicFramePr>
            <p:xfrm>
              <a:off x="1337519" y="2351696"/>
              <a:ext cx="8128000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mtClean="0">
                              <a:solidFill>
                                <a:schemeClr val="tx1"/>
                              </a:solidFill>
                            </a:rPr>
                            <a:t>Tiến</a:t>
                          </a:r>
                          <a:r>
                            <a:rPr lang="vi-VN" baseline="0" smtClean="0">
                              <a:solidFill>
                                <a:schemeClr val="tx1"/>
                              </a:solidFill>
                            </a:rPr>
                            <a:t> trình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mtClean="0">
                              <a:solidFill>
                                <a:schemeClr val="tx1"/>
                              </a:solidFill>
                            </a:rPr>
                            <a:t>Lượng</a:t>
                          </a:r>
                          <a:r>
                            <a:rPr lang="vi-VN" baseline="0" smtClean="0">
                              <a:solidFill>
                                <a:schemeClr val="tx1"/>
                              </a:solidFill>
                            </a:rPr>
                            <a:t> cần tối đa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mtClean="0">
                              <a:solidFill>
                                <a:schemeClr val="tx1"/>
                              </a:solidFill>
                            </a:rPr>
                            <a:t>Lượng</a:t>
                          </a:r>
                          <a:r>
                            <a:rPr lang="vi-VN" baseline="0" smtClean="0">
                              <a:solidFill>
                                <a:schemeClr val="tx1"/>
                              </a:solidFill>
                            </a:rPr>
                            <a:t> cần hiện thời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vi-VN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vi-VN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vi-VN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vi-VN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mtClean="0">
                              <a:solidFill>
                                <a:schemeClr val="tx1"/>
                              </a:solidFill>
                            </a:rPr>
                            <a:t>Thời</a:t>
                          </a:r>
                          <a:r>
                            <a:rPr lang="vi-VN" baseline="0" smtClean="0">
                              <a:solidFill>
                                <a:schemeClr val="tx1"/>
                              </a:solidFill>
                            </a:rPr>
                            <a:t> điểm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vi-VN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vi-VN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vi-VN" b="1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vi-V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mtClean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107649"/>
                  </p:ext>
                </p:extLst>
              </p:nvPr>
            </p:nvGraphicFramePr>
            <p:xfrm>
              <a:off x="1337519" y="2351696"/>
              <a:ext cx="8128000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/>
                    <a:gridCol w="2032000"/>
                    <a:gridCol w="2032000"/>
                    <a:gridCol w="20320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mtClean="0">
                              <a:solidFill>
                                <a:schemeClr val="tx1"/>
                              </a:solidFill>
                            </a:rPr>
                            <a:t>Tiến</a:t>
                          </a:r>
                          <a:r>
                            <a:rPr lang="vi-VN" baseline="0" smtClean="0">
                              <a:solidFill>
                                <a:schemeClr val="tx1"/>
                              </a:solidFill>
                            </a:rPr>
                            <a:t> trình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mtClean="0">
                              <a:solidFill>
                                <a:schemeClr val="tx1"/>
                              </a:solidFill>
                            </a:rPr>
                            <a:t>Lượng</a:t>
                          </a:r>
                          <a:r>
                            <a:rPr lang="vi-VN" baseline="0" smtClean="0">
                              <a:solidFill>
                                <a:schemeClr val="tx1"/>
                              </a:solidFill>
                            </a:rPr>
                            <a:t> cần tối đa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000" t="-4717" r="-100898" b="-18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901" t="-4717" r="-1201" b="-18584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181967" r="-3005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mtClean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mtClean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281967" r="-3005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381967" r="-3005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mtClean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vi-V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641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Bế tắc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Vấn đề “Bế tắc</a:t>
            </a:r>
            <a:r>
              <a:rPr lang="vi-VN"/>
              <a:t>”</a:t>
            </a:r>
          </a:p>
          <a:p>
            <a:r>
              <a:rPr lang="vi-VN" smtClean="0"/>
              <a:t>Mô </a:t>
            </a:r>
            <a:r>
              <a:rPr lang="vi-VN"/>
              <a:t>hình </a:t>
            </a:r>
            <a:r>
              <a:rPr lang="vi-VN" smtClean="0"/>
              <a:t>hệ thống</a:t>
            </a:r>
            <a:endParaRPr lang="vi-VN"/>
          </a:p>
          <a:p>
            <a:r>
              <a:rPr lang="vi-VN" smtClean="0"/>
              <a:t>Các đặc điểm của bế tắc</a:t>
            </a:r>
            <a:endParaRPr lang="vi-VN"/>
          </a:p>
          <a:p>
            <a:r>
              <a:rPr lang="vi-VN" smtClean="0"/>
              <a:t>Các </a:t>
            </a:r>
            <a:r>
              <a:rPr lang="vi-VN"/>
              <a:t>phương pháp </a:t>
            </a:r>
            <a:r>
              <a:rPr lang="vi-VN" smtClean="0"/>
              <a:t>xử lý bế tắc</a:t>
            </a:r>
            <a:endParaRPr lang="vi-VN"/>
          </a:p>
          <a:p>
            <a:r>
              <a:rPr lang="vi-VN" smtClean="0"/>
              <a:t>Ngăn chặn bế tắc</a:t>
            </a:r>
            <a:endParaRPr lang="vi-VN"/>
          </a:p>
          <a:p>
            <a:r>
              <a:rPr lang="vi-VN" smtClean="0"/>
              <a:t>Tránh bế tắc</a:t>
            </a:r>
            <a:endParaRPr lang="vi-VN"/>
          </a:p>
          <a:p>
            <a:r>
              <a:rPr lang="vi-VN" smtClean="0"/>
              <a:t>Khôi phục sau bế tắc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3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Thuật toán đồ thị phân phối tài nguyên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3200"/>
              <a:t>Claim Pi </a:t>
            </a:r>
            <a:r>
              <a:rPr lang="vi-VN" sz="3200" smtClean="0"/>
              <a:t>→ Rj </a:t>
            </a:r>
            <a:r>
              <a:rPr lang="vi-VN" sz="3200"/>
              <a:t>chỉ rằng </a:t>
            </a:r>
            <a:r>
              <a:rPr lang="vi-VN" sz="3200" smtClean="0"/>
              <a:t>một tiến trình Pj </a:t>
            </a:r>
            <a:r>
              <a:rPr lang="vi-VN" sz="3200"/>
              <a:t>có </a:t>
            </a:r>
            <a:r>
              <a:rPr lang="vi-VN" sz="3200" smtClean="0"/>
              <a:t>thể yêu cầu </a:t>
            </a:r>
            <a:r>
              <a:rPr lang="vi-VN" sz="3200"/>
              <a:t>tài </a:t>
            </a:r>
            <a:r>
              <a:rPr lang="vi-VN" sz="3200" smtClean="0"/>
              <a:t>nguyên Rj; được biểu diễn bởi đường đứt quãng</a:t>
            </a:r>
            <a:r>
              <a:rPr lang="vi-VN" sz="3200"/>
              <a:t>.</a:t>
            </a:r>
          </a:p>
          <a:p>
            <a:pPr algn="just"/>
            <a:r>
              <a:rPr lang="vi-VN" sz="3200" smtClean="0"/>
              <a:t>Cạnh </a:t>
            </a:r>
            <a:r>
              <a:rPr lang="vi-VN" sz="3200"/>
              <a:t>Claim </a:t>
            </a:r>
            <a:r>
              <a:rPr lang="vi-VN" sz="3200" smtClean="0"/>
              <a:t>được biến đổi </a:t>
            </a:r>
            <a:r>
              <a:rPr lang="vi-VN" sz="3200"/>
              <a:t>thành cạnh request </a:t>
            </a:r>
            <a:r>
              <a:rPr lang="vi-VN" sz="3200" smtClean="0"/>
              <a:t>nếu một tiến trình yêu cầu một </a:t>
            </a:r>
            <a:r>
              <a:rPr lang="vi-VN" sz="3200"/>
              <a:t>tài nguyên.</a:t>
            </a:r>
          </a:p>
          <a:p>
            <a:pPr algn="just"/>
            <a:r>
              <a:rPr lang="vi-VN" sz="3200" smtClean="0"/>
              <a:t>Khi một tiến trình giải </a:t>
            </a:r>
            <a:r>
              <a:rPr lang="vi-VN" sz="3200"/>
              <a:t>phóng tài nguyên, </a:t>
            </a:r>
            <a:r>
              <a:rPr lang="vi-VN" sz="3200" smtClean="0"/>
              <a:t>cạnh assignment </a:t>
            </a:r>
            <a:r>
              <a:rPr lang="vi-VN" sz="3200"/>
              <a:t>được </a:t>
            </a:r>
            <a:r>
              <a:rPr lang="vi-VN" sz="3200" smtClean="0"/>
              <a:t>chuyển lại </a:t>
            </a:r>
            <a:r>
              <a:rPr lang="vi-VN" sz="3200"/>
              <a:t>thành cạnh claim.</a:t>
            </a:r>
          </a:p>
          <a:p>
            <a:pPr algn="just"/>
            <a:r>
              <a:rPr lang="vi-VN" sz="3200" smtClean="0"/>
              <a:t>Các </a:t>
            </a:r>
            <a:r>
              <a:rPr lang="vi-VN" sz="3200"/>
              <a:t>tài nguyên </a:t>
            </a:r>
            <a:r>
              <a:rPr lang="vi-VN" sz="3200" smtClean="0"/>
              <a:t>phải có một </a:t>
            </a:r>
            <a:r>
              <a:rPr lang="vi-VN" sz="3200"/>
              <a:t>độ </a:t>
            </a:r>
            <a:r>
              <a:rPr lang="vi-VN" sz="3200" smtClean="0"/>
              <a:t>ưu tiên trong hệ thống</a:t>
            </a:r>
            <a:r>
              <a:rPr lang="vi-VN" sz="3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560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Đồ thị phân phối tài nguyên để tránh bế tắc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0285" y="1647308"/>
            <a:ext cx="4371429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3200" smtClean="0"/>
              <a:t>Trạng thái không an toàn trong đồ thị phân phối tài nguyên</a:t>
            </a:r>
            <a:endParaRPr lang="vi-VN" sz="32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238" y="1542461"/>
            <a:ext cx="4409524" cy="4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Thuật toán ngân hàng (Banker)</a:t>
            </a:r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vi-VN"/>
              <a:t>Các tài nguyên có </a:t>
            </a:r>
            <a:r>
              <a:rPr lang="vi-VN" smtClean="0"/>
              <a:t>nhiều thể hiện</a:t>
            </a:r>
            <a:r>
              <a:rPr lang="vi-VN"/>
              <a:t>.</a:t>
            </a:r>
          </a:p>
          <a:p>
            <a:pPr algn="just"/>
            <a:r>
              <a:rPr lang="vi-VN" smtClean="0"/>
              <a:t>Mỗi tiến trình khi mới vào hệ thống cần phải khai báo số cực đại </a:t>
            </a:r>
            <a:r>
              <a:rPr lang="vi-VN"/>
              <a:t>tài nguyên mà nó cần.</a:t>
            </a:r>
          </a:p>
          <a:p>
            <a:pPr algn="just"/>
            <a:r>
              <a:rPr lang="vi-VN" smtClean="0"/>
              <a:t>Khi một tiến trình yêu cầu </a:t>
            </a:r>
            <a:r>
              <a:rPr lang="vi-VN"/>
              <a:t>tài nguyên, </a:t>
            </a:r>
            <a:r>
              <a:rPr lang="vi-VN" smtClean="0"/>
              <a:t>hệ thống kiểm tra </a:t>
            </a:r>
            <a:r>
              <a:rPr lang="vi-VN"/>
              <a:t>xem </a:t>
            </a:r>
            <a:r>
              <a:rPr lang="vi-VN" smtClean="0"/>
              <a:t>liệu việc phân phối </a:t>
            </a:r>
            <a:r>
              <a:rPr lang="vi-VN"/>
              <a:t>tài nguyên </a:t>
            </a:r>
            <a:r>
              <a:rPr lang="vi-VN" smtClean="0"/>
              <a:t>đó có đảm bảo hệ thống </a:t>
            </a:r>
            <a:r>
              <a:rPr lang="vi-VN"/>
              <a:t>trong trạng thái an toàn hay không</a:t>
            </a:r>
          </a:p>
          <a:p>
            <a:pPr lvl="1" algn="just"/>
            <a:r>
              <a:rPr lang="vi-VN" smtClean="0"/>
              <a:t>Nếu </a:t>
            </a:r>
            <a:r>
              <a:rPr lang="vi-VN"/>
              <a:t>không, </a:t>
            </a:r>
            <a:r>
              <a:rPr lang="vi-VN" smtClean="0"/>
              <a:t>tiến trình có thể phải chờ</a:t>
            </a:r>
            <a:endParaRPr lang="vi-VN"/>
          </a:p>
          <a:p>
            <a:pPr algn="just"/>
            <a:r>
              <a:rPr lang="vi-VN" smtClean="0"/>
              <a:t>Khi một tiến trình đã được phân phối </a:t>
            </a:r>
            <a:r>
              <a:rPr lang="vi-VN"/>
              <a:t>tài nguyên, </a:t>
            </a:r>
            <a:r>
              <a:rPr lang="vi-VN" smtClean="0"/>
              <a:t>nó phải trả lại </a:t>
            </a:r>
            <a:r>
              <a:rPr lang="vi-VN"/>
              <a:t>các tài nguyên này trong </a:t>
            </a:r>
            <a:r>
              <a:rPr lang="vi-VN" smtClean="0"/>
              <a:t>một thời gian xác định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401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Cấu trúc dữ liệu cho thuật toán Banker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vi-VN" sz="2400"/>
              <a:t>Gọi </a:t>
            </a:r>
            <a:r>
              <a:rPr lang="vi-VN" sz="2400" smtClean="0"/>
              <a:t>n = số tiến </a:t>
            </a:r>
            <a:r>
              <a:rPr lang="vi-VN" sz="2400"/>
              <a:t>trình, </a:t>
            </a:r>
            <a:r>
              <a:rPr lang="vi-VN" sz="2400" smtClean="0"/>
              <a:t>và </a:t>
            </a:r>
            <a:r>
              <a:rPr lang="vi-VN" sz="2400"/>
              <a:t>m = </a:t>
            </a:r>
            <a:r>
              <a:rPr lang="vi-VN" sz="2400" smtClean="0"/>
              <a:t>số loại </a:t>
            </a:r>
            <a:r>
              <a:rPr lang="vi-VN" sz="2400"/>
              <a:t>tài nguyên.</a:t>
            </a:r>
          </a:p>
          <a:p>
            <a:pPr algn="just"/>
            <a:r>
              <a:rPr lang="vi-VN" sz="2400" smtClean="0"/>
              <a:t>Available: vector độ dài m</a:t>
            </a:r>
            <a:r>
              <a:rPr lang="vi-VN" sz="2400"/>
              <a:t>. Nếu available [j] = k, </a:t>
            </a:r>
            <a:r>
              <a:rPr lang="vi-VN" sz="2400" smtClean="0"/>
              <a:t>có k thể hiện của </a:t>
            </a:r>
            <a:r>
              <a:rPr lang="vi-VN" sz="2400"/>
              <a:t>tài </a:t>
            </a:r>
            <a:r>
              <a:rPr lang="vi-VN" sz="2400" smtClean="0"/>
              <a:t>nguyên Rj rỗi</a:t>
            </a:r>
            <a:r>
              <a:rPr lang="vi-VN" sz="2400"/>
              <a:t>.</a:t>
            </a:r>
          </a:p>
          <a:p>
            <a:pPr algn="just"/>
            <a:r>
              <a:rPr lang="vi-VN" sz="2400" smtClean="0"/>
              <a:t>Max</a:t>
            </a:r>
            <a:r>
              <a:rPr lang="vi-VN" sz="2400"/>
              <a:t>: n x </a:t>
            </a:r>
            <a:r>
              <a:rPr lang="vi-VN" sz="2400" smtClean="0"/>
              <a:t>m matrix</a:t>
            </a:r>
            <a:r>
              <a:rPr lang="vi-VN" sz="2400"/>
              <a:t>. </a:t>
            </a:r>
            <a:r>
              <a:rPr lang="vi-VN" sz="2400" smtClean="0"/>
              <a:t>Nếu Max </a:t>
            </a:r>
            <a:r>
              <a:rPr lang="vi-VN" sz="2400"/>
              <a:t>[i,j] = k, </a:t>
            </a:r>
            <a:r>
              <a:rPr lang="vi-VN" sz="2400" smtClean="0"/>
              <a:t>tiến trình Pi </a:t>
            </a:r>
            <a:r>
              <a:rPr lang="vi-VN" sz="2400"/>
              <a:t>có </a:t>
            </a:r>
            <a:r>
              <a:rPr lang="vi-VN" sz="2400" smtClean="0"/>
              <a:t>thể đòi hỏi nhiều nhất là k thể hiện của loại </a:t>
            </a:r>
            <a:r>
              <a:rPr lang="vi-VN" sz="2400"/>
              <a:t>tài nguyên </a:t>
            </a:r>
            <a:r>
              <a:rPr lang="vi-VN" sz="2400" smtClean="0"/>
              <a:t>Rj</a:t>
            </a:r>
            <a:endParaRPr lang="vi-VN" sz="2400"/>
          </a:p>
          <a:p>
            <a:pPr algn="just"/>
            <a:r>
              <a:rPr lang="vi-VN" sz="2400" smtClean="0"/>
              <a:t>Allocation</a:t>
            </a:r>
            <a:r>
              <a:rPr lang="vi-VN" sz="2400"/>
              <a:t>: n </a:t>
            </a:r>
            <a:r>
              <a:rPr lang="vi-VN" sz="2400" smtClean="0"/>
              <a:t>x m matrix</a:t>
            </a:r>
            <a:r>
              <a:rPr lang="vi-VN" sz="2400"/>
              <a:t>. Nếu Allocation[i,j] = k, </a:t>
            </a:r>
            <a:r>
              <a:rPr lang="vi-VN" sz="2400" smtClean="0"/>
              <a:t>tiến trình Pi hiện được </a:t>
            </a:r>
            <a:r>
              <a:rPr lang="vi-VN" sz="2400"/>
              <a:t>phân phối </a:t>
            </a:r>
            <a:r>
              <a:rPr lang="vi-VN" sz="2400" smtClean="0"/>
              <a:t>k thể hiện của Rj</a:t>
            </a:r>
            <a:r>
              <a:rPr lang="vi-VN" sz="2400"/>
              <a:t>.</a:t>
            </a:r>
          </a:p>
          <a:p>
            <a:pPr algn="just"/>
            <a:r>
              <a:rPr lang="vi-VN" sz="2400" smtClean="0"/>
              <a:t>Need</a:t>
            </a:r>
            <a:r>
              <a:rPr lang="vi-VN" sz="2400"/>
              <a:t>: n </a:t>
            </a:r>
            <a:r>
              <a:rPr lang="vi-VN" sz="2400" smtClean="0"/>
              <a:t>x m matrix</a:t>
            </a:r>
            <a:r>
              <a:rPr lang="vi-VN" sz="2400"/>
              <a:t>. </a:t>
            </a:r>
            <a:r>
              <a:rPr lang="vi-VN" sz="2400" smtClean="0"/>
              <a:t>Nếu Need[i,j</a:t>
            </a:r>
            <a:r>
              <a:rPr lang="vi-VN" sz="2400"/>
              <a:t>] =k, </a:t>
            </a:r>
            <a:r>
              <a:rPr lang="vi-VN" sz="2400" smtClean="0"/>
              <a:t>tiến trình Pi </a:t>
            </a:r>
            <a:r>
              <a:rPr lang="vi-VN" sz="2400"/>
              <a:t>có </a:t>
            </a:r>
            <a:r>
              <a:rPr lang="vi-VN" sz="2400" smtClean="0"/>
              <a:t>thể cần thêm k thể hiện của Rj để hoàn </a:t>
            </a:r>
            <a:r>
              <a:rPr lang="vi-VN" sz="2400"/>
              <a:t>thành </a:t>
            </a:r>
            <a:r>
              <a:rPr lang="vi-VN" sz="2400" smtClean="0"/>
              <a:t>nhiệm vụ của </a:t>
            </a:r>
            <a:r>
              <a:rPr lang="vi-VN" sz="2400"/>
              <a:t>nó.</a:t>
            </a:r>
          </a:p>
          <a:p>
            <a:pPr algn="just"/>
            <a:r>
              <a:rPr lang="vi-VN" sz="2400"/>
              <a:t>Need[i,j] = Max[i,j] – Allocation[i,j].</a:t>
            </a:r>
          </a:p>
        </p:txBody>
      </p:sp>
    </p:spTree>
    <p:extLst>
      <p:ext uri="{BB962C8B-B14F-4D97-AF65-F5344CB8AC3E}">
        <p14:creationId xmlns:p14="http://schemas.microsoft.com/office/powerpoint/2010/main" val="371878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Thuật toán Safety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vi-VN"/>
              <a:t>Gọi Work and </a:t>
            </a:r>
            <a:r>
              <a:rPr lang="vi-VN" smtClean="0"/>
              <a:t>Finish là các vectors có độ dài lần lượt là m và n</a:t>
            </a:r>
            <a:r>
              <a:rPr lang="vi-VN"/>
              <a:t>. </a:t>
            </a:r>
            <a:r>
              <a:rPr lang="vi-VN" smtClean="0"/>
              <a:t>Khởi tạo</a:t>
            </a:r>
            <a:r>
              <a:rPr lang="vi-VN"/>
              <a:t>:</a:t>
            </a:r>
          </a:p>
          <a:p>
            <a:pPr marL="457200" lvl="1" indent="0">
              <a:buNone/>
            </a:pPr>
            <a:r>
              <a:rPr lang="vi-VN">
                <a:solidFill>
                  <a:srgbClr val="0033CC"/>
                </a:solidFill>
              </a:rPr>
              <a:t>Work = Available</a:t>
            </a:r>
          </a:p>
          <a:p>
            <a:pPr marL="457200" lvl="1" indent="0">
              <a:buNone/>
            </a:pPr>
            <a:r>
              <a:rPr lang="vi-VN">
                <a:solidFill>
                  <a:srgbClr val="0033CC"/>
                </a:solidFill>
              </a:rPr>
              <a:t>Finish [i] =false </a:t>
            </a:r>
            <a:r>
              <a:rPr lang="vi-VN" smtClean="0">
                <a:solidFill>
                  <a:srgbClr val="0033CC"/>
                </a:solidFill>
              </a:rPr>
              <a:t>for i </a:t>
            </a:r>
            <a:r>
              <a:rPr lang="vi-VN">
                <a:solidFill>
                  <a:srgbClr val="0033CC"/>
                </a:solidFill>
              </a:rPr>
              <a:t>-1,3, …, n.</a:t>
            </a:r>
          </a:p>
          <a:p>
            <a:r>
              <a:rPr lang="vi-VN"/>
              <a:t>2. </a:t>
            </a:r>
            <a:r>
              <a:rPr lang="vi-VN" smtClean="0"/>
              <a:t>Tìm i thỏa mãn hai điều kiện sau</a:t>
            </a:r>
            <a:r>
              <a:rPr lang="vi-VN"/>
              <a:t>: </a:t>
            </a:r>
          </a:p>
          <a:p>
            <a:pPr marL="457200" lvl="1" indent="0">
              <a:buNone/>
            </a:pPr>
            <a:r>
              <a:rPr lang="vi-VN">
                <a:solidFill>
                  <a:srgbClr val="0033CC"/>
                </a:solidFill>
              </a:rPr>
              <a:t>(a) </a:t>
            </a:r>
            <a:r>
              <a:rPr lang="vi-VN" smtClean="0">
                <a:solidFill>
                  <a:srgbClr val="0033CC"/>
                </a:solidFill>
              </a:rPr>
              <a:t>Finish [</a:t>
            </a:r>
            <a:r>
              <a:rPr lang="vi-VN">
                <a:solidFill>
                  <a:srgbClr val="0033CC"/>
                </a:solidFill>
              </a:rPr>
              <a:t>i] = false</a:t>
            </a:r>
          </a:p>
          <a:p>
            <a:pPr marL="457200" lvl="1" indent="0">
              <a:buNone/>
            </a:pPr>
            <a:r>
              <a:rPr lang="vi-VN">
                <a:solidFill>
                  <a:srgbClr val="0033CC"/>
                </a:solidFill>
              </a:rPr>
              <a:t>(b) </a:t>
            </a:r>
            <a:r>
              <a:rPr lang="vi-VN" smtClean="0">
                <a:solidFill>
                  <a:srgbClr val="0033CC"/>
                </a:solidFill>
              </a:rPr>
              <a:t>Need i </a:t>
            </a:r>
            <a:r>
              <a:rPr lang="vi-VN">
                <a:solidFill>
                  <a:srgbClr val="0033CC"/>
                </a:solidFill>
              </a:rPr>
              <a:t>≤Work</a:t>
            </a:r>
          </a:p>
          <a:p>
            <a:pPr marL="457200" lvl="1" indent="0">
              <a:buNone/>
            </a:pPr>
            <a:r>
              <a:rPr lang="vi-VN" smtClean="0">
                <a:solidFill>
                  <a:srgbClr val="0033CC"/>
                </a:solidFill>
              </a:rPr>
              <a:t>Nếu không tìm được i</a:t>
            </a:r>
            <a:r>
              <a:rPr lang="vi-VN">
                <a:solidFill>
                  <a:srgbClr val="0033CC"/>
                </a:solidFill>
              </a:rPr>
              <a:t>, </a:t>
            </a:r>
            <a:r>
              <a:rPr lang="vi-VN" smtClean="0">
                <a:solidFill>
                  <a:srgbClr val="0033CC"/>
                </a:solidFill>
              </a:rPr>
              <a:t>nhảy đến bước 4</a:t>
            </a:r>
            <a:r>
              <a:rPr lang="vi-VN">
                <a:solidFill>
                  <a:srgbClr val="0033CC"/>
                </a:solidFill>
              </a:rPr>
              <a:t>.</a:t>
            </a:r>
          </a:p>
          <a:p>
            <a:r>
              <a:rPr lang="vi-VN"/>
              <a:t>3. </a:t>
            </a:r>
            <a:r>
              <a:rPr lang="vi-VN" smtClean="0"/>
              <a:t>Work = </a:t>
            </a:r>
            <a:r>
              <a:rPr lang="vi-VN"/>
              <a:t>Work+ Allocationi</a:t>
            </a:r>
          </a:p>
          <a:p>
            <a:pPr marL="457200" lvl="1" indent="0">
              <a:buNone/>
            </a:pPr>
            <a:r>
              <a:rPr lang="vi-VN" smtClean="0">
                <a:solidFill>
                  <a:srgbClr val="0033CC"/>
                </a:solidFill>
              </a:rPr>
              <a:t>Finish [</a:t>
            </a:r>
            <a:r>
              <a:rPr lang="vi-VN">
                <a:solidFill>
                  <a:srgbClr val="0033CC"/>
                </a:solidFill>
              </a:rPr>
              <a:t>i] </a:t>
            </a:r>
            <a:r>
              <a:rPr lang="vi-VN" smtClean="0">
                <a:solidFill>
                  <a:srgbClr val="0033CC"/>
                </a:solidFill>
              </a:rPr>
              <a:t>= true</a:t>
            </a:r>
            <a:endParaRPr lang="vi-VN">
              <a:solidFill>
                <a:srgbClr val="0033CC"/>
              </a:solidFill>
            </a:endParaRPr>
          </a:p>
          <a:p>
            <a:pPr marL="457200" lvl="1" indent="0">
              <a:buNone/>
            </a:pPr>
            <a:r>
              <a:rPr lang="vi-VN" smtClean="0">
                <a:solidFill>
                  <a:srgbClr val="0033CC"/>
                </a:solidFill>
              </a:rPr>
              <a:t>Nhảy đến bước 2.</a:t>
            </a:r>
          </a:p>
          <a:p>
            <a:r>
              <a:rPr lang="vi-VN" smtClean="0"/>
              <a:t>4</a:t>
            </a:r>
            <a:r>
              <a:rPr lang="vi-VN"/>
              <a:t>. </a:t>
            </a:r>
            <a:r>
              <a:rPr lang="vi-VN" smtClean="0"/>
              <a:t>Nếu Finish[i</a:t>
            </a:r>
            <a:r>
              <a:rPr lang="vi-VN"/>
              <a:t>] == true </a:t>
            </a:r>
            <a:r>
              <a:rPr lang="vi-VN" smtClean="0"/>
              <a:t>với tất cả i</a:t>
            </a:r>
            <a:r>
              <a:rPr lang="vi-VN"/>
              <a:t>, </a:t>
            </a:r>
            <a:r>
              <a:rPr lang="vi-VN" smtClean="0"/>
              <a:t>hệ thống trong trạng thái an </a:t>
            </a:r>
            <a:r>
              <a:rPr lang="vi-VN"/>
              <a:t>toàn</a:t>
            </a:r>
          </a:p>
        </p:txBody>
      </p:sp>
    </p:spTree>
    <p:extLst>
      <p:ext uri="{BB962C8B-B14F-4D97-AF65-F5344CB8AC3E}">
        <p14:creationId xmlns:p14="http://schemas.microsoft.com/office/powerpoint/2010/main" val="96251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75421"/>
          </a:xfrm>
        </p:spPr>
        <p:txBody>
          <a:bodyPr>
            <a:normAutofit/>
          </a:bodyPr>
          <a:lstStyle/>
          <a:p>
            <a:r>
              <a:rPr lang="vi-VN" sz="3200" smtClean="0"/>
              <a:t>Thuật toán phân phối yêu cầu tài nguyên cho tiến trình Pi</a:t>
            </a:r>
            <a:endParaRPr lang="vi-VN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000" i="1">
                            <a:latin typeface="Cambria Math" panose="02040503050406030204" pitchFamily="18" charset="0"/>
                          </a:rPr>
                          <m:t>𝑅𝑒𝑞𝑢𝑒𝑠𝑡</m:t>
                        </m:r>
                      </m:e>
                      <m:sub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2000" smtClean="0"/>
                  <a:t>= </a:t>
                </a:r>
                <a:r>
                  <a:rPr lang="vi-VN" sz="2000"/>
                  <a:t>vector </a:t>
                </a:r>
                <a:r>
                  <a:rPr lang="vi-VN" sz="2000" smtClean="0"/>
                  <a:t>yêu cầu của Pi</a:t>
                </a:r>
                <a:r>
                  <a:rPr lang="vi-VN" sz="2000"/>
                  <a:t>. </a:t>
                </a:r>
                <a:r>
                  <a:rPr lang="vi-VN" sz="2000" smtClean="0"/>
                  <a:t>Nếu Reques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2000" smtClean="0"/>
                  <a:t>[j</a:t>
                </a:r>
                <a:r>
                  <a:rPr lang="vi-VN" sz="2000"/>
                  <a:t>] = </a:t>
                </a:r>
                <a:r>
                  <a:rPr lang="vi-VN" sz="2000" smtClean="0"/>
                  <a:t>k,Pi cần k thể hiện của Rj</a:t>
                </a:r>
                <a:r>
                  <a:rPr lang="vi-VN" sz="2000"/>
                  <a:t>.</a:t>
                </a:r>
              </a:p>
              <a:p>
                <a:pPr marL="0" indent="0" algn="just">
                  <a:buNone/>
                </a:pPr>
                <a:r>
                  <a:rPr lang="vi-VN" sz="2000"/>
                  <a:t>1. </a:t>
                </a:r>
                <a:r>
                  <a:rPr lang="vi-VN" sz="2000" smtClean="0"/>
                  <a:t>Nếu Reques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2000" smtClean="0"/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000" i="0">
                            <a:latin typeface="Cambria Math" panose="02040503050406030204" pitchFamily="18" charset="0"/>
                          </a:rPr>
                          <m:t>Need</m:t>
                        </m:r>
                      </m:e>
                      <m:sub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2000" smtClean="0"/>
                  <a:t> nhảy đến bước 2</a:t>
                </a:r>
                <a:r>
                  <a:rPr lang="vi-VN" sz="2000"/>
                  <a:t>. </a:t>
                </a:r>
                <a:r>
                  <a:rPr lang="vi-VN" sz="2000" smtClean="0"/>
                  <a:t>Nếu không</a:t>
                </a:r>
                <a:r>
                  <a:rPr lang="vi-VN" sz="2000"/>
                  <a:t>, </a:t>
                </a:r>
                <a:r>
                  <a:rPr lang="vi-VN" sz="2000" smtClean="0"/>
                  <a:t>lỗi (tiến trình cần nhiều hơn số yêu cầu khai báo ban </a:t>
                </a:r>
                <a:r>
                  <a:rPr lang="vi-VN" sz="2000"/>
                  <a:t>đầu).</a:t>
                </a:r>
              </a:p>
              <a:p>
                <a:pPr marL="0" indent="0" algn="just">
                  <a:buNone/>
                </a:pPr>
                <a:r>
                  <a:rPr lang="vi-VN" sz="2000"/>
                  <a:t>2. </a:t>
                </a:r>
                <a:r>
                  <a:rPr lang="vi-VN" sz="2000" smtClean="0"/>
                  <a:t>Nếu Reques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2000" smtClean="0"/>
                  <a:t>≤</a:t>
                </a:r>
                <a:r>
                  <a:rPr lang="vi-VN" sz="2000"/>
                  <a:t>Available, </a:t>
                </a:r>
                <a:r>
                  <a:rPr lang="vi-VN" sz="2000" smtClean="0"/>
                  <a:t>nhảy đến bước 3</a:t>
                </a:r>
                <a:r>
                  <a:rPr lang="vi-VN" sz="2000"/>
                  <a:t>. </a:t>
                </a:r>
                <a:r>
                  <a:rPr lang="vi-VN" sz="2000" smtClean="0"/>
                  <a:t>Nếu không Pi phải chờ vì tất cả tài nguyên đều không rỗi</a:t>
                </a:r>
                <a:r>
                  <a:rPr lang="vi-VN" sz="2000"/>
                  <a:t>.</a:t>
                </a:r>
              </a:p>
              <a:p>
                <a:pPr marL="0" indent="0" algn="just">
                  <a:buNone/>
                </a:pPr>
                <a:r>
                  <a:rPr lang="vi-VN" sz="2000"/>
                  <a:t>3. </a:t>
                </a:r>
                <a:r>
                  <a:rPr lang="vi-VN" sz="2000" smtClean="0"/>
                  <a:t>Thử phân phối tài nguyên được yêu cầu cho Pi bằng cách thay đổi trạng thái như sau</a:t>
                </a:r>
                <a:r>
                  <a:rPr lang="vi-VN" sz="2000"/>
                  <a:t>:</a:t>
                </a:r>
              </a:p>
              <a:p>
                <a:pPr marL="0" indent="0" algn="just">
                  <a:buNone/>
                </a:pPr>
                <a:r>
                  <a:rPr lang="vi-VN" sz="2000" smtClean="0"/>
                  <a:t>	Available</a:t>
                </a:r>
                <a:r>
                  <a:rPr lang="vi-VN" sz="2000"/>
                  <a:t>= </a:t>
                </a:r>
                <a:r>
                  <a:rPr lang="vi-VN" sz="2000" smtClean="0"/>
                  <a:t>Available-Request;</a:t>
                </a:r>
                <a:endParaRPr lang="vi-VN" sz="2000"/>
              </a:p>
              <a:p>
                <a:pPr marL="0" indent="0" algn="just">
                  <a:buNone/>
                </a:pPr>
                <a:r>
                  <a:rPr lang="vi-VN" sz="2000" smtClean="0"/>
                  <a:t>	Allocation=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vi-VN" sz="2000"/>
                          <m:t>Allocation</m:t>
                        </m:r>
                      </m:e>
                      <m:sub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200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vi-VN" sz="2000" smtClean="0"/>
                          <m:t>Reques</m:t>
                        </m:r>
                        <m:r>
                          <m:rPr>
                            <m:sty m:val="p"/>
                          </m:rPr>
                          <a:rPr lang="vi-VN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vi-V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2000" smtClean="0"/>
                  <a:t>;</a:t>
                </a:r>
                <a:endParaRPr lang="vi-VN" sz="2000"/>
              </a:p>
              <a:p>
                <a:pPr marL="0" indent="0" algn="just">
                  <a:buNone/>
                </a:pPr>
                <a:r>
                  <a:rPr lang="vi-VN" sz="2000" smtClean="0"/>
                  <a:t>	</a:t>
                </a:r>
                <a:r>
                  <a:rPr lang="vi-VN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000">
                            <a:latin typeface="Cambria Math" panose="02040503050406030204" pitchFamily="18" charset="0"/>
                          </a:rPr>
                          <m:t>Need</m:t>
                        </m:r>
                      </m:e>
                      <m:sub>
                        <m:r>
                          <a:rPr lang="vi-V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2000" smtClean="0"/>
                  <a:t> </a:t>
                </a:r>
                <a:r>
                  <a:rPr lang="vi-VN" sz="200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000">
                            <a:latin typeface="Cambria Math" panose="02040503050406030204" pitchFamily="18" charset="0"/>
                          </a:rPr>
                          <m:t>Need</m:t>
                        </m:r>
                      </m:e>
                      <m:sub>
                        <m:r>
                          <a:rPr lang="vi-V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2000" smtClean="0"/>
                  <a:t> 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vi-VN" sz="2000"/>
                          <m:t>Reques</m:t>
                        </m:r>
                        <m:r>
                          <m:rPr>
                            <m:sty m:val="p"/>
                          </m:rPr>
                          <a:rPr lang="vi-VN" sz="20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vi-V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2000" smtClean="0"/>
                  <a:t>;</a:t>
                </a:r>
                <a:endParaRPr lang="vi-VN" sz="2000"/>
              </a:p>
              <a:p>
                <a:pPr lvl="1" algn="just"/>
                <a:r>
                  <a:rPr lang="vi-VN" sz="2000" smtClean="0"/>
                  <a:t>Nếu </a:t>
                </a:r>
                <a:r>
                  <a:rPr lang="vi-VN" sz="2000"/>
                  <a:t>an </a:t>
                </a:r>
                <a:r>
                  <a:rPr lang="vi-VN" sz="2000" smtClean="0"/>
                  <a:t>toàn ⇒ tài nguyên được </a:t>
                </a:r>
                <a:r>
                  <a:rPr lang="vi-VN" sz="2000"/>
                  <a:t>phân </a:t>
                </a:r>
                <a:r>
                  <a:rPr lang="vi-VN" sz="2000" smtClean="0"/>
                  <a:t>phối cho Pi</a:t>
                </a:r>
                <a:r>
                  <a:rPr lang="vi-VN" sz="2000"/>
                  <a:t>.</a:t>
                </a:r>
              </a:p>
              <a:p>
                <a:pPr lvl="1" algn="just"/>
                <a:r>
                  <a:rPr lang="vi-VN" sz="2000" smtClean="0"/>
                  <a:t>Nếu </a:t>
                </a:r>
                <a:r>
                  <a:rPr lang="vi-VN" sz="2000"/>
                  <a:t>không an </a:t>
                </a:r>
                <a:r>
                  <a:rPr lang="vi-VN" sz="2000" smtClean="0"/>
                  <a:t>toàn ⇒ Pi </a:t>
                </a:r>
                <a:r>
                  <a:rPr lang="vi-VN" sz="2000"/>
                  <a:t>phải đợi, trạng thái phân phối tài nguyên </a:t>
                </a:r>
                <a:r>
                  <a:rPr lang="vi-VN" sz="2000" smtClean="0"/>
                  <a:t>cũ được</a:t>
                </a:r>
                <a:r>
                  <a:rPr lang="vi-VN" sz="1600" smtClean="0"/>
                  <a:t> </a:t>
                </a:r>
                <a:r>
                  <a:rPr lang="vi-VN" sz="2000" smtClean="0"/>
                  <a:t>khôi </a:t>
                </a:r>
                <a:r>
                  <a:rPr lang="vi-VN" sz="2000"/>
                  <a:t>phụclại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38" t="-264" r="-580" b="-7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64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Ví dụ về thuật toán Banker...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smtClean="0"/>
              <a:t>5 tiến trình từ P0 đến P4</a:t>
            </a:r>
            <a:endParaRPr lang="vi-VN"/>
          </a:p>
          <a:p>
            <a:r>
              <a:rPr lang="vi-VN" smtClean="0"/>
              <a:t>3 </a:t>
            </a:r>
            <a:r>
              <a:rPr lang="vi-VN"/>
              <a:t>loại tài nguyên A (10 </a:t>
            </a:r>
            <a:r>
              <a:rPr lang="vi-VN" smtClean="0"/>
              <a:t>thể hiện</a:t>
            </a:r>
            <a:r>
              <a:rPr lang="vi-VN"/>
              <a:t>), B(5 </a:t>
            </a:r>
            <a:r>
              <a:rPr lang="vi-VN" smtClean="0"/>
              <a:t>thể hiện</a:t>
            </a:r>
            <a:r>
              <a:rPr lang="vi-VN"/>
              <a:t>), </a:t>
            </a:r>
            <a:r>
              <a:rPr lang="vi-VN" smtClean="0"/>
              <a:t>vàC (</a:t>
            </a:r>
            <a:r>
              <a:rPr lang="vi-VN"/>
              <a:t>7 </a:t>
            </a:r>
            <a:r>
              <a:rPr lang="vi-VN" smtClean="0"/>
              <a:t>thể hiện</a:t>
            </a:r>
            <a:r>
              <a:rPr lang="vi-VN"/>
              <a:t>).</a:t>
            </a:r>
          </a:p>
          <a:p>
            <a:r>
              <a:rPr lang="vi-VN" smtClean="0"/>
              <a:t>Hệ thống tại thời điểm T0:</a:t>
            </a:r>
            <a:endParaRPr lang="vi-VN"/>
          </a:p>
          <a:p>
            <a:pPr marL="0" indent="0">
              <a:buNone/>
            </a:pPr>
            <a:r>
              <a:rPr lang="vi-VN" smtClean="0"/>
              <a:t>		</a:t>
            </a:r>
            <a:r>
              <a:rPr lang="vi-VN" u="sng" smtClean="0"/>
              <a:t>Allocation</a:t>
            </a:r>
            <a:r>
              <a:rPr lang="vi-VN" smtClean="0"/>
              <a:t> 	</a:t>
            </a:r>
            <a:r>
              <a:rPr lang="vi-VN" u="sng" smtClean="0"/>
              <a:t>Max</a:t>
            </a:r>
            <a:r>
              <a:rPr lang="vi-VN" smtClean="0"/>
              <a:t>	 	</a:t>
            </a:r>
            <a:r>
              <a:rPr lang="vi-VN" u="sng" smtClean="0"/>
              <a:t>Available</a:t>
            </a:r>
            <a:endParaRPr lang="vi-VN" u="sng"/>
          </a:p>
          <a:p>
            <a:pPr marL="0" indent="0">
              <a:buNone/>
            </a:pPr>
            <a:r>
              <a:rPr lang="vi-VN" smtClean="0"/>
              <a:t>		A </a:t>
            </a:r>
            <a:r>
              <a:rPr lang="vi-VN"/>
              <a:t>B C </a:t>
            </a:r>
            <a:r>
              <a:rPr lang="vi-VN" smtClean="0"/>
              <a:t>	A </a:t>
            </a:r>
            <a:r>
              <a:rPr lang="vi-VN"/>
              <a:t>B </a:t>
            </a:r>
            <a:r>
              <a:rPr lang="vi-VN" smtClean="0"/>
              <a:t>C	 	A </a:t>
            </a:r>
            <a:r>
              <a:rPr lang="vi-VN"/>
              <a:t>B C</a:t>
            </a:r>
          </a:p>
          <a:p>
            <a:pPr marL="0" indent="0">
              <a:buNone/>
            </a:pPr>
            <a:r>
              <a:rPr lang="vi-VN" smtClean="0"/>
              <a:t>	P0	0 </a:t>
            </a:r>
            <a:r>
              <a:rPr lang="vi-VN"/>
              <a:t>1 0 </a:t>
            </a:r>
            <a:r>
              <a:rPr lang="vi-VN" smtClean="0"/>
              <a:t>		7 </a:t>
            </a:r>
            <a:r>
              <a:rPr lang="vi-VN"/>
              <a:t>5 3  </a:t>
            </a:r>
            <a:r>
              <a:rPr lang="vi-VN" smtClean="0"/>
              <a:t>	3 </a:t>
            </a:r>
            <a:r>
              <a:rPr lang="vi-VN"/>
              <a:t>3 2</a:t>
            </a:r>
          </a:p>
          <a:p>
            <a:pPr marL="0" indent="0">
              <a:buNone/>
            </a:pPr>
            <a:r>
              <a:rPr lang="vi-VN" smtClean="0"/>
              <a:t>	P1	2 </a:t>
            </a:r>
            <a:r>
              <a:rPr lang="vi-VN"/>
              <a:t>0 0  </a:t>
            </a:r>
            <a:r>
              <a:rPr lang="vi-VN" smtClean="0"/>
              <a:t>	3 </a:t>
            </a:r>
            <a:r>
              <a:rPr lang="vi-VN"/>
              <a:t>2 2 </a:t>
            </a:r>
          </a:p>
          <a:p>
            <a:pPr marL="0" indent="0">
              <a:buNone/>
            </a:pPr>
            <a:r>
              <a:rPr lang="vi-VN" smtClean="0"/>
              <a:t>	P2 	3 </a:t>
            </a:r>
            <a:r>
              <a:rPr lang="vi-VN"/>
              <a:t>0 2  </a:t>
            </a:r>
            <a:r>
              <a:rPr lang="vi-VN" smtClean="0"/>
              <a:t>	9 </a:t>
            </a:r>
            <a:r>
              <a:rPr lang="vi-VN"/>
              <a:t>0 2</a:t>
            </a:r>
          </a:p>
          <a:p>
            <a:pPr marL="0" indent="0">
              <a:buNone/>
            </a:pPr>
            <a:r>
              <a:rPr lang="vi-VN" smtClean="0"/>
              <a:t>	P3 	2 </a:t>
            </a:r>
            <a:r>
              <a:rPr lang="vi-VN"/>
              <a:t>1 1  </a:t>
            </a:r>
            <a:r>
              <a:rPr lang="vi-VN" smtClean="0"/>
              <a:t>	2 </a:t>
            </a:r>
            <a:r>
              <a:rPr lang="vi-VN"/>
              <a:t>2 2</a:t>
            </a:r>
          </a:p>
          <a:p>
            <a:pPr marL="0" indent="0">
              <a:buNone/>
            </a:pPr>
            <a:r>
              <a:rPr lang="vi-VN" smtClean="0"/>
              <a:t>	P4 	0 </a:t>
            </a:r>
            <a:r>
              <a:rPr lang="vi-VN"/>
              <a:t>0 2 </a:t>
            </a:r>
            <a:r>
              <a:rPr lang="vi-VN" smtClean="0"/>
              <a:t>		4 </a:t>
            </a:r>
            <a:r>
              <a:rPr lang="vi-VN"/>
              <a:t>3 3 </a:t>
            </a:r>
          </a:p>
        </p:txBody>
      </p:sp>
    </p:spTree>
    <p:extLst>
      <p:ext uri="{BB962C8B-B14F-4D97-AF65-F5344CB8AC3E}">
        <p14:creationId xmlns:p14="http://schemas.microsoft.com/office/powerpoint/2010/main" val="5810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...Ví dụ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253"/>
            <a:ext cx="10515600" cy="4133348"/>
          </a:xfrm>
        </p:spPr>
        <p:txBody>
          <a:bodyPr>
            <a:normAutofit fontScale="92500" lnSpcReduction="20000"/>
          </a:bodyPr>
          <a:lstStyle/>
          <a:p>
            <a:r>
              <a:rPr lang="vi-VN" smtClean="0"/>
              <a:t>Nội </a:t>
            </a:r>
            <a:r>
              <a:rPr lang="vi-VN"/>
              <a:t>dung </a:t>
            </a:r>
            <a:r>
              <a:rPr lang="vi-VN" smtClean="0"/>
              <a:t>của ma </a:t>
            </a:r>
            <a:r>
              <a:rPr lang="vi-VN"/>
              <a:t>trận Need. Need </a:t>
            </a:r>
            <a:r>
              <a:rPr lang="vi-VN" smtClean="0"/>
              <a:t>được định nghĩa là Max </a:t>
            </a:r>
            <a:r>
              <a:rPr lang="vi-VN"/>
              <a:t>– Allocation.</a:t>
            </a:r>
          </a:p>
          <a:p>
            <a:pPr marL="0" indent="0">
              <a:buNone/>
            </a:pPr>
            <a:r>
              <a:rPr lang="vi-VN" smtClean="0"/>
              <a:t>		</a:t>
            </a:r>
            <a:r>
              <a:rPr lang="vi-VN" u="sng" smtClean="0"/>
              <a:t>Need</a:t>
            </a:r>
            <a:endParaRPr lang="vi-VN" u="sng"/>
          </a:p>
          <a:p>
            <a:pPr marL="0" indent="0">
              <a:buNone/>
            </a:pPr>
            <a:r>
              <a:rPr lang="vi-VN" smtClean="0"/>
              <a:t>		A </a:t>
            </a:r>
            <a:r>
              <a:rPr lang="vi-VN"/>
              <a:t>B C</a:t>
            </a:r>
          </a:p>
          <a:p>
            <a:pPr marL="0" indent="0">
              <a:buNone/>
            </a:pPr>
            <a:r>
              <a:rPr lang="vi-VN" smtClean="0"/>
              <a:t>	P0	7 </a:t>
            </a:r>
            <a:r>
              <a:rPr lang="vi-VN"/>
              <a:t>4 3 </a:t>
            </a:r>
          </a:p>
          <a:p>
            <a:pPr marL="0" indent="0">
              <a:buNone/>
            </a:pPr>
            <a:r>
              <a:rPr lang="vi-VN" smtClean="0"/>
              <a:t>	P1	1 </a:t>
            </a:r>
            <a:r>
              <a:rPr lang="vi-VN"/>
              <a:t>2 2 </a:t>
            </a:r>
          </a:p>
          <a:p>
            <a:pPr marL="0" indent="0">
              <a:buNone/>
            </a:pPr>
            <a:r>
              <a:rPr lang="vi-VN" smtClean="0"/>
              <a:t>	P2	6 </a:t>
            </a:r>
            <a:r>
              <a:rPr lang="vi-VN"/>
              <a:t>0 0 </a:t>
            </a:r>
          </a:p>
          <a:p>
            <a:pPr marL="0" indent="0">
              <a:buNone/>
            </a:pPr>
            <a:r>
              <a:rPr lang="vi-VN" smtClean="0"/>
              <a:t>	P3 	0 </a:t>
            </a:r>
            <a:r>
              <a:rPr lang="vi-VN"/>
              <a:t>1 1</a:t>
            </a:r>
          </a:p>
          <a:p>
            <a:pPr marL="0" indent="0">
              <a:buNone/>
            </a:pPr>
            <a:r>
              <a:rPr lang="vi-VN" smtClean="0"/>
              <a:t>	P4	4 </a:t>
            </a:r>
            <a:r>
              <a:rPr lang="vi-VN"/>
              <a:t>3 1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558971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solidFill>
                  <a:srgbClr val="0000FF"/>
                </a:solidFill>
              </a:rPr>
              <a:t>Hệ thống trong trạng thái an toàn vì chuỗi &lt; P1, P3, P4, P2, P0&gt; thỏa mãn điều kiện an toàn</a:t>
            </a:r>
          </a:p>
        </p:txBody>
      </p:sp>
    </p:spTree>
    <p:extLst>
      <p:ext uri="{BB962C8B-B14F-4D97-AF65-F5344CB8AC3E}">
        <p14:creationId xmlns:p14="http://schemas.microsoft.com/office/powerpoint/2010/main" val="41026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Ví dụ</a:t>
            </a:r>
            <a:r>
              <a:rPr lang="vi-VN"/>
              <a:t>: </a:t>
            </a:r>
            <a:r>
              <a:rPr lang="vi-VN" smtClean="0"/>
              <a:t>P1 yêu cầu (1,0,2)...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252"/>
            <a:ext cx="10515600" cy="3552777"/>
          </a:xfrm>
        </p:spPr>
        <p:txBody>
          <a:bodyPr>
            <a:normAutofit fontScale="85000" lnSpcReduction="20000"/>
          </a:bodyPr>
          <a:lstStyle/>
          <a:p>
            <a:r>
              <a:rPr lang="vi-VN" smtClean="0"/>
              <a:t>Kiểm tra thấy </a:t>
            </a:r>
            <a:r>
              <a:rPr lang="vi-VN"/>
              <a:t>Request ≤Available (hay, (1,0,2) </a:t>
            </a:r>
            <a:r>
              <a:rPr lang="vi-VN" smtClean="0"/>
              <a:t>≤ (</a:t>
            </a:r>
            <a:r>
              <a:rPr lang="vi-VN"/>
              <a:t>3,3,2) </a:t>
            </a:r>
            <a:r>
              <a:rPr lang="vi-VN" smtClean="0"/>
              <a:t>⇒ true</a:t>
            </a:r>
            <a:r>
              <a:rPr lang="vi-VN"/>
              <a:t>).</a:t>
            </a:r>
          </a:p>
          <a:p>
            <a:pPr marL="0" indent="0">
              <a:buNone/>
            </a:pPr>
            <a:r>
              <a:rPr lang="vi-VN" smtClean="0"/>
              <a:t>		</a:t>
            </a:r>
            <a:r>
              <a:rPr lang="vi-VN" u="sng" smtClean="0"/>
              <a:t>Allocation</a:t>
            </a:r>
            <a:r>
              <a:rPr lang="vi-VN" smtClean="0"/>
              <a:t> 		</a:t>
            </a:r>
            <a:r>
              <a:rPr lang="vi-VN" u="sng" smtClean="0"/>
              <a:t>Need </a:t>
            </a:r>
            <a:r>
              <a:rPr lang="vi-VN" smtClean="0"/>
              <a:t>		</a:t>
            </a:r>
            <a:r>
              <a:rPr lang="vi-VN" u="sng" smtClean="0"/>
              <a:t>Available</a:t>
            </a:r>
            <a:endParaRPr lang="vi-VN" u="sng"/>
          </a:p>
          <a:p>
            <a:pPr marL="0" indent="0">
              <a:buNone/>
            </a:pPr>
            <a:r>
              <a:rPr lang="vi-VN" smtClean="0"/>
              <a:t>		A </a:t>
            </a:r>
            <a:r>
              <a:rPr lang="vi-VN"/>
              <a:t>B C </a:t>
            </a:r>
            <a:r>
              <a:rPr lang="vi-VN" smtClean="0"/>
              <a:t>			A </a:t>
            </a:r>
            <a:r>
              <a:rPr lang="vi-VN"/>
              <a:t>B </a:t>
            </a:r>
            <a:r>
              <a:rPr lang="vi-VN" smtClean="0"/>
              <a:t>C	 	A </a:t>
            </a:r>
            <a:r>
              <a:rPr lang="vi-VN"/>
              <a:t>B C </a:t>
            </a:r>
          </a:p>
          <a:p>
            <a:pPr marL="0" indent="0">
              <a:buNone/>
            </a:pPr>
            <a:r>
              <a:rPr lang="vi-VN" smtClean="0"/>
              <a:t>	P0 	0 </a:t>
            </a:r>
            <a:r>
              <a:rPr lang="vi-VN"/>
              <a:t>1 0 </a:t>
            </a:r>
            <a:r>
              <a:rPr lang="vi-VN" smtClean="0"/>
              <a:t>			7 </a:t>
            </a:r>
            <a:r>
              <a:rPr lang="vi-VN"/>
              <a:t>4 3  </a:t>
            </a:r>
            <a:r>
              <a:rPr lang="vi-VN" smtClean="0"/>
              <a:t>		2 </a:t>
            </a:r>
            <a:r>
              <a:rPr lang="vi-VN"/>
              <a:t>3 0</a:t>
            </a:r>
          </a:p>
          <a:p>
            <a:pPr marL="0" indent="0">
              <a:buNone/>
            </a:pPr>
            <a:r>
              <a:rPr lang="vi-VN" smtClean="0"/>
              <a:t>	P1 	3 </a:t>
            </a:r>
            <a:r>
              <a:rPr lang="vi-VN"/>
              <a:t>0 2 </a:t>
            </a:r>
            <a:r>
              <a:rPr lang="vi-VN" smtClean="0"/>
              <a:t>			0 </a:t>
            </a:r>
            <a:r>
              <a:rPr lang="vi-VN"/>
              <a:t>2 0 </a:t>
            </a:r>
          </a:p>
          <a:p>
            <a:pPr marL="0" indent="0">
              <a:buNone/>
            </a:pPr>
            <a:r>
              <a:rPr lang="vi-VN" smtClean="0"/>
              <a:t>	P2	3 </a:t>
            </a:r>
            <a:r>
              <a:rPr lang="vi-VN"/>
              <a:t>0 1  </a:t>
            </a:r>
            <a:r>
              <a:rPr lang="vi-VN" smtClean="0"/>
              <a:t>			6 </a:t>
            </a:r>
            <a:r>
              <a:rPr lang="vi-VN"/>
              <a:t>0 0 </a:t>
            </a:r>
          </a:p>
          <a:p>
            <a:pPr marL="0" indent="0">
              <a:buNone/>
            </a:pPr>
            <a:r>
              <a:rPr lang="vi-VN" smtClean="0"/>
              <a:t>	P3 	2 </a:t>
            </a:r>
            <a:r>
              <a:rPr lang="vi-VN"/>
              <a:t>1 1  </a:t>
            </a:r>
            <a:r>
              <a:rPr lang="vi-VN" smtClean="0"/>
              <a:t>			0 </a:t>
            </a:r>
            <a:r>
              <a:rPr lang="vi-VN"/>
              <a:t>1 1</a:t>
            </a:r>
          </a:p>
          <a:p>
            <a:pPr marL="0" indent="0">
              <a:buNone/>
            </a:pPr>
            <a:r>
              <a:rPr lang="vi-VN" smtClean="0"/>
              <a:t>	P4	0 </a:t>
            </a:r>
            <a:r>
              <a:rPr lang="vi-VN"/>
              <a:t>0 2  </a:t>
            </a:r>
            <a:r>
              <a:rPr lang="vi-VN" smtClean="0"/>
              <a:t>			4 </a:t>
            </a:r>
            <a:r>
              <a:rPr lang="vi-VN"/>
              <a:t>3 1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014090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/>
              <a:t>Thực thi thuật toán safety cho thấy chuỗi &lt;P1, P3, P4, P0, P2&gt; thỏa mãn yêu cầu an toàn.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/>
              <a:t>Yêu cầu (3,3,0) của P4 có thể được gán hay không?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/>
              <a:t>Yêu cầu (0,2,0) của P0 có thể được gán hay không</a:t>
            </a:r>
            <a:r>
              <a:rPr lang="vi-VN" sz="2400" smtClean="0"/>
              <a:t>?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629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 </a:t>
            </a:r>
            <a:r>
              <a:rPr lang="vi-VN" smtClean="0"/>
              <a:t>Vấn đề “Bế tắc</a:t>
            </a:r>
            <a:r>
              <a:rPr lang="vi-VN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smtClean="0"/>
              <a:t>Một tập các tiến trình bị </a:t>
            </a:r>
            <a:r>
              <a:rPr lang="vi-VN"/>
              <a:t>block, </a:t>
            </a:r>
            <a:r>
              <a:rPr lang="vi-VN" smtClean="0"/>
              <a:t>mỗi tiến trình giữ một tài </a:t>
            </a:r>
            <a:r>
              <a:rPr lang="vi-VN"/>
              <a:t>nguyên và </a:t>
            </a:r>
            <a:r>
              <a:rPr lang="vi-VN" smtClean="0"/>
              <a:t>chờ một </a:t>
            </a:r>
            <a:r>
              <a:rPr lang="vi-VN"/>
              <a:t>tài nguyên bị </a:t>
            </a:r>
            <a:r>
              <a:rPr lang="vi-VN" smtClean="0"/>
              <a:t>chiếm giữ bởi một tiến </a:t>
            </a:r>
            <a:r>
              <a:rPr lang="vi-VN"/>
              <a:t>trình khác trong tập</a:t>
            </a:r>
          </a:p>
          <a:p>
            <a:r>
              <a:rPr lang="vi-VN" smtClean="0"/>
              <a:t>Ví </a:t>
            </a:r>
            <a:r>
              <a:rPr lang="vi-VN"/>
              <a:t>dụ</a:t>
            </a:r>
          </a:p>
          <a:p>
            <a:pPr lvl="1"/>
            <a:r>
              <a:rPr lang="vi-VN" smtClean="0"/>
              <a:t>Một hệ thống </a:t>
            </a:r>
            <a:r>
              <a:rPr lang="vi-VN"/>
              <a:t>có 2 băng từ</a:t>
            </a:r>
          </a:p>
          <a:p>
            <a:pPr lvl="1"/>
            <a:r>
              <a:rPr lang="vi-VN" smtClean="0"/>
              <a:t>P1 và P2 mỗi tiến </a:t>
            </a:r>
            <a:r>
              <a:rPr lang="vi-VN"/>
              <a:t>trình </a:t>
            </a:r>
            <a:r>
              <a:rPr lang="vi-VN" smtClean="0"/>
              <a:t>giữ một băng từ và đòi hỏi băng từ được giữ bởi tiến trình kia</a:t>
            </a:r>
            <a:r>
              <a:rPr lang="vi-VN"/>
              <a:t>. </a:t>
            </a:r>
          </a:p>
          <a:p>
            <a:r>
              <a:rPr lang="vi-VN" smtClean="0"/>
              <a:t>Ví </a:t>
            </a:r>
            <a:r>
              <a:rPr lang="vi-VN"/>
              <a:t>dụ</a:t>
            </a:r>
          </a:p>
          <a:p>
            <a:pPr lvl="1"/>
            <a:r>
              <a:rPr lang="vi-VN" smtClean="0"/>
              <a:t>semaphores A và B</a:t>
            </a:r>
            <a:r>
              <a:rPr lang="vi-VN"/>
              <a:t>, </a:t>
            </a:r>
            <a:r>
              <a:rPr lang="vi-VN" smtClean="0"/>
              <a:t>được khởi tạo bằng </a:t>
            </a:r>
            <a:r>
              <a:rPr lang="vi-VN"/>
              <a:t>1</a:t>
            </a:r>
          </a:p>
          <a:p>
            <a:pPr marL="2286000" lvl="5" indent="0">
              <a:buNone/>
            </a:pPr>
            <a:r>
              <a:rPr lang="vi-VN" sz="2200" smtClean="0"/>
              <a:t>    P0                                       P1</a:t>
            </a:r>
            <a:endParaRPr lang="vi-VN" sz="2200"/>
          </a:p>
          <a:p>
            <a:pPr marL="2286000" lvl="5" indent="0">
              <a:buNone/>
            </a:pPr>
            <a:r>
              <a:rPr lang="vi-VN" sz="2200"/>
              <a:t>wait (A); </a:t>
            </a:r>
            <a:r>
              <a:rPr lang="vi-VN" sz="2200" smtClean="0"/>
              <a:t>                              wait(B</a:t>
            </a:r>
            <a:r>
              <a:rPr lang="vi-VN" sz="2200"/>
              <a:t>)</a:t>
            </a:r>
          </a:p>
          <a:p>
            <a:pPr marL="2286000" lvl="5" indent="0">
              <a:buNone/>
            </a:pPr>
            <a:r>
              <a:rPr lang="vi-VN" sz="2200"/>
              <a:t>wait (B); </a:t>
            </a:r>
            <a:r>
              <a:rPr lang="vi-VN" sz="2200" smtClean="0"/>
              <a:t>                              wait(A)</a:t>
            </a:r>
            <a:endParaRPr lang="vi-VN" sz="2200"/>
          </a:p>
        </p:txBody>
      </p:sp>
    </p:spTree>
    <p:extLst>
      <p:ext uri="{BB962C8B-B14F-4D97-AF65-F5344CB8AC3E}">
        <p14:creationId xmlns:p14="http://schemas.microsoft.com/office/powerpoint/2010/main" val="382242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Khôi phục sau bế tắc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Cho phép trạng thái vào trạng thái </a:t>
            </a:r>
            <a:r>
              <a:rPr lang="vi-VN" smtClean="0"/>
              <a:t>bế tắc</a:t>
            </a:r>
            <a:endParaRPr lang="vi-VN"/>
          </a:p>
          <a:p>
            <a:r>
              <a:rPr lang="vi-VN" smtClean="0"/>
              <a:t>Thuật toán phát hiện bế tắc</a:t>
            </a:r>
            <a:endParaRPr lang="vi-VN"/>
          </a:p>
          <a:p>
            <a:r>
              <a:rPr lang="vi-VN" smtClean="0"/>
              <a:t>Phương </a:t>
            </a:r>
            <a:r>
              <a:rPr lang="vi-VN"/>
              <a:t>pháp khôi phục</a:t>
            </a:r>
          </a:p>
        </p:txBody>
      </p:sp>
    </p:spTree>
    <p:extLst>
      <p:ext uri="{BB962C8B-B14F-4D97-AF65-F5344CB8AC3E}">
        <p14:creationId xmlns:p14="http://schemas.microsoft.com/office/powerpoint/2010/main" val="90972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Mỗi loại tài nguyên có một thể hiện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vi-VN" smtClean="0"/>
                  <a:t>Duy trì đồ thị </a:t>
                </a:r>
                <a:r>
                  <a:rPr lang="vi-VN"/>
                  <a:t>wait-for</a:t>
                </a:r>
              </a:p>
              <a:p>
                <a:pPr lvl="1" algn="just"/>
                <a:r>
                  <a:rPr lang="vi-VN" smtClean="0"/>
                  <a:t>Các </a:t>
                </a:r>
                <a:r>
                  <a:rPr lang="vi-VN"/>
                  <a:t>node là các tiến trình.</a:t>
                </a:r>
              </a:p>
              <a:p>
                <a:pPr lvl="1" algn="just"/>
                <a:r>
                  <a:rPr lang="vi-VN" smtClean="0"/>
                  <a:t>Pi </a:t>
                </a:r>
                <a:r>
                  <a:rPr lang="vi-VN"/>
                  <a:t>→Pj  </a:t>
                </a:r>
                <a:r>
                  <a:rPr lang="vi-VN" smtClean="0"/>
                  <a:t>nếu Pi </a:t>
                </a:r>
                <a:r>
                  <a:rPr lang="vi-VN"/>
                  <a:t>đang </a:t>
                </a:r>
                <a:r>
                  <a:rPr lang="vi-VN" smtClean="0"/>
                  <a:t>chờ Pj.</a:t>
                </a:r>
                <a:endParaRPr lang="vi-VN"/>
              </a:p>
              <a:p>
                <a:pPr algn="just"/>
                <a:r>
                  <a:rPr lang="vi-VN" smtClean="0"/>
                  <a:t>Định </a:t>
                </a:r>
                <a:r>
                  <a:rPr lang="vi-VN"/>
                  <a:t>kì </a:t>
                </a:r>
                <a:r>
                  <a:rPr lang="vi-VN" smtClean="0"/>
                  <a:t>thực hiện thuật </a:t>
                </a:r>
                <a:r>
                  <a:rPr lang="vi-VN"/>
                  <a:t>toán tìm chu trình </a:t>
                </a:r>
                <a:r>
                  <a:rPr lang="vi-VN" smtClean="0"/>
                  <a:t>trong đồ thị</a:t>
                </a:r>
                <a:r>
                  <a:rPr lang="vi-VN"/>
                  <a:t>.</a:t>
                </a:r>
              </a:p>
              <a:p>
                <a:pPr algn="just"/>
                <a:r>
                  <a:rPr lang="vi-VN" smtClean="0"/>
                  <a:t>Một giải thuật kiểm </a:t>
                </a:r>
                <a:r>
                  <a:rPr lang="vi-VN"/>
                  <a:t>tra chu trình </a:t>
                </a:r>
                <a:r>
                  <a:rPr lang="vi-VN" smtClean="0"/>
                  <a:t>trong đồ thị cần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vi-VN" smtClean="0"/>
                  <a:t> thao </a:t>
                </a:r>
                <a:r>
                  <a:rPr lang="vi-VN"/>
                  <a:t>tác, </a:t>
                </a:r>
                <a:r>
                  <a:rPr lang="vi-VN" smtClean="0"/>
                  <a:t>ở đây n là số đỉnh trong đồ thị</a:t>
                </a:r>
                <a:endParaRPr lang="vi-VN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925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0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mtClean="0"/>
              <a:t>Đồ thị phân phối tài nguyên và đồ thị Wait-for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0138" y="5806605"/>
            <a:ext cx="9543661" cy="3606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vi-VN" smtClean="0"/>
              <a:t>(a) Đồ thị phân phối tài nguyên 	(b) Đồ thị </a:t>
            </a:r>
            <a:r>
              <a:rPr lang="vi-VN"/>
              <a:t>wait-for </a:t>
            </a:r>
            <a:r>
              <a:rPr lang="vi-VN" smtClean="0"/>
              <a:t>tương ứng</a:t>
            </a:r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880" y="1576289"/>
            <a:ext cx="6200267" cy="402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Mỗi tài nguyên có nhiều hơn một thể hiện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vi-VN" smtClean="0"/>
                  <a:t>Available:Vector độ dài m chỉ số các </a:t>
                </a:r>
                <a:r>
                  <a:rPr lang="vi-VN"/>
                  <a:t>trường </a:t>
                </a:r>
                <a:r>
                  <a:rPr lang="vi-VN" smtClean="0"/>
                  <a:t>hợp còn rỗi đối với mỗi </a:t>
                </a:r>
                <a:r>
                  <a:rPr lang="vi-VN"/>
                  <a:t>tài nguyên.</a:t>
                </a:r>
              </a:p>
              <a:p>
                <a:pPr algn="just"/>
                <a:r>
                  <a:rPr lang="vi-VN" smtClean="0"/>
                  <a:t>Allocation: Ma trận </a:t>
                </a:r>
                <a14:m>
                  <m:oMath xmlns:m="http://schemas.openxmlformats.org/officeDocument/2006/math">
                    <m:r>
                      <a:rPr lang="vi-VN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vi-VN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vi-VN" smtClean="0"/>
                  <a:t> xác định số tài </a:t>
                </a:r>
                <a:r>
                  <a:rPr lang="vi-VN"/>
                  <a:t>nguyên </a:t>
                </a:r>
                <a:r>
                  <a:rPr lang="vi-VN" smtClean="0"/>
                  <a:t>của mỗi loại được </a:t>
                </a:r>
                <a:r>
                  <a:rPr lang="vi-VN"/>
                  <a:t>phân </a:t>
                </a:r>
                <a:r>
                  <a:rPr lang="vi-VN" smtClean="0"/>
                  <a:t>phối cho tiến trình</a:t>
                </a:r>
                <a:r>
                  <a:rPr lang="vi-VN"/>
                  <a:t>.</a:t>
                </a:r>
              </a:p>
              <a:p>
                <a:pPr algn="just"/>
                <a:r>
                  <a:rPr lang="vi-VN" smtClean="0"/>
                  <a:t>Request: Ma trận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vi-VN"/>
                  <a:t> </a:t>
                </a:r>
                <a:r>
                  <a:rPr lang="vi-VN" smtClean="0"/>
                  <a:t>chỉ </a:t>
                </a:r>
                <a:r>
                  <a:rPr lang="vi-VN"/>
                  <a:t>yêu </a:t>
                </a:r>
                <a:r>
                  <a:rPr lang="vi-VN" smtClean="0"/>
                  <a:t>cầu hiện tại của tiến trình</a:t>
                </a:r>
                <a:r>
                  <a:rPr lang="vi-VN"/>
                  <a:t>. </a:t>
                </a:r>
                <a:r>
                  <a:rPr lang="vi-VN" smtClean="0"/>
                  <a:t>Nếu Request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vi-VN" smtClean="0"/>
                  <a:t>] </a:t>
                </a:r>
                <a:r>
                  <a:rPr lang="vi-VN"/>
                  <a:t>= k, </a:t>
                </a:r>
                <a:r>
                  <a:rPr lang="vi-VN" smtClean="0"/>
                  <a:t>tiến trình Pi </a:t>
                </a:r>
                <a:r>
                  <a:rPr lang="vi-VN"/>
                  <a:t>đang cần </a:t>
                </a:r>
                <a:r>
                  <a:rPr lang="vi-VN" smtClean="0"/>
                  <a:t>thêm k trường hợp </a:t>
                </a:r>
                <a:r>
                  <a:rPr lang="vi-VN"/>
                  <a:t>tài </a:t>
                </a:r>
                <a:r>
                  <a:rPr lang="vi-VN" smtClean="0"/>
                  <a:t>nguyên Rj.</a:t>
                </a:r>
                <a:endParaRPr lang="vi-VN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43" t="-925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2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Thuật toán phát hiện...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vi-VN" smtClean="0"/>
                  <a:t>1. Gọi Work and Finish là các vector độ dài m và n tương ứng</a:t>
                </a:r>
                <a:r>
                  <a:rPr lang="vi-VN"/>
                  <a:t>. </a:t>
                </a:r>
                <a:r>
                  <a:rPr lang="vi-VN" smtClean="0"/>
                  <a:t>Khởi tạo</a:t>
                </a:r>
                <a:r>
                  <a:rPr lang="vi-VN"/>
                  <a:t>:</a:t>
                </a:r>
              </a:p>
              <a:p>
                <a:pPr marL="0" indent="0">
                  <a:buNone/>
                </a:pPr>
                <a:r>
                  <a:rPr lang="vi-VN" smtClean="0"/>
                  <a:t>	(</a:t>
                </a:r>
                <a:r>
                  <a:rPr lang="vi-VN"/>
                  <a:t>a) Work= Available</a:t>
                </a:r>
              </a:p>
              <a:p>
                <a:pPr marL="0" indent="0">
                  <a:buNone/>
                </a:pPr>
                <a:r>
                  <a:rPr lang="vi-VN" smtClean="0"/>
                  <a:t>	(</a:t>
                </a:r>
                <a:r>
                  <a:rPr lang="vi-VN"/>
                  <a:t>b)For i = 1,2, …,n,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𝐴𝑙𝑙𝑜𝑐𝑎𝑡𝑖𝑜𝑛</m:t>
                        </m:r>
                        <m:r>
                          <m:rPr>
                            <m:nor/>
                          </m:rPr>
                          <a:rPr lang="vi-VN"/>
                          <m:t> 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vi-VN"/>
                  <a:t>, then </a:t>
                </a:r>
              </a:p>
              <a:p>
                <a:pPr marL="0" indent="0">
                  <a:buNone/>
                </a:pPr>
                <a:r>
                  <a:rPr lang="vi-VN" smtClean="0"/>
                  <a:t>		Finish[i</a:t>
                </a:r>
                <a:r>
                  <a:rPr lang="vi-VN"/>
                  <a:t>] = false</a:t>
                </a:r>
                <a:r>
                  <a:rPr lang="vi-VN" smtClean="0"/>
                  <a:t>; otherwise</a:t>
                </a:r>
                <a:r>
                  <a:rPr lang="vi-VN"/>
                  <a:t>, Finish[i] = true.</a:t>
                </a:r>
              </a:p>
              <a:p>
                <a:r>
                  <a:rPr lang="vi-VN"/>
                  <a:t>2. </a:t>
                </a:r>
                <a:r>
                  <a:rPr lang="vi-VN" smtClean="0"/>
                  <a:t>Tìm một chỉ số i thỏa mãn</a:t>
                </a:r>
                <a:r>
                  <a:rPr lang="vi-VN"/>
                  <a:t>:</a:t>
                </a:r>
              </a:p>
              <a:p>
                <a:pPr marL="0" indent="0">
                  <a:buNone/>
                </a:pPr>
                <a:r>
                  <a:rPr lang="vi-VN" smtClean="0"/>
                  <a:t>	(</a:t>
                </a:r>
                <a:r>
                  <a:rPr lang="vi-VN"/>
                  <a:t>a)Finish[i] == false</a:t>
                </a:r>
              </a:p>
              <a:p>
                <a:pPr marL="0" indent="0">
                  <a:buNone/>
                </a:pPr>
                <a:r>
                  <a:rPr lang="vi-VN" smtClean="0"/>
                  <a:t>	(b)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𝑅𝑒𝑞𝑢𝑒𝑠𝑡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mtClean="0"/>
                  <a:t> </a:t>
                </a:r>
                <a:r>
                  <a:rPr lang="vi-VN"/>
                  <a:t>≤Work</a:t>
                </a:r>
              </a:p>
              <a:p>
                <a:pPr marL="0" indent="0">
                  <a:buNone/>
                </a:pPr>
                <a:r>
                  <a:rPr lang="vi-VN" smtClean="0"/>
                  <a:t>	Nếu không tồn tại </a:t>
                </a:r>
                <a:r>
                  <a:rPr lang="vi-VN"/>
                  <a:t>i </a:t>
                </a:r>
                <a:r>
                  <a:rPr lang="vi-VN" smtClean="0"/>
                  <a:t>nhảy đến bước 4</a:t>
                </a:r>
                <a:r>
                  <a:rPr lang="vi-VN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453" r="-23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8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...Thuật </a:t>
            </a:r>
            <a:r>
              <a:rPr lang="vi-VN"/>
              <a:t>toán phát </a:t>
            </a:r>
            <a:r>
              <a:rPr lang="vi-VN" smtClean="0"/>
              <a:t>hiện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vi-VN" smtClean="0"/>
                  <a:t>3.Work= Work</a:t>
                </a:r>
                <a:r>
                  <a:rPr lang="vi-VN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vi-VN"/>
                          <m:t>Allocation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vi-VN"/>
              </a:p>
              <a:p>
                <a:pPr marL="0" indent="0">
                  <a:buNone/>
                </a:pPr>
                <a:r>
                  <a:rPr lang="vi-VN" smtClean="0"/>
                  <a:t>	Finish[i</a:t>
                </a:r>
                <a:r>
                  <a:rPr lang="vi-VN"/>
                  <a:t>] = true</a:t>
                </a:r>
              </a:p>
              <a:p>
                <a:pPr marL="0" indent="0">
                  <a:buNone/>
                </a:pPr>
                <a:r>
                  <a:rPr lang="vi-VN" smtClean="0"/>
                  <a:t>	go </a:t>
                </a:r>
                <a:r>
                  <a:rPr lang="vi-VN"/>
                  <a:t>to step 2.</a:t>
                </a:r>
              </a:p>
              <a:p>
                <a:r>
                  <a:rPr lang="vi-VN"/>
                  <a:t>4.If Finish[i] == false, for some i, 1 ≤i ≤ n, then </a:t>
                </a:r>
              </a:p>
              <a:p>
                <a:pPr marL="0" indent="0">
                  <a:buNone/>
                </a:pPr>
                <a:r>
                  <a:rPr lang="vi-VN" smtClean="0"/>
                  <a:t>	hệ thống trong trạng thái bế tắc</a:t>
                </a:r>
                <a:r>
                  <a:rPr lang="vi-VN"/>
                  <a:t>. Hơnnữa, if </a:t>
                </a:r>
                <a:r>
                  <a:rPr lang="vi-VN" smtClean="0"/>
                  <a:t>Finish[i</a:t>
                </a:r>
                <a:r>
                  <a:rPr lang="vi-VN"/>
                  <a:t>] == </a:t>
                </a:r>
                <a:r>
                  <a:rPr lang="vi-VN" smtClean="0"/>
                  <a:t>	false</a:t>
                </a:r>
                <a:r>
                  <a:rPr lang="vi-VN"/>
                  <a:t>, then Pi bị </a:t>
                </a:r>
                <a:r>
                  <a:rPr lang="vi-VN" smtClean="0"/>
                  <a:t>bế tắc</a:t>
                </a:r>
                <a:r>
                  <a:rPr lang="vi-VN"/>
                  <a:t>.</a:t>
                </a:r>
              </a:p>
              <a:p>
                <a:pPr marL="0" indent="0">
                  <a:buNone/>
                </a:pPr>
                <a:endParaRPr lang="vi-VN" smtClean="0"/>
              </a:p>
              <a:p>
                <a:pPr marL="0" indent="0">
                  <a:buNone/>
                </a:pPr>
                <a:r>
                  <a:rPr lang="vi-VN" smtClean="0"/>
                  <a:t>Độ phức tạp của thuật toán là O(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vi-V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vi-VN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vi-V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vi-VN" smtClean="0"/>
                  <a:t>).</a:t>
                </a:r>
                <a:endParaRPr lang="vi-VN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92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74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Ví dụ về thuật toán phát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vi-VN"/>
              <a:t>5 </a:t>
            </a:r>
            <a:r>
              <a:rPr lang="vi-VN" smtClean="0"/>
              <a:t>tiến trình P0 đến P4; ba loại </a:t>
            </a:r>
            <a:r>
              <a:rPr lang="vi-VN"/>
              <a:t>tài nguyên: A (7 trường hợp), B </a:t>
            </a:r>
            <a:r>
              <a:rPr lang="vi-VN" smtClean="0"/>
              <a:t>(</a:t>
            </a:r>
            <a:r>
              <a:rPr lang="vi-VN"/>
              <a:t>2 trường hợp), and </a:t>
            </a:r>
            <a:r>
              <a:rPr lang="vi-VN" smtClean="0"/>
              <a:t>C (</a:t>
            </a:r>
            <a:r>
              <a:rPr lang="vi-VN"/>
              <a:t>6 trường hợp).</a:t>
            </a:r>
          </a:p>
          <a:p>
            <a:r>
              <a:rPr lang="vi-VN" smtClean="0"/>
              <a:t>Hệ thống tại thời điểm T0:</a:t>
            </a:r>
            <a:endParaRPr lang="vi-VN"/>
          </a:p>
          <a:p>
            <a:pPr marL="0" indent="0">
              <a:buNone/>
            </a:pPr>
            <a:r>
              <a:rPr lang="vi-VN" smtClean="0"/>
              <a:t>		</a:t>
            </a:r>
            <a:r>
              <a:rPr lang="vi-VN" u="sng" smtClean="0"/>
              <a:t>Allocation</a:t>
            </a:r>
            <a:r>
              <a:rPr lang="vi-VN" smtClean="0"/>
              <a:t>	</a:t>
            </a:r>
            <a:r>
              <a:rPr lang="vi-VN" u="sng" smtClean="0"/>
              <a:t>Request</a:t>
            </a:r>
            <a:r>
              <a:rPr lang="vi-VN" smtClean="0"/>
              <a:t> 	</a:t>
            </a:r>
            <a:r>
              <a:rPr lang="vi-VN" u="sng" smtClean="0"/>
              <a:t>Available</a:t>
            </a:r>
            <a:endParaRPr lang="vi-VN" u="sng"/>
          </a:p>
          <a:p>
            <a:pPr marL="0" indent="0">
              <a:buNone/>
            </a:pPr>
            <a:r>
              <a:rPr lang="vi-VN" smtClean="0"/>
              <a:t>		A </a:t>
            </a:r>
            <a:r>
              <a:rPr lang="vi-VN"/>
              <a:t>B C  </a:t>
            </a:r>
            <a:r>
              <a:rPr lang="vi-VN" smtClean="0"/>
              <a:t>	A </a:t>
            </a:r>
            <a:r>
              <a:rPr lang="vi-VN"/>
              <a:t>B C  </a:t>
            </a:r>
            <a:r>
              <a:rPr lang="vi-VN" smtClean="0"/>
              <a:t>	A </a:t>
            </a:r>
            <a:r>
              <a:rPr lang="vi-VN"/>
              <a:t>B C</a:t>
            </a:r>
          </a:p>
          <a:p>
            <a:pPr marL="0" indent="0">
              <a:buNone/>
            </a:pPr>
            <a:r>
              <a:rPr lang="vi-VN" smtClean="0"/>
              <a:t>	P0 	0 </a:t>
            </a:r>
            <a:r>
              <a:rPr lang="vi-VN"/>
              <a:t>1 0  </a:t>
            </a:r>
            <a:r>
              <a:rPr lang="vi-VN" smtClean="0"/>
              <a:t>		0 </a:t>
            </a:r>
            <a:r>
              <a:rPr lang="vi-VN"/>
              <a:t>0 0  </a:t>
            </a:r>
            <a:r>
              <a:rPr lang="vi-VN" smtClean="0"/>
              <a:t>		0 </a:t>
            </a:r>
            <a:r>
              <a:rPr lang="vi-VN"/>
              <a:t>0 0</a:t>
            </a:r>
          </a:p>
          <a:p>
            <a:pPr marL="0" indent="0">
              <a:buNone/>
            </a:pPr>
            <a:r>
              <a:rPr lang="vi-VN" smtClean="0"/>
              <a:t>	P1 	2 </a:t>
            </a:r>
            <a:r>
              <a:rPr lang="vi-VN"/>
              <a:t>0 0  </a:t>
            </a:r>
            <a:r>
              <a:rPr lang="vi-VN" smtClean="0"/>
              <a:t>		2 </a:t>
            </a:r>
            <a:r>
              <a:rPr lang="vi-VN"/>
              <a:t>0 2</a:t>
            </a:r>
          </a:p>
          <a:p>
            <a:pPr marL="0" indent="0">
              <a:buNone/>
            </a:pPr>
            <a:r>
              <a:rPr lang="vi-VN" smtClean="0"/>
              <a:t>	P2 	3 </a:t>
            </a:r>
            <a:r>
              <a:rPr lang="vi-VN"/>
              <a:t>0 3 </a:t>
            </a:r>
            <a:r>
              <a:rPr lang="vi-VN" smtClean="0"/>
              <a:t>		0 </a:t>
            </a:r>
            <a:r>
              <a:rPr lang="vi-VN"/>
              <a:t>0 0 </a:t>
            </a:r>
          </a:p>
          <a:p>
            <a:pPr marL="0" indent="0">
              <a:buNone/>
            </a:pPr>
            <a:r>
              <a:rPr lang="vi-VN" smtClean="0"/>
              <a:t>	P3	2 </a:t>
            </a:r>
            <a:r>
              <a:rPr lang="vi-VN"/>
              <a:t>1 1  </a:t>
            </a:r>
            <a:r>
              <a:rPr lang="vi-VN" smtClean="0"/>
              <a:t>		1 </a:t>
            </a:r>
            <a:r>
              <a:rPr lang="vi-VN"/>
              <a:t>0 0 </a:t>
            </a:r>
          </a:p>
          <a:p>
            <a:pPr marL="0" indent="0">
              <a:buNone/>
            </a:pPr>
            <a:r>
              <a:rPr lang="vi-VN" smtClean="0"/>
              <a:t>	P4 	0 </a:t>
            </a:r>
            <a:r>
              <a:rPr lang="vi-VN"/>
              <a:t>0 2  </a:t>
            </a:r>
            <a:r>
              <a:rPr lang="vi-VN" smtClean="0"/>
              <a:t>		0 </a:t>
            </a:r>
            <a:r>
              <a:rPr lang="vi-VN"/>
              <a:t>0 </a:t>
            </a:r>
            <a:r>
              <a:rPr lang="vi-VN" smtClean="0"/>
              <a:t>2</a:t>
            </a:r>
          </a:p>
          <a:p>
            <a:r>
              <a:rPr lang="vi-VN" smtClean="0"/>
              <a:t>Chuỗi &lt;P0, P2, P3, P1, </a:t>
            </a:r>
            <a:r>
              <a:rPr lang="vi-VN"/>
              <a:t>P4&gt; </a:t>
            </a:r>
            <a:r>
              <a:rPr lang="vi-VN" smtClean="0"/>
              <a:t>dẫn đến Finish[i</a:t>
            </a:r>
            <a:r>
              <a:rPr lang="vi-VN"/>
              <a:t>] = true </a:t>
            </a:r>
            <a:r>
              <a:rPr lang="vi-VN" smtClean="0"/>
              <a:t>với mọi </a:t>
            </a:r>
            <a:r>
              <a:rPr lang="vi-VN"/>
              <a:t>i.</a:t>
            </a:r>
          </a:p>
        </p:txBody>
      </p:sp>
    </p:spTree>
    <p:extLst>
      <p:ext uri="{BB962C8B-B14F-4D97-AF65-F5344CB8AC3E}">
        <p14:creationId xmlns:p14="http://schemas.microsoft.com/office/powerpoint/2010/main" val="29454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Ví dụ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smtClean="0"/>
              <a:t>P2 yêu </a:t>
            </a:r>
            <a:r>
              <a:rPr lang="vi-VN"/>
              <a:t>cầu thêm </a:t>
            </a:r>
            <a:r>
              <a:rPr lang="vi-VN" smtClean="0"/>
              <a:t>một thể hiện của C</a:t>
            </a:r>
            <a:r>
              <a:rPr lang="vi-VN"/>
              <a:t>.</a:t>
            </a:r>
          </a:p>
          <a:p>
            <a:pPr marL="0" indent="0">
              <a:buNone/>
            </a:pPr>
            <a:r>
              <a:rPr lang="vi-VN" smtClean="0"/>
              <a:t>		</a:t>
            </a:r>
            <a:r>
              <a:rPr lang="vi-VN" u="sng" smtClean="0"/>
              <a:t>Request</a:t>
            </a:r>
            <a:endParaRPr lang="vi-VN" u="sng"/>
          </a:p>
          <a:p>
            <a:pPr marL="0" indent="0">
              <a:buNone/>
            </a:pPr>
            <a:r>
              <a:rPr lang="vi-VN" smtClean="0"/>
              <a:t>		A </a:t>
            </a:r>
            <a:r>
              <a:rPr lang="vi-VN"/>
              <a:t>B C</a:t>
            </a:r>
          </a:p>
          <a:p>
            <a:pPr marL="0" indent="0">
              <a:buNone/>
            </a:pPr>
            <a:r>
              <a:rPr lang="vi-VN" smtClean="0"/>
              <a:t>	P0 	0 </a:t>
            </a:r>
            <a:r>
              <a:rPr lang="vi-VN"/>
              <a:t>0 0</a:t>
            </a:r>
          </a:p>
          <a:p>
            <a:pPr marL="0" indent="0">
              <a:buNone/>
            </a:pPr>
            <a:r>
              <a:rPr lang="vi-VN" smtClean="0"/>
              <a:t>	P1 	2 </a:t>
            </a:r>
            <a:r>
              <a:rPr lang="vi-VN"/>
              <a:t>0 1</a:t>
            </a:r>
          </a:p>
          <a:p>
            <a:pPr marL="0" indent="0">
              <a:buNone/>
            </a:pPr>
            <a:r>
              <a:rPr lang="vi-VN" smtClean="0"/>
              <a:t>	P2 	0 </a:t>
            </a:r>
            <a:r>
              <a:rPr lang="vi-VN"/>
              <a:t>0 1</a:t>
            </a:r>
          </a:p>
          <a:p>
            <a:pPr marL="0" indent="0">
              <a:buNone/>
            </a:pPr>
            <a:r>
              <a:rPr lang="vi-VN" smtClean="0"/>
              <a:t>	P3	1 </a:t>
            </a:r>
            <a:r>
              <a:rPr lang="vi-VN"/>
              <a:t>0 0 </a:t>
            </a:r>
          </a:p>
          <a:p>
            <a:pPr marL="0" indent="0">
              <a:buNone/>
            </a:pPr>
            <a:r>
              <a:rPr lang="vi-VN" smtClean="0"/>
              <a:t>	P4 	0 </a:t>
            </a:r>
            <a:r>
              <a:rPr lang="vi-VN"/>
              <a:t>0 2</a:t>
            </a:r>
          </a:p>
          <a:p>
            <a:r>
              <a:rPr lang="vi-VN" smtClean="0"/>
              <a:t>Trạng </a:t>
            </a:r>
            <a:r>
              <a:rPr lang="vi-VN"/>
              <a:t>thái </a:t>
            </a:r>
            <a:r>
              <a:rPr lang="vi-VN" smtClean="0"/>
              <a:t>của hệ thống</a:t>
            </a:r>
            <a:r>
              <a:rPr lang="vi-VN"/>
              <a:t>?</a:t>
            </a:r>
          </a:p>
          <a:p>
            <a:r>
              <a:rPr lang="vi-VN" smtClean="0"/>
              <a:t>Tồn tại bế tắc</a:t>
            </a:r>
            <a:r>
              <a:rPr lang="vi-VN"/>
              <a:t>, bao </a:t>
            </a:r>
            <a:r>
              <a:rPr lang="vi-VN" smtClean="0"/>
              <a:t>gồm các tiến trình P1 , P2, </a:t>
            </a:r>
            <a:r>
              <a:rPr lang="vi-VN"/>
              <a:t>P3, </a:t>
            </a:r>
            <a:r>
              <a:rPr lang="vi-VN" smtClean="0"/>
              <a:t>và P4.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758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Sử dụng thuật toán phát hiện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/>
              <a:t>Thời điểm, </a:t>
            </a:r>
            <a:r>
              <a:rPr lang="vi-VN" smtClean="0"/>
              <a:t>mức độ thường </a:t>
            </a:r>
            <a:r>
              <a:rPr lang="vi-VN"/>
              <a:t>xuyên </a:t>
            </a:r>
            <a:r>
              <a:rPr lang="vi-VN" smtClean="0"/>
              <a:t>phụ thuộc </a:t>
            </a:r>
            <a:r>
              <a:rPr lang="vi-VN"/>
              <a:t>vào:</a:t>
            </a:r>
          </a:p>
          <a:p>
            <a:pPr lvl="1" algn="just"/>
            <a:r>
              <a:rPr lang="vi-VN" smtClean="0"/>
              <a:t>Mức độ thường </a:t>
            </a:r>
            <a:r>
              <a:rPr lang="vi-VN"/>
              <a:t>xuyên </a:t>
            </a:r>
            <a:r>
              <a:rPr lang="vi-VN" smtClean="0"/>
              <a:t>của bế tắc</a:t>
            </a:r>
            <a:r>
              <a:rPr lang="vi-VN"/>
              <a:t>?</a:t>
            </a:r>
          </a:p>
          <a:p>
            <a:pPr lvl="1" algn="just"/>
            <a:r>
              <a:rPr lang="vi-VN" smtClean="0"/>
              <a:t>Bao </a:t>
            </a:r>
            <a:r>
              <a:rPr lang="vi-VN"/>
              <a:t>nhiêu </a:t>
            </a:r>
            <a:r>
              <a:rPr lang="vi-VN" smtClean="0"/>
              <a:t>tiến trình cần phải </a:t>
            </a:r>
            <a:r>
              <a:rPr lang="vi-VN"/>
              <a:t>quay lui?</a:t>
            </a:r>
          </a:p>
          <a:p>
            <a:pPr lvl="2" algn="just"/>
            <a:r>
              <a:rPr lang="vi-VN" smtClean="0"/>
              <a:t>Một đối với mỗi </a:t>
            </a:r>
            <a:r>
              <a:rPr lang="vi-VN"/>
              <a:t>chu trình (các chu trình không giao)</a:t>
            </a:r>
          </a:p>
          <a:p>
            <a:pPr algn="just"/>
            <a:r>
              <a:rPr lang="vi-VN" smtClean="0"/>
              <a:t>Nếu thuật </a:t>
            </a:r>
            <a:r>
              <a:rPr lang="vi-VN"/>
              <a:t>toán phát </a:t>
            </a:r>
            <a:r>
              <a:rPr lang="vi-VN" smtClean="0"/>
              <a:t>hiện được gọi </a:t>
            </a:r>
            <a:r>
              <a:rPr lang="vi-VN"/>
              <a:t>tùy ý, có </a:t>
            </a:r>
            <a:r>
              <a:rPr lang="vi-VN" smtClean="0"/>
              <a:t>thể có rất nhiều chu trình trong đồ thị tài nguyên và vì thế chúng </a:t>
            </a:r>
            <a:r>
              <a:rPr lang="vi-VN"/>
              <a:t>ta không </a:t>
            </a:r>
            <a:r>
              <a:rPr lang="vi-VN" smtClean="0"/>
              <a:t>thể phát hiện tiến trình nào trong số các tiến trình đó </a:t>
            </a:r>
            <a:r>
              <a:rPr lang="vi-VN"/>
              <a:t>gây ra </a:t>
            </a:r>
            <a:r>
              <a:rPr lang="vi-VN" smtClean="0"/>
              <a:t>bế tắc</a:t>
            </a:r>
            <a:r>
              <a:rPr lang="vi-V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398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Khôi phục sau bế tắc</a:t>
            </a:r>
            <a:r>
              <a:rPr lang="vi-VN"/>
              <a:t>: </a:t>
            </a:r>
            <a:r>
              <a:rPr lang="vi-VN" smtClean="0"/>
              <a:t>Kết thúc tiến trình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vi-VN"/>
              <a:t>Dừng </a:t>
            </a:r>
            <a:r>
              <a:rPr lang="vi-VN" smtClean="0"/>
              <a:t>thực thi của </a:t>
            </a:r>
            <a:r>
              <a:rPr lang="vi-VN"/>
              <a:t>toàn </a:t>
            </a:r>
            <a:r>
              <a:rPr lang="vi-VN" smtClean="0"/>
              <a:t>bộ tiến trình bế tắc</a:t>
            </a:r>
            <a:r>
              <a:rPr lang="vi-VN"/>
              <a:t>.</a:t>
            </a:r>
          </a:p>
          <a:p>
            <a:pPr algn="just"/>
            <a:r>
              <a:rPr lang="vi-VN" smtClean="0"/>
              <a:t>Dừng một tiến trình một cho đến khi mất đi chu trình bế tắc</a:t>
            </a:r>
            <a:r>
              <a:rPr lang="vi-VN"/>
              <a:t>.</a:t>
            </a:r>
          </a:p>
          <a:p>
            <a:pPr algn="just"/>
            <a:r>
              <a:rPr lang="vi-VN" smtClean="0"/>
              <a:t>Thứ tự dừng</a:t>
            </a:r>
            <a:r>
              <a:rPr lang="vi-VN"/>
              <a:t>?</a:t>
            </a:r>
          </a:p>
          <a:p>
            <a:pPr lvl="1" algn="just"/>
            <a:r>
              <a:rPr lang="vi-VN" smtClean="0"/>
              <a:t>Độ ưu tiên của tiến </a:t>
            </a:r>
            <a:r>
              <a:rPr lang="vi-VN"/>
              <a:t>trình.</a:t>
            </a:r>
          </a:p>
          <a:p>
            <a:pPr lvl="1" algn="just"/>
            <a:r>
              <a:rPr lang="vi-VN" smtClean="0"/>
              <a:t>Tiến trình đã được thực </a:t>
            </a:r>
            <a:r>
              <a:rPr lang="vi-VN"/>
              <a:t>thi và còn </a:t>
            </a:r>
            <a:r>
              <a:rPr lang="vi-VN" smtClean="0"/>
              <a:t>phải thực </a:t>
            </a:r>
            <a:r>
              <a:rPr lang="vi-VN"/>
              <a:t>thi trong bao lâu.</a:t>
            </a:r>
          </a:p>
          <a:p>
            <a:pPr lvl="1" algn="just"/>
            <a:r>
              <a:rPr lang="vi-VN" smtClean="0"/>
              <a:t>Các </a:t>
            </a:r>
            <a:r>
              <a:rPr lang="vi-VN"/>
              <a:t>tài nguyên mà tiến trình </a:t>
            </a:r>
            <a:r>
              <a:rPr lang="vi-VN" smtClean="0"/>
              <a:t>hiện đang sử dụng</a:t>
            </a:r>
            <a:r>
              <a:rPr lang="vi-VN"/>
              <a:t>.</a:t>
            </a:r>
          </a:p>
          <a:p>
            <a:pPr lvl="1" algn="just"/>
            <a:r>
              <a:rPr lang="vi-VN" smtClean="0"/>
              <a:t>Các </a:t>
            </a:r>
            <a:r>
              <a:rPr lang="vi-VN"/>
              <a:t>tài nguyên mà </a:t>
            </a:r>
            <a:r>
              <a:rPr lang="vi-VN" smtClean="0"/>
              <a:t>tiến trình cần </a:t>
            </a:r>
            <a:r>
              <a:rPr lang="vi-VN"/>
              <a:t>thêm.</a:t>
            </a:r>
          </a:p>
          <a:p>
            <a:pPr lvl="1" algn="just"/>
            <a:r>
              <a:rPr lang="vi-VN" smtClean="0"/>
              <a:t>Số tiến trình cần phải kết </a:t>
            </a:r>
            <a:r>
              <a:rPr lang="vi-VN"/>
              <a:t>thúc. </a:t>
            </a:r>
          </a:p>
          <a:p>
            <a:pPr lvl="1" algn="just"/>
            <a:r>
              <a:rPr lang="vi-VN" smtClean="0"/>
              <a:t>Tiến trình là tương </a:t>
            </a:r>
            <a:r>
              <a:rPr lang="vi-VN"/>
              <a:t>tác hay batch?</a:t>
            </a:r>
          </a:p>
        </p:txBody>
      </p:sp>
    </p:spTree>
    <p:extLst>
      <p:ext uri="{BB962C8B-B14F-4D97-AF65-F5344CB8AC3E}">
        <p14:creationId xmlns:p14="http://schemas.microsoft.com/office/powerpoint/2010/main" val="295328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 </a:t>
            </a:r>
            <a:r>
              <a:rPr lang="vi-VN" smtClean="0"/>
              <a:t>Mô hình hệ thống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vi-VN" sz="3600" smtClean="0"/>
                  <a:t>Các kiểu </a:t>
                </a:r>
                <a:r>
                  <a:rPr lang="vi-VN" sz="3600"/>
                  <a:t>tài </a:t>
                </a:r>
                <a:r>
                  <a:rPr lang="vi-VN" sz="3600" smtClean="0"/>
                  <a:t>nguyên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3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36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vi-V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sz="3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vi-VN" sz="3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3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vi-V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vi-VN" sz="3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vi-VN" sz="3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3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vi-VN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vi-VN" sz="3600"/>
              </a:p>
              <a:p>
                <a:pPr lvl="1"/>
                <a:r>
                  <a:rPr lang="vi-VN" sz="3200"/>
                  <a:t>CPU cycles, memory space, I/O devices</a:t>
                </a:r>
              </a:p>
              <a:p>
                <a:r>
                  <a:rPr lang="vi-VN" sz="3600" smtClean="0"/>
                  <a:t>Mỗi </a:t>
                </a:r>
                <a:r>
                  <a:rPr lang="vi-VN" sz="3600"/>
                  <a:t>tài nguyên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3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3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vi-VN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3600" smtClean="0"/>
                  <a:t> có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3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3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vi-VN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z="3600" smtClean="0"/>
                  <a:t> thể hiện</a:t>
                </a:r>
                <a:r>
                  <a:rPr lang="vi-VN" sz="3600"/>
                  <a:t>.</a:t>
                </a:r>
              </a:p>
              <a:p>
                <a:r>
                  <a:rPr lang="vi-VN" sz="3600" smtClean="0"/>
                  <a:t>Mỗi tiến trình sử dụng </a:t>
                </a:r>
                <a:r>
                  <a:rPr lang="vi-VN" sz="3600"/>
                  <a:t>tài nguyên </a:t>
                </a:r>
                <a:r>
                  <a:rPr lang="vi-VN" sz="3600" smtClean="0"/>
                  <a:t>như sau</a:t>
                </a:r>
                <a:r>
                  <a:rPr lang="vi-VN" sz="3600"/>
                  <a:t>:</a:t>
                </a:r>
              </a:p>
              <a:p>
                <a:pPr lvl="1"/>
                <a:r>
                  <a:rPr lang="vi-VN" sz="3200" smtClean="0"/>
                  <a:t>request </a:t>
                </a:r>
                <a:endParaRPr lang="vi-VN" sz="3200"/>
              </a:p>
              <a:p>
                <a:pPr lvl="1"/>
                <a:r>
                  <a:rPr lang="vi-VN" sz="3200" smtClean="0"/>
                  <a:t>use </a:t>
                </a:r>
                <a:endParaRPr lang="vi-VN" sz="3200"/>
              </a:p>
              <a:p>
                <a:pPr lvl="1"/>
                <a:r>
                  <a:rPr lang="vi-VN" sz="3200" smtClean="0"/>
                  <a:t>release</a:t>
                </a:r>
                <a:endParaRPr lang="vi-VN" sz="32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23" t="-1453" b="-409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16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Khôi phục sau bế tắc</a:t>
            </a:r>
            <a:r>
              <a:rPr lang="vi-VN"/>
              <a:t>: </a:t>
            </a:r>
            <a:r>
              <a:rPr lang="vi-VN" smtClean="0"/>
              <a:t>chiếm đoạt tài nguyên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mtClean="0"/>
              <a:t>Lựa chọn một nạn nhân – cực tiểu hóa cost</a:t>
            </a:r>
            <a:r>
              <a:rPr lang="vi-VN"/>
              <a:t>.</a:t>
            </a:r>
          </a:p>
          <a:p>
            <a:pPr algn="just"/>
            <a:r>
              <a:rPr lang="vi-VN" smtClean="0"/>
              <a:t>Rollback </a:t>
            </a:r>
            <a:r>
              <a:rPr lang="vi-VN"/>
              <a:t>– </a:t>
            </a:r>
            <a:r>
              <a:rPr lang="vi-VN" smtClean="0"/>
              <a:t>trở về trạng </a:t>
            </a:r>
            <a:r>
              <a:rPr lang="vi-VN"/>
              <a:t>thái an toàn, </a:t>
            </a:r>
            <a:r>
              <a:rPr lang="vi-VN" smtClean="0"/>
              <a:t>khởi động lại tiến </a:t>
            </a:r>
            <a:r>
              <a:rPr lang="vi-VN"/>
              <a:t>trình cho trạng </a:t>
            </a:r>
            <a:r>
              <a:rPr lang="vi-VN" smtClean="0"/>
              <a:t>thái đó</a:t>
            </a:r>
            <a:r>
              <a:rPr lang="vi-VN"/>
              <a:t>.</a:t>
            </a:r>
          </a:p>
          <a:p>
            <a:pPr algn="just"/>
            <a:r>
              <a:rPr lang="vi-VN" smtClean="0"/>
              <a:t>Chết đói </a:t>
            </a:r>
            <a:r>
              <a:rPr lang="vi-VN"/>
              <a:t>– </a:t>
            </a:r>
            <a:r>
              <a:rPr lang="vi-VN" smtClean="0"/>
              <a:t>một tiến trình có thể luôn bị lựa chọn là nạn </a:t>
            </a:r>
            <a:r>
              <a:rPr lang="vi-VN"/>
              <a:t>nhân</a:t>
            </a:r>
          </a:p>
        </p:txBody>
      </p:sp>
    </p:spTree>
    <p:extLst>
      <p:ext uri="{BB962C8B-B14F-4D97-AF65-F5344CB8AC3E}">
        <p14:creationId xmlns:p14="http://schemas.microsoft.com/office/powerpoint/2010/main" val="230708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39" y="2346526"/>
            <a:ext cx="53911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6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Câu hỏi ôn tập...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314" y="1"/>
            <a:ext cx="1712686" cy="141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girlsheaven-job.net/img/img_sys/job/91621/upload/D375209B-7E09-3C1C-A0421BD396352AD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29" y="910962"/>
            <a:ext cx="5094513" cy="509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9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Các đặc điểm của bế tắc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56252"/>
                <a:ext cx="10758055" cy="4610965"/>
              </a:xfrm>
            </p:spPr>
            <p:txBody>
              <a:bodyPr>
                <a:noAutofit/>
              </a:bodyPr>
              <a:lstStyle/>
              <a:p>
                <a:r>
                  <a:rPr lang="vi-VN" smtClean="0"/>
                  <a:t>Bế tắc có thể xảy ra nếu cả bốn điều kiện sau xảy ra đồng </a:t>
                </a:r>
                <a:r>
                  <a:rPr lang="vi-VN"/>
                  <a:t>thời</a:t>
                </a:r>
              </a:p>
              <a:p>
                <a:pPr lvl="1"/>
                <a:r>
                  <a:rPr lang="vi-VN" sz="2200" b="1" smtClean="0"/>
                  <a:t>Độc quyền truy xuất (Mutual Exclusion): </a:t>
                </a:r>
                <a:r>
                  <a:rPr lang="vi-VN" sz="2200"/>
                  <a:t>chỉ </a:t>
                </a:r>
                <a:r>
                  <a:rPr lang="vi-VN" sz="2200" smtClean="0"/>
                  <a:t>một tiến trình được sử dụng tài nguyên tại một thời </a:t>
                </a:r>
                <a:r>
                  <a:rPr lang="vi-VN" sz="2200"/>
                  <a:t>điểm.</a:t>
                </a:r>
              </a:p>
              <a:p>
                <a:pPr lvl="1"/>
                <a:r>
                  <a:rPr lang="vi-VN" sz="2200" b="1" smtClean="0"/>
                  <a:t>Giữ và chờ (Hold and wait): </a:t>
                </a:r>
                <a:r>
                  <a:rPr lang="vi-VN" sz="2200" smtClean="0"/>
                  <a:t>một tiến </a:t>
                </a:r>
                <a:r>
                  <a:rPr lang="vi-VN" sz="2200"/>
                  <a:t>trình </a:t>
                </a:r>
                <a:r>
                  <a:rPr lang="vi-VN" sz="2200" smtClean="0"/>
                  <a:t>giữ ít nhất một </a:t>
                </a:r>
                <a:r>
                  <a:rPr lang="vi-VN" sz="2200"/>
                  <a:t>tài nguyên </a:t>
                </a:r>
                <a:r>
                  <a:rPr lang="vi-VN" sz="2200" smtClean="0"/>
                  <a:t>và chờ các </a:t>
                </a:r>
                <a:r>
                  <a:rPr lang="vi-VN" sz="2200"/>
                  <a:t>tài nguyên </a:t>
                </a:r>
                <a:r>
                  <a:rPr lang="vi-VN" sz="2200" smtClean="0"/>
                  <a:t>khác đang được giữ bởi các tiến trình khác</a:t>
                </a:r>
                <a:r>
                  <a:rPr lang="vi-VN" sz="2200"/>
                  <a:t>.</a:t>
                </a:r>
              </a:p>
              <a:p>
                <a:pPr lvl="1"/>
                <a:r>
                  <a:rPr lang="vi-VN" sz="2200" b="1" smtClean="0"/>
                  <a:t>Không chiếm đoạt (No preemption): </a:t>
                </a:r>
                <a:r>
                  <a:rPr lang="vi-VN" sz="2200"/>
                  <a:t>một tài nguyên chỉ có </a:t>
                </a:r>
                <a:r>
                  <a:rPr lang="vi-VN" sz="2200" smtClean="0"/>
                  <a:t>thể được giải phóng một cách tự nguyện bởi tiến trình giữ nó</a:t>
                </a:r>
                <a:r>
                  <a:rPr lang="vi-VN" sz="2200"/>
                  <a:t>, sau </a:t>
                </a:r>
                <a:r>
                  <a:rPr lang="vi-VN" sz="2200" smtClean="0"/>
                  <a:t>khi tiến trình đó </a:t>
                </a:r>
                <a:r>
                  <a:rPr lang="vi-VN" sz="2200"/>
                  <a:t>hoàn thành công </a:t>
                </a:r>
                <a:r>
                  <a:rPr lang="vi-VN" sz="2200" smtClean="0"/>
                  <a:t>việc của </a:t>
                </a:r>
                <a:r>
                  <a:rPr lang="vi-VN" sz="2200"/>
                  <a:t>nó.</a:t>
                </a:r>
              </a:p>
              <a:p>
                <a:pPr lvl="1"/>
                <a:r>
                  <a:rPr lang="vi-VN" sz="2200" b="1" smtClean="0"/>
                  <a:t>Chờ đợi </a:t>
                </a:r>
                <a:r>
                  <a:rPr lang="vi-VN" sz="2200" b="1"/>
                  <a:t>vòng </a:t>
                </a:r>
                <a:r>
                  <a:rPr lang="vi-VN" sz="2200" b="1" smtClean="0"/>
                  <a:t>tròn (Circular wait): </a:t>
                </a:r>
                <a:r>
                  <a:rPr lang="vi-VN" sz="2200" smtClean="0"/>
                  <a:t>Một tập các tiến trình đang chờ </a:t>
                </a:r>
                <a14:m>
                  <m:oMath xmlns:m="http://schemas.openxmlformats.org/officeDocument/2006/math">
                    <m:r>
                      <a:rPr lang="vi-VN" sz="22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vi-VN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vi-VN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vi-VN" sz="22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vi-VN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vi-VN" sz="2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2200" smtClean="0"/>
                  <a:t> </a:t>
                </a:r>
                <a:r>
                  <a:rPr lang="vi-VN" sz="2200"/>
                  <a:t>, </a:t>
                </a:r>
                <a:r>
                  <a:rPr lang="vi-VN" sz="2200" smtClean="0"/>
                  <a:t>trong đó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vi-VN" sz="2200" smtClean="0"/>
                  <a:t> chờ một </a:t>
                </a:r>
                <a:r>
                  <a:rPr lang="vi-VN" sz="2200"/>
                  <a:t>tài nguyên bị </a:t>
                </a:r>
                <a:r>
                  <a:rPr lang="vi-VN" sz="2200" smtClean="0"/>
                  <a:t>giữ bởi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sz="220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2200" smtClean="0"/>
                  <a:t>chờ một </a:t>
                </a:r>
                <a:r>
                  <a:rPr lang="vi-VN" sz="2200"/>
                  <a:t>tài nguyên bị </a:t>
                </a:r>
                <a:r>
                  <a:rPr lang="vi-VN" sz="2200" smtClean="0"/>
                  <a:t>giữ bởi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vi-VN" sz="22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vi-VN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vi-VN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vi-VN" sz="2200" smtClean="0"/>
                  <a:t> chờ một tài nguyên được giữ bởi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vi-VN" sz="2200" smtClean="0"/>
                  <a:t>,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vi-VN" sz="2200" smtClean="0"/>
                  <a:t> đang chờ một </a:t>
                </a:r>
                <a:r>
                  <a:rPr lang="vi-VN" sz="2200"/>
                  <a:t>tài </a:t>
                </a:r>
                <a:r>
                  <a:rPr lang="vi-VN" sz="2200" smtClean="0"/>
                  <a:t>nguyên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vi-VN" sz="22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56252"/>
                <a:ext cx="10758055" cy="4610965"/>
              </a:xfrm>
              <a:blipFill rotWithShape="0">
                <a:blip r:embed="rId2"/>
                <a:stretch>
                  <a:fillRect l="-963" t="-925" b="-124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5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Đồ thị phân phối tài nguyên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vi-VN" sz="3200" smtClean="0"/>
                  <a:t>Có một tập các đỉnh </a:t>
                </a:r>
                <a:r>
                  <a:rPr lang="vi-VN" sz="3200"/>
                  <a:t>V và </a:t>
                </a:r>
                <a:r>
                  <a:rPr lang="vi-VN" sz="3200" smtClean="0"/>
                  <a:t>một tập các cạnh </a:t>
                </a:r>
                <a:r>
                  <a:rPr lang="vi-VN" sz="3200"/>
                  <a:t>E</a:t>
                </a:r>
              </a:p>
              <a:p>
                <a:pPr lvl="1"/>
                <a:r>
                  <a:rPr lang="vi-VN" sz="2800" smtClean="0"/>
                  <a:t>V </a:t>
                </a:r>
                <a:r>
                  <a:rPr lang="vi-VN" sz="2800"/>
                  <a:t>được chia thành hai tập: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vi-V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vi-V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vi-V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2400" smtClean="0"/>
                  <a:t>, tập chứa tất cả các tiến trình trong hệ thống</a:t>
                </a:r>
                <a:r>
                  <a:rPr lang="vi-VN" sz="2400"/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vi-V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vi-V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vi-VN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vi-V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2400" smtClean="0"/>
                  <a:t>, tập chứa tất cả các </a:t>
                </a:r>
                <a:r>
                  <a:rPr lang="vi-VN" sz="2400"/>
                  <a:t>kiểu tài </a:t>
                </a:r>
                <a:r>
                  <a:rPr lang="vi-VN" sz="2400" smtClean="0"/>
                  <a:t>nguyên trong hệ thống</a:t>
                </a:r>
                <a:r>
                  <a:rPr lang="vi-VN" sz="2400"/>
                  <a:t>.</a:t>
                </a:r>
              </a:p>
              <a:p>
                <a:pPr lvl="1"/>
                <a:r>
                  <a:rPr lang="vi-VN" sz="2800" smtClean="0"/>
                  <a:t>Cạnh yêu cầu (request) </a:t>
                </a:r>
                <a:r>
                  <a:rPr lang="vi-VN" sz="2800"/>
                  <a:t>– cạnh có </a:t>
                </a:r>
                <a:r>
                  <a:rPr lang="vi-VN" sz="2800" smtClean="0"/>
                  <a:t>hướng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vi-V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vi-VN" sz="2800" smtClean="0"/>
              </a:p>
              <a:p>
                <a:pPr lvl="1"/>
                <a:r>
                  <a:rPr lang="vi-VN" sz="2800" smtClean="0"/>
                  <a:t>Cạnh phân phối (assignment) </a:t>
                </a:r>
                <a:r>
                  <a:rPr lang="vi-VN" sz="2800"/>
                  <a:t>– cạnh có </a:t>
                </a:r>
                <a:r>
                  <a:rPr lang="vi-VN" sz="2800" smtClean="0"/>
                  <a:t>hướng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vi-VN" sz="28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vi-VN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32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48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Đồ thị phân phối tài nguyên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vi-VN" smtClean="0"/>
                  <a:t>Tiến trình</a:t>
                </a:r>
              </a:p>
              <a:p>
                <a:endParaRPr lang="vi-VN" smtClean="0"/>
              </a:p>
              <a:p>
                <a:r>
                  <a:rPr lang="vi-VN" smtClean="0"/>
                  <a:t>Kiểu </a:t>
                </a:r>
                <a:r>
                  <a:rPr lang="vi-VN"/>
                  <a:t>tài nguyên </a:t>
                </a:r>
                <a:r>
                  <a:rPr lang="vi-VN" smtClean="0"/>
                  <a:t>với 4 thể hiện</a:t>
                </a:r>
              </a:p>
              <a:p>
                <a:endParaRPr lang="vi-VN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mtClean="0"/>
                  <a:t> yêu cầu một thể hiện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vi-VN" b="0" smtClean="0"/>
              </a:p>
              <a:p>
                <a:endParaRPr lang="vi-VN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vi-VN" smtClean="0"/>
                  <a:t> giữ một thể hiện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92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6252"/>
            <a:ext cx="1648363" cy="50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Ví dụ về một đồ thị phân phối tài nguyên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683" y="1555750"/>
            <a:ext cx="3570633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0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Đồ thị phân phối tài nguyên với một bế tắc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7348" y="1555750"/>
            <a:ext cx="3157303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0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4230</TotalTime>
  <Words>2807</Words>
  <Application>Microsoft Office PowerPoint</Application>
  <PresentationFormat>Custom</PresentationFormat>
  <Paragraphs>262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Chương 5 BẾ TẮC</vt:lpstr>
      <vt:lpstr>Bế tắc</vt:lpstr>
      <vt:lpstr> Vấn đề “Bế tắc”</vt:lpstr>
      <vt:lpstr> Mô hình hệ thống</vt:lpstr>
      <vt:lpstr>Các đặc điểm của bế tắc</vt:lpstr>
      <vt:lpstr>Đồ thị phân phối tài nguyên</vt:lpstr>
      <vt:lpstr>Đồ thị phân phối tài nguyên</vt:lpstr>
      <vt:lpstr>Ví dụ về một đồ thị phân phối tài nguyên</vt:lpstr>
      <vt:lpstr>Đồ thị phân phối tài nguyên với một bế tắc</vt:lpstr>
      <vt:lpstr>Đồ thị với một chu trình nhưng không có bế tắc</vt:lpstr>
      <vt:lpstr>Tiên đề</vt:lpstr>
      <vt:lpstr>Các phương pháp xử lý bế tắc</vt:lpstr>
      <vt:lpstr> Ngăn chặn bế tắc...</vt:lpstr>
      <vt:lpstr>...Ngăn chặn bế tắc</vt:lpstr>
      <vt:lpstr>Tránh bế tắc</vt:lpstr>
      <vt:lpstr>Trạng thái an toàn</vt:lpstr>
      <vt:lpstr>Tiên đề</vt:lpstr>
      <vt:lpstr>Trạng thái an toàn, không an toàn và bế tắc</vt:lpstr>
      <vt:lpstr>Ví dụ</vt:lpstr>
      <vt:lpstr>Thuật toán đồ thị phân phối tài nguyên</vt:lpstr>
      <vt:lpstr>Đồ thị phân phối tài nguyên để tránh bế tắc</vt:lpstr>
      <vt:lpstr>Trạng thái không an toàn trong đồ thị phân phối tài nguyên</vt:lpstr>
      <vt:lpstr>Thuật toán ngân hàng (Banker)</vt:lpstr>
      <vt:lpstr>Cấu trúc dữ liệu cho thuật toán Banker</vt:lpstr>
      <vt:lpstr>Thuật toán Safety</vt:lpstr>
      <vt:lpstr>Thuật toán phân phối yêu cầu tài nguyên cho tiến trình Pi</vt:lpstr>
      <vt:lpstr>Ví dụ về thuật toán Banker...</vt:lpstr>
      <vt:lpstr>...Ví dụ</vt:lpstr>
      <vt:lpstr>Ví dụ: P1 yêu cầu (1,0,2)...</vt:lpstr>
      <vt:lpstr>Khôi phục sau bế tắc</vt:lpstr>
      <vt:lpstr>Mỗi loại tài nguyên có một thể hiện</vt:lpstr>
      <vt:lpstr>Đồ thị phân phối tài nguyên và đồ thị Wait-for</vt:lpstr>
      <vt:lpstr>Mỗi tài nguyên có nhiều hơn một thể hiện</vt:lpstr>
      <vt:lpstr>Thuật toán phát hiện...</vt:lpstr>
      <vt:lpstr>...Thuật toán phát hiện</vt:lpstr>
      <vt:lpstr>Ví dụ về thuật toán phát hiện</vt:lpstr>
      <vt:lpstr>Ví dụ</vt:lpstr>
      <vt:lpstr>Sử dụng thuật toán phát hiện</vt:lpstr>
      <vt:lpstr>Khôi phục sau bế tắc: Kết thúc tiến trình</vt:lpstr>
      <vt:lpstr>Khôi phục sau bế tắc: chiếm đoạt tài nguyên</vt:lpstr>
      <vt:lpstr>PowerPoint Presentation</vt:lpstr>
      <vt:lpstr>Câu hỏi ôn tập...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Kim Sao</dc:creator>
  <cp:lastModifiedBy>nttoan</cp:lastModifiedBy>
  <cp:revision>126</cp:revision>
  <dcterms:created xsi:type="dcterms:W3CDTF">2016-01-06T01:29:25Z</dcterms:created>
  <dcterms:modified xsi:type="dcterms:W3CDTF">2021-02-05T16:28:44Z</dcterms:modified>
</cp:coreProperties>
</file>