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8" r:id="rId4"/>
    <p:sldId id="330" r:id="rId5"/>
    <p:sldId id="329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66"/>
    <a:srgbClr val="00FFFF"/>
    <a:srgbClr val="009900"/>
    <a:srgbClr val="00FF00"/>
    <a:srgbClr val="003399"/>
    <a:srgbClr val="0033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81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560402"/>
            <a:ext cx="10515600" cy="4610965"/>
          </a:xfrm>
          <a:ln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02" y="78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676965" y="-13447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10/01/2021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212" y="3943001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MÔN HỌC</a:t>
            </a:r>
            <a:br>
              <a:rPr lang="en-US" b="1" smtClean="0"/>
            </a:br>
            <a:r>
              <a:rPr lang="en-US" sz="8900" b="1" smtClean="0">
                <a:solidFill>
                  <a:srgbClr val="C00000"/>
                </a:solidFill>
              </a:rPr>
              <a:t>HỆ ĐIỀU HÀNH</a:t>
            </a:r>
            <a:br>
              <a:rPr lang="en-US" sz="8900" b="1" smtClean="0">
                <a:solidFill>
                  <a:srgbClr val="C00000"/>
                </a:solidFill>
              </a:rPr>
            </a:br>
            <a:r>
              <a:rPr lang="en-US" sz="4900" b="1" smtClean="0">
                <a:solidFill>
                  <a:srgbClr val="7030A0"/>
                </a:solidFill>
              </a:rPr>
              <a:t>3 TÍN CHỈ</a:t>
            </a:r>
            <a:br>
              <a:rPr lang="en-US" sz="4900" b="1" smtClean="0">
                <a:solidFill>
                  <a:srgbClr val="7030A0"/>
                </a:solidFill>
              </a:rPr>
            </a:br>
            <a:r>
              <a:rPr lang="en-US" sz="4900" b="1">
                <a:solidFill>
                  <a:srgbClr val="7030A0"/>
                </a:solidFill>
              </a:rPr>
              <a:t/>
            </a:r>
            <a:br>
              <a:rPr lang="en-US" sz="4900" b="1">
                <a:solidFill>
                  <a:srgbClr val="7030A0"/>
                </a:solidFill>
              </a:rPr>
            </a:br>
            <a:r>
              <a:rPr lang="en-US" sz="4900" b="1" smtClean="0">
                <a:solidFill>
                  <a:srgbClr val="0099FF"/>
                </a:solidFill>
              </a:rPr>
              <a:t/>
            </a:r>
            <a:br>
              <a:rPr lang="en-US" sz="4900" b="1" smtClean="0">
                <a:solidFill>
                  <a:srgbClr val="0099FF"/>
                </a:solidFill>
              </a:rPr>
            </a:br>
            <a:r>
              <a:rPr lang="en-US" sz="4900" b="1" smtClean="0">
                <a:solidFill>
                  <a:srgbClr val="0099FF"/>
                </a:solidFill>
              </a:rPr>
              <a:t>GIẢNG VIÊN: NGUYỄN THANH TOÀN</a:t>
            </a:r>
            <a:endParaRPr lang="vi-VN" b="1">
              <a:solidFill>
                <a:srgbClr val="0099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Mục đích</a:t>
            </a:r>
            <a:r>
              <a:rPr lang="en-US" smtClean="0">
                <a:latin typeface="Arial" pitchFamily="34" charset="0"/>
                <a:cs typeface="Arial" pitchFamily="34" charset="0"/>
              </a:rPr>
              <a:t> môn học</a:t>
            </a:r>
            <a:endParaRPr lang="vi-V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/>
          <a:lstStyle/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Môn học giới thiệu các kiến thức chung, như khái niệm hệ điều hành, nhiệm vụ</a:t>
            </a:r>
            <a:r>
              <a:rPr lang="vi-VN">
                <a:latin typeface="Arial" pitchFamily="34" charset="0"/>
                <a:cs typeface="Arial" pitchFamily="34" charset="0"/>
              </a:rPr>
              <a:t>, </a:t>
            </a:r>
            <a:r>
              <a:rPr lang="vi-VN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cs typeface="Arial" pitchFamily="34" charset="0"/>
              </a:rPr>
              <a:t>năng </a:t>
            </a:r>
            <a:r>
              <a:rPr lang="vi-VN">
                <a:latin typeface="Arial" pitchFamily="34" charset="0"/>
                <a:cs typeface="Arial" pitchFamily="34" charset="0"/>
              </a:rPr>
              <a:t>và cấu trúc của hệ điều hành</a:t>
            </a:r>
            <a:r>
              <a:rPr lang="vi-VN">
                <a:latin typeface="Arial" pitchFamily="34" charset="0"/>
                <a:cs typeface="Arial" pitchFamily="34" charset="0"/>
              </a:rPr>
              <a:t>. 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mtClean="0">
                <a:latin typeface="Arial" pitchFamily="34" charset="0"/>
                <a:cs typeface="Arial" pitchFamily="34" charset="0"/>
              </a:rPr>
              <a:t>Môn </a:t>
            </a:r>
            <a:r>
              <a:rPr lang="vi-VN">
                <a:latin typeface="Arial" pitchFamily="34" charset="0"/>
                <a:cs typeface="Arial" pitchFamily="34" charset="0"/>
              </a:rPr>
              <a:t>học cũng đi sâu về </a:t>
            </a:r>
            <a:r>
              <a:rPr lang="vi-VN">
                <a:latin typeface="Arial" pitchFamily="34" charset="0"/>
                <a:cs typeface="Arial" pitchFamily="34" charset="0"/>
              </a:rPr>
              <a:t>những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thành </a:t>
            </a:r>
            <a:r>
              <a:rPr lang="vi-VN" smtClean="0">
                <a:latin typeface="Arial" pitchFamily="34" charset="0"/>
                <a:cs typeface="Arial" pitchFamily="34" charset="0"/>
              </a:rPr>
              <a:t>phần </a:t>
            </a:r>
            <a:r>
              <a:rPr lang="vi-VN">
                <a:latin typeface="Arial" pitchFamily="34" charset="0"/>
                <a:cs typeface="Arial" pitchFamily="34" charset="0"/>
              </a:rPr>
              <a:t>cơ </a:t>
            </a:r>
            <a:r>
              <a:rPr lang="vi-VN">
                <a:latin typeface="Arial" pitchFamily="34" charset="0"/>
                <a:cs typeface="Arial" pitchFamily="34" charset="0"/>
              </a:rPr>
              <a:t>bản </a:t>
            </a:r>
            <a:r>
              <a:rPr lang="en-US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điều </a:t>
            </a:r>
            <a:r>
              <a:rPr lang="vi-VN">
                <a:latin typeface="Arial" pitchFamily="34" charset="0"/>
                <a:cs typeface="Arial" pitchFamily="34" charset="0"/>
              </a:rPr>
              <a:t>hành, đó là: quản lý bộ nhớ, quản lý tiến trình, quản lý processor, quản lý vào ra</a:t>
            </a:r>
            <a:r>
              <a:rPr lang="vi-VN">
                <a:latin typeface="Arial" pitchFamily="34" charset="0"/>
                <a:cs typeface="Arial" pitchFamily="34" charset="0"/>
              </a:rPr>
              <a:t>. 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cs typeface="Arial" pitchFamily="34" charset="0"/>
              </a:rPr>
              <a:t>ra</a:t>
            </a:r>
            <a:r>
              <a:rPr lang="vi-VN">
                <a:latin typeface="Arial" pitchFamily="34" charset="0"/>
                <a:cs typeface="Arial" pitchFamily="34" charset="0"/>
              </a:rPr>
              <a:t>, môn học còn giới thiệu cấu trúc và nguyên lý hoạt động của một số hệ điều </a:t>
            </a:r>
            <a:r>
              <a:rPr lang="vi-VN">
                <a:latin typeface="Arial" pitchFamily="34" charset="0"/>
                <a:cs typeface="Arial" pitchFamily="34" charset="0"/>
              </a:rPr>
              <a:t>hành </a:t>
            </a:r>
            <a:r>
              <a:rPr lang="vi-VN" smtClean="0">
                <a:latin typeface="Arial" pitchFamily="34" charset="0"/>
                <a:cs typeface="Arial" pitchFamily="34" charset="0"/>
              </a:rPr>
              <a:t>như </a:t>
            </a:r>
            <a:r>
              <a:rPr lang="vi-VN">
                <a:latin typeface="Arial" pitchFamily="34" charset="0"/>
                <a:cs typeface="Arial" pitchFamily="34" charset="0"/>
              </a:rPr>
              <a:t>Windows, Unix, Linux.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433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Nội dung môn học</a:t>
            </a:r>
            <a:endParaRPr lang="vi-V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Chương 1: TỔNG QUAN VỀ HỆ </a:t>
            </a:r>
            <a:r>
              <a:rPr lang="vi-VN">
                <a:latin typeface="Arial" pitchFamily="34" charset="0"/>
                <a:cs typeface="Arial" pitchFamily="34" charset="0"/>
              </a:rPr>
              <a:t>ĐIỀU </a:t>
            </a:r>
            <a:r>
              <a:rPr lang="vi-VN" smtClean="0">
                <a:latin typeface="Arial" pitchFamily="34" charset="0"/>
                <a:cs typeface="Arial" pitchFamily="34" charset="0"/>
              </a:rPr>
              <a:t>HÀN</a:t>
            </a:r>
            <a:r>
              <a:rPr lang="en-US" smtClean="0">
                <a:latin typeface="Arial" pitchFamily="34" charset="0"/>
                <a:cs typeface="Arial" pitchFamily="34" charset="0"/>
              </a:rPr>
              <a:t>H</a:t>
            </a:r>
          </a:p>
          <a:p>
            <a:pPr algn="just"/>
            <a:r>
              <a:rPr lang="vi-VN"/>
              <a:t>Chương 2 CẤU TRÚC HỆ </a:t>
            </a:r>
            <a:r>
              <a:rPr lang="vi-VN"/>
              <a:t>ĐIỀU </a:t>
            </a:r>
            <a:r>
              <a:rPr lang="vi-VN" smtClean="0"/>
              <a:t>HÀN</a:t>
            </a:r>
            <a:r>
              <a:rPr lang="en-US" sz="3200" smtClean="0"/>
              <a:t>H</a:t>
            </a:r>
          </a:p>
          <a:p>
            <a:pPr algn="just"/>
            <a:r>
              <a:rPr lang="vi-VN"/>
              <a:t>Chương 3 QUẢN LÝ </a:t>
            </a:r>
            <a:r>
              <a:rPr lang="vi-VN"/>
              <a:t>TIẾN </a:t>
            </a:r>
            <a:r>
              <a:rPr lang="vi-VN" smtClean="0"/>
              <a:t>TRÌNH</a:t>
            </a:r>
            <a:endParaRPr lang="en-US" smtClean="0"/>
          </a:p>
          <a:p>
            <a:pPr algn="just"/>
            <a:r>
              <a:rPr lang="vi-VN"/>
              <a:t>Chương 4 ĐỒNG BỘ </a:t>
            </a:r>
            <a:r>
              <a:rPr lang="vi-VN"/>
              <a:t>TIẾN </a:t>
            </a:r>
            <a:r>
              <a:rPr lang="vi-VN" smtClean="0"/>
              <a:t>TRÌNH</a:t>
            </a:r>
            <a:endParaRPr lang="en-US" smtClean="0"/>
          </a:p>
          <a:p>
            <a:pPr algn="just"/>
            <a:r>
              <a:rPr lang="vi-VN"/>
              <a:t>Chương 5 </a:t>
            </a:r>
            <a:r>
              <a:rPr lang="vi-VN"/>
              <a:t>BẾ </a:t>
            </a:r>
            <a:r>
              <a:rPr lang="vi-VN" smtClean="0"/>
              <a:t>TẮC</a:t>
            </a:r>
            <a:endParaRPr lang="en-US" smtClean="0"/>
          </a:p>
          <a:p>
            <a:pPr algn="just"/>
            <a:r>
              <a:rPr lang="vi-VN"/>
              <a:t>Chương 6 BỘ </a:t>
            </a:r>
            <a:r>
              <a:rPr lang="vi-VN"/>
              <a:t>NHỚ </a:t>
            </a:r>
            <a:r>
              <a:rPr lang="vi-VN" smtClean="0"/>
              <a:t>CHÍNH</a:t>
            </a:r>
            <a:endParaRPr lang="en-US" smtClean="0"/>
          </a:p>
          <a:p>
            <a:pPr algn="just"/>
            <a:r>
              <a:rPr lang="vi-VN"/>
              <a:t>Chương 7 BỘ </a:t>
            </a:r>
            <a:r>
              <a:rPr lang="vi-VN"/>
              <a:t>NHỚ </a:t>
            </a:r>
            <a:r>
              <a:rPr lang="vi-VN" smtClean="0"/>
              <a:t>ẢO</a:t>
            </a:r>
            <a:endParaRPr lang="en-US" smtClean="0"/>
          </a:p>
          <a:p>
            <a:pPr algn="just"/>
            <a:r>
              <a:rPr lang="vi-VN"/>
              <a:t>Chương 8 HỆ THỐNG </a:t>
            </a:r>
            <a:r>
              <a:rPr lang="vi-VN"/>
              <a:t>TẬP </a:t>
            </a:r>
            <a:r>
              <a:rPr lang="vi-VN" smtClean="0"/>
              <a:t>TIN</a:t>
            </a:r>
            <a:endParaRPr lang="en-US" smtClean="0"/>
          </a:p>
          <a:p>
            <a:pPr algn="just"/>
            <a:r>
              <a:rPr lang="vi-VN"/>
              <a:t>Chương 9 QUẢN LÝ THIẾT BỊ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5181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>
            <a:normAutofit/>
          </a:bodyPr>
          <a:lstStyle/>
          <a:p>
            <a:r>
              <a:rPr lang="en-US" smtClean="0">
                <a:latin typeface="+mn-lt"/>
              </a:rPr>
              <a:t>TÀI NGUYÊN HỌC TẬP</a:t>
            </a:r>
            <a:endParaRPr lang="vi-VN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7165" y="1461790"/>
            <a:ext cx="10515600" cy="46109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Giáo trình: </a:t>
            </a:r>
            <a:r>
              <a:rPr lang="en-US"/>
              <a:t>Operating System Concepts</a:t>
            </a:r>
            <a:r>
              <a:rPr lang="en-US"/>
              <a:t>, </a:t>
            </a:r>
            <a:r>
              <a:rPr lang="en-US" smtClean="0"/>
              <a:t>Ninth Edition </a:t>
            </a:r>
            <a:r>
              <a:rPr lang="en-US"/>
              <a:t>- A. Silberschatz, Peter </a:t>
            </a:r>
            <a:r>
              <a:rPr lang="en-US"/>
              <a:t>Baer </a:t>
            </a:r>
            <a:r>
              <a:rPr lang="en-US" smtClean="0"/>
              <a:t>Galvin, Greg Gagne. Wiley 2013</a:t>
            </a:r>
          </a:p>
          <a:p>
            <a:r>
              <a:rPr lang="vi-VN"/>
              <a:t>Giáo trình Nguyên lý Hệ điều hành, Hồ Đắc Phương, NXBGD, </a:t>
            </a:r>
            <a:r>
              <a:rPr lang="vi-VN"/>
              <a:t>2010</a:t>
            </a:r>
            <a:r>
              <a:rPr lang="vi-VN"/>
              <a:t> </a:t>
            </a:r>
            <a:endParaRPr lang="en-US" smtClean="0"/>
          </a:p>
          <a:p>
            <a:r>
              <a:rPr lang="en-US" smtClean="0"/>
              <a:t>E-books của Đại học Cần Thơ</a:t>
            </a:r>
          </a:p>
          <a:p>
            <a:r>
              <a:rPr lang="en-US" smtClean="0"/>
              <a:t>Slide bài giảng tiếng Anh và tiếng Việt</a:t>
            </a:r>
          </a:p>
          <a:p>
            <a:pPr marL="0" indent="0">
              <a:buNone/>
            </a:pPr>
            <a:r>
              <a:rPr lang="en-US"/>
              <a:t>Download qua website</a:t>
            </a:r>
            <a:r>
              <a:rPr lang="en-US"/>
              <a:t>:   </a:t>
            </a:r>
            <a:r>
              <a:rPr lang="en-US" smtClean="0"/>
              <a:t>nttoan.top</a:t>
            </a:r>
          </a:p>
          <a:p>
            <a:pPr marL="0" indent="0">
              <a:buNone/>
            </a:pPr>
            <a:r>
              <a:rPr lang="en-US" smtClean="0"/>
              <a:t>                         fb group:  CNTT&amp;TT      </a:t>
            </a:r>
            <a:endParaRPr lang="en-US"/>
          </a:p>
          <a:p>
            <a:pPr marL="0" indent="0">
              <a:buNone/>
            </a:pPr>
            <a:r>
              <a:rPr lang="en-US" smtClean="0"/>
              <a:t>Và các tài liệu khác trên Internet</a:t>
            </a:r>
          </a:p>
          <a:p>
            <a:pPr marL="0" indent="0">
              <a:buNone/>
            </a:pPr>
            <a:r>
              <a:rPr lang="vi-VN"/>
              <a:t/>
            </a:r>
            <a:br>
              <a:rPr lang="vi-VN"/>
            </a:br>
            <a:endParaRPr lang="en-US" smtClean="0"/>
          </a:p>
          <a:p>
            <a:pPr algn="just"/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0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QUI ĐỊNH HỌC TẬP VÀ THI</a:t>
            </a:r>
            <a:endParaRPr lang="vi-V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Điểm quá trình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Điểm chuyên cần: 		10%</a:t>
            </a: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Điểm bài tập: 			20%</a:t>
            </a:r>
          </a:p>
          <a:p>
            <a:pPr marL="0" indent="0" algn="just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Điểm thi:</a:t>
            </a: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Trắc nghiệm trên máy tính:	70%</a:t>
            </a:r>
          </a:p>
          <a:p>
            <a:pPr algn="just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36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 học muộn quá 10 phút không được vào lớp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5344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248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MÔN HỌC HỆ ĐIỀU HÀNH 3 TÍN CHỈ   GIẢNG VIÊN: NGUYỄN THANH TOÀN</vt:lpstr>
      <vt:lpstr>Mục đích môn học</vt:lpstr>
      <vt:lpstr>Nội dung môn học</vt:lpstr>
      <vt:lpstr>TÀI NGUYÊN HỌC TẬP</vt:lpstr>
      <vt:lpstr>QUI ĐỊNH HỌC TẬP VÀ THI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45</cp:revision>
  <dcterms:created xsi:type="dcterms:W3CDTF">2016-01-06T01:29:25Z</dcterms:created>
  <dcterms:modified xsi:type="dcterms:W3CDTF">2021-01-16T00:15:55Z</dcterms:modified>
</cp:coreProperties>
</file>