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87" r:id="rId6"/>
    <p:sldId id="293" r:id="rId7"/>
    <p:sldId id="294" r:id="rId8"/>
    <p:sldId id="295" r:id="rId9"/>
    <p:sldId id="296" r:id="rId10"/>
    <p:sldId id="297" r:id="rId11"/>
    <p:sldId id="288" r:id="rId12"/>
    <p:sldId id="298" r:id="rId13"/>
    <p:sldId id="299" r:id="rId14"/>
    <p:sldId id="300" r:id="rId15"/>
    <p:sldId id="301" r:id="rId16"/>
    <p:sldId id="302" r:id="rId17"/>
    <p:sldId id="303" r:id="rId18"/>
    <p:sldId id="289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283" r:id="rId44"/>
    <p:sldId id="284" r:id="rId45"/>
    <p:sldId id="285" r:id="rId46"/>
    <p:sldId id="286" r:id="rId4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FFFF"/>
    <a:srgbClr val="009900"/>
    <a:srgbClr val="00FF00"/>
    <a:srgbClr val="0099FF"/>
    <a:srgbClr val="003399"/>
    <a:srgbClr val="0033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3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165" y="1560402"/>
            <a:ext cx="10515600" cy="4610965"/>
          </a:xfrm>
          <a:ln>
            <a:noFill/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602" y="78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676965" y="-13447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11/01/2021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TỔNG QUAN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Phân phối bộ nhớ trong </a:t>
            </a:r>
            <a:r>
              <a:rPr lang="vi-VN" smtClean="0"/>
              <a:t>hệ </a:t>
            </a:r>
            <a:r>
              <a:rPr lang="vi-VN"/>
              <a:t>xử lý theo lô đơn giản </a:t>
            </a:r>
            <a:br>
              <a:rPr lang="vi-VN"/>
            </a:br>
            <a:r>
              <a:rPr lang="vi-VN"/>
              <a:t/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010295"/>
          </a:xfrm>
        </p:spPr>
        <p:txBody>
          <a:bodyPr>
            <a:normAutofit/>
          </a:bodyPr>
          <a:lstStyle/>
          <a:p>
            <a:pPr algn="just"/>
            <a:r>
              <a:rPr lang="vi-VN" smtClean="0"/>
              <a:t>2.2.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Các hệ thống xử lý theo lô đa chương trình</a:t>
            </a:r>
            <a:endParaRPr lang="vi-VN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 </a:t>
            </a:r>
            <a:r>
              <a:rPr lang="vi-VN"/>
              <a:t>Vấn </a:t>
            </a:r>
            <a:r>
              <a:rPr lang="vi-VN" smtClean="0"/>
              <a:t>đề</a:t>
            </a:r>
            <a:endParaRPr lang="en-US" smtClean="0"/>
          </a:p>
          <a:p>
            <a:pPr lvl="1" algn="just"/>
            <a:r>
              <a:rPr lang="vi-VN" smtClean="0"/>
              <a:t>Làm </a:t>
            </a:r>
            <a:r>
              <a:rPr lang="vi-VN"/>
              <a:t>sao để giữ CPU luôn bận rộn?</a:t>
            </a:r>
          </a:p>
          <a:p>
            <a:pPr algn="just"/>
            <a:r>
              <a:rPr lang="vi-VN"/>
              <a:t> Cơ </a:t>
            </a:r>
            <a:r>
              <a:rPr lang="vi-VN" smtClean="0"/>
              <a:t>sở</a:t>
            </a:r>
            <a:endParaRPr lang="en-US" smtClean="0"/>
          </a:p>
          <a:p>
            <a:pPr lvl="1" algn="just"/>
            <a:r>
              <a:rPr lang="vi-VN" smtClean="0"/>
              <a:t>Một </a:t>
            </a:r>
            <a:r>
              <a:rPr lang="vi-VN"/>
              <a:t>chương trình người dùng không thể cùng </a:t>
            </a:r>
            <a:r>
              <a:rPr lang="vi-VN" smtClean="0"/>
              <a:t>một</a:t>
            </a:r>
            <a:r>
              <a:rPr lang="en-US" smtClean="0"/>
              <a:t> </a:t>
            </a:r>
            <a:r>
              <a:rPr lang="vi-VN" smtClean="0"/>
              <a:t>lúc </a:t>
            </a:r>
            <a:r>
              <a:rPr lang="vi-VN"/>
              <a:t>sử dụng cả CPU và các thiết bị vào ra</a:t>
            </a:r>
          </a:p>
        </p:txBody>
      </p:sp>
    </p:spTree>
    <p:extLst>
      <p:ext uri="{BB962C8B-B14F-4D97-AF65-F5344CB8AC3E}">
        <p14:creationId xmlns:p14="http://schemas.microsoft.com/office/powerpoint/2010/main" val="6657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76" y="365125"/>
            <a:ext cx="11860306" cy="1010295"/>
          </a:xfrm>
        </p:spPr>
        <p:txBody>
          <a:bodyPr>
            <a:noAutofit/>
          </a:bodyPr>
          <a:lstStyle/>
          <a:p>
            <a:pPr algn="just"/>
            <a:r>
              <a:rPr lang="en-US" sz="3400" smtClean="0">
                <a:latin typeface="Times New Roman" pitchFamily="18" charset="0"/>
                <a:cs typeface="Times New Roman" pitchFamily="18" charset="0"/>
              </a:rPr>
              <a:t>Phân phối bộ nhớ trong các hệ thống xử lý theo lô đa chương trình</a:t>
            </a:r>
            <a:endParaRPr lang="vi-VN" sz="3400" ker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45" y="1447800"/>
            <a:ext cx="45624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9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Các hệ thống xử lý theo lô đa chương trình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/>
              <a:t> Tư tưởng </a:t>
            </a:r>
            <a:r>
              <a:rPr lang="vi-VN" smtClean="0"/>
              <a:t>chính:</a:t>
            </a:r>
            <a:endParaRPr lang="en-US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Lưu </a:t>
            </a:r>
            <a:r>
              <a:rPr lang="vi-VN" sz="2800"/>
              <a:t>đồng thời nhiều công việc trong bộ nhớ </a:t>
            </a:r>
            <a:r>
              <a:rPr lang="vi-VN" sz="2800" smtClean="0"/>
              <a:t>trong</a:t>
            </a:r>
            <a:endParaRPr lang="en-US" sz="28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H</a:t>
            </a:r>
            <a:r>
              <a:rPr lang="en-US" sz="2800" smtClean="0"/>
              <a:t>ệ điều hành </a:t>
            </a:r>
            <a:r>
              <a:rPr lang="vi-VN" sz="2800" smtClean="0"/>
              <a:t>chọn </a:t>
            </a:r>
            <a:r>
              <a:rPr lang="vi-VN" sz="2800"/>
              <a:t>công việc để thực </a:t>
            </a:r>
            <a:r>
              <a:rPr lang="vi-VN" sz="2800" smtClean="0"/>
              <a:t>hiện</a:t>
            </a:r>
            <a:endParaRPr lang="en-US" sz="28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Trong </a:t>
            </a:r>
            <a:r>
              <a:rPr lang="vi-VN" sz="2800"/>
              <a:t>trường hợp công việc đang phải đợi </a:t>
            </a:r>
            <a:r>
              <a:rPr lang="vi-VN" sz="2800" smtClean="0"/>
              <a:t>thực</a:t>
            </a:r>
            <a:r>
              <a:rPr lang="en-US" sz="2800" smtClean="0"/>
              <a:t> </a:t>
            </a:r>
            <a:r>
              <a:rPr lang="vi-VN" sz="2800" smtClean="0"/>
              <a:t>hiện </a:t>
            </a:r>
            <a:r>
              <a:rPr lang="vi-VN" sz="2800"/>
              <a:t>một thao tác nào đó (ví dụ thao tác vào/ra</a:t>
            </a:r>
            <a:r>
              <a:rPr lang="vi-VN" sz="2800" smtClean="0"/>
              <a:t>)</a:t>
            </a:r>
            <a:r>
              <a:rPr lang="en-US" sz="2800" smtClean="0"/>
              <a:t> </a:t>
            </a:r>
            <a:r>
              <a:rPr lang="vi-VN" sz="2800"/>
              <a:t>H</a:t>
            </a:r>
            <a:r>
              <a:rPr lang="en-US" sz="2800"/>
              <a:t>ệ điều hành </a:t>
            </a:r>
            <a:r>
              <a:rPr lang="en-US" sz="2800" smtClean="0"/>
              <a:t>sẽ </a:t>
            </a:r>
            <a:r>
              <a:rPr lang="vi-VN" sz="2800" smtClean="0"/>
              <a:t>chọn </a:t>
            </a:r>
            <a:r>
              <a:rPr lang="en-US" sz="2800" smtClean="0"/>
              <a:t>việc khác để thực hiện</a:t>
            </a:r>
            <a:endParaRPr lang="vi-VN" sz="2800"/>
          </a:p>
          <a:p>
            <a:pPr algn="just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2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Các hệ thống xử lý theo lô đa chương trình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08002"/>
            <a:ext cx="10515600" cy="4610965"/>
          </a:xfrm>
        </p:spPr>
        <p:txBody>
          <a:bodyPr>
            <a:normAutofit/>
          </a:bodyPr>
          <a:lstStyle/>
          <a:p>
            <a:pPr algn="just"/>
            <a:r>
              <a:rPr lang="vi-VN" sz="3200"/>
              <a:t> Đặc </a:t>
            </a:r>
            <a:r>
              <a:rPr lang="vi-VN" sz="3200" smtClean="0"/>
              <a:t>điểm:</a:t>
            </a:r>
            <a:endParaRPr lang="en-US" sz="32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Tương </a:t>
            </a:r>
            <a:r>
              <a:rPr lang="vi-VN" sz="2800"/>
              <a:t>đối phức </a:t>
            </a:r>
            <a:r>
              <a:rPr lang="vi-VN" sz="2800" smtClean="0"/>
              <a:t>tạp</a:t>
            </a:r>
            <a:endParaRPr lang="en-US" sz="28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Khái </a:t>
            </a:r>
            <a:r>
              <a:rPr lang="vi-VN" sz="2800"/>
              <a:t>niệm “Nhóm công việc” (job </a:t>
            </a:r>
            <a:r>
              <a:rPr lang="vi-VN" sz="2800" smtClean="0"/>
              <a:t>pool)</a:t>
            </a:r>
            <a:endParaRPr lang="en-US" sz="28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Lập </a:t>
            </a:r>
            <a:r>
              <a:rPr lang="vi-VN" sz="2800"/>
              <a:t>lịch công việc: chọn các công việc để </a:t>
            </a:r>
            <a:r>
              <a:rPr lang="vi-VN" sz="2800" smtClean="0"/>
              <a:t>chuyển</a:t>
            </a:r>
            <a:r>
              <a:rPr lang="en-US" sz="2800" smtClean="0"/>
              <a:t> </a:t>
            </a:r>
            <a:r>
              <a:rPr lang="vi-VN" sz="2800" smtClean="0"/>
              <a:t>vào </a:t>
            </a:r>
            <a:r>
              <a:rPr lang="vi-VN" sz="2800"/>
              <a:t>bộ nhớ </a:t>
            </a:r>
            <a:r>
              <a:rPr lang="vi-VN" sz="2800" smtClean="0"/>
              <a:t>trong</a:t>
            </a:r>
            <a:endParaRPr lang="en-US" sz="28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Quản </a:t>
            </a:r>
            <a:r>
              <a:rPr lang="vi-VN" sz="2800"/>
              <a:t>lý lưu trữ: lưu cùng lúc một số công </a:t>
            </a:r>
            <a:r>
              <a:rPr lang="vi-VN" sz="2800" smtClean="0"/>
              <a:t>việc</a:t>
            </a:r>
            <a:r>
              <a:rPr lang="en-US" sz="2800" smtClean="0"/>
              <a:t> </a:t>
            </a:r>
            <a:r>
              <a:rPr lang="vi-VN" sz="2800" smtClean="0"/>
              <a:t>trong </a:t>
            </a:r>
            <a:r>
              <a:rPr lang="vi-VN" sz="2800"/>
              <a:t>bộ nhớ </a:t>
            </a:r>
            <a:r>
              <a:rPr lang="vi-VN" sz="2800" smtClean="0"/>
              <a:t>trong</a:t>
            </a:r>
            <a:endParaRPr lang="en-US" sz="2800" smtClean="0"/>
          </a:p>
          <a:p>
            <a:pPr lvl="1" algn="just">
              <a:buFont typeface="Wingdings" pitchFamily="2" charset="2"/>
              <a:buChar char="§"/>
            </a:pPr>
            <a:r>
              <a:rPr lang="vi-VN" sz="2800" smtClean="0"/>
              <a:t>Lập </a:t>
            </a:r>
            <a:r>
              <a:rPr lang="vi-VN" sz="2800"/>
              <a:t>lịch CPU: chọn thực thi một trong các </a:t>
            </a:r>
            <a:r>
              <a:rPr lang="vi-VN" sz="2800" smtClean="0"/>
              <a:t>công</a:t>
            </a:r>
            <a:r>
              <a:rPr lang="en-US" sz="2800" smtClean="0"/>
              <a:t> v</a:t>
            </a:r>
            <a:r>
              <a:rPr lang="vi-VN" sz="2800" smtClean="0"/>
              <a:t>iệc </a:t>
            </a:r>
            <a:r>
              <a:rPr lang="vi-VN" sz="2800"/>
              <a:t>đang ở bộ nhớ trong</a:t>
            </a:r>
            <a:endParaRPr lang="vi-VN" sz="3200" smtClean="0"/>
          </a:p>
          <a:p>
            <a:pPr algn="just"/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7475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Các hệ phân chia thời gian (Time sharing)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08002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 smtClean="0"/>
              <a:t>Vì sao?</a:t>
            </a:r>
            <a:endParaRPr lang="en-US" sz="32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Các </a:t>
            </a:r>
            <a:r>
              <a:rPr lang="vi-VN" sz="2800"/>
              <a:t>hệ xử lý theo lô, đa chương trình cung </a:t>
            </a:r>
            <a:r>
              <a:rPr lang="vi-VN" sz="2800" smtClean="0"/>
              <a:t>cấp</a:t>
            </a:r>
            <a:r>
              <a:rPr lang="en-US" sz="2800" smtClean="0"/>
              <a:t> </a:t>
            </a:r>
            <a:r>
              <a:rPr lang="vi-VN" sz="2800" smtClean="0"/>
              <a:t>một </a:t>
            </a:r>
            <a:r>
              <a:rPr lang="vi-VN" sz="2800"/>
              <a:t>môi trường trong đó các tài nguyên hệ </a:t>
            </a:r>
            <a:r>
              <a:rPr lang="vi-VN" sz="2800" smtClean="0"/>
              <a:t>thống</a:t>
            </a:r>
            <a:r>
              <a:rPr lang="en-US" sz="2800" smtClean="0"/>
              <a:t> </a:t>
            </a:r>
            <a:r>
              <a:rPr lang="vi-VN" sz="2800" smtClean="0"/>
              <a:t>được </a:t>
            </a:r>
            <a:r>
              <a:rPr lang="vi-VN" sz="2800"/>
              <a:t>sử dụng một cách hiệu quả, nhưng </a:t>
            </a:r>
            <a:r>
              <a:rPr lang="vi-VN" sz="2800" smtClean="0"/>
              <a:t>không</a:t>
            </a:r>
            <a:r>
              <a:rPr lang="en-US" sz="2800" smtClean="0"/>
              <a:t> </a:t>
            </a:r>
            <a:r>
              <a:rPr lang="vi-VN" sz="2800" smtClean="0"/>
              <a:t>cung </a:t>
            </a:r>
            <a:r>
              <a:rPr lang="vi-VN" sz="2800"/>
              <a:t>cấp cho người dùng khả năng tương tác </a:t>
            </a:r>
            <a:r>
              <a:rPr lang="vi-VN" sz="2800" smtClean="0"/>
              <a:t>với</a:t>
            </a:r>
            <a:r>
              <a:rPr lang="en-US" sz="2800" smtClean="0"/>
              <a:t> </a:t>
            </a:r>
            <a:r>
              <a:rPr lang="vi-VN" sz="2800" smtClean="0"/>
              <a:t>hệ thống</a:t>
            </a:r>
            <a:endParaRPr lang="en-US" sz="28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Các </a:t>
            </a:r>
            <a:r>
              <a:rPr lang="vi-VN" sz="2800"/>
              <a:t>hệ phân chia thời gian là sự mở rộng </a:t>
            </a:r>
            <a:r>
              <a:rPr lang="vi-VN" sz="2800" smtClean="0"/>
              <a:t>của</a:t>
            </a:r>
            <a:r>
              <a:rPr lang="en-US" sz="2800" smtClean="0"/>
              <a:t>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các hệ xử lý theo lô, đa chương trình</a:t>
            </a:r>
            <a:endParaRPr lang="vi-VN" sz="2800">
              <a:latin typeface="Arial" pitchFamily="34" charset="0"/>
              <a:cs typeface="Arial" pitchFamily="34" charset="0"/>
            </a:endParaRPr>
          </a:p>
          <a:p>
            <a:pPr algn="just"/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4703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…Các hệ phân chia thời gian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08002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Tư tưởng </a:t>
            </a:r>
            <a:r>
              <a:rPr lang="vi-VN" smtClean="0"/>
              <a:t>chính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Chuyển </a:t>
            </a:r>
            <a:r>
              <a:rPr lang="vi-VN" sz="2800"/>
              <a:t>đổi quyền xử lý giữa các chương </a:t>
            </a:r>
            <a:r>
              <a:rPr lang="vi-VN" sz="2800" smtClean="0"/>
              <a:t>trình</a:t>
            </a:r>
            <a:r>
              <a:rPr lang="en-US" sz="2800" smtClean="0"/>
              <a:t> </a:t>
            </a:r>
            <a:r>
              <a:rPr lang="vi-VN" sz="2800" smtClean="0"/>
              <a:t>thường </a:t>
            </a:r>
            <a:r>
              <a:rPr lang="vi-VN" sz="2800"/>
              <a:t>xuyên </a:t>
            </a:r>
            <a:r>
              <a:rPr lang="vi-VN" sz="2800" smtClean="0"/>
              <a:t>hơn</a:t>
            </a:r>
            <a:endParaRPr lang="en-US" sz="28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Thời </a:t>
            </a:r>
            <a:r>
              <a:rPr lang="vi-VN" sz="2800"/>
              <a:t>gian phản ứng ~ 1 giây hoặc ít </a:t>
            </a:r>
            <a:r>
              <a:rPr lang="vi-VN" sz="2800" smtClean="0"/>
              <a:t>hơn</a:t>
            </a:r>
            <a:endParaRPr lang="en-US" sz="28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Cho </a:t>
            </a:r>
            <a:r>
              <a:rPr lang="vi-VN" sz="2800"/>
              <a:t>phép chia sẻ đồng thời một máy tính </a:t>
            </a:r>
            <a:r>
              <a:rPr lang="vi-VN" sz="2800" smtClean="0"/>
              <a:t>giữa</a:t>
            </a:r>
            <a:r>
              <a:rPr lang="en-US" sz="2800" smtClean="0"/>
              <a:t> </a:t>
            </a:r>
            <a:r>
              <a:rPr lang="vi-VN" sz="2800" smtClean="0"/>
              <a:t>nhiều </a:t>
            </a:r>
            <a:r>
              <a:rPr lang="vi-VN" sz="2800"/>
              <a:t>người </a:t>
            </a:r>
            <a:r>
              <a:rPr lang="vi-VN" sz="2800" smtClean="0"/>
              <a:t>dùng</a:t>
            </a:r>
            <a:endParaRPr lang="en-US" sz="28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Khái </a:t>
            </a:r>
            <a:r>
              <a:rPr lang="vi-VN" sz="2800"/>
              <a:t>niệm “tiến trình”: chương trình được nạp </a:t>
            </a:r>
            <a:r>
              <a:rPr lang="vi-VN" sz="2800" smtClean="0"/>
              <a:t>vào</a:t>
            </a:r>
            <a:r>
              <a:rPr lang="en-US" sz="2800" smtClean="0"/>
              <a:t> </a:t>
            </a:r>
            <a:r>
              <a:rPr lang="vi-VN" sz="2800" smtClean="0"/>
              <a:t>bộ </a:t>
            </a:r>
            <a:r>
              <a:rPr lang="vi-VN" sz="2800"/>
              <a:t>nhớ và đang được thực </a:t>
            </a:r>
            <a:r>
              <a:rPr lang="vi-VN" sz="2800" smtClean="0"/>
              <a:t>thi</a:t>
            </a:r>
            <a:endParaRPr lang="en-US" sz="2800" smtClean="0"/>
          </a:p>
          <a:p>
            <a:pPr lvl="2" algn="just">
              <a:buFont typeface="Wingdings" pitchFamily="2" charset="2"/>
              <a:buChar char="ü"/>
            </a:pPr>
            <a:r>
              <a:rPr lang="vi-VN" sz="2800" smtClean="0"/>
              <a:t>Vào/ra </a:t>
            </a:r>
            <a:r>
              <a:rPr lang="vi-VN" sz="2800"/>
              <a:t>tương tác </a:t>
            </a:r>
            <a:r>
              <a:rPr lang="en-US" sz="2800" smtClean="0"/>
              <a:t>-&gt;</a:t>
            </a:r>
            <a:r>
              <a:rPr lang="vi-VN" sz="2800" smtClean="0"/>
              <a:t> </a:t>
            </a:r>
            <a:r>
              <a:rPr lang="vi-VN" sz="2800"/>
              <a:t>phụ thuộc “people speech” ví </a:t>
            </a:r>
            <a:r>
              <a:rPr lang="vi-VN" sz="2800" smtClean="0"/>
              <a:t>dụ</a:t>
            </a:r>
            <a:r>
              <a:rPr lang="en-US" sz="2800" smtClean="0"/>
              <a:t> </a:t>
            </a:r>
            <a:r>
              <a:rPr lang="vi-VN" sz="2800" smtClean="0"/>
              <a:t>tốc </a:t>
            </a:r>
            <a:r>
              <a:rPr lang="vi-VN" sz="2800"/>
              <a:t>độ nhập dữ liệu</a:t>
            </a:r>
          </a:p>
        </p:txBody>
      </p:sp>
    </p:spTree>
    <p:extLst>
      <p:ext uri="{BB962C8B-B14F-4D97-AF65-F5344CB8AC3E}">
        <p14:creationId xmlns:p14="http://schemas.microsoft.com/office/powerpoint/2010/main" val="4156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306" y="365125"/>
            <a:ext cx="10927976" cy="1010295"/>
          </a:xfrm>
        </p:spPr>
        <p:txBody>
          <a:bodyPr>
            <a:noAutofit/>
          </a:bodyPr>
          <a:lstStyle/>
          <a:p>
            <a:pPr algn="just"/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…Các hệ phân chia thời gian</a:t>
            </a:r>
            <a:endParaRPr lang="vi-VN" sz="4000" ker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4" y="1408002"/>
            <a:ext cx="11031071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 Đặc </a:t>
            </a:r>
            <a:r>
              <a:rPr lang="vi-VN" smtClean="0"/>
              <a:t>điểm: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Phức </a:t>
            </a:r>
            <a:r>
              <a:rPr lang="vi-VN"/>
              <a:t>tạp hơn hệ xử lý theo lô, đa chương </a:t>
            </a:r>
            <a:r>
              <a:rPr lang="vi-VN" smtClean="0"/>
              <a:t>trình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Quản </a:t>
            </a:r>
            <a:r>
              <a:rPr lang="vi-VN"/>
              <a:t>lý bộ nhớ và bảo </a:t>
            </a:r>
            <a:r>
              <a:rPr lang="vi-VN" smtClean="0"/>
              <a:t>vệ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Tráo </a:t>
            </a:r>
            <a:r>
              <a:rPr lang="vi-VN"/>
              <a:t>đổi các công việc từ đĩa cứng và bộ </a:t>
            </a:r>
            <a:r>
              <a:rPr lang="vi-VN" smtClean="0"/>
              <a:t>nhớ</a:t>
            </a:r>
            <a:r>
              <a:rPr lang="en-US" smtClean="0"/>
              <a:t> </a:t>
            </a:r>
            <a:r>
              <a:rPr lang="vi-VN" smtClean="0"/>
              <a:t>(swap </a:t>
            </a:r>
            <a:r>
              <a:rPr lang="vi-VN"/>
              <a:t>in/swap out</a:t>
            </a:r>
            <a:r>
              <a:rPr lang="vi-VN" smtClean="0"/>
              <a:t>)</a:t>
            </a:r>
            <a:r>
              <a:rPr lang="en-US" smtClean="0"/>
              <a:t>-&gt;</a:t>
            </a:r>
            <a:r>
              <a:rPr lang="vi-VN" smtClean="0"/>
              <a:t>phương </a:t>
            </a:r>
            <a:r>
              <a:rPr lang="vi-VN"/>
              <a:t>pháp bộ nhớ </a:t>
            </a:r>
            <a:r>
              <a:rPr lang="vi-VN" smtClean="0"/>
              <a:t>ảo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Hệ </a:t>
            </a:r>
            <a:r>
              <a:rPr lang="vi-VN"/>
              <a:t>thống file trên một số đĩa cứng </a:t>
            </a:r>
            <a:r>
              <a:rPr lang="en-US" smtClean="0"/>
              <a:t>-&gt;</a:t>
            </a:r>
            <a:r>
              <a:rPr lang="vi-VN" smtClean="0"/>
              <a:t> </a:t>
            </a:r>
            <a:r>
              <a:rPr lang="vi-VN"/>
              <a:t>quản lý </a:t>
            </a:r>
            <a:r>
              <a:rPr lang="vi-VN" smtClean="0"/>
              <a:t>đĩa</a:t>
            </a:r>
            <a:r>
              <a:rPr lang="en-US" smtClean="0"/>
              <a:t> </a:t>
            </a:r>
            <a:r>
              <a:rPr lang="vi-VN" smtClean="0"/>
              <a:t>cứng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Thực </a:t>
            </a:r>
            <a:r>
              <a:rPr lang="vi-VN"/>
              <a:t>thi đồng thời </a:t>
            </a:r>
            <a:r>
              <a:rPr lang="en-US" smtClean="0"/>
              <a:t>-&gt;</a:t>
            </a:r>
            <a:r>
              <a:rPr lang="vi-VN" smtClean="0"/>
              <a:t> </a:t>
            </a:r>
            <a:r>
              <a:rPr lang="vi-VN"/>
              <a:t>Lập lịch </a:t>
            </a:r>
            <a:r>
              <a:rPr lang="vi-VN" smtClean="0"/>
              <a:t>CPU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Giao </a:t>
            </a:r>
            <a:r>
              <a:rPr lang="vi-VN"/>
              <a:t>tiếp và đồng bộ </a:t>
            </a:r>
            <a:r>
              <a:rPr lang="vi-VN" smtClean="0"/>
              <a:t>hoá</a:t>
            </a:r>
            <a:endParaRPr lang="en-US" smtClean="0"/>
          </a:p>
          <a:p>
            <a:pPr lvl="1" algn="just">
              <a:buFont typeface="Wingdings" pitchFamily="2" charset="2"/>
              <a:buChar char="Ø"/>
            </a:pPr>
            <a:r>
              <a:rPr lang="vi-VN" smtClean="0"/>
              <a:t>Giải </a:t>
            </a:r>
            <a:r>
              <a:rPr lang="vi-VN"/>
              <a:t>quyết bế tắc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22765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Quản lý bộ </a:t>
            </a:r>
            <a:r>
              <a:rPr lang="vi-VN" smtClean="0"/>
              <a:t>nhớ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Bộ nhớ chính </a:t>
            </a:r>
            <a:r>
              <a:rPr lang="vi-VN"/>
              <a:t>là trung tâm điều hành của một máy tính hiện </a:t>
            </a:r>
            <a:r>
              <a:rPr lang="vi-VN" smtClean="0"/>
              <a:t>đại</a:t>
            </a:r>
          </a:p>
          <a:p>
            <a:pPr algn="just"/>
            <a:r>
              <a:rPr lang="vi-VN" smtClean="0"/>
              <a:t>Bộ nhớ chính </a:t>
            </a:r>
            <a:r>
              <a:rPr lang="vi-VN"/>
              <a:t>là một kho chứa </a:t>
            </a:r>
            <a:r>
              <a:rPr lang="vi-VN" smtClean="0"/>
              <a:t>dữ liệu </a:t>
            </a:r>
            <a:r>
              <a:rPr lang="vi-VN"/>
              <a:t>có </a:t>
            </a:r>
            <a:r>
              <a:rPr lang="vi-VN" smtClean="0"/>
              <a:t>khả năng truy </a:t>
            </a:r>
            <a:r>
              <a:rPr lang="vi-VN"/>
              <a:t>xuất nhanh được chia </a:t>
            </a:r>
            <a:r>
              <a:rPr lang="vi-VN" smtClean="0"/>
              <a:t>sẻ bởi </a:t>
            </a:r>
            <a:r>
              <a:rPr lang="vi-VN"/>
              <a:t>CPU và các thiết </a:t>
            </a:r>
            <a:r>
              <a:rPr lang="vi-VN" smtClean="0"/>
              <a:t>bị xuất /nhập</a:t>
            </a:r>
          </a:p>
          <a:p>
            <a:pPr algn="just"/>
            <a:r>
              <a:rPr lang="vi-VN"/>
              <a:t>Hệ điều hành có nhiệm </a:t>
            </a:r>
            <a:r>
              <a:rPr lang="vi-VN" smtClean="0"/>
              <a:t>vụ cho </a:t>
            </a:r>
            <a:r>
              <a:rPr lang="vi-VN"/>
              <a:t>các hoạt động sau khi </a:t>
            </a:r>
            <a:r>
              <a:rPr lang="vi-VN" smtClean="0"/>
              <a:t>đề cập </a:t>
            </a:r>
            <a:r>
              <a:rPr lang="vi-VN"/>
              <a:t>tới việc quản lý </a:t>
            </a:r>
            <a:r>
              <a:rPr lang="vi-VN" smtClean="0"/>
              <a:t>bộ nhớ</a:t>
            </a:r>
            <a:endParaRPr lang="vi-VN"/>
          </a:p>
          <a:p>
            <a:pPr lvl="1" algn="just"/>
            <a:r>
              <a:rPr lang="vi-VN" smtClean="0"/>
              <a:t>Giữ vết về phần </a:t>
            </a:r>
            <a:r>
              <a:rPr lang="vi-VN"/>
              <a:t>nào của </a:t>
            </a:r>
            <a:r>
              <a:rPr lang="vi-VN" smtClean="0"/>
              <a:t>bộ nhớ hiện </a:t>
            </a:r>
            <a:r>
              <a:rPr lang="vi-VN"/>
              <a:t>đang được dùng và </a:t>
            </a:r>
            <a:r>
              <a:rPr lang="vi-VN" smtClean="0"/>
              <a:t>tiến trình </a:t>
            </a:r>
            <a:r>
              <a:rPr lang="vi-VN"/>
              <a:t>nào </a:t>
            </a:r>
            <a:r>
              <a:rPr lang="vi-VN" smtClean="0"/>
              <a:t>đang </a:t>
            </a:r>
            <a:r>
              <a:rPr lang="vi-VN"/>
              <a:t>dùng. </a:t>
            </a:r>
          </a:p>
          <a:p>
            <a:pPr lvl="1" algn="just"/>
            <a:r>
              <a:rPr lang="vi-VN" smtClean="0"/>
              <a:t>Quyết </a:t>
            </a:r>
            <a:r>
              <a:rPr lang="vi-VN"/>
              <a:t>định </a:t>
            </a:r>
            <a:r>
              <a:rPr lang="vi-VN" smtClean="0"/>
              <a:t>tiến trình </a:t>
            </a:r>
            <a:r>
              <a:rPr lang="vi-VN"/>
              <a:t>nào được nạp vào </a:t>
            </a:r>
            <a:r>
              <a:rPr lang="vi-VN" smtClean="0"/>
              <a:t>bộ nhớ khi </a:t>
            </a:r>
            <a:r>
              <a:rPr lang="vi-VN"/>
              <a:t>không gian </a:t>
            </a:r>
            <a:r>
              <a:rPr lang="vi-VN" smtClean="0"/>
              <a:t>bộ nhớ trở nên sẵn </a:t>
            </a:r>
            <a:r>
              <a:rPr lang="vi-VN"/>
              <a:t>dùng. </a:t>
            </a:r>
          </a:p>
          <a:p>
            <a:pPr lvl="1" algn="just"/>
            <a:r>
              <a:rPr lang="vi-VN" smtClean="0"/>
              <a:t>Cấp </a:t>
            </a:r>
            <a:r>
              <a:rPr lang="vi-VN"/>
              <a:t>phát và thu hồi không gian </a:t>
            </a:r>
            <a:r>
              <a:rPr lang="vi-VN" smtClean="0"/>
              <a:t>bộ nhớ khi </a:t>
            </a:r>
            <a:r>
              <a:rPr lang="vi-VN"/>
              <a:t>được yêu </a:t>
            </a:r>
            <a:r>
              <a:rPr lang="vi-VN" smtClean="0"/>
              <a:t>cầu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1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Times New Roman" pitchFamily="18" charset="0"/>
                <a:cs typeface="Times New Roman" pitchFamily="18" charset="0"/>
              </a:rPr>
              <a:t>2.4. Các hệ máy tính cá nhân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3200"/>
              <a:t> Xuất hiện những năm 1970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Hướng tới sự tiện dụng của người dùng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Các hệ điều hành cho máy tính cá </a:t>
            </a:r>
            <a:r>
              <a:rPr lang="vi-VN" sz="3200" smtClean="0"/>
              <a:t>nhân</a:t>
            </a:r>
            <a:endParaRPr lang="en-US" sz="3200" smtClean="0"/>
          </a:p>
          <a:p>
            <a:pPr lvl="1"/>
            <a:r>
              <a:rPr lang="vi-VN" sz="2800" smtClean="0"/>
              <a:t>Microsoft </a:t>
            </a:r>
            <a:r>
              <a:rPr lang="vi-VN" sz="2800"/>
              <a:t>Windows, Apple </a:t>
            </a:r>
            <a:r>
              <a:rPr lang="vi-VN" sz="2800" smtClean="0"/>
              <a:t>Macintosh</a:t>
            </a:r>
            <a:endParaRPr lang="en-US" sz="2800" smtClean="0"/>
          </a:p>
          <a:p>
            <a:pPr lvl="1"/>
            <a:r>
              <a:rPr lang="vi-VN" sz="2800" smtClean="0"/>
              <a:t>Linux</a:t>
            </a:r>
            <a:r>
              <a:rPr lang="vi-VN" sz="2800"/>
              <a:t>, Unix-like OS cho </a:t>
            </a:r>
            <a:r>
              <a:rPr lang="vi-VN" sz="2800" smtClean="0"/>
              <a:t>PCs</a:t>
            </a:r>
            <a:endParaRPr lang="en-US" sz="2800" smtClean="0"/>
          </a:p>
          <a:p>
            <a:pPr lvl="1"/>
            <a:r>
              <a:rPr lang="vi-VN" sz="2800" smtClean="0"/>
              <a:t>Kế </a:t>
            </a:r>
            <a:r>
              <a:rPr lang="vi-VN" sz="2800"/>
              <a:t>thừa sự phát triển của hệ điều hành cho </a:t>
            </a:r>
            <a:r>
              <a:rPr lang="vi-VN" sz="2800" smtClean="0"/>
              <a:t>các</a:t>
            </a:r>
            <a:r>
              <a:rPr lang="en-US" sz="2800" smtClean="0"/>
              <a:t> </a:t>
            </a:r>
            <a:r>
              <a:rPr lang="vi-VN" sz="2800" smtClean="0"/>
              <a:t>hệ </a:t>
            </a:r>
            <a:r>
              <a:rPr lang="vi-VN" sz="2800"/>
              <a:t>Mainframe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359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1. H</a:t>
            </a:r>
            <a:r>
              <a:rPr lang="vi-VN" smtClean="0">
                <a:latin typeface="Arial" pitchFamily="34" charset="0"/>
                <a:cs typeface="Arial" pitchFamily="34" charset="0"/>
              </a:rPr>
              <a:t>ệ điều hành</a:t>
            </a:r>
            <a:r>
              <a:rPr lang="en-US" smtClean="0">
                <a:latin typeface="Arial" pitchFamily="34" charset="0"/>
                <a:cs typeface="Arial" pitchFamily="34" charset="0"/>
              </a:rPr>
              <a:t> là gì?</a:t>
            </a:r>
            <a:endParaRPr lang="vi-V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613231"/>
            <a:ext cx="10515600" cy="4351338"/>
          </a:xfrm>
        </p:spPr>
        <p:txBody>
          <a:bodyPr/>
          <a:lstStyle/>
          <a:p>
            <a:pPr algn="just"/>
            <a:r>
              <a:rPr lang="en-US" smtClean="0">
                <a:latin typeface="Arial" pitchFamily="34" charset="0"/>
                <a:cs typeface="Arial" pitchFamily="34" charset="0"/>
              </a:rPr>
              <a:t>Là t</a:t>
            </a:r>
            <a:r>
              <a:rPr lang="vi-VN" smtClean="0"/>
              <a:t>hành </a:t>
            </a:r>
            <a:r>
              <a:rPr lang="vi-VN"/>
              <a:t>phần trung gian giữa người dùng </a:t>
            </a:r>
            <a:r>
              <a:rPr lang="vi-VN" smtClean="0"/>
              <a:t>và</a:t>
            </a:r>
            <a:r>
              <a:rPr lang="en-US" smtClean="0"/>
              <a:t> </a:t>
            </a:r>
            <a:r>
              <a:rPr lang="vi-VN" smtClean="0"/>
              <a:t>hệ </a:t>
            </a:r>
            <a:r>
              <a:rPr lang="vi-VN"/>
              <a:t>thống phần cứng máy tính</a:t>
            </a:r>
          </a:p>
          <a:p>
            <a:pPr algn="just"/>
            <a:r>
              <a:rPr lang="vi-VN"/>
              <a:t> Mục đích của hệ điều hành</a:t>
            </a:r>
            <a:r>
              <a:rPr lang="vi-VN" smtClean="0"/>
              <a:t>:</a:t>
            </a:r>
            <a:endParaRPr lang="en-US" smtClean="0"/>
          </a:p>
          <a:p>
            <a:pPr lvl="1" algn="just"/>
            <a:r>
              <a:rPr lang="vi-VN" smtClean="0"/>
              <a:t>Thực </a:t>
            </a:r>
            <a:r>
              <a:rPr lang="vi-VN"/>
              <a:t>thi chương trình người dùng dễ dàng </a:t>
            </a:r>
            <a:r>
              <a:rPr lang="vi-VN" smtClean="0"/>
              <a:t>hơn</a:t>
            </a:r>
            <a:endParaRPr lang="en-US" smtClean="0"/>
          </a:p>
          <a:p>
            <a:pPr lvl="1" algn="just"/>
            <a:r>
              <a:rPr lang="vi-VN" smtClean="0"/>
              <a:t>Sử </a:t>
            </a:r>
            <a:r>
              <a:rPr lang="vi-VN"/>
              <a:t>dụng hệ thống máy tính thuận tiện </a:t>
            </a:r>
            <a:r>
              <a:rPr lang="vi-VN" smtClean="0"/>
              <a:t>hơn</a:t>
            </a:r>
            <a:endParaRPr lang="en-US" smtClean="0"/>
          </a:p>
          <a:p>
            <a:pPr lvl="1" algn="just"/>
            <a:r>
              <a:rPr lang="vi-VN" smtClean="0"/>
              <a:t>Sử </a:t>
            </a:r>
            <a:r>
              <a:rPr lang="vi-VN"/>
              <a:t>dụng hệ thống máy tính một cách hiệu quả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433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 fontScale="90000"/>
          </a:bodyPr>
          <a:lstStyle/>
          <a:p>
            <a:pPr algn="ctr"/>
            <a:r>
              <a:rPr lang="pt-BR" smtClean="0">
                <a:latin typeface="Times New Roman" pitchFamily="18" charset="0"/>
                <a:cs typeface="Times New Roman" pitchFamily="18" charset="0"/>
              </a:rPr>
              <a:t>2.5.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Các hệ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song song, các hệ phân tán, </a:t>
            </a:r>
            <a:br>
              <a:rPr lang="pt-BR" smtClean="0">
                <a:latin typeface="Times New Roman" pitchFamily="18" charset="0"/>
                <a:cs typeface="Times New Roman" pitchFamily="18" charset="0"/>
              </a:rPr>
            </a:br>
            <a:r>
              <a:rPr lang="pt-BR" smtClean="0">
                <a:latin typeface="Times New Roman" pitchFamily="18" charset="0"/>
                <a:cs typeface="Times New Roman" pitchFamily="18" charset="0"/>
              </a:rPr>
              <a:t>các hệ thời gian thực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3600"/>
              <a:t> Các hệ song </a:t>
            </a:r>
            <a:r>
              <a:rPr lang="vi-VN" sz="3600" smtClean="0"/>
              <a:t>song</a:t>
            </a:r>
            <a:endParaRPr lang="en-US" sz="3600" smtClean="0"/>
          </a:p>
          <a:p>
            <a:pPr lvl="1">
              <a:buFont typeface="Wingdings" pitchFamily="2" charset="2"/>
              <a:buChar char="Ø"/>
            </a:pPr>
            <a:r>
              <a:rPr lang="vi-VN" sz="3200" smtClean="0"/>
              <a:t>Còn </a:t>
            </a:r>
            <a:r>
              <a:rPr lang="vi-VN" sz="3200"/>
              <a:t>gọi là </a:t>
            </a:r>
            <a:r>
              <a:rPr lang="en-US" sz="3200" smtClean="0"/>
              <a:t>h</a:t>
            </a:r>
            <a:r>
              <a:rPr lang="vi-VN" sz="3200" smtClean="0"/>
              <a:t>ệ </a:t>
            </a:r>
            <a:r>
              <a:rPr lang="vi-VN" sz="3200"/>
              <a:t>đa xử lý (multiprocessor </a:t>
            </a:r>
            <a:r>
              <a:rPr lang="vi-VN" sz="3200" smtClean="0"/>
              <a:t>systems)</a:t>
            </a:r>
            <a:endParaRPr lang="en-US" sz="3200" smtClean="0"/>
          </a:p>
          <a:p>
            <a:pPr lvl="1">
              <a:buFont typeface="Wingdings" pitchFamily="2" charset="2"/>
              <a:buChar char="Ø"/>
            </a:pPr>
            <a:r>
              <a:rPr lang="vi-VN" sz="3200" smtClean="0"/>
              <a:t>Một </a:t>
            </a:r>
            <a:r>
              <a:rPr lang="vi-VN" sz="3200"/>
              <a:t>hệ thống có nhiều bộ xử lý, giao tiếp “gần</a:t>
            </a:r>
            <a:r>
              <a:rPr lang="vi-VN" sz="3200" smtClean="0"/>
              <a:t>”,</a:t>
            </a:r>
            <a:r>
              <a:rPr lang="en-US" sz="3200" smtClean="0"/>
              <a:t> </a:t>
            </a:r>
            <a:r>
              <a:rPr lang="vi-VN" sz="3200" smtClean="0"/>
              <a:t>chia </a:t>
            </a:r>
            <a:r>
              <a:rPr lang="vi-VN" sz="3200"/>
              <a:t>sẻ computer bus, clock …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1352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song song: ưu điểm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</a:t>
            </a:r>
            <a:r>
              <a:rPr lang="vi-VN" sz="3600" smtClean="0"/>
              <a:t>Tăng </a:t>
            </a:r>
            <a:r>
              <a:rPr lang="vi-VN" sz="3600"/>
              <a:t>thông lượng: làm được nhiều việc </a:t>
            </a:r>
            <a:r>
              <a:rPr lang="vi-VN" sz="3600" smtClean="0"/>
              <a:t>hơn</a:t>
            </a:r>
            <a:r>
              <a:rPr lang="en-US" sz="3600" smtClean="0"/>
              <a:t> </a:t>
            </a:r>
            <a:r>
              <a:rPr lang="vi-VN" sz="3600" smtClean="0"/>
              <a:t>trong </a:t>
            </a:r>
            <a:r>
              <a:rPr lang="vi-VN" sz="3600"/>
              <a:t>một đơn vị thời gian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Hiệu quả kinh tế: Hệ song song tiết kiệm </a:t>
            </a:r>
            <a:r>
              <a:rPr lang="vi-VN" sz="3600" smtClean="0"/>
              <a:t>hơn</a:t>
            </a:r>
            <a:r>
              <a:rPr lang="en-US" sz="3600" smtClean="0"/>
              <a:t> </a:t>
            </a:r>
            <a:r>
              <a:rPr lang="vi-VN" sz="3600" smtClean="0"/>
              <a:t>nhiều </a:t>
            </a:r>
            <a:r>
              <a:rPr lang="vi-VN" sz="3600"/>
              <a:t>hệ đơn vì có thể chia sẻ các thiết </a:t>
            </a:r>
            <a:r>
              <a:rPr lang="vi-VN" sz="3600" smtClean="0"/>
              <a:t>bị</a:t>
            </a:r>
            <a:r>
              <a:rPr lang="en-US" sz="3600" smtClean="0"/>
              <a:t> </a:t>
            </a:r>
            <a:r>
              <a:rPr lang="vi-VN" sz="3600" smtClean="0"/>
              <a:t>ngoại </a:t>
            </a:r>
            <a:r>
              <a:rPr lang="vi-VN" sz="3600"/>
              <a:t>vi, thiết bị lưu trữ và nguồn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Tăng độ tin cậy: Một bộ xử lý gặp trục </a:t>
            </a:r>
            <a:r>
              <a:rPr lang="vi-VN" sz="3600" smtClean="0"/>
              <a:t>trặc</a:t>
            </a:r>
            <a:r>
              <a:rPr lang="en-US" sz="3600" smtClean="0"/>
              <a:t> </a:t>
            </a:r>
            <a:r>
              <a:rPr lang="vi-VN" sz="3600" smtClean="0"/>
              <a:t>không </a:t>
            </a:r>
            <a:r>
              <a:rPr lang="vi-VN" sz="3600"/>
              <a:t>làm sụp đổ cả hệ thống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127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 smtClean="0">
                <a:latin typeface="Times New Roman" pitchFamily="18" charset="0"/>
                <a:cs typeface="Times New Roman" pitchFamily="18" charset="0"/>
              </a:rPr>
              <a:t>...Các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song song: phân loại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</a:t>
            </a:r>
            <a:r>
              <a:rPr lang="vi-VN" sz="3600" smtClean="0"/>
              <a:t>Hai loại</a:t>
            </a:r>
            <a:endParaRPr lang="en-US" sz="36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3200" smtClean="0"/>
              <a:t>Đa </a:t>
            </a:r>
            <a:r>
              <a:rPr lang="vi-VN" sz="3200"/>
              <a:t>xử lý đối xứng (</a:t>
            </a:r>
            <a:r>
              <a:rPr lang="vi-VN" sz="3200" smtClean="0"/>
              <a:t>SMP)</a:t>
            </a:r>
            <a:endParaRPr lang="en-US" sz="3200" smtClean="0"/>
          </a:p>
          <a:p>
            <a:pPr lvl="2" algn="just">
              <a:buFont typeface="Wingdings" pitchFamily="2" charset="2"/>
              <a:buChar char="ü"/>
            </a:pPr>
            <a:r>
              <a:rPr lang="vi-VN" sz="2800" smtClean="0"/>
              <a:t>Mỗi </a:t>
            </a:r>
            <a:r>
              <a:rPr lang="vi-VN" sz="2800"/>
              <a:t>bộ xử lý có một phiên bản sao chép hệ điều </a:t>
            </a:r>
            <a:r>
              <a:rPr lang="vi-VN" sz="2800" smtClean="0"/>
              <a:t>hành,</a:t>
            </a:r>
            <a:r>
              <a:rPr lang="en-US" sz="2800" smtClean="0"/>
              <a:t> </a:t>
            </a:r>
            <a:r>
              <a:rPr lang="vi-VN" sz="3200" smtClean="0"/>
              <a:t>giao </a:t>
            </a:r>
            <a:r>
              <a:rPr lang="vi-VN" sz="3200"/>
              <a:t>tiếp với nhau </a:t>
            </a:r>
            <a:r>
              <a:rPr lang="vi-VN" sz="3200" smtClean="0"/>
              <a:t>peer-to-peer</a:t>
            </a:r>
            <a:endParaRPr lang="en-US" sz="32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3600" smtClean="0"/>
              <a:t>Đa </a:t>
            </a:r>
            <a:r>
              <a:rPr lang="vi-VN" sz="3600"/>
              <a:t>xử lý không đối xứng (AMP</a:t>
            </a:r>
            <a:r>
              <a:rPr lang="vi-VN" sz="3600" smtClean="0"/>
              <a:t>):</a:t>
            </a:r>
            <a:endParaRPr lang="en-US" sz="3600" smtClean="0"/>
          </a:p>
          <a:p>
            <a:pPr lvl="2" algn="just">
              <a:buFont typeface="Wingdings" pitchFamily="2" charset="2"/>
              <a:buChar char="ü"/>
            </a:pPr>
            <a:r>
              <a:rPr lang="vi-VN" sz="3200" smtClean="0"/>
              <a:t>Mỗi </a:t>
            </a:r>
            <a:r>
              <a:rPr lang="vi-VN" sz="3200"/>
              <a:t>bộ xử lý được gán một nhiệm </a:t>
            </a:r>
            <a:r>
              <a:rPr lang="vi-VN" sz="3200" smtClean="0"/>
              <a:t>vụ</a:t>
            </a:r>
            <a:endParaRPr lang="en-US" sz="3200" smtClean="0"/>
          </a:p>
          <a:p>
            <a:pPr lvl="2" algn="just">
              <a:buFont typeface="Wingdings" pitchFamily="2" charset="2"/>
              <a:buChar char="ü"/>
            </a:pPr>
            <a:r>
              <a:rPr lang="vi-VN" sz="3200" smtClean="0"/>
              <a:t>Bộ </a:t>
            </a:r>
            <a:r>
              <a:rPr lang="vi-VN" sz="3200"/>
              <a:t>xử lý chủ (master) sắp xếp công việc và quản lý </a:t>
            </a:r>
            <a:r>
              <a:rPr lang="vi-VN" sz="3200" smtClean="0"/>
              <a:t>các</a:t>
            </a:r>
            <a:r>
              <a:rPr lang="en-US" sz="3200" smtClean="0"/>
              <a:t> </a:t>
            </a:r>
            <a:r>
              <a:rPr lang="vi-VN" sz="3200" smtClean="0"/>
              <a:t>máy </a:t>
            </a:r>
            <a:r>
              <a:rPr lang="vi-VN" sz="3200"/>
              <a:t>phục phục vụ (slave)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877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 sz="480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pt-BR" sz="480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pt-BR" sz="4800" smtClean="0">
                <a:latin typeface="Times New Roman" pitchFamily="18" charset="0"/>
                <a:cs typeface="Times New Roman" pitchFamily="18" charset="0"/>
              </a:rPr>
              <a:t>phân tán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</a:t>
            </a:r>
            <a:r>
              <a:rPr lang="vi-VN" sz="3600" smtClean="0"/>
              <a:t>Các </a:t>
            </a:r>
            <a:r>
              <a:rPr lang="vi-VN" sz="3600"/>
              <a:t>hệ phân tán thực thi dựa trên hệ </a:t>
            </a:r>
            <a:r>
              <a:rPr lang="vi-VN" sz="3600" smtClean="0"/>
              <a:t>thống</a:t>
            </a:r>
            <a:r>
              <a:rPr lang="en-US" sz="3600" smtClean="0"/>
              <a:t> </a:t>
            </a:r>
            <a:r>
              <a:rPr lang="vi-VN" sz="3600" smtClean="0"/>
              <a:t>mạng</a:t>
            </a:r>
            <a:endParaRPr lang="vi-VN" sz="3600"/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Thông qua các giao thức mạng và trao </a:t>
            </a:r>
            <a:r>
              <a:rPr lang="vi-VN" sz="3600" smtClean="0"/>
              <a:t>đổi</a:t>
            </a:r>
            <a:r>
              <a:rPr lang="en-US" sz="3600" smtClean="0"/>
              <a:t> </a:t>
            </a:r>
            <a:r>
              <a:rPr lang="vi-VN" sz="3600" smtClean="0"/>
              <a:t>giữa </a:t>
            </a:r>
            <a:r>
              <a:rPr lang="vi-VN" sz="3600"/>
              <a:t>các node, các hệ phân tán cho </a:t>
            </a:r>
            <a:r>
              <a:rPr lang="vi-VN" sz="3600" smtClean="0"/>
              <a:t>phép</a:t>
            </a:r>
            <a:r>
              <a:rPr lang="en-US" sz="3600" smtClean="0"/>
              <a:t> </a:t>
            </a:r>
            <a:r>
              <a:rPr lang="vi-VN" sz="3600" smtClean="0"/>
              <a:t>chia </a:t>
            </a:r>
            <a:r>
              <a:rPr lang="vi-VN" sz="3600"/>
              <a:t>sẻ và cùng thực thi các nhiệm vụ </a:t>
            </a:r>
            <a:r>
              <a:rPr lang="vi-VN" sz="3600" smtClean="0"/>
              <a:t>tính</a:t>
            </a:r>
            <a:r>
              <a:rPr lang="en-US" sz="3600" smtClean="0"/>
              <a:t> </a:t>
            </a:r>
            <a:r>
              <a:rPr lang="vi-VN" sz="3600" smtClean="0"/>
              <a:t>toán</a:t>
            </a:r>
            <a:r>
              <a:rPr lang="vi-VN" sz="360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600"/>
              <a:t> Các hệ phân </a:t>
            </a:r>
            <a:r>
              <a:rPr lang="vi-VN" sz="3600" smtClean="0"/>
              <a:t>tán:</a:t>
            </a:r>
            <a:endParaRPr lang="en-US" sz="36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3200" smtClean="0"/>
              <a:t>Các </a:t>
            </a:r>
            <a:r>
              <a:rPr lang="vi-VN" sz="3200"/>
              <a:t>hệ </a:t>
            </a:r>
            <a:r>
              <a:rPr lang="vi-VN" sz="3200" smtClean="0"/>
              <a:t>client-server</a:t>
            </a:r>
            <a:endParaRPr lang="en-US" sz="32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3200" smtClean="0"/>
              <a:t>Các </a:t>
            </a:r>
            <a:r>
              <a:rPr lang="vi-VN" sz="3200"/>
              <a:t>hệ peer-to-peer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960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39619"/>
            <a:ext cx="10515600" cy="1010295"/>
          </a:xfrm>
        </p:spPr>
        <p:txBody>
          <a:bodyPr>
            <a:normAutofit/>
          </a:bodyPr>
          <a:lstStyle/>
          <a:p>
            <a:r>
              <a:rPr lang="pt-BR" sz="4800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pt-BR" sz="480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pt-BR" sz="4800" smtClean="0">
                <a:latin typeface="Times New Roman" pitchFamily="18" charset="0"/>
                <a:cs typeface="Times New Roman" pitchFamily="18" charset="0"/>
              </a:rPr>
              <a:t>thời gian thực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461790"/>
            <a:ext cx="10515600" cy="461096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600"/>
              <a:t> </a:t>
            </a:r>
            <a:r>
              <a:rPr lang="vi-VN" sz="3600" smtClean="0"/>
              <a:t>Các </a:t>
            </a:r>
            <a:r>
              <a:rPr lang="vi-VN" sz="3600"/>
              <a:t>hệ thời gian thực có những ràng buộc </a:t>
            </a:r>
            <a:r>
              <a:rPr lang="vi-VN" sz="3600" smtClean="0"/>
              <a:t>về</a:t>
            </a:r>
            <a:r>
              <a:rPr lang="en-US" sz="3600" smtClean="0"/>
              <a:t> </a:t>
            </a:r>
            <a:r>
              <a:rPr lang="vi-VN" sz="3600" smtClean="0"/>
              <a:t>thời gian</a:t>
            </a:r>
            <a:endParaRPr lang="en-US" sz="3600" smtClean="0"/>
          </a:p>
          <a:p>
            <a:pPr lvl="1" algn="just">
              <a:buFont typeface="Wingdings" pitchFamily="2" charset="2"/>
              <a:buChar char="q"/>
            </a:pPr>
            <a:r>
              <a:rPr lang="vi-VN" sz="3600" smtClean="0"/>
              <a:t>Xử </a:t>
            </a:r>
            <a:r>
              <a:rPr lang="vi-VN" sz="3600"/>
              <a:t>lý phải được thực hiện trong một thời gian </a:t>
            </a:r>
            <a:r>
              <a:rPr lang="vi-VN" sz="3600" smtClean="0"/>
              <a:t>xác</a:t>
            </a:r>
            <a:r>
              <a:rPr lang="en-US" sz="3600" smtClean="0"/>
              <a:t> </a:t>
            </a:r>
            <a:r>
              <a:rPr lang="vi-VN" sz="3600" smtClean="0"/>
              <a:t>định </a:t>
            </a:r>
            <a:r>
              <a:rPr lang="vi-VN" sz="3600"/>
              <a:t>hoặc việc thực thi sẽ không có ý </a:t>
            </a:r>
            <a:r>
              <a:rPr lang="vi-VN" sz="3600" smtClean="0"/>
              <a:t>nghĩa</a:t>
            </a:r>
            <a:endParaRPr lang="en-US" sz="3600" smtClean="0"/>
          </a:p>
          <a:p>
            <a:pPr lvl="1" algn="just">
              <a:buFont typeface="Wingdings" pitchFamily="2" charset="2"/>
              <a:buChar char="q"/>
            </a:pPr>
            <a:r>
              <a:rPr lang="vi-VN" sz="3600" smtClean="0"/>
              <a:t>Ví </a:t>
            </a:r>
            <a:r>
              <a:rPr lang="vi-VN" sz="3600"/>
              <a:t>dụ: các hệ điều khiển máy móc tự động, </a:t>
            </a:r>
            <a:r>
              <a:rPr lang="vi-VN" sz="3600" smtClean="0"/>
              <a:t>robo</a:t>
            </a:r>
            <a:r>
              <a:rPr lang="en-US" sz="3600" smtClean="0"/>
              <a:t>t </a:t>
            </a:r>
            <a:r>
              <a:rPr lang="en-US" sz="3600" smtClean="0">
                <a:latin typeface="Arial" pitchFamily="34" charset="0"/>
                <a:cs typeface="Arial" pitchFamily="34" charset="0"/>
              </a:rPr>
              <a:t>dò đường …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3. Tổ chức hệ 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/>
              <a:t> Các thao tác trong hệ thống máy tính</a:t>
            </a:r>
          </a:p>
          <a:p>
            <a:r>
              <a:rPr lang="vi-VN" sz="3600"/>
              <a:t> Cấu trúc lưu trữ</a:t>
            </a:r>
          </a:p>
          <a:p>
            <a:r>
              <a:rPr lang="vi-VN" sz="3600"/>
              <a:t> Phân cấp các thiết bị lưu trữ</a:t>
            </a:r>
          </a:p>
          <a:p>
            <a:r>
              <a:rPr lang="vi-VN" sz="3600"/>
              <a:t> Cấu trúc vào/ra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7335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3.1 Các thao tác trong hệ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61791"/>
            <a:ext cx="10515600" cy="4610965"/>
          </a:xfrm>
        </p:spPr>
        <p:txBody>
          <a:bodyPr>
            <a:normAutofit/>
          </a:bodyPr>
          <a:lstStyle/>
          <a:p>
            <a:pPr algn="just"/>
            <a:r>
              <a:rPr lang="vi-VN"/>
              <a:t> Một hệ thống máy tính gồm một hoặc nhiều CPU và một </a:t>
            </a:r>
            <a:r>
              <a:rPr lang="vi-VN" smtClean="0"/>
              <a:t>số</a:t>
            </a:r>
            <a:r>
              <a:rPr lang="en-US" smtClean="0"/>
              <a:t> </a:t>
            </a:r>
            <a:r>
              <a:rPr lang="vi-VN" smtClean="0"/>
              <a:t>bộ </a:t>
            </a:r>
            <a:r>
              <a:rPr lang="vi-VN"/>
              <a:t>điều khiển thiết bị kết nối với nhau thông qua một </a:t>
            </a:r>
            <a:r>
              <a:rPr lang="vi-VN" smtClean="0"/>
              <a:t>bus</a:t>
            </a:r>
            <a:r>
              <a:rPr lang="en-US" smtClean="0"/>
              <a:t> </a:t>
            </a:r>
            <a:r>
              <a:rPr lang="vi-VN" smtClean="0"/>
              <a:t>chung</a:t>
            </a:r>
            <a:r>
              <a:rPr lang="vi-VN"/>
              <a:t>, chia sẻ một bộ nhớ chung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98376"/>
            <a:ext cx="9906000" cy="4029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 Các thao tác trong hệ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61791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</a:t>
            </a:r>
            <a:r>
              <a:rPr lang="vi-VN" sz="3200" smtClean="0"/>
              <a:t>Các </a:t>
            </a:r>
            <a:r>
              <a:rPr lang="vi-VN" sz="3200"/>
              <a:t>thao tác trong hệ thống máy </a:t>
            </a:r>
            <a:r>
              <a:rPr lang="vi-VN" sz="3200" smtClean="0"/>
              <a:t>tính</a:t>
            </a:r>
            <a:endParaRPr lang="en-US" sz="3200" smtClean="0"/>
          </a:p>
          <a:p>
            <a:pPr lvl="1" algn="just"/>
            <a:r>
              <a:rPr lang="vi-VN" sz="2800" smtClean="0"/>
              <a:t>Khởi </a:t>
            </a:r>
            <a:r>
              <a:rPr lang="vi-VN" sz="2800"/>
              <a:t>động (người </a:t>
            </a:r>
            <a:r>
              <a:rPr lang="vi-VN" sz="2800" smtClean="0"/>
              <a:t>dùng)</a:t>
            </a:r>
            <a:endParaRPr lang="en-US" sz="2800" smtClean="0"/>
          </a:p>
          <a:p>
            <a:pPr lvl="1" algn="just"/>
            <a:r>
              <a:rPr lang="vi-VN" sz="2800" smtClean="0"/>
              <a:t>Chương </a:t>
            </a:r>
            <a:r>
              <a:rPr lang="vi-VN" sz="2800"/>
              <a:t>trình mồi (thường nằm trong ROM </a:t>
            </a:r>
            <a:r>
              <a:rPr lang="vi-VN" sz="2800" smtClean="0"/>
              <a:t>hay</a:t>
            </a:r>
            <a:r>
              <a:rPr lang="en-US" sz="2800" smtClean="0"/>
              <a:t> </a:t>
            </a:r>
            <a:r>
              <a:rPr lang="vi-VN" sz="2800" smtClean="0"/>
              <a:t>EPROM)</a:t>
            </a:r>
            <a:endParaRPr lang="en-US" sz="2800" smtClean="0"/>
          </a:p>
          <a:p>
            <a:pPr lvl="2" algn="just"/>
            <a:r>
              <a:rPr lang="vi-VN" sz="2400" smtClean="0"/>
              <a:t>Khởi </a:t>
            </a:r>
            <a:r>
              <a:rPr lang="vi-VN" sz="2400"/>
              <a:t>tạo: thanh ghi CPU, các bộ điều khiển thiết bị, </a:t>
            </a:r>
            <a:r>
              <a:rPr lang="vi-VN" sz="2400" smtClean="0"/>
              <a:t>nội</a:t>
            </a:r>
            <a:r>
              <a:rPr lang="en-US" sz="2400" smtClean="0"/>
              <a:t> </a:t>
            </a:r>
            <a:r>
              <a:rPr lang="vi-VN" sz="2400" smtClean="0"/>
              <a:t>dung </a:t>
            </a:r>
            <a:r>
              <a:rPr lang="vi-VN" sz="2400"/>
              <a:t>bộ </a:t>
            </a:r>
            <a:r>
              <a:rPr lang="vi-VN" sz="2400" smtClean="0"/>
              <a:t>nhớ</a:t>
            </a:r>
            <a:endParaRPr lang="en-US" sz="2400" smtClean="0"/>
          </a:p>
          <a:p>
            <a:pPr lvl="2" algn="just"/>
            <a:r>
              <a:rPr lang="vi-VN" sz="2400" smtClean="0"/>
              <a:t>Tải </a:t>
            </a:r>
            <a:r>
              <a:rPr lang="vi-VN" sz="2400"/>
              <a:t>hệ điều hành (chương trình mồi phải biết địa chỉ </a:t>
            </a:r>
            <a:r>
              <a:rPr lang="vi-VN" sz="2400" smtClean="0"/>
              <a:t>bắt</a:t>
            </a:r>
            <a:r>
              <a:rPr lang="en-US" sz="2400" smtClean="0"/>
              <a:t> </a:t>
            </a:r>
            <a:r>
              <a:rPr lang="vi-VN" sz="2400" smtClean="0"/>
              <a:t>đầu </a:t>
            </a:r>
            <a:r>
              <a:rPr lang="vi-VN" sz="2400"/>
              <a:t>của hệ điều hành) vào bộ nhớ </a:t>
            </a:r>
            <a:r>
              <a:rPr lang="vi-VN" sz="2400" smtClean="0"/>
              <a:t>trong</a:t>
            </a:r>
            <a:endParaRPr lang="en-US" sz="2400" smtClean="0"/>
          </a:p>
          <a:p>
            <a:pPr lvl="2" algn="just"/>
            <a:r>
              <a:rPr lang="vi-VN" sz="2400" smtClean="0"/>
              <a:t>Chuyển </a:t>
            </a:r>
            <a:r>
              <a:rPr lang="vi-VN" sz="2400"/>
              <a:t>quyền thực thi cho hệ điều hành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 Hệ điều </a:t>
            </a:r>
            <a:r>
              <a:rPr lang="vi-VN" sz="3200" smtClean="0"/>
              <a:t>hành</a:t>
            </a:r>
            <a:endParaRPr lang="en-US" sz="3200" smtClean="0"/>
          </a:p>
          <a:p>
            <a:pPr lvl="1" algn="just"/>
            <a:r>
              <a:rPr lang="vi-VN" sz="2800" smtClean="0"/>
              <a:t>Thực </a:t>
            </a:r>
            <a:r>
              <a:rPr lang="vi-VN" sz="2800"/>
              <a:t>hiện tiến trình đầu tiên (init) và chờ đợi các “</a:t>
            </a:r>
            <a:r>
              <a:rPr lang="vi-VN" sz="2800" smtClean="0"/>
              <a:t>sự</a:t>
            </a:r>
            <a:r>
              <a:rPr lang="en-US" sz="2800" smtClean="0"/>
              <a:t> </a:t>
            </a:r>
            <a:r>
              <a:rPr lang="vi-VN" sz="2800" smtClean="0"/>
              <a:t>kiện</a:t>
            </a:r>
            <a:r>
              <a:rPr lang="vi-VN" sz="2800"/>
              <a:t>” (các “ngắt” từ phần cứng/phần mềm)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948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 Các thao tác trong hệ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thống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61791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mtClean="0"/>
              <a:t>Các </a:t>
            </a:r>
            <a:r>
              <a:rPr lang="vi-VN"/>
              <a:t>thiết bị vào ra và CPU có thể thực thi đồng </a:t>
            </a:r>
            <a:r>
              <a:rPr lang="vi-VN" smtClean="0"/>
              <a:t>thời;</a:t>
            </a:r>
            <a:r>
              <a:rPr lang="en-US" smtClean="0"/>
              <a:t> </a:t>
            </a:r>
            <a:r>
              <a:rPr lang="vi-VN" smtClean="0"/>
              <a:t>tương </a:t>
            </a:r>
            <a:r>
              <a:rPr lang="vi-VN"/>
              <a:t>tranh các chu kì bộ nhớ</a:t>
            </a:r>
          </a:p>
          <a:p>
            <a:pPr algn="just">
              <a:buFont typeface="Wingdings" pitchFamily="2" charset="2"/>
              <a:buChar char="q"/>
            </a:pPr>
            <a:r>
              <a:rPr lang="vi-VN" smtClean="0"/>
              <a:t>Mỗi </a:t>
            </a:r>
            <a:r>
              <a:rPr lang="vi-VN"/>
              <a:t>bộ điều khiển thiết bị (device controller) chịu </a:t>
            </a:r>
            <a:r>
              <a:rPr lang="vi-VN" smtClean="0"/>
              <a:t>trách</a:t>
            </a:r>
            <a:r>
              <a:rPr lang="en-US" smtClean="0"/>
              <a:t> </a:t>
            </a:r>
            <a:r>
              <a:rPr lang="vi-VN" smtClean="0"/>
              <a:t>nhiệm </a:t>
            </a:r>
            <a:r>
              <a:rPr lang="vi-VN"/>
              <a:t>một loại thiết bị xác định</a:t>
            </a:r>
          </a:p>
          <a:p>
            <a:pPr algn="just">
              <a:buFont typeface="Wingdings" pitchFamily="2" charset="2"/>
              <a:buChar char="q"/>
            </a:pPr>
            <a:r>
              <a:rPr lang="vi-VN" smtClean="0"/>
              <a:t>Mỗi </a:t>
            </a:r>
            <a:r>
              <a:rPr lang="vi-VN"/>
              <a:t>bộ điều khiển thiết bị có một bộ đệm</a:t>
            </a:r>
          </a:p>
          <a:p>
            <a:pPr algn="just">
              <a:buFont typeface="Wingdings" pitchFamily="2" charset="2"/>
              <a:buChar char="q"/>
            </a:pPr>
            <a:r>
              <a:rPr lang="vi-VN" smtClean="0"/>
              <a:t>CPU </a:t>
            </a:r>
            <a:r>
              <a:rPr lang="vi-VN"/>
              <a:t>chuyển dữ liệu từ/vào bộ nhớ ra/từ các bộ đệm</a:t>
            </a:r>
          </a:p>
          <a:p>
            <a:pPr algn="just">
              <a:buFont typeface="Wingdings" pitchFamily="2" charset="2"/>
              <a:buChar char="q"/>
            </a:pPr>
            <a:r>
              <a:rPr lang="vi-VN" smtClean="0"/>
              <a:t>Thao </a:t>
            </a:r>
            <a:r>
              <a:rPr lang="vi-VN"/>
              <a:t>tác vào ra (I/O) là các thao tác từ thiết bị đến </a:t>
            </a:r>
            <a:r>
              <a:rPr lang="vi-VN" smtClean="0"/>
              <a:t>bộ</a:t>
            </a:r>
            <a:r>
              <a:rPr lang="en-US" smtClean="0"/>
              <a:t> </a:t>
            </a:r>
            <a:r>
              <a:rPr lang="vi-VN" smtClean="0"/>
              <a:t>đệm </a:t>
            </a:r>
            <a:r>
              <a:rPr lang="vi-VN"/>
              <a:t>của bộ điều khiển</a:t>
            </a:r>
          </a:p>
          <a:p>
            <a:pPr algn="just">
              <a:buFont typeface="Wingdings" pitchFamily="2" charset="2"/>
              <a:buChar char="q"/>
            </a:pPr>
            <a:r>
              <a:rPr lang="vi-VN" smtClean="0"/>
              <a:t>Các </a:t>
            </a:r>
            <a:r>
              <a:rPr lang="vi-VN"/>
              <a:t>bộ điều khiển thiết bị báo cho CPU biết chúng </a:t>
            </a:r>
            <a:r>
              <a:rPr lang="vi-VN" smtClean="0"/>
              <a:t>đã</a:t>
            </a:r>
            <a:r>
              <a:rPr lang="en-US" smtClean="0"/>
              <a:t> </a:t>
            </a:r>
            <a:r>
              <a:rPr lang="vi-VN" smtClean="0"/>
              <a:t>hoàn </a:t>
            </a:r>
            <a:r>
              <a:rPr lang="vi-VN"/>
              <a:t>thành các tác vụ của chúng bằng cách làm </a:t>
            </a:r>
            <a:r>
              <a:rPr lang="vi-VN" smtClean="0"/>
              <a:t>sinh</a:t>
            </a:r>
            <a:r>
              <a:rPr lang="en-US" smtClean="0"/>
              <a:t> </a:t>
            </a:r>
            <a:r>
              <a:rPr lang="vi-VN" smtClean="0"/>
              <a:t>ra </a:t>
            </a:r>
            <a:r>
              <a:rPr lang="vi-VN"/>
              <a:t>một tín hiệu ngắt (interrupt)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646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3.2 Cấu trúc lưu trữ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506614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sz="3200"/>
              <a:t>Bộ nhớ chính (</a:t>
            </a:r>
            <a:r>
              <a:rPr lang="vi-VN" sz="3200" smtClean="0"/>
              <a:t>RAM)</a:t>
            </a:r>
            <a:endParaRPr lang="en-US" sz="3200" smtClean="0"/>
          </a:p>
          <a:p>
            <a:pPr lvl="1">
              <a:buFont typeface="Wingdings" pitchFamily="2" charset="2"/>
              <a:buChar char="Ø"/>
            </a:pPr>
            <a:r>
              <a:rPr lang="vi-VN" sz="2800" smtClean="0"/>
              <a:t>Vùng </a:t>
            </a:r>
            <a:r>
              <a:rPr lang="vi-VN" sz="2800"/>
              <a:t>lưu trữ lớn duy nhất mà CPU có thể </a:t>
            </a:r>
            <a:r>
              <a:rPr lang="vi-VN" sz="2800" smtClean="0"/>
              <a:t>truy</a:t>
            </a:r>
            <a:r>
              <a:rPr lang="en-US" sz="2800" smtClean="0"/>
              <a:t> </a:t>
            </a:r>
            <a:r>
              <a:rPr lang="vi-VN" sz="2800" smtClean="0"/>
              <a:t>nhập </a:t>
            </a:r>
            <a:r>
              <a:rPr lang="vi-VN" sz="2800"/>
              <a:t>trực </a:t>
            </a:r>
            <a:r>
              <a:rPr lang="vi-VN" sz="2800" smtClean="0"/>
              <a:t>tiếp</a:t>
            </a:r>
            <a:endParaRPr lang="en-US" sz="2800" smtClean="0"/>
          </a:p>
          <a:p>
            <a:pPr lvl="1">
              <a:buFont typeface="Wingdings" pitchFamily="2" charset="2"/>
              <a:buChar char="Ø"/>
            </a:pPr>
            <a:r>
              <a:rPr lang="vi-VN" sz="2800" smtClean="0"/>
              <a:t>Tương </a:t>
            </a:r>
            <a:r>
              <a:rPr lang="vi-VN" sz="2800"/>
              <a:t>tác giữa CPU và BNC thông qua một </a:t>
            </a:r>
            <a:r>
              <a:rPr lang="vi-VN" sz="2800" smtClean="0"/>
              <a:t>loạt</a:t>
            </a:r>
            <a:r>
              <a:rPr lang="en-US" sz="2800" smtClean="0"/>
              <a:t> </a:t>
            </a:r>
            <a:r>
              <a:rPr lang="vi-VN" sz="2800" smtClean="0"/>
              <a:t>các </a:t>
            </a:r>
            <a:r>
              <a:rPr lang="vi-VN" sz="2800"/>
              <a:t>thao tác load/store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Các thanh </a:t>
            </a:r>
            <a:r>
              <a:rPr lang="vi-VN" sz="3200" smtClean="0"/>
              <a:t>ghi</a:t>
            </a:r>
            <a:endParaRPr lang="en-US" sz="3200" smtClean="0"/>
          </a:p>
          <a:p>
            <a:pPr lvl="1">
              <a:buFont typeface="Wingdings" pitchFamily="2" charset="2"/>
              <a:buChar char="Ø"/>
            </a:pPr>
            <a:r>
              <a:rPr lang="vi-VN" sz="2800" smtClean="0"/>
              <a:t>Thanh </a:t>
            </a:r>
            <a:r>
              <a:rPr lang="vi-VN" sz="2800"/>
              <a:t>ghi </a:t>
            </a:r>
            <a:r>
              <a:rPr lang="vi-VN" sz="2800" smtClean="0"/>
              <a:t>lệnh</a:t>
            </a:r>
            <a:endParaRPr lang="en-US" sz="2800" smtClean="0"/>
          </a:p>
          <a:p>
            <a:pPr lvl="1">
              <a:buFont typeface="Wingdings" pitchFamily="2" charset="2"/>
              <a:buChar char="Ø"/>
            </a:pPr>
            <a:r>
              <a:rPr lang="vi-VN" sz="2800" smtClean="0"/>
              <a:t>Các </a:t>
            </a:r>
            <a:r>
              <a:rPr lang="vi-VN" sz="2800"/>
              <a:t>thanh ghi nội tại khác</a:t>
            </a:r>
          </a:p>
          <a:p>
            <a:pPr>
              <a:buFont typeface="Wingdings" pitchFamily="2" charset="2"/>
              <a:buChar char="q"/>
            </a:pPr>
            <a:r>
              <a:rPr lang="vi-VN" sz="3200"/>
              <a:t> Thiết bị lưu trữ thứ </a:t>
            </a:r>
            <a:r>
              <a:rPr lang="vi-VN" sz="3200" smtClean="0"/>
              <a:t>cấp</a:t>
            </a:r>
            <a:endParaRPr lang="en-US" sz="3200" smtClean="0"/>
          </a:p>
          <a:p>
            <a:pPr lvl="1"/>
            <a:r>
              <a:rPr lang="vi-VN" sz="2800" smtClean="0"/>
              <a:t>V</a:t>
            </a:r>
            <a:r>
              <a:rPr lang="en-US" sz="2800" smtClean="0"/>
              <a:t>í dụ</a:t>
            </a:r>
            <a:r>
              <a:rPr lang="vi-VN" sz="2800" smtClean="0"/>
              <a:t>: </a:t>
            </a:r>
            <a:r>
              <a:rPr lang="vi-VN" sz="2800"/>
              <a:t>đĩa từ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76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>
                <a:latin typeface="+mn-lt"/>
              </a:rPr>
              <a:t>Các thành phần </a:t>
            </a:r>
            <a:r>
              <a:rPr lang="en-US" smtClean="0">
                <a:latin typeface="Arial" pitchFamily="34" charset="0"/>
                <a:cs typeface="Arial" pitchFamily="34" charset="0"/>
              </a:rPr>
              <a:t>của một</a:t>
            </a:r>
            <a:r>
              <a:rPr lang="en-US" smtClean="0">
                <a:latin typeface="+mn-lt"/>
              </a:rPr>
              <a:t> </a:t>
            </a:r>
            <a:r>
              <a:rPr lang="vi-VN" smtClean="0">
                <a:latin typeface="+mn-lt"/>
              </a:rPr>
              <a:t>hệ thống</a:t>
            </a:r>
            <a:r>
              <a:rPr lang="en-US" smtClean="0">
                <a:latin typeface="+mn-lt"/>
              </a:rPr>
              <a:t> máy tính</a:t>
            </a:r>
            <a:endParaRPr lang="vi-VN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Phần </a:t>
            </a:r>
            <a:r>
              <a:rPr lang="vi-VN" smtClean="0"/>
              <a:t>cứng</a:t>
            </a:r>
            <a:endParaRPr lang="en-US" smtClean="0"/>
          </a:p>
          <a:p>
            <a:pPr lvl="1"/>
            <a:r>
              <a:rPr lang="vi-VN" smtClean="0"/>
              <a:t> Cung </a:t>
            </a:r>
            <a:r>
              <a:rPr lang="vi-VN"/>
              <a:t>cấp các tài nguyên cơ bản (CPU, bộ nhớ, các thiết </a:t>
            </a:r>
            <a:r>
              <a:rPr lang="vi-VN" smtClean="0"/>
              <a:t>bị</a:t>
            </a:r>
            <a:r>
              <a:rPr lang="en-US" smtClean="0"/>
              <a:t> </a:t>
            </a:r>
            <a:r>
              <a:rPr lang="vi-VN" smtClean="0"/>
              <a:t>vào </a:t>
            </a:r>
            <a:r>
              <a:rPr lang="vi-VN"/>
              <a:t>ra)</a:t>
            </a:r>
          </a:p>
          <a:p>
            <a:r>
              <a:rPr lang="vi-VN"/>
              <a:t> Hệ điều </a:t>
            </a:r>
            <a:r>
              <a:rPr lang="vi-VN" smtClean="0"/>
              <a:t>hành</a:t>
            </a:r>
            <a:endParaRPr lang="en-US" smtClean="0"/>
          </a:p>
          <a:p>
            <a:pPr lvl="1"/>
            <a:r>
              <a:rPr lang="vi-VN" smtClean="0"/>
              <a:t>Điều </a:t>
            </a:r>
            <a:r>
              <a:rPr lang="vi-VN"/>
              <a:t>khiển và điều phối việc sử </a:t>
            </a:r>
            <a:r>
              <a:rPr lang="vi-VN" smtClean="0"/>
              <a:t>d</a:t>
            </a:r>
            <a:r>
              <a:rPr lang="en-US"/>
              <a:t>ụ</a:t>
            </a:r>
            <a:r>
              <a:rPr lang="vi-VN" smtClean="0"/>
              <a:t>ng </a:t>
            </a:r>
            <a:r>
              <a:rPr lang="vi-VN"/>
              <a:t>phần cứng máy </a:t>
            </a:r>
            <a:r>
              <a:rPr lang="vi-VN" smtClean="0"/>
              <a:t>tính</a:t>
            </a:r>
            <a:r>
              <a:rPr lang="en-US" smtClean="0"/>
              <a:t> </a:t>
            </a:r>
            <a:r>
              <a:rPr lang="vi-VN" smtClean="0"/>
              <a:t>phục </a:t>
            </a:r>
            <a:r>
              <a:rPr lang="vi-VN"/>
              <a:t>vụ các chương trình ứng dụng của người dùng.</a:t>
            </a:r>
          </a:p>
          <a:p>
            <a:r>
              <a:rPr lang="vi-VN"/>
              <a:t> Các chương trình ứng </a:t>
            </a:r>
            <a:r>
              <a:rPr lang="vi-VN" smtClean="0"/>
              <a:t>dụng</a:t>
            </a:r>
            <a:endParaRPr lang="en-US" smtClean="0"/>
          </a:p>
          <a:p>
            <a:pPr lvl="1"/>
            <a:r>
              <a:rPr lang="vi-VN" smtClean="0"/>
              <a:t>Sử </a:t>
            </a:r>
            <a:r>
              <a:rPr lang="vi-VN"/>
              <a:t>dụng các tài nguyên máy tính để giải quyết các vấn </a:t>
            </a:r>
            <a:r>
              <a:rPr lang="vi-VN" smtClean="0"/>
              <a:t>đề</a:t>
            </a:r>
            <a:r>
              <a:rPr lang="en-US" smtClean="0"/>
              <a:t> </a:t>
            </a:r>
            <a:r>
              <a:rPr lang="vi-VN" smtClean="0"/>
              <a:t>tính </a:t>
            </a:r>
            <a:r>
              <a:rPr lang="vi-VN"/>
              <a:t>toán của người dùng</a:t>
            </a:r>
          </a:p>
          <a:p>
            <a:r>
              <a:rPr lang="vi-VN"/>
              <a:t> Người </a:t>
            </a:r>
            <a:r>
              <a:rPr lang="vi-VN" smtClean="0"/>
              <a:t>dùng</a:t>
            </a:r>
            <a:endParaRPr lang="en-US" smtClean="0"/>
          </a:p>
          <a:p>
            <a:pPr lvl="1"/>
            <a:r>
              <a:rPr lang="vi-VN" smtClean="0"/>
              <a:t>Con </a:t>
            </a:r>
            <a:r>
              <a:rPr lang="vi-VN"/>
              <a:t>người, máy móc hay các hệ thống máy tính khác</a:t>
            </a:r>
          </a:p>
        </p:txBody>
      </p:sp>
    </p:spTree>
    <p:extLst>
      <p:ext uri="{BB962C8B-B14F-4D97-AF65-F5344CB8AC3E}">
        <p14:creationId xmlns:p14="http://schemas.microsoft.com/office/powerpoint/2010/main" val="3140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 Cấu trúc lưu trữ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2" y="1506614"/>
            <a:ext cx="10515600" cy="46109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/>
              <a:t>Cơ chế đọc đĩa</a:t>
            </a:r>
            <a:endParaRPr lang="en-US" sz="28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81" y="2034988"/>
            <a:ext cx="6848475" cy="482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1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3.3 Phân cấp thiết bị lưu trữ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Các hệ thống lưu trữ được phân cấp </a:t>
            </a:r>
            <a:r>
              <a:rPr lang="vi-VN" sz="3200" smtClean="0"/>
              <a:t>theo</a:t>
            </a:r>
            <a:r>
              <a:rPr lang="en-US" sz="3200" smtClean="0"/>
              <a:t> </a:t>
            </a:r>
            <a:r>
              <a:rPr lang="vi-VN" sz="3200" smtClean="0"/>
              <a:t>các </a:t>
            </a:r>
            <a:r>
              <a:rPr lang="vi-VN" sz="3200"/>
              <a:t>tiêu chí </a:t>
            </a:r>
            <a:r>
              <a:rPr lang="vi-VN" sz="3200" smtClean="0"/>
              <a:t>về.</a:t>
            </a:r>
            <a:endParaRPr lang="en-US" sz="3200" smtClean="0"/>
          </a:p>
          <a:p>
            <a:pPr lvl="1" algn="just"/>
            <a:r>
              <a:rPr lang="vi-VN" sz="2800" smtClean="0"/>
              <a:t>Tốc độ</a:t>
            </a:r>
            <a:endParaRPr lang="en-US" sz="2800" smtClean="0"/>
          </a:p>
          <a:p>
            <a:pPr lvl="1" algn="just"/>
            <a:r>
              <a:rPr lang="vi-VN" sz="2800" smtClean="0"/>
              <a:t>Giá thành</a:t>
            </a:r>
            <a:endParaRPr lang="en-US" sz="2800" smtClean="0"/>
          </a:p>
          <a:p>
            <a:pPr lvl="1" algn="just"/>
            <a:r>
              <a:rPr lang="vi-VN" sz="2800" smtClean="0"/>
              <a:t>Tính </a:t>
            </a:r>
            <a:r>
              <a:rPr lang="vi-VN" sz="2800"/>
              <a:t>không ổn định (Volatility)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Caching – sao chép thông tin vào thiết bị </a:t>
            </a:r>
            <a:r>
              <a:rPr lang="vi-VN" sz="3200" smtClean="0"/>
              <a:t>lưu</a:t>
            </a:r>
            <a:r>
              <a:rPr lang="en-US" sz="3200" smtClean="0"/>
              <a:t> </a:t>
            </a:r>
            <a:r>
              <a:rPr lang="vi-VN" sz="3200" smtClean="0"/>
              <a:t>trữ </a:t>
            </a:r>
            <a:r>
              <a:rPr lang="vi-VN" sz="3200"/>
              <a:t>nhanh hơn; bộ nhớ chính có thể </a:t>
            </a:r>
            <a:r>
              <a:rPr lang="vi-VN" sz="3200" smtClean="0"/>
              <a:t>được</a:t>
            </a:r>
            <a:r>
              <a:rPr lang="en-US" sz="3200" smtClean="0"/>
              <a:t> </a:t>
            </a:r>
            <a:r>
              <a:rPr lang="vi-VN" sz="3200" smtClean="0"/>
              <a:t>xem </a:t>
            </a:r>
            <a:r>
              <a:rPr lang="vi-VN" sz="3200"/>
              <a:t>là cache của bộ nhớ thứ cấp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776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 Phân cấp thiết bị lưu trữ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79" y="1446575"/>
            <a:ext cx="6310593" cy="533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1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Từ </a:t>
            </a:r>
            <a:r>
              <a:rPr lang="vi-VN"/>
              <a:t>đĩa từ đến thanh </a:t>
            </a:r>
            <a:r>
              <a:rPr lang="vi-VN" smtClean="0"/>
              <a:t>gh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vi-VN"/>
              <a:t/>
            </a:r>
            <a:br>
              <a:rPr lang="vi-VN"/>
            </a:b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8" y="1814793"/>
            <a:ext cx="100203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0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vi-VN" smtClean="0"/>
              <a:t>Sử </a:t>
            </a:r>
            <a:r>
              <a:rPr lang="vi-VN"/>
              <a:t>dụng bộ nhớ tốc độ cao để lưu trữ dữ </a:t>
            </a:r>
            <a:r>
              <a:rPr lang="vi-VN" smtClean="0"/>
              <a:t>liệu</a:t>
            </a:r>
            <a:r>
              <a:rPr lang="en-US" smtClean="0"/>
              <a:t> </a:t>
            </a:r>
            <a:r>
              <a:rPr lang="vi-VN" smtClean="0"/>
              <a:t>mới </a:t>
            </a:r>
            <a:r>
              <a:rPr lang="vi-VN"/>
              <a:t>được truy </a:t>
            </a:r>
            <a:r>
              <a:rPr lang="vi-VN" smtClean="0"/>
              <a:t>cập</a:t>
            </a:r>
            <a:r>
              <a:rPr lang="en-US" smtClean="0"/>
              <a:t> -&gt; </a:t>
            </a:r>
            <a:r>
              <a:rPr lang="vi-VN" smtClean="0"/>
              <a:t>Cần </a:t>
            </a:r>
            <a:r>
              <a:rPr lang="vi-VN"/>
              <a:t>một chiến lược quản lý </a:t>
            </a:r>
            <a:r>
              <a:rPr lang="vi-VN" smtClean="0"/>
              <a:t>cache</a:t>
            </a:r>
            <a:endParaRPr lang="en-US" smtClean="0"/>
          </a:p>
          <a:p>
            <a:pPr algn="just">
              <a:buFont typeface="Wingdings" pitchFamily="2" charset="2"/>
              <a:buChar char="q"/>
            </a:pPr>
            <a:r>
              <a:rPr lang="en-US" smtClean="0"/>
              <a:t> </a:t>
            </a:r>
            <a:r>
              <a:rPr lang="vi-VN" smtClean="0"/>
              <a:t>Caching </a:t>
            </a:r>
            <a:r>
              <a:rPr lang="vi-VN"/>
              <a:t>làm nảy sinh một </a:t>
            </a:r>
            <a:r>
              <a:rPr lang="vi-VN" smtClean="0"/>
              <a:t>c</a:t>
            </a:r>
            <a:r>
              <a:rPr lang="en-US" smtClean="0"/>
              <a:t>ấ</a:t>
            </a:r>
            <a:r>
              <a:rPr lang="vi-VN" smtClean="0"/>
              <a:t>p </a:t>
            </a:r>
            <a:r>
              <a:rPr lang="vi-VN"/>
              <a:t>độ mới </a:t>
            </a:r>
            <a:r>
              <a:rPr lang="vi-VN" smtClean="0"/>
              <a:t>trong</a:t>
            </a:r>
            <a:r>
              <a:rPr lang="en-US" smtClean="0"/>
              <a:t> </a:t>
            </a:r>
            <a:r>
              <a:rPr lang="vi-VN" smtClean="0"/>
              <a:t>phân </a:t>
            </a:r>
            <a:r>
              <a:rPr lang="vi-VN"/>
              <a:t>cấp lưu trữ</a:t>
            </a:r>
            <a:br>
              <a:rPr lang="vi-VN"/>
            </a:br>
            <a:r>
              <a:rPr lang="en-US" smtClean="0"/>
              <a:t>-&gt;</a:t>
            </a:r>
            <a:r>
              <a:rPr lang="vi-VN" smtClean="0"/>
              <a:t> </a:t>
            </a:r>
            <a:r>
              <a:rPr lang="vi-VN"/>
              <a:t>đảm bảo </a:t>
            </a:r>
            <a:r>
              <a:rPr lang="vi-VN" i="1"/>
              <a:t>tính nhất quán </a:t>
            </a:r>
            <a:r>
              <a:rPr lang="vi-VN"/>
              <a:t>của dữ liệu </a:t>
            </a:r>
            <a:r>
              <a:rPr lang="vi-VN" smtClean="0"/>
              <a:t>được lưu trữ</a:t>
            </a:r>
            <a:r>
              <a:rPr lang="en-US" smtClean="0"/>
              <a:t> </a:t>
            </a:r>
            <a:r>
              <a:rPr lang="vi-VN" smtClean="0"/>
              <a:t>cùng lúc ở nhiều nơi (với các cấp độ truy cập</a:t>
            </a:r>
            <a:r>
              <a:rPr lang="en-US" smtClean="0"/>
              <a:t> </a:t>
            </a:r>
            <a:r>
              <a:rPr lang="vi-VN" smtClean="0"/>
              <a:t>khác nhau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3.4 Cấu trúc vào/ra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Các thiết bị lưu trữ chỉ là một loại thiết bị vào/ra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Các bộ điều khiển thiết bị (device </a:t>
            </a:r>
            <a:r>
              <a:rPr lang="vi-VN" sz="3200" smtClean="0"/>
              <a:t>controller)</a:t>
            </a:r>
            <a:endParaRPr lang="en-US" sz="3200" smtClean="0"/>
          </a:p>
          <a:p>
            <a:pPr lvl="1" algn="just"/>
            <a:r>
              <a:rPr lang="vi-VN" sz="2800" smtClean="0"/>
              <a:t>Có </a:t>
            </a:r>
            <a:r>
              <a:rPr lang="vi-VN" sz="2800"/>
              <a:t>thể có nhiều hơn một thiết bị được gắn với 1 bộ </a:t>
            </a:r>
            <a:r>
              <a:rPr lang="vi-VN" sz="2800" smtClean="0"/>
              <a:t>điều</a:t>
            </a:r>
            <a:r>
              <a:rPr lang="en-US" sz="2800" smtClean="0"/>
              <a:t> </a:t>
            </a:r>
            <a:r>
              <a:rPr lang="vi-VN" sz="2800" smtClean="0"/>
              <a:t>khiển </a:t>
            </a:r>
            <a:r>
              <a:rPr lang="vi-VN" sz="2800"/>
              <a:t>thiết bị (ví dụ: </a:t>
            </a:r>
            <a:r>
              <a:rPr lang="vi-VN" sz="2800" smtClean="0"/>
              <a:t>SCSI)</a:t>
            </a:r>
            <a:endParaRPr lang="en-US" sz="2800" smtClean="0"/>
          </a:p>
          <a:p>
            <a:pPr lvl="1" algn="just"/>
            <a:r>
              <a:rPr lang="vi-VN" sz="2800" smtClean="0"/>
              <a:t>Mỗi </a:t>
            </a:r>
            <a:r>
              <a:rPr lang="vi-VN" sz="2800"/>
              <a:t>bộ điều khiển thiết bị có một bộ </a:t>
            </a:r>
            <a:r>
              <a:rPr lang="vi-VN" sz="2800" smtClean="0"/>
              <a:t>đệm</a:t>
            </a:r>
            <a:endParaRPr lang="en-US" sz="2800" smtClean="0"/>
          </a:p>
          <a:p>
            <a:pPr lvl="1" algn="just"/>
            <a:r>
              <a:rPr lang="vi-VN" sz="2800" smtClean="0"/>
              <a:t>Chịu </a:t>
            </a:r>
            <a:r>
              <a:rPr lang="vi-VN" sz="2800"/>
              <a:t>trách nhiệm giữa các thiết bị ngoại vi và bộ đệm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Trình điều khiển thiết bị (device </a:t>
            </a:r>
            <a:r>
              <a:rPr lang="vi-VN" sz="3200" smtClean="0"/>
              <a:t>driver)</a:t>
            </a:r>
            <a:endParaRPr lang="en-US" sz="3200" smtClean="0"/>
          </a:p>
          <a:p>
            <a:pPr lvl="1" algn="just"/>
            <a:r>
              <a:rPr lang="vi-VN" sz="2800" smtClean="0"/>
              <a:t>Thường </a:t>
            </a:r>
            <a:r>
              <a:rPr lang="vi-VN" sz="2800"/>
              <a:t>được cung cấp bởi Hệ điều </a:t>
            </a:r>
            <a:r>
              <a:rPr lang="vi-VN" sz="2800" smtClean="0"/>
              <a:t>hành</a:t>
            </a:r>
            <a:endParaRPr lang="en-US" sz="2800" smtClean="0"/>
          </a:p>
          <a:p>
            <a:pPr lvl="1" algn="just"/>
            <a:r>
              <a:rPr lang="vi-VN" sz="2800" smtClean="0"/>
              <a:t>Tương </a:t>
            </a:r>
            <a:r>
              <a:rPr lang="vi-VN" sz="2800"/>
              <a:t>ứng với mỗi bộ điều khiển thiết bị là một trình </a:t>
            </a:r>
            <a:r>
              <a:rPr lang="vi-VN" sz="2800" smtClean="0"/>
              <a:t>điều</a:t>
            </a:r>
            <a:r>
              <a:rPr lang="en-US" sz="2800" smtClean="0"/>
              <a:t> </a:t>
            </a:r>
            <a:r>
              <a:rPr lang="vi-VN" sz="2800" smtClean="0"/>
              <a:t>khiển </a:t>
            </a:r>
            <a:r>
              <a:rPr lang="vi-VN" sz="2800"/>
              <a:t>thiết </a:t>
            </a:r>
            <a:r>
              <a:rPr lang="vi-VN" sz="2800" smtClean="0"/>
              <a:t>bị</a:t>
            </a:r>
            <a:endParaRPr lang="en-US" sz="2800" smtClean="0"/>
          </a:p>
          <a:p>
            <a:pPr lvl="1" algn="just"/>
            <a:r>
              <a:rPr lang="vi-VN" sz="2800" smtClean="0"/>
              <a:t>Cung </a:t>
            </a:r>
            <a:r>
              <a:rPr lang="vi-VN" sz="2800"/>
              <a:t>cấp một giao diện truy nhập đến thiết bị cho </a:t>
            </a:r>
            <a:r>
              <a:rPr lang="vi-VN" sz="2800" smtClean="0"/>
              <a:t>các</a:t>
            </a:r>
            <a:r>
              <a:rPr lang="en-US" sz="2800" smtClean="0"/>
              <a:t> </a:t>
            </a:r>
            <a:r>
              <a:rPr lang="vi-VN" sz="2800" smtClean="0"/>
              <a:t>thành </a:t>
            </a:r>
            <a:r>
              <a:rPr lang="vi-VN" sz="2800"/>
              <a:t>phần khác của hệ điều hành.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425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…Cấu trúc vào/ra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1434353"/>
            <a:ext cx="7172325" cy="499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4. Các thao tác trong hệ điều hành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</a:t>
            </a:r>
            <a:r>
              <a:rPr lang="vi-VN" sz="3200" smtClean="0"/>
              <a:t>Hệ </a:t>
            </a:r>
            <a:r>
              <a:rPr lang="vi-VN" sz="3200"/>
              <a:t>điều hành quản lý bởi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Cơ chế dual-mode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Timer</a:t>
            </a:r>
            <a:r>
              <a:rPr lang="vi-VN" sz="2800" smtClean="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771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Các nhiệm vụ của ngắt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/>
              <a:t> Ngắt chuyển điều khiển đến dịch vụ ngắt, thông </a:t>
            </a:r>
            <a:r>
              <a:rPr lang="vi-VN" smtClean="0"/>
              <a:t>qua</a:t>
            </a:r>
            <a:r>
              <a:rPr lang="en-US" smtClean="0"/>
              <a:t> </a:t>
            </a:r>
            <a:r>
              <a:rPr lang="vi-VN" smtClean="0"/>
              <a:t>một </a:t>
            </a:r>
            <a:r>
              <a:rPr lang="vi-VN"/>
              <a:t>vectoc ngắt – nơi chứa địa chỉ của tất cả các </a:t>
            </a:r>
            <a:r>
              <a:rPr lang="vi-VN" smtClean="0"/>
              <a:t>dịch</a:t>
            </a:r>
            <a:r>
              <a:rPr lang="en-US" smtClean="0"/>
              <a:t> </a:t>
            </a:r>
            <a:r>
              <a:rPr lang="vi-VN" smtClean="0"/>
              <a:t>vụ </a:t>
            </a:r>
            <a:r>
              <a:rPr lang="vi-VN"/>
              <a:t>ngắt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Trong kiến trúc ngắt, ta phải lưu giữ địa chỉ của </a:t>
            </a:r>
            <a:r>
              <a:rPr lang="vi-VN" smtClean="0"/>
              <a:t>lệnh</a:t>
            </a:r>
            <a:r>
              <a:rPr lang="en-US" smtClean="0"/>
              <a:t> </a:t>
            </a:r>
            <a:r>
              <a:rPr lang="vi-VN" smtClean="0"/>
              <a:t>tại </a:t>
            </a:r>
            <a:r>
              <a:rPr lang="vi-VN"/>
              <a:t>đó có tín hiệu ngắt ngắt </a:t>
            </a:r>
            <a:r>
              <a:rPr lang="en-US" smtClean="0"/>
              <a:t>-&gt;</a:t>
            </a:r>
            <a:r>
              <a:rPr lang="vi-VN" smtClean="0"/>
              <a:t> </a:t>
            </a:r>
            <a:r>
              <a:rPr lang="vi-VN"/>
              <a:t>cho việc khôi phục </a:t>
            </a:r>
            <a:r>
              <a:rPr lang="vi-VN" smtClean="0"/>
              <a:t>lại</a:t>
            </a:r>
            <a:r>
              <a:rPr lang="en-US" smtClean="0"/>
              <a:t> </a:t>
            </a:r>
            <a:r>
              <a:rPr lang="vi-VN" smtClean="0"/>
              <a:t>quá </a:t>
            </a:r>
            <a:r>
              <a:rPr lang="vi-VN"/>
              <a:t>trình tính toán sau khi xử lý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Trong khi một ngắt đang được xử lý, các ngắt khác </a:t>
            </a:r>
            <a:r>
              <a:rPr lang="vi-VN" smtClean="0"/>
              <a:t>sẽ</a:t>
            </a:r>
            <a:r>
              <a:rPr lang="en-US" smtClean="0"/>
              <a:t> </a:t>
            </a:r>
            <a:r>
              <a:rPr lang="vi-VN" smtClean="0"/>
              <a:t>bị </a:t>
            </a:r>
            <a:r>
              <a:rPr lang="vi-VN"/>
              <a:t>từ chối để tránh hiện tượng “lost interupt”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Một trap hay exception là một ngắt của chương </a:t>
            </a:r>
            <a:r>
              <a:rPr lang="vi-VN" smtClean="0"/>
              <a:t>trình</a:t>
            </a:r>
            <a:r>
              <a:rPr lang="en-US" smtClean="0"/>
              <a:t> </a:t>
            </a:r>
            <a:r>
              <a:rPr lang="vi-VN" smtClean="0"/>
              <a:t>người </a:t>
            </a:r>
            <a:r>
              <a:rPr lang="vi-VN"/>
              <a:t>dùng, sinh ra do lỗi hoặc một yêu cầu đặc </a:t>
            </a:r>
            <a:r>
              <a:rPr lang="vi-VN" smtClean="0"/>
              <a:t>biệt</a:t>
            </a:r>
            <a:r>
              <a:rPr lang="en-US" smtClean="0"/>
              <a:t> </a:t>
            </a:r>
            <a:r>
              <a:rPr lang="vi-VN" smtClean="0"/>
              <a:t>của </a:t>
            </a:r>
            <a:r>
              <a:rPr lang="vi-VN"/>
              <a:t>người dùng.</a:t>
            </a:r>
          </a:p>
          <a:p>
            <a:pPr algn="just">
              <a:buFont typeface="Wingdings" pitchFamily="2" charset="2"/>
              <a:buChar char="q"/>
            </a:pPr>
            <a:r>
              <a:rPr lang="vi-VN"/>
              <a:t> Hệ điều hành điều khiển bởi ngắt.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768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Xử lý ngắt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 Hệ điều hành bảo quản trạng thái của </a:t>
            </a:r>
            <a:r>
              <a:rPr lang="vi-VN" sz="3200" smtClean="0"/>
              <a:t>CPU</a:t>
            </a:r>
            <a:r>
              <a:rPr lang="en-US" sz="3200" smtClean="0"/>
              <a:t> </a:t>
            </a:r>
            <a:r>
              <a:rPr lang="vi-VN" sz="3200" smtClean="0"/>
              <a:t>bằng </a:t>
            </a:r>
            <a:r>
              <a:rPr lang="vi-VN" sz="3200"/>
              <a:t>cách lưu lại các thanh ghi, bộ </a:t>
            </a:r>
            <a:r>
              <a:rPr lang="vi-VN" sz="3200" smtClean="0"/>
              <a:t>đếm</a:t>
            </a:r>
            <a:r>
              <a:rPr lang="en-US" sz="3200" smtClean="0"/>
              <a:t> </a:t>
            </a:r>
            <a:r>
              <a:rPr lang="vi-VN" sz="3200" smtClean="0"/>
              <a:t>chương </a:t>
            </a:r>
            <a:r>
              <a:rPr lang="vi-VN" sz="3200"/>
              <a:t>trình…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Xác định loại tín hiệu ngắt, gọi dịch vụ </a:t>
            </a:r>
            <a:r>
              <a:rPr lang="vi-VN" sz="3200" smtClean="0"/>
              <a:t>ngắt</a:t>
            </a:r>
            <a:endParaRPr lang="en-US" sz="32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Tìm </a:t>
            </a:r>
            <a:r>
              <a:rPr lang="vi-VN" sz="2800"/>
              <a:t>kiếm tuần tự theo thông tin </a:t>
            </a:r>
            <a:r>
              <a:rPr lang="vi-VN" sz="2800" smtClean="0"/>
              <a:t>ngắt</a:t>
            </a:r>
            <a:endParaRPr lang="en-US" sz="28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Sử </a:t>
            </a:r>
            <a:r>
              <a:rPr lang="vi-VN" sz="2800"/>
              <a:t>dụng vector ngắt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Dịch vụ </a:t>
            </a:r>
            <a:r>
              <a:rPr lang="vi-VN" sz="3200" smtClean="0"/>
              <a:t>ngắt</a:t>
            </a:r>
            <a:endParaRPr lang="en-US" sz="32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Phân </a:t>
            </a:r>
            <a:r>
              <a:rPr lang="vi-VN" sz="2800"/>
              <a:t>tích thông tin ngắt (interrupt </a:t>
            </a:r>
            <a:r>
              <a:rPr lang="vi-VN" sz="2800" smtClean="0"/>
              <a:t>information)</a:t>
            </a:r>
            <a:endParaRPr lang="en-US" sz="2800" smtClean="0"/>
          </a:p>
          <a:p>
            <a:pPr lvl="1" algn="just">
              <a:buFont typeface="Wingdings" pitchFamily="2" charset="2"/>
              <a:buChar char="Ø"/>
            </a:pPr>
            <a:r>
              <a:rPr lang="vi-VN" sz="2800" smtClean="0"/>
              <a:t>Gọi </a:t>
            </a:r>
            <a:r>
              <a:rPr lang="vi-VN" sz="2800"/>
              <a:t>trình xử lý tín hiệu ngắt tương ứng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7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>
                <a:latin typeface="+mn-lt"/>
              </a:rPr>
              <a:t>Các thành phần </a:t>
            </a:r>
            <a:r>
              <a:rPr lang="en-US" smtClean="0">
                <a:latin typeface="Arial" pitchFamily="34" charset="0"/>
                <a:cs typeface="Arial" pitchFamily="34" charset="0"/>
              </a:rPr>
              <a:t>của một</a:t>
            </a:r>
            <a:r>
              <a:rPr lang="en-US" smtClean="0">
                <a:latin typeface="+mn-lt"/>
              </a:rPr>
              <a:t> </a:t>
            </a:r>
            <a:r>
              <a:rPr lang="vi-VN" smtClean="0">
                <a:latin typeface="+mn-lt"/>
              </a:rPr>
              <a:t>hệ thống</a:t>
            </a:r>
            <a:r>
              <a:rPr lang="en-US" smtClean="0">
                <a:latin typeface="+mn-lt"/>
              </a:rPr>
              <a:t> máy tính</a:t>
            </a:r>
            <a:endParaRPr lang="vi-VN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10" y="1452282"/>
            <a:ext cx="7610475" cy="540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Cơ chế dual-mode (hai chế độ)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90" y="1336285"/>
            <a:ext cx="10515600" cy="4610965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vi-VN" sz="3200"/>
              <a:t>  </a:t>
            </a:r>
            <a:r>
              <a:rPr lang="vi-VN" sz="3200" smtClean="0"/>
              <a:t>Hỗ </a:t>
            </a:r>
            <a:r>
              <a:rPr lang="vi-VN" sz="3200"/>
              <a:t>trợ phần cứng cho việc tách biệt ít </a:t>
            </a:r>
            <a:r>
              <a:rPr lang="vi-VN" sz="3200" smtClean="0"/>
              <a:t>nhất</a:t>
            </a:r>
            <a:r>
              <a:rPr lang="en-US" sz="3200" smtClean="0"/>
              <a:t> </a:t>
            </a:r>
            <a:r>
              <a:rPr lang="vi-VN" sz="3200" smtClean="0"/>
              <a:t>hai </a:t>
            </a:r>
            <a:r>
              <a:rPr lang="en-US" sz="3200" smtClean="0"/>
              <a:t>chế độ </a:t>
            </a:r>
            <a:r>
              <a:rPr lang="vi-VN" sz="3200" smtClean="0"/>
              <a:t>thao </a:t>
            </a:r>
            <a:r>
              <a:rPr lang="vi-VN" sz="3200"/>
              <a:t>tác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 User mode – thực thi dưới tư cách người dùng.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 smtClean="0"/>
              <a:t></a:t>
            </a:r>
            <a:r>
              <a:rPr lang="en-US" sz="3200" smtClean="0"/>
              <a:t> </a:t>
            </a:r>
            <a:r>
              <a:rPr lang="vi-VN" sz="3200" smtClean="0"/>
              <a:t>Monitor </a:t>
            </a:r>
            <a:r>
              <a:rPr lang="vi-VN" sz="3200"/>
              <a:t>mode (còn gọi là kernel mode </a:t>
            </a:r>
            <a:r>
              <a:rPr lang="vi-VN" sz="3200" smtClean="0"/>
              <a:t>hay</a:t>
            </a:r>
            <a:r>
              <a:rPr lang="en-US" sz="3200" smtClean="0"/>
              <a:t> </a:t>
            </a:r>
            <a:r>
              <a:rPr lang="vi-VN" sz="3200" smtClean="0"/>
              <a:t>system </a:t>
            </a:r>
            <a:r>
              <a:rPr lang="vi-VN" sz="3200"/>
              <a:t>mode) – thực thi dưới tư cách hệ </a:t>
            </a:r>
            <a:r>
              <a:rPr lang="vi-VN" sz="3200" smtClean="0"/>
              <a:t>điều</a:t>
            </a:r>
            <a:r>
              <a:rPr lang="en-US" sz="3200" smtClean="0"/>
              <a:t> </a:t>
            </a:r>
            <a:r>
              <a:rPr lang="vi-VN" sz="3200" smtClean="0"/>
              <a:t>hành</a:t>
            </a:r>
            <a:r>
              <a:rPr lang="vi-VN" sz="320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Bit mode được thêm vào phần cứng để </a:t>
            </a:r>
            <a:r>
              <a:rPr lang="vi-VN" sz="3200" smtClean="0"/>
              <a:t>chỉ</a:t>
            </a:r>
            <a:r>
              <a:rPr lang="en-US" sz="3200" smtClean="0"/>
              <a:t> </a:t>
            </a:r>
            <a:r>
              <a:rPr lang="vi-VN" sz="3200" smtClean="0"/>
              <a:t>mode </a:t>
            </a:r>
            <a:r>
              <a:rPr lang="vi-VN" sz="3200"/>
              <a:t>hiện thời: monitor (0) or user (1).</a:t>
            </a:r>
          </a:p>
          <a:p>
            <a:pPr algn="just">
              <a:buFont typeface="Wingdings" pitchFamily="2" charset="2"/>
              <a:buChar char="q"/>
            </a:pPr>
            <a:r>
              <a:rPr lang="vi-VN" sz="3200"/>
              <a:t> Khi có ngắt hoặc là phát sinh lỗi, phần </a:t>
            </a:r>
            <a:r>
              <a:rPr lang="vi-VN" sz="3200" smtClean="0"/>
              <a:t>cứng</a:t>
            </a:r>
            <a:r>
              <a:rPr lang="en-US" sz="3200" smtClean="0"/>
              <a:t> </a:t>
            </a:r>
            <a:r>
              <a:rPr lang="vi-VN" sz="3200" smtClean="0"/>
              <a:t>được </a:t>
            </a:r>
            <a:r>
              <a:rPr lang="vi-VN" sz="3200"/>
              <a:t>chuyển qua monitor mode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428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…Cơ chế dual-mode 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08" y="1655389"/>
            <a:ext cx="8210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Timer 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2682" y="1453206"/>
            <a:ext cx="109817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vi-VN" sz="3200" smtClean="0"/>
              <a:t>Timer </a:t>
            </a:r>
            <a:r>
              <a:rPr lang="vi-VN" sz="3200"/>
              <a:t>được sử dụng để ngăn các tiến </a:t>
            </a:r>
            <a:r>
              <a:rPr lang="vi-VN" sz="3200" smtClean="0"/>
              <a:t>trình</a:t>
            </a:r>
            <a:r>
              <a:rPr lang="en-US" sz="3200" smtClean="0"/>
              <a:t> </a:t>
            </a:r>
            <a:r>
              <a:rPr lang="vi-VN" sz="3200" smtClean="0"/>
              <a:t>chiếm tài</a:t>
            </a:r>
            <a:r>
              <a:rPr lang="en-US" sz="3200" smtClean="0"/>
              <a:t> </a:t>
            </a:r>
            <a:r>
              <a:rPr lang="vi-VN" sz="3200" smtClean="0"/>
              <a:t>nguyên </a:t>
            </a:r>
            <a:r>
              <a:rPr lang="vi-VN" sz="3200"/>
              <a:t>quá </a:t>
            </a:r>
            <a:r>
              <a:rPr lang="vi-VN" sz="3200" smtClean="0"/>
              <a:t>lâu</a:t>
            </a:r>
            <a:endParaRPr lang="en-US" sz="3200" smtClean="0"/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vi-VN" sz="3200" smtClean="0"/>
              <a:t>Sinh </a:t>
            </a:r>
            <a:r>
              <a:rPr lang="vi-VN" sz="3200"/>
              <a:t>ra ngắt sau một đơn vị thời </a:t>
            </a:r>
            <a:r>
              <a:rPr lang="vi-VN" sz="3200" smtClean="0"/>
              <a:t>gian</a:t>
            </a:r>
            <a:endParaRPr lang="en-US" sz="3200" smtClean="0"/>
          </a:p>
          <a:p>
            <a:pPr marL="914400" lvl="1" indent="-457200" algn="just">
              <a:buFont typeface="Wingdings" pitchFamily="2" charset="2"/>
              <a:buChar char="q"/>
            </a:pPr>
            <a:r>
              <a:rPr lang="vi-VN" sz="3200" smtClean="0"/>
              <a:t>Hệ </a:t>
            </a:r>
            <a:r>
              <a:rPr lang="vi-VN" sz="3200"/>
              <a:t>điều hành sử dụng một biến </a:t>
            </a:r>
            <a:r>
              <a:rPr lang="vi-VN" sz="3200" smtClean="0"/>
              <a:t>đếm</a:t>
            </a:r>
            <a:endParaRPr lang="en-US" sz="3200" smtClean="0"/>
          </a:p>
          <a:p>
            <a:pPr marL="1371600" lvl="2" indent="-457200" algn="just">
              <a:buFont typeface="Wingdings" pitchFamily="2" charset="2"/>
              <a:buChar char="q"/>
            </a:pPr>
            <a:r>
              <a:rPr lang="en-US" sz="3200" smtClean="0"/>
              <a:t>Trừ dần biến đếm đi 1</a:t>
            </a:r>
          </a:p>
          <a:p>
            <a:pPr marL="1371600" lvl="2" indent="-457200" algn="just">
              <a:buFont typeface="Wingdings" pitchFamily="2" charset="2"/>
              <a:buChar char="q"/>
            </a:pPr>
            <a:r>
              <a:rPr lang="en-US" sz="3200" smtClean="0"/>
              <a:t>Biến đếm bằng 0 -&gt;sinh ngắt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296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vi-VN" sz="4000" smtClean="0"/>
          </a:p>
          <a:p>
            <a:pPr marL="0" indent="0" algn="ctr">
              <a:buNone/>
            </a:pPr>
            <a:endParaRPr lang="vi-VN" sz="4000"/>
          </a:p>
          <a:p>
            <a:pPr marL="0" indent="0" algn="ctr">
              <a:buNone/>
            </a:pPr>
            <a:r>
              <a:rPr lang="vi-VN" sz="4000" smtClean="0"/>
              <a:t>The End</a:t>
            </a:r>
            <a:endParaRPr lang="vi-VN" sz="4000"/>
          </a:p>
        </p:txBody>
      </p:sp>
    </p:spTree>
    <p:extLst>
      <p:ext uri="{BB962C8B-B14F-4D97-AF65-F5344CB8AC3E}">
        <p14:creationId xmlns:p14="http://schemas.microsoft.com/office/powerpoint/2010/main" val="7812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Đã học</a:t>
            </a:r>
          </a:p>
          <a:p>
            <a:pPr lvl="1"/>
            <a:r>
              <a:rPr lang="en-US"/>
              <a:t>Giới thiệu</a:t>
            </a:r>
            <a:endParaRPr lang="vi-VN"/>
          </a:p>
          <a:p>
            <a:pPr lvl="1"/>
            <a:r>
              <a:rPr lang="en-US"/>
              <a:t>Các thành phần hệ thống</a:t>
            </a:r>
            <a:endParaRPr lang="vi-VN"/>
          </a:p>
          <a:p>
            <a:pPr lvl="1"/>
            <a:r>
              <a:rPr lang="en-US"/>
              <a:t>Các dịch vụ hệ điều hành</a:t>
            </a:r>
            <a:endParaRPr lang="vi-VN"/>
          </a:p>
          <a:p>
            <a:pPr lvl="1"/>
            <a:r>
              <a:rPr lang="en-US"/>
              <a:t>Lời gọi hệ thống</a:t>
            </a:r>
            <a:endParaRPr lang="vi-VN"/>
          </a:p>
          <a:p>
            <a:pPr lvl="1"/>
            <a:r>
              <a:rPr lang="en-US"/>
              <a:t>Các chương trình </a:t>
            </a:r>
            <a:r>
              <a:rPr lang="en-US" smtClean="0"/>
              <a:t>hệ thống</a:t>
            </a:r>
            <a:endParaRPr lang="vi-VN"/>
          </a:p>
          <a:p>
            <a:pPr lvl="1"/>
            <a:r>
              <a:rPr lang="en-US"/>
              <a:t>Cấu trúc hệ </a:t>
            </a:r>
            <a:r>
              <a:rPr lang="en-US" smtClean="0"/>
              <a:t>thống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9715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Câu </a:t>
            </a:r>
            <a:r>
              <a:rPr lang="vi-VN" smtClean="0"/>
              <a:t>hỏi...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vi-VN"/>
              <a:t>Mục đích của các </a:t>
            </a:r>
            <a:r>
              <a:rPr lang="vi-VN" smtClean="0"/>
              <a:t>lệnh </a:t>
            </a:r>
            <a:r>
              <a:rPr lang="vi-VN"/>
              <a:t>gọi hệ thống là gì?</a:t>
            </a:r>
          </a:p>
          <a:p>
            <a:pPr>
              <a:lnSpc>
                <a:spcPct val="130000"/>
              </a:lnSpc>
            </a:pPr>
            <a:r>
              <a:rPr lang="vi-VN" smtClean="0"/>
              <a:t>Năm </a:t>
            </a:r>
            <a:r>
              <a:rPr lang="vi-VN"/>
              <a:t>hoạt động chính của một hệ điều hành </a:t>
            </a:r>
            <a:r>
              <a:rPr lang="vi-VN" smtClean="0"/>
              <a:t>liên </a:t>
            </a:r>
            <a:r>
              <a:rPr lang="vi-VN"/>
              <a:t>quan </a:t>
            </a:r>
            <a:r>
              <a:rPr lang="vi-VN" smtClean="0"/>
              <a:t>đến quản </a:t>
            </a:r>
            <a:r>
              <a:rPr lang="vi-VN"/>
              <a:t>lý quy </a:t>
            </a:r>
            <a:r>
              <a:rPr lang="vi-VN" smtClean="0"/>
              <a:t>trình </a:t>
            </a:r>
            <a:r>
              <a:rPr lang="vi-VN"/>
              <a:t>là </a:t>
            </a:r>
            <a:r>
              <a:rPr lang="vi-VN" smtClean="0"/>
              <a:t>gì?</a:t>
            </a:r>
            <a:endParaRPr lang="vi-VN"/>
          </a:p>
          <a:p>
            <a:pPr>
              <a:lnSpc>
                <a:spcPct val="130000"/>
              </a:lnSpc>
            </a:pPr>
            <a:r>
              <a:rPr lang="vi-VN" smtClean="0"/>
              <a:t>Ba </a:t>
            </a:r>
            <a:r>
              <a:rPr lang="vi-VN"/>
              <a:t>hoạt động chính của một hệ điều hành </a:t>
            </a:r>
            <a:r>
              <a:rPr lang="vi-VN" smtClean="0"/>
              <a:t>liên </a:t>
            </a:r>
            <a:r>
              <a:rPr lang="vi-VN"/>
              <a:t>quan </a:t>
            </a:r>
            <a:r>
              <a:rPr lang="vi-VN" smtClean="0"/>
              <a:t>đến quản </a:t>
            </a:r>
            <a:r>
              <a:rPr lang="vi-VN"/>
              <a:t>lý bộ </a:t>
            </a:r>
            <a:r>
              <a:rPr lang="vi-VN" smtClean="0"/>
              <a:t>nhớ </a:t>
            </a:r>
            <a:r>
              <a:rPr lang="vi-VN"/>
              <a:t>là gì </a:t>
            </a:r>
            <a:r>
              <a:rPr lang="vi-VN" smtClean="0"/>
              <a:t>?</a:t>
            </a:r>
            <a:endParaRPr lang="vi-VN"/>
          </a:p>
          <a:p>
            <a:pPr>
              <a:lnSpc>
                <a:spcPct val="130000"/>
              </a:lnSpc>
            </a:pPr>
            <a:r>
              <a:rPr lang="vi-VN" smtClean="0"/>
              <a:t>Ba </a:t>
            </a:r>
            <a:r>
              <a:rPr lang="vi-VN"/>
              <a:t>hoạt động chính của một hệ điều hành </a:t>
            </a:r>
            <a:r>
              <a:rPr lang="vi-VN" smtClean="0"/>
              <a:t>liên </a:t>
            </a:r>
            <a:r>
              <a:rPr lang="vi-VN"/>
              <a:t>quan </a:t>
            </a:r>
            <a:r>
              <a:rPr lang="vi-VN" smtClean="0"/>
              <a:t>đến quản </a:t>
            </a:r>
            <a:r>
              <a:rPr lang="vi-VN"/>
              <a:t>lý </a:t>
            </a:r>
            <a:r>
              <a:rPr lang="vi-VN" smtClean="0"/>
              <a:t>lưu trữ thứ cấp là </a:t>
            </a:r>
            <a:r>
              <a:rPr lang="vi-VN"/>
              <a:t>gì </a:t>
            </a:r>
            <a:r>
              <a:rPr lang="vi-VN" smtClean="0"/>
              <a:t>?</a:t>
            </a:r>
            <a:endParaRPr lang="vi-VN"/>
          </a:p>
          <a:p>
            <a:pPr>
              <a:lnSpc>
                <a:spcPct val="130000"/>
              </a:lnSpc>
            </a:pPr>
            <a:r>
              <a:rPr lang="vi-VN" smtClean="0"/>
              <a:t>Mục </a:t>
            </a:r>
            <a:r>
              <a:rPr lang="vi-VN"/>
              <a:t>đích của thông dịch lệnh là gì? Tại sao nó </a:t>
            </a:r>
            <a:r>
              <a:rPr lang="vi-VN" smtClean="0"/>
              <a:t>thường tách </a:t>
            </a:r>
            <a:r>
              <a:rPr lang="vi-VN"/>
              <a:t>từ hạt nhân?</a:t>
            </a:r>
          </a:p>
          <a:p>
            <a:pPr>
              <a:lnSpc>
                <a:spcPct val="130000"/>
              </a:lnSpc>
            </a:pPr>
            <a:r>
              <a:rPr lang="vi-VN" smtClean="0"/>
              <a:t>Lệnh gọi hệ </a:t>
            </a:r>
            <a:r>
              <a:rPr lang="vi-VN"/>
              <a:t>thống </a:t>
            </a:r>
            <a:r>
              <a:rPr lang="vi-VN" smtClean="0"/>
              <a:t>nào phải </a:t>
            </a:r>
            <a:r>
              <a:rPr lang="vi-VN"/>
              <a:t>được thực thi bởi một thông dịch lệnh hoặc </a:t>
            </a:r>
            <a:r>
              <a:rPr lang="vi-VN" smtClean="0"/>
              <a:t>trình tiện ích để </a:t>
            </a:r>
            <a:r>
              <a:rPr lang="vi-VN"/>
              <a:t>bắt đầu một </a:t>
            </a:r>
            <a:r>
              <a:rPr lang="vi-VN" smtClean="0"/>
              <a:t>tiến trình </a:t>
            </a:r>
            <a:r>
              <a:rPr lang="vi-VN"/>
              <a:t>mới?</a:t>
            </a:r>
          </a:p>
          <a:p>
            <a:pPr>
              <a:lnSpc>
                <a:spcPct val="130000"/>
              </a:lnSpc>
            </a:pPr>
            <a:r>
              <a:rPr lang="vi-VN" smtClean="0"/>
              <a:t>Mục </a:t>
            </a:r>
            <a:r>
              <a:rPr lang="vi-VN"/>
              <a:t>đích của chương trình hệ thống là gì?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vi-VN" sz="2200"/>
              <a:t>Lợi thế </a:t>
            </a:r>
            <a:r>
              <a:rPr lang="vi-VN" sz="2200" smtClean="0"/>
              <a:t>và bất lợi của </a:t>
            </a:r>
            <a:r>
              <a:rPr lang="vi-VN" sz="2200"/>
              <a:t>cách tiếp cận lớp để thiết kế hệ thống là gì</a:t>
            </a:r>
            <a:r>
              <a:rPr lang="vi-VN" sz="2200" smtClean="0"/>
              <a:t>? </a:t>
            </a:r>
            <a:endParaRPr lang="vi-VN" sz="2200"/>
          </a:p>
          <a:p>
            <a:pPr>
              <a:lnSpc>
                <a:spcPct val="130000"/>
              </a:lnSpc>
            </a:pPr>
            <a:r>
              <a:rPr lang="vi-VN" sz="2200" smtClean="0"/>
              <a:t>Danh </a:t>
            </a:r>
            <a:r>
              <a:rPr lang="vi-VN" sz="2200"/>
              <a:t>sách năm dịch vụ được cung cấp bởi một hệ điều hành. </a:t>
            </a:r>
            <a:r>
              <a:rPr lang="vi-VN" sz="2200" smtClean="0"/>
              <a:t>Các dịch vụ đã cung cấp sự </a:t>
            </a:r>
            <a:r>
              <a:rPr lang="vi-VN" sz="2200"/>
              <a:t>tiện lợi cho người sử </a:t>
            </a:r>
            <a:r>
              <a:rPr lang="vi-VN" sz="2200" smtClean="0"/>
              <a:t>dụng ra sao? </a:t>
            </a:r>
            <a:r>
              <a:rPr lang="vi-VN" sz="2200"/>
              <a:t>Cũng giải </a:t>
            </a:r>
            <a:r>
              <a:rPr lang="vi-VN" sz="2200" smtClean="0"/>
              <a:t>thích tại sao các chương trình ứng dụng mức người dùng không thể cung cấp dịch vụ này? </a:t>
            </a:r>
            <a:endParaRPr lang="vi-VN" sz="2200"/>
          </a:p>
          <a:p>
            <a:pPr>
              <a:lnSpc>
                <a:spcPct val="130000"/>
              </a:lnSpc>
            </a:pPr>
            <a:r>
              <a:rPr lang="vi-VN" sz="2200" smtClean="0"/>
              <a:t>Mục </a:t>
            </a:r>
            <a:r>
              <a:rPr lang="vi-VN" sz="2200"/>
              <a:t>đích của các </a:t>
            </a:r>
            <a:r>
              <a:rPr lang="vi-VN" sz="2200" smtClean="0"/>
              <a:t>lệnh </a:t>
            </a:r>
            <a:r>
              <a:rPr lang="vi-VN" sz="2200"/>
              <a:t>gọi hệ thống là gì?</a:t>
            </a:r>
          </a:p>
          <a:p>
            <a:pPr>
              <a:lnSpc>
                <a:spcPct val="130000"/>
              </a:lnSpc>
            </a:pPr>
            <a:r>
              <a:rPr lang="vi-VN" sz="2200" smtClean="0"/>
              <a:t>Những </a:t>
            </a:r>
            <a:r>
              <a:rPr lang="vi-VN" sz="2200"/>
              <a:t>ưu điểm chính của phương pháp microkernel để </a:t>
            </a:r>
            <a:r>
              <a:rPr lang="vi-VN" sz="2200" smtClean="0"/>
              <a:t>thiết kế </a:t>
            </a:r>
            <a:r>
              <a:rPr lang="vi-VN" sz="2200"/>
              <a:t>hệ thống là </a:t>
            </a:r>
            <a:r>
              <a:rPr lang="vi-VN" sz="2200" smtClean="0"/>
              <a:t>gì?</a:t>
            </a:r>
            <a:endParaRPr lang="vi-VN" sz="2200"/>
          </a:p>
          <a:p>
            <a:pPr>
              <a:lnSpc>
                <a:spcPct val="130000"/>
              </a:lnSpc>
            </a:pPr>
            <a:r>
              <a:rPr lang="vi-VN" sz="2200" smtClean="0"/>
              <a:t>Tại </a:t>
            </a:r>
            <a:r>
              <a:rPr lang="vi-VN" sz="2200"/>
              <a:t>sao một số các hệ </a:t>
            </a:r>
            <a:r>
              <a:rPr lang="vi-VN" sz="2200" smtClean="0"/>
              <a:t>thống </a:t>
            </a:r>
            <a:r>
              <a:rPr lang="vi-VN" sz="2200"/>
              <a:t>lưu trữ hệ điều hành trong firmware, và </a:t>
            </a:r>
            <a:r>
              <a:rPr lang="vi-VN" sz="2200" smtClean="0"/>
              <a:t>số khác lại lưu trữ trên </a:t>
            </a:r>
            <a:r>
              <a:rPr lang="vi-VN" sz="2200"/>
              <a:t>đĩa?</a:t>
            </a:r>
          </a:p>
          <a:p>
            <a:pPr>
              <a:lnSpc>
                <a:spcPct val="130000"/>
              </a:lnSpc>
            </a:pPr>
            <a:r>
              <a:rPr lang="vi-VN" sz="2200" smtClean="0"/>
              <a:t>Một </a:t>
            </a:r>
            <a:r>
              <a:rPr lang="vi-VN" sz="2200"/>
              <a:t>hệ thống </a:t>
            </a:r>
            <a:r>
              <a:rPr lang="vi-VN" sz="2200" smtClean="0"/>
              <a:t>thiết </a:t>
            </a:r>
            <a:r>
              <a:rPr lang="vi-VN" sz="2200"/>
              <a:t>kế </a:t>
            </a:r>
            <a:r>
              <a:rPr lang="vi-VN" sz="2200" smtClean="0"/>
              <a:t>cho </a:t>
            </a:r>
            <a:r>
              <a:rPr lang="vi-VN" sz="2200"/>
              <a:t>phép </a:t>
            </a:r>
            <a:r>
              <a:rPr lang="vi-VN" sz="2200" smtClean="0"/>
              <a:t>lựa </a:t>
            </a:r>
            <a:r>
              <a:rPr lang="vi-VN" sz="2200"/>
              <a:t>chọn </a:t>
            </a:r>
            <a:r>
              <a:rPr lang="vi-VN" sz="2200" smtClean="0"/>
              <a:t>hệ </a:t>
            </a:r>
            <a:r>
              <a:rPr lang="vi-VN" sz="2200"/>
              <a:t>điều </a:t>
            </a:r>
            <a:r>
              <a:rPr lang="vi-VN" sz="2200" smtClean="0"/>
              <a:t>hành khi khởi </a:t>
            </a:r>
            <a:r>
              <a:rPr lang="vi-VN" sz="2200"/>
              <a:t>động </a:t>
            </a:r>
            <a:r>
              <a:rPr lang="vi-VN" sz="2200" smtClean="0"/>
              <a:t>như thế nao? Chương </a:t>
            </a:r>
            <a:r>
              <a:rPr lang="vi-VN" sz="2200"/>
              <a:t>trình bootstrap cần </a:t>
            </a:r>
            <a:r>
              <a:rPr lang="vi-VN" sz="2200" smtClean="0"/>
              <a:t>làm gì?</a:t>
            </a:r>
            <a:endParaRPr lang="vi-VN" sz="2200"/>
          </a:p>
        </p:txBody>
      </p:sp>
    </p:spTree>
    <p:extLst>
      <p:ext uri="{BB962C8B-B14F-4D97-AF65-F5344CB8AC3E}">
        <p14:creationId xmlns:p14="http://schemas.microsoft.com/office/powerpoint/2010/main" val="306262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vi-VN"/>
              <a:t>Một chương trình không làm gì </a:t>
            </a:r>
            <a:r>
              <a:rPr lang="vi-VN" smtClean="0"/>
              <a:t>trừ khi </a:t>
            </a:r>
            <a:r>
              <a:rPr lang="vi-VN"/>
              <a:t>các </a:t>
            </a:r>
            <a:r>
              <a:rPr lang="vi-VN" smtClean="0"/>
              <a:t>chỉ thị của </a:t>
            </a:r>
            <a:r>
              <a:rPr lang="vi-VN"/>
              <a:t>nó được thực thi bởi </a:t>
            </a:r>
            <a:r>
              <a:rPr lang="vi-VN" smtClean="0"/>
              <a:t>một </a:t>
            </a:r>
            <a:r>
              <a:rPr lang="vi-VN"/>
              <a:t>CPU. </a:t>
            </a:r>
            <a:endParaRPr lang="vi-VN" smtClean="0"/>
          </a:p>
          <a:p>
            <a:pPr algn="just"/>
            <a:r>
              <a:rPr lang="vi-VN" smtClean="0"/>
              <a:t>Một tiến </a:t>
            </a:r>
            <a:r>
              <a:rPr lang="vi-VN"/>
              <a:t>trình có thể được xem </a:t>
            </a:r>
            <a:r>
              <a:rPr lang="vi-VN" smtClean="0"/>
              <a:t>như một chương trình đang </a:t>
            </a:r>
            <a:r>
              <a:rPr lang="vi-VN"/>
              <a:t>thực </a:t>
            </a:r>
            <a:r>
              <a:rPr lang="vi-VN" smtClean="0"/>
              <a:t>thi. </a:t>
            </a:r>
          </a:p>
          <a:p>
            <a:pPr algn="just"/>
            <a:r>
              <a:rPr lang="vi-VN" smtClean="0"/>
              <a:t>Một tiến trình </a:t>
            </a:r>
            <a:r>
              <a:rPr lang="vi-VN"/>
              <a:t>là một công việc hay chương </a:t>
            </a:r>
            <a:r>
              <a:rPr lang="vi-VN" smtClean="0"/>
              <a:t>trình </a:t>
            </a:r>
            <a:r>
              <a:rPr lang="vi-VN"/>
              <a:t>chia </a:t>
            </a:r>
            <a:r>
              <a:rPr lang="vi-VN" smtClean="0"/>
              <a:t>thời</a:t>
            </a:r>
          </a:p>
          <a:p>
            <a:pPr algn="just"/>
            <a:r>
              <a:rPr lang="vi-VN" smtClean="0"/>
              <a:t>Một tiến trình </a:t>
            </a:r>
            <a:r>
              <a:rPr lang="vi-VN"/>
              <a:t>cần các tài nguyên xác định-gồm thời gian CPU, </a:t>
            </a:r>
            <a:r>
              <a:rPr lang="vi-VN" smtClean="0"/>
              <a:t>bộ nhớ</a:t>
            </a:r>
            <a:r>
              <a:rPr lang="vi-VN"/>
              <a:t>, tập tin, </a:t>
            </a:r>
            <a:r>
              <a:rPr lang="vi-VN" smtClean="0"/>
              <a:t>các </a:t>
            </a:r>
            <a:r>
              <a:rPr lang="vi-VN"/>
              <a:t>thiết </a:t>
            </a:r>
            <a:r>
              <a:rPr lang="vi-VN" smtClean="0"/>
              <a:t>bị xuất /nhập-để hoàn </a:t>
            </a:r>
            <a:r>
              <a:rPr lang="vi-VN"/>
              <a:t>thành tác </a:t>
            </a:r>
            <a:r>
              <a:rPr lang="vi-VN" smtClean="0"/>
              <a:t>vụ của </a:t>
            </a:r>
            <a:r>
              <a:rPr lang="vi-VN"/>
              <a:t>nó. </a:t>
            </a:r>
            <a:endParaRPr lang="vi-VN" smtClean="0"/>
          </a:p>
          <a:p>
            <a:pPr algn="just"/>
            <a:r>
              <a:rPr lang="vi-VN" smtClean="0"/>
              <a:t>Các </a:t>
            </a:r>
            <a:r>
              <a:rPr lang="vi-VN"/>
              <a:t>tài nguyên này được cấp cho </a:t>
            </a:r>
            <a:r>
              <a:rPr lang="vi-VN" smtClean="0"/>
              <a:t>tiến </a:t>
            </a:r>
            <a:r>
              <a:rPr lang="vi-VN"/>
              <a:t>trình khi nó được tạo ra, hay được cấp phát tới nó khi nó đang chạy. </a:t>
            </a:r>
            <a:endParaRPr lang="vi-VN" smtClean="0"/>
          </a:p>
          <a:p>
            <a:pPr algn="just"/>
            <a:r>
              <a:rPr lang="vi-VN" smtClean="0"/>
              <a:t>Khi tiến </a:t>
            </a:r>
            <a:r>
              <a:rPr lang="vi-VN"/>
              <a:t>trình này kết thúc, hệ điều hành sẽ đòi lại bất </a:t>
            </a:r>
            <a:r>
              <a:rPr lang="vi-VN" smtClean="0"/>
              <a:t>cứ tài </a:t>
            </a:r>
            <a:r>
              <a:rPr lang="vi-VN"/>
              <a:t>nguyên nào </a:t>
            </a:r>
            <a:r>
              <a:rPr lang="vi-VN" smtClean="0"/>
              <a:t>có thể dùng </a:t>
            </a:r>
            <a:r>
              <a:rPr lang="vi-VN"/>
              <a:t>lại. </a:t>
            </a:r>
          </a:p>
        </p:txBody>
      </p:sp>
    </p:spTree>
    <p:extLst>
      <p:ext uri="{BB962C8B-B14F-4D97-AF65-F5344CB8AC3E}">
        <p14:creationId xmlns:p14="http://schemas.microsoft.com/office/powerpoint/2010/main" val="14147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Định nghĩa hệ điều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 </a:t>
            </a:r>
            <a:r>
              <a:rPr lang="vi-VN"/>
              <a:t>Bộ phân phối tài </a:t>
            </a:r>
            <a:r>
              <a:rPr lang="vi-VN" smtClean="0"/>
              <a:t>nguyên</a:t>
            </a:r>
            <a:endParaRPr lang="en-US" smtClean="0"/>
          </a:p>
          <a:p>
            <a:pPr lvl="1"/>
            <a:r>
              <a:rPr lang="vi-VN" smtClean="0"/>
              <a:t>Quản </a:t>
            </a:r>
            <a:r>
              <a:rPr lang="vi-VN"/>
              <a:t>lý và điều phối tài nguyên</a:t>
            </a:r>
          </a:p>
          <a:p>
            <a:r>
              <a:rPr lang="vi-VN"/>
              <a:t> Bộ điều khiển chương </a:t>
            </a:r>
            <a:r>
              <a:rPr lang="vi-VN" smtClean="0"/>
              <a:t>trình</a:t>
            </a:r>
            <a:endParaRPr lang="en-US" smtClean="0"/>
          </a:p>
          <a:p>
            <a:pPr lvl="1"/>
            <a:r>
              <a:rPr lang="vi-VN" smtClean="0"/>
              <a:t>Điều </a:t>
            </a:r>
            <a:r>
              <a:rPr lang="vi-VN"/>
              <a:t>khiển thực thi chương trình của người </a:t>
            </a:r>
            <a:r>
              <a:rPr lang="vi-VN" smtClean="0"/>
              <a:t>dùng</a:t>
            </a:r>
            <a:r>
              <a:rPr lang="en-US" smtClean="0"/>
              <a:t> </a:t>
            </a:r>
            <a:r>
              <a:rPr lang="vi-VN" smtClean="0"/>
              <a:t>và </a:t>
            </a:r>
            <a:r>
              <a:rPr lang="vi-VN"/>
              <a:t>điều khiển thao tác của các thiết bị vào ra</a:t>
            </a:r>
          </a:p>
          <a:p>
            <a:r>
              <a:rPr lang="vi-VN"/>
              <a:t> Chương trình “</a:t>
            </a:r>
            <a:r>
              <a:rPr lang="vi-VN" smtClean="0"/>
              <a:t>nhân”</a:t>
            </a:r>
            <a:r>
              <a:rPr lang="en-US" smtClean="0"/>
              <a:t> (kernel)</a:t>
            </a:r>
          </a:p>
          <a:p>
            <a:pPr lvl="1"/>
            <a:r>
              <a:rPr lang="vi-VN" smtClean="0"/>
              <a:t>Chương </a:t>
            </a:r>
            <a:r>
              <a:rPr lang="vi-VN"/>
              <a:t>trình luôn được thực thi khi hệ </a:t>
            </a:r>
            <a:r>
              <a:rPr lang="vi-VN" smtClean="0"/>
              <a:t>thống</a:t>
            </a:r>
            <a:r>
              <a:rPr lang="en-US" smtClean="0"/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máy tính hoạt động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</a:t>
            </a:r>
            <a:r>
              <a:rPr lang="vi-VN" sz="4900" smtClean="0"/>
              <a:t>Các </a:t>
            </a:r>
            <a:r>
              <a:rPr lang="vi-VN" sz="4900"/>
              <a:t>hệ thống máy tính điển hình</a:t>
            </a: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 </a:t>
            </a:r>
            <a:r>
              <a:rPr lang="vi-VN" smtClean="0"/>
              <a:t>Các </a:t>
            </a:r>
            <a:r>
              <a:rPr lang="vi-VN"/>
              <a:t>hệ </a:t>
            </a:r>
            <a:r>
              <a:rPr lang="vi-VN" smtClean="0"/>
              <a:t>Mainframe</a:t>
            </a:r>
            <a:endParaRPr lang="en-US" smtClean="0"/>
          </a:p>
          <a:p>
            <a:pPr lvl="1"/>
            <a:r>
              <a:rPr lang="vi-VN" smtClean="0"/>
              <a:t>Các </a:t>
            </a:r>
            <a:r>
              <a:rPr lang="vi-VN"/>
              <a:t>hệ xử lý theo lô đơn </a:t>
            </a:r>
            <a:r>
              <a:rPr lang="vi-VN" smtClean="0"/>
              <a:t>giản</a:t>
            </a:r>
            <a:endParaRPr lang="en-US" smtClean="0"/>
          </a:p>
          <a:p>
            <a:pPr lvl="1"/>
            <a:r>
              <a:rPr lang="vi-VN" smtClean="0"/>
              <a:t>Các </a:t>
            </a:r>
            <a:r>
              <a:rPr lang="vi-VN"/>
              <a:t>hệ xử lý theo lô, đa chương </a:t>
            </a:r>
            <a:r>
              <a:rPr lang="vi-VN" smtClean="0"/>
              <a:t>trình</a:t>
            </a:r>
            <a:endParaRPr lang="en-US" smtClean="0"/>
          </a:p>
          <a:p>
            <a:pPr lvl="1"/>
            <a:r>
              <a:rPr lang="vi-VN" smtClean="0"/>
              <a:t>Các </a:t>
            </a:r>
            <a:r>
              <a:rPr lang="vi-VN"/>
              <a:t>hệ phân chia thời gian</a:t>
            </a:r>
          </a:p>
          <a:p>
            <a:r>
              <a:rPr lang="vi-VN"/>
              <a:t> Các hệ máy tính cá nhân</a:t>
            </a:r>
          </a:p>
          <a:p>
            <a:r>
              <a:rPr lang="vi-VN"/>
              <a:t> Các hệ song song, các hệ phân tán, các </a:t>
            </a:r>
            <a:r>
              <a:rPr lang="vi-VN" smtClean="0"/>
              <a:t>hệ</a:t>
            </a:r>
            <a:r>
              <a:rPr lang="en-US" smtClean="0"/>
              <a:t> thời gian thực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vi-VN" smtClean="0"/>
              <a:t>2.1</a:t>
            </a:r>
            <a:r>
              <a:rPr lang="vi-VN"/>
              <a:t>. Các hệ xử lý theo lô đơn giản </a:t>
            </a:r>
            <a:br>
              <a:rPr lang="vi-VN"/>
            </a:br>
            <a:r>
              <a:rPr lang="vi-VN"/>
              <a:t/>
            </a:r>
            <a:br>
              <a:rPr lang="vi-VN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 </a:t>
            </a:r>
            <a:r>
              <a:rPr lang="vi-VN" smtClean="0"/>
              <a:t></a:t>
            </a:r>
            <a:r>
              <a:rPr lang="en-US" smtClean="0">
                <a:latin typeface="Arial" pitchFamily="34" charset="0"/>
                <a:cs typeface="Arial" pitchFamily="34" charset="0"/>
              </a:rPr>
              <a:t>Có thể coi là h</a:t>
            </a:r>
            <a:r>
              <a:rPr lang="vi-VN" smtClean="0"/>
              <a:t>ệ </a:t>
            </a:r>
            <a:r>
              <a:rPr lang="vi-VN"/>
              <a:t>điều hành đầu tiên, tương đối đơn giản</a:t>
            </a:r>
          </a:p>
          <a:p>
            <a:pPr algn="just"/>
            <a:r>
              <a:rPr lang="vi-VN"/>
              <a:t> Nhiệm vụ của HĐH: truyền quyền điều </a:t>
            </a:r>
            <a:r>
              <a:rPr lang="vi-VN" smtClean="0"/>
              <a:t>khiển</a:t>
            </a:r>
            <a:r>
              <a:rPr lang="en-US" smtClean="0"/>
              <a:t> </a:t>
            </a:r>
            <a:r>
              <a:rPr lang="vi-VN" smtClean="0"/>
              <a:t>tuần </a:t>
            </a:r>
            <a:r>
              <a:rPr lang="vi-VN"/>
              <a:t>tự cho các “công việc” (job) trong </a:t>
            </a:r>
            <a:r>
              <a:rPr lang="vi-VN" smtClean="0"/>
              <a:t>lô</a:t>
            </a:r>
            <a:r>
              <a:rPr lang="en-US" smtClean="0"/>
              <a:t> </a:t>
            </a:r>
            <a:r>
              <a:rPr lang="vi-VN" smtClean="0"/>
              <a:t>(batch</a:t>
            </a:r>
            <a:r>
              <a:rPr lang="vi-VN"/>
              <a:t>)</a:t>
            </a:r>
          </a:p>
          <a:p>
            <a:pPr algn="just"/>
            <a:r>
              <a:rPr lang="vi-VN"/>
              <a:t> “Công việc”: chương trình, dữ liệu, các </a:t>
            </a:r>
            <a:r>
              <a:rPr lang="vi-VN" smtClean="0"/>
              <a:t>thông</a:t>
            </a:r>
            <a:r>
              <a:rPr lang="en-US" smtClean="0"/>
              <a:t> </a:t>
            </a:r>
            <a:r>
              <a:rPr lang="vi-VN" smtClean="0"/>
              <a:t>tin </a:t>
            </a:r>
            <a:r>
              <a:rPr lang="vi-VN"/>
              <a:t>điều khiển…</a:t>
            </a:r>
          </a:p>
          <a:p>
            <a:pPr algn="just"/>
            <a:r>
              <a:rPr lang="vi-VN"/>
              <a:t> Nhược điểm: không tận dụng CPU một </a:t>
            </a:r>
            <a:r>
              <a:rPr lang="vi-VN" smtClean="0"/>
              <a:t>cách</a:t>
            </a:r>
            <a:r>
              <a:rPr lang="en-US" smtClean="0"/>
              <a:t> hiệu quả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Phân phối bộ nhớ trong </a:t>
            </a:r>
            <a:r>
              <a:rPr lang="vi-VN" smtClean="0"/>
              <a:t>hệ </a:t>
            </a:r>
            <a:r>
              <a:rPr lang="vi-VN"/>
              <a:t>xử lý theo lô đơn giản </a:t>
            </a:r>
            <a:br>
              <a:rPr lang="vi-VN"/>
            </a:br>
            <a:r>
              <a:rPr lang="vi-VN"/>
              <a:t/>
            </a:r>
            <a:br>
              <a:rPr lang="vi-VN"/>
            </a:b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75" y="1335042"/>
            <a:ext cx="3826249" cy="552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2766</Words>
  <Application>Microsoft Office PowerPoint</Application>
  <PresentationFormat>Custom</PresentationFormat>
  <Paragraphs>237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TỔNG QUAN</vt:lpstr>
      <vt:lpstr>1. Hệ điều hành là gì?</vt:lpstr>
      <vt:lpstr>Các thành phần của một hệ thống máy tính</vt:lpstr>
      <vt:lpstr>Các thành phần của một hệ thống máy tính</vt:lpstr>
      <vt:lpstr>Quản lý tiến trình</vt:lpstr>
      <vt:lpstr>Định nghĩa hệ điều hành</vt:lpstr>
      <vt:lpstr>2. Các hệ thống máy tính điển hình </vt:lpstr>
      <vt:lpstr>  2.1. Các hệ xử lý theo lô đơn giản   </vt:lpstr>
      <vt:lpstr>  Phân phối bộ nhớ trong hệ xử lý theo lô đơn giản   </vt:lpstr>
      <vt:lpstr>  Phân phối bộ nhớ trong hệ xử lý theo lô đơn giản   </vt:lpstr>
      <vt:lpstr>2.2.Các hệ thống xử lý theo lô đa chương trình</vt:lpstr>
      <vt:lpstr>Phân phối bộ nhớ trong các hệ thống xử lý theo lô đa chương trình</vt:lpstr>
      <vt:lpstr>Các hệ thống xử lý theo lô đa chương trình</vt:lpstr>
      <vt:lpstr>Các hệ thống xử lý theo lô đa chương trình</vt:lpstr>
      <vt:lpstr>Các hệ phân chia thời gian (Time sharing)</vt:lpstr>
      <vt:lpstr>…Các hệ phân chia thời gian</vt:lpstr>
      <vt:lpstr>…Các hệ phân chia thời gian</vt:lpstr>
      <vt:lpstr>Quản lý bộ nhớ</vt:lpstr>
      <vt:lpstr>2.4. Các hệ máy tính cá nhân</vt:lpstr>
      <vt:lpstr>2.5. Các hệ song song, các hệ phân tán,  các hệ thời gian thực</vt:lpstr>
      <vt:lpstr>Các hệ song song: ưu điểm</vt:lpstr>
      <vt:lpstr>...Các hệ song song: phân loại</vt:lpstr>
      <vt:lpstr>Các hệ phân tán</vt:lpstr>
      <vt:lpstr>Các hệ thời gian thực</vt:lpstr>
      <vt:lpstr>3. Tổ chức hệ thống máy tính</vt:lpstr>
      <vt:lpstr>3.1 Các thao tác trong hệ thống máy tính</vt:lpstr>
      <vt:lpstr>… Các thao tác trong hệ thống máy tính</vt:lpstr>
      <vt:lpstr>… Các thao tác trong hệ thống máy tính</vt:lpstr>
      <vt:lpstr>3.2 Cấu trúc lưu trữ</vt:lpstr>
      <vt:lpstr>… Cấu trúc lưu trữ</vt:lpstr>
      <vt:lpstr>3.3 Phân cấp thiết bị lưu trữ</vt:lpstr>
      <vt:lpstr>… Phân cấp thiết bị lưu trữ</vt:lpstr>
      <vt:lpstr> Từ đĩa từ đến thanh ghi </vt:lpstr>
      <vt:lpstr>Caching</vt:lpstr>
      <vt:lpstr>3.4 Cấu trúc vào/ra</vt:lpstr>
      <vt:lpstr>…Cấu trúc vào/ra</vt:lpstr>
      <vt:lpstr>4. Các thao tác trong hệ điều hành</vt:lpstr>
      <vt:lpstr>Các nhiệm vụ của ngắt</vt:lpstr>
      <vt:lpstr>Xử lý ngắt</vt:lpstr>
      <vt:lpstr>Cơ chế dual-mode (hai chế độ)</vt:lpstr>
      <vt:lpstr>…Cơ chế dual-mode  </vt:lpstr>
      <vt:lpstr>Timer  </vt:lpstr>
      <vt:lpstr> </vt:lpstr>
      <vt:lpstr>Review</vt:lpstr>
      <vt:lpstr>Câu hỏi...</vt:lpstr>
      <vt:lpstr>Câu hỏi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39</cp:revision>
  <dcterms:created xsi:type="dcterms:W3CDTF">2016-01-06T01:29:25Z</dcterms:created>
  <dcterms:modified xsi:type="dcterms:W3CDTF">2021-01-11T04:07:48Z</dcterms:modified>
</cp:coreProperties>
</file>