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88" r:id="rId6"/>
    <p:sldId id="289" r:id="rId7"/>
    <p:sldId id="290" r:id="rId8"/>
    <p:sldId id="291"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FFFF"/>
    <a:srgbClr val="009900"/>
    <a:srgbClr val="00FF00"/>
    <a:srgbClr val="0099FF"/>
    <a:srgbClr val="003399"/>
    <a:srgbClr val="0033CC"/>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4" autoAdjust="0"/>
    <p:restoredTop sz="94660"/>
  </p:normalViewPr>
  <p:slideViewPr>
    <p:cSldViewPr snapToGrid="0">
      <p:cViewPr varScale="1">
        <p:scale>
          <a:sx n="85" d="100"/>
          <a:sy n="85" d="100"/>
        </p:scale>
        <p:origin x="-73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smtClean="0"/>
              <a:t>Click to edit Master title style</a:t>
            </a:r>
            <a:endParaRPr lang="vi-VN"/>
          </a:p>
        </p:txBody>
      </p:sp>
      <p:sp>
        <p:nvSpPr>
          <p:cNvPr id="3" name="Content Placeholder 2"/>
          <p:cNvSpPr>
            <a:spLocks noGrp="1"/>
          </p:cNvSpPr>
          <p:nvPr>
            <p:ph idx="1"/>
          </p:nvPr>
        </p:nvSpPr>
        <p:spPr>
          <a:xfrm>
            <a:off x="847165" y="1560402"/>
            <a:ext cx="10515600" cy="4610965"/>
          </a:xfrm>
          <a:ln>
            <a:no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73602" y="78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676965" y="-13447"/>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615676-1EDD-4580-9E2C-06A1F01485BF}"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1615676-1EDD-4580-9E2C-06A1F01485BF}" type="datetimeFigureOut">
              <a:rPr lang="vi-VN" smtClean="0"/>
              <a:t>18/01/2021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71615676-1EDD-4580-9E2C-06A1F01485BF}" type="datetimeFigureOut">
              <a:rPr lang="vi-VN" smtClean="0"/>
              <a:t>18/01/2021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71615676-1EDD-4580-9E2C-06A1F01485BF}" type="datetimeFigureOut">
              <a:rPr lang="vi-VN" smtClean="0"/>
              <a:t>18/01/2021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5676-1EDD-4580-9E2C-06A1F01485BF}" type="datetimeFigureOut">
              <a:rPr lang="vi-VN" smtClean="0"/>
              <a:t>18/01/2021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18/01/2021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18/01/2021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15676-1EDD-4580-9E2C-06A1F01485BF}" type="datetimeFigureOut">
              <a:rPr lang="vi-VN" smtClean="0"/>
              <a:t>18/01/2021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CẤU TRÚC HỆ ĐIỀU HÀNH</a:t>
            </a:r>
            <a:endParaRPr lang="vi-VN" b="1"/>
          </a:p>
        </p:txBody>
      </p:sp>
      <p:sp>
        <p:nvSpPr>
          <p:cNvPr id="3" name="Subtitle 2"/>
          <p:cNvSpPr>
            <a:spLocks noGrp="1"/>
          </p:cNvSpPr>
          <p:nvPr>
            <p:ph type="subTitle" idx="1"/>
          </p:nvPr>
        </p:nvSpPr>
        <p:spPr/>
        <p:txBody>
          <a:bodyPr/>
          <a:lstStyle/>
          <a:p>
            <a:r>
              <a:rPr lang="en-US" smtClean="0"/>
              <a:t> </a:t>
            </a:r>
            <a:endParaRPr lang="vi-VN"/>
          </a:p>
        </p:txBody>
      </p:sp>
    </p:spTree>
    <p:extLst>
      <p:ext uri="{BB962C8B-B14F-4D97-AF65-F5344CB8AC3E}">
        <p14:creationId xmlns:p14="http://schemas.microsoft.com/office/powerpoint/2010/main" val="2050468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dịch vụ hệ thống</a:t>
            </a:r>
            <a:endParaRPr lang="vi-VN"/>
          </a:p>
        </p:txBody>
      </p:sp>
      <p:sp>
        <p:nvSpPr>
          <p:cNvPr id="3" name="Content Placeholder 2"/>
          <p:cNvSpPr>
            <a:spLocks noGrp="1"/>
          </p:cNvSpPr>
          <p:nvPr>
            <p:ph idx="1"/>
          </p:nvPr>
        </p:nvSpPr>
        <p:spPr>
          <a:xfrm>
            <a:off x="838200" y="1690688"/>
            <a:ext cx="10515600" cy="4351338"/>
          </a:xfrm>
        </p:spPr>
        <p:txBody>
          <a:bodyPr>
            <a:noAutofit/>
          </a:bodyPr>
          <a:lstStyle/>
          <a:p>
            <a:pPr algn="just"/>
            <a:r>
              <a:rPr lang="vi-VN" sz="3200" smtClean="0"/>
              <a:t>Một tập các dịch vụ hệ điều hành cung cấp các tính năng hữu ích cho người dùng (cont.)</a:t>
            </a:r>
          </a:p>
          <a:p>
            <a:pPr lvl="1" algn="just"/>
            <a:r>
              <a:rPr lang="vi-VN" sz="2800" smtClean="0"/>
              <a:t>Giao tiếp–Các tiến trình (trên cùng một máy /trên một mạng) có thể trao đổi thông tin với nhau</a:t>
            </a:r>
          </a:p>
          <a:p>
            <a:pPr lvl="2" algn="just"/>
            <a:r>
              <a:rPr lang="vi-VN" sz="2400" smtClean="0"/>
              <a:t>Giao tiếp có thể thông qua sử dụng bộ nhớ chia sẻ hoặc truyền thông báo </a:t>
            </a:r>
          </a:p>
          <a:p>
            <a:pPr lvl="1" algn="just"/>
            <a:r>
              <a:rPr lang="vi-VN" sz="2800" smtClean="0"/>
              <a:t>Sửa lỗi</a:t>
            </a:r>
          </a:p>
          <a:p>
            <a:pPr lvl="2" algn="just"/>
            <a:r>
              <a:rPr lang="vi-VN" sz="2400" smtClean="0"/>
              <a:t>Xác định được lỗi xuất hiện tại CPU hay bộ nhớ, trong thiết bị vào /ra hay trong chương trình người dùng</a:t>
            </a:r>
          </a:p>
          <a:p>
            <a:pPr lvl="2" algn="just"/>
            <a:r>
              <a:rPr lang="vi-VN" sz="2400" smtClean="0"/>
              <a:t>Với mỗi loại lỗi, Hệ điều hành </a:t>
            </a:r>
            <a:r>
              <a:rPr lang="en-US" sz="2400" smtClean="0"/>
              <a:t>(OS) </a:t>
            </a:r>
            <a:r>
              <a:rPr lang="vi-VN" sz="2400" smtClean="0"/>
              <a:t>lựa </a:t>
            </a:r>
            <a:r>
              <a:rPr lang="vi-VN" sz="2400" smtClean="0"/>
              <a:t>chọn một hoạt động thích hợp để đảm bảo việc tính toán đúng đắn và nhất quán.</a:t>
            </a:r>
          </a:p>
          <a:p>
            <a:pPr lvl="2" algn="just"/>
            <a:r>
              <a:rPr lang="vi-VN" sz="2400" smtClean="0"/>
              <a:t>Các tính năng gỡ lỗi</a:t>
            </a:r>
            <a:endParaRPr lang="vi-VN" sz="2400"/>
          </a:p>
        </p:txBody>
      </p:sp>
    </p:spTree>
    <p:extLst>
      <p:ext uri="{BB962C8B-B14F-4D97-AF65-F5344CB8AC3E}">
        <p14:creationId xmlns:p14="http://schemas.microsoft.com/office/powerpoint/2010/main" val="341044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dịch vụ hệ thống</a:t>
            </a:r>
          </a:p>
        </p:txBody>
      </p:sp>
      <p:sp>
        <p:nvSpPr>
          <p:cNvPr id="3" name="Content Placeholder 2"/>
          <p:cNvSpPr>
            <a:spLocks noGrp="1"/>
          </p:cNvSpPr>
          <p:nvPr>
            <p:ph idx="1"/>
          </p:nvPr>
        </p:nvSpPr>
        <p:spPr/>
        <p:txBody>
          <a:bodyPr>
            <a:normAutofit/>
          </a:bodyPr>
          <a:lstStyle/>
          <a:p>
            <a:pPr algn="just"/>
            <a:r>
              <a:rPr lang="vi-VN" sz="3200" smtClean="0"/>
              <a:t>  Một số tính năng khác của OS cho phép thực thi hệ thống hiệu quả nhờ chia sẻ tài nguyên</a:t>
            </a:r>
          </a:p>
          <a:p>
            <a:pPr lvl="1" algn="just"/>
            <a:r>
              <a:rPr lang="vi-VN" sz="2800" smtClean="0"/>
              <a:t>Phân phối tài nguyên</a:t>
            </a:r>
          </a:p>
          <a:p>
            <a:pPr lvl="1" algn="just"/>
            <a:r>
              <a:rPr lang="vi-VN" sz="2800" smtClean="0"/>
              <a:t>Kế toán: cho biết người dùng nào sử dụng bao nhiêu và những loại tài nguyên hệ thống nào.</a:t>
            </a:r>
          </a:p>
          <a:p>
            <a:pPr lvl="1" algn="just"/>
            <a:r>
              <a:rPr lang="vi-VN" sz="2800" smtClean="0"/>
              <a:t>Bảo vệ và bảo mật: bảo vệ việc sử dụng thông tin trong các hệ thống đa người dùng, các hệ thống nối mạng; bảo vệ các tiến trình thực thi đồng thời</a:t>
            </a:r>
            <a:endParaRPr lang="vi-VN" sz="2800"/>
          </a:p>
        </p:txBody>
      </p:sp>
    </p:spTree>
    <p:extLst>
      <p:ext uri="{BB962C8B-B14F-4D97-AF65-F5344CB8AC3E}">
        <p14:creationId xmlns:p14="http://schemas.microsoft.com/office/powerpoint/2010/main" val="100363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lời gọi hệ thống</a:t>
            </a:r>
            <a:endParaRPr lang="vi-VN"/>
          </a:p>
        </p:txBody>
      </p:sp>
      <p:sp>
        <p:nvSpPr>
          <p:cNvPr id="3" name="Content Placeholder 2"/>
          <p:cNvSpPr>
            <a:spLocks noGrp="1"/>
          </p:cNvSpPr>
          <p:nvPr>
            <p:ph idx="1"/>
          </p:nvPr>
        </p:nvSpPr>
        <p:spPr/>
        <p:txBody>
          <a:bodyPr>
            <a:normAutofit/>
          </a:bodyPr>
          <a:lstStyle/>
          <a:p>
            <a:pPr algn="just"/>
            <a:r>
              <a:rPr lang="en-US" smtClean="0">
                <a:latin typeface="Arial" pitchFamily="34" charset="0"/>
                <a:cs typeface="Arial" pitchFamily="34" charset="0"/>
              </a:rPr>
              <a:t>Là g</a:t>
            </a:r>
            <a:r>
              <a:rPr lang="vi-VN" smtClean="0"/>
              <a:t>iao </a:t>
            </a:r>
            <a:r>
              <a:rPr lang="vi-VN" smtClean="0"/>
              <a:t>diện lập trình đến các dịch vụ hệ thống được cung cấp bởi OS</a:t>
            </a:r>
          </a:p>
          <a:p>
            <a:pPr algn="just"/>
            <a:r>
              <a:rPr lang="vi-VN" smtClean="0"/>
              <a:t>Thường được viết bằng ngôn ngữ bậc cao (C hay C++)</a:t>
            </a:r>
          </a:p>
          <a:p>
            <a:pPr algn="just"/>
            <a:r>
              <a:rPr lang="vi-VN" smtClean="0"/>
              <a:t>Các chương trình thường truy nhập đến các lời gọi hệ thống thông qua giao diện chương trình ứng dụng (API) (không gọi trực tiếp các lời gọi hệ thống)</a:t>
            </a:r>
          </a:p>
          <a:p>
            <a:pPr algn="just"/>
            <a:r>
              <a:rPr lang="vi-VN" smtClean="0"/>
              <a:t>Ví dụ: Win32 API, POSIX API, Java API</a:t>
            </a:r>
            <a:endParaRPr lang="vi-VN"/>
          </a:p>
        </p:txBody>
      </p:sp>
    </p:spTree>
    <p:extLst>
      <p:ext uri="{BB962C8B-B14F-4D97-AF65-F5344CB8AC3E}">
        <p14:creationId xmlns:p14="http://schemas.microsoft.com/office/powerpoint/2010/main" val="733433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Ví dụ về các lời gọi hệ thống</a:t>
            </a:r>
            <a:endParaRPr lang="vi-VN"/>
          </a:p>
        </p:txBody>
      </p:sp>
      <p:sp>
        <p:nvSpPr>
          <p:cNvPr id="3" name="Content Placeholder 2"/>
          <p:cNvSpPr>
            <a:spLocks noGrp="1"/>
          </p:cNvSpPr>
          <p:nvPr>
            <p:ph idx="1"/>
          </p:nvPr>
        </p:nvSpPr>
        <p:spPr/>
        <p:txBody>
          <a:bodyPr/>
          <a:lstStyle/>
          <a:p>
            <a:pPr algn="just"/>
            <a:r>
              <a:rPr lang="vi-VN" smtClean="0"/>
              <a:t>Chuỗi các lời gọi hệ thống cho việc sao chép nội dung từ một file sang file khác</a:t>
            </a:r>
            <a:endParaRPr lang="vi-VN"/>
          </a:p>
        </p:txBody>
      </p:sp>
      <p:pic>
        <p:nvPicPr>
          <p:cNvPr id="5" name="Picture 4"/>
          <p:cNvPicPr>
            <a:picLocks noChangeAspect="1"/>
          </p:cNvPicPr>
          <p:nvPr/>
        </p:nvPicPr>
        <p:blipFill>
          <a:blip r:embed="rId2"/>
          <a:stretch>
            <a:fillRect/>
          </a:stretch>
        </p:blipFill>
        <p:spPr>
          <a:xfrm>
            <a:off x="3408782" y="2750046"/>
            <a:ext cx="5557796" cy="3738237"/>
          </a:xfrm>
          <a:prstGeom prst="rect">
            <a:avLst/>
          </a:prstGeom>
        </p:spPr>
      </p:pic>
    </p:spTree>
    <p:extLst>
      <p:ext uri="{BB962C8B-B14F-4D97-AF65-F5344CB8AC3E}">
        <p14:creationId xmlns:p14="http://schemas.microsoft.com/office/powerpoint/2010/main" val="418891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Ví dụ của một API chuẩn</a:t>
            </a:r>
            <a:endParaRPr lang="vi-VN"/>
          </a:p>
        </p:txBody>
      </p:sp>
      <p:sp>
        <p:nvSpPr>
          <p:cNvPr id="3" name="Content Placeholder 2"/>
          <p:cNvSpPr>
            <a:spLocks noGrp="1"/>
          </p:cNvSpPr>
          <p:nvPr>
            <p:ph idx="1"/>
          </p:nvPr>
        </p:nvSpPr>
        <p:spPr/>
        <p:txBody>
          <a:bodyPr/>
          <a:lstStyle/>
          <a:p>
            <a:r>
              <a:rPr lang="vi-VN" smtClean="0"/>
              <a:t>Hàm Readfile trong Win32 API –hàm cho phép đọc từ một file</a:t>
            </a:r>
            <a:endParaRPr lang="vi-VN"/>
          </a:p>
        </p:txBody>
      </p:sp>
      <p:pic>
        <p:nvPicPr>
          <p:cNvPr id="4" name="Picture 3"/>
          <p:cNvPicPr>
            <a:picLocks noChangeAspect="1"/>
          </p:cNvPicPr>
          <p:nvPr/>
        </p:nvPicPr>
        <p:blipFill>
          <a:blip r:embed="rId2"/>
          <a:stretch>
            <a:fillRect/>
          </a:stretch>
        </p:blipFill>
        <p:spPr>
          <a:xfrm>
            <a:off x="1776952" y="2806285"/>
            <a:ext cx="8638095" cy="2828571"/>
          </a:xfrm>
          <a:prstGeom prst="rect">
            <a:avLst/>
          </a:prstGeom>
        </p:spPr>
      </p:pic>
    </p:spTree>
    <p:extLst>
      <p:ext uri="{BB962C8B-B14F-4D97-AF65-F5344CB8AC3E}">
        <p14:creationId xmlns:p14="http://schemas.microsoft.com/office/powerpoint/2010/main" val="1676144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Cài đặt lời gọi hệ thống</a:t>
            </a:r>
            <a:endParaRPr lang="vi-VN"/>
          </a:p>
        </p:txBody>
      </p:sp>
      <p:sp>
        <p:nvSpPr>
          <p:cNvPr id="3" name="Content Placeholder 2"/>
          <p:cNvSpPr>
            <a:spLocks noGrp="1"/>
          </p:cNvSpPr>
          <p:nvPr>
            <p:ph idx="1"/>
          </p:nvPr>
        </p:nvSpPr>
        <p:spPr/>
        <p:txBody>
          <a:bodyPr>
            <a:normAutofit/>
          </a:bodyPr>
          <a:lstStyle/>
          <a:p>
            <a:pPr algn="just"/>
            <a:r>
              <a:rPr lang="vi-VN" smtClean="0"/>
              <a:t>Các lời gọi hệ thống được liên kết với một số hiệu </a:t>
            </a:r>
          </a:p>
          <a:p>
            <a:pPr lvl="1" algn="just"/>
            <a:r>
              <a:rPr lang="vi-VN" smtClean="0"/>
              <a:t>Giao diện lời gọi hệ thống quản lý một bảng đánh chỉ số theo các số hiệu này</a:t>
            </a:r>
          </a:p>
          <a:p>
            <a:pPr algn="just"/>
            <a:r>
              <a:rPr lang="vi-VN" smtClean="0"/>
              <a:t>Giao diện lời gọi hệ thống tham chiếu đến lời gọi hệ thống mong muốn trong nhân OS và trả lại trạng thái của lời gọi hệ thống và các giá trị trả về nếu có</a:t>
            </a:r>
          </a:p>
          <a:p>
            <a:pPr algn="just"/>
            <a:r>
              <a:rPr lang="vi-VN" smtClean="0"/>
              <a:t>Chương trình không cần biết lời gọi hệ thống được thực thi thế nào</a:t>
            </a:r>
          </a:p>
          <a:p>
            <a:pPr lvl="1" algn="just"/>
            <a:r>
              <a:rPr lang="vi-VN" smtClean="0"/>
              <a:t>Chỉ cần gọi đúng API và hiểu OS sẽ làm gì với lời gọi đó</a:t>
            </a:r>
          </a:p>
          <a:p>
            <a:pPr lvl="1" algn="just"/>
            <a:r>
              <a:rPr lang="vi-VN" smtClean="0"/>
              <a:t>Hầu hết các chi tiết của OS được che dấu</a:t>
            </a:r>
            <a:endParaRPr lang="vi-VN"/>
          </a:p>
        </p:txBody>
      </p:sp>
    </p:spTree>
    <p:extLst>
      <p:ext uri="{BB962C8B-B14F-4D97-AF65-F5344CB8AC3E}">
        <p14:creationId xmlns:p14="http://schemas.microsoft.com/office/powerpoint/2010/main" val="3219525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7806" cy="1325563"/>
          </a:xfrm>
        </p:spPr>
        <p:txBody>
          <a:bodyPr/>
          <a:lstStyle/>
          <a:p>
            <a:r>
              <a:rPr lang="vi-VN" smtClean="0"/>
              <a:t>Mối quan hệ giữa API –lời gọi hệ thống và OS</a:t>
            </a:r>
            <a:endParaRPr lang="vi-VN"/>
          </a:p>
        </p:txBody>
      </p:sp>
      <p:pic>
        <p:nvPicPr>
          <p:cNvPr id="4" name="Picture 3"/>
          <p:cNvPicPr>
            <a:picLocks noChangeAspect="1"/>
          </p:cNvPicPr>
          <p:nvPr/>
        </p:nvPicPr>
        <p:blipFill>
          <a:blip r:embed="rId2"/>
          <a:stretch>
            <a:fillRect/>
          </a:stretch>
        </p:blipFill>
        <p:spPr>
          <a:xfrm>
            <a:off x="2474492" y="1534627"/>
            <a:ext cx="6533333" cy="4933333"/>
          </a:xfrm>
          <a:prstGeom prst="rect">
            <a:avLst/>
          </a:prstGeom>
        </p:spPr>
      </p:pic>
    </p:spTree>
    <p:extLst>
      <p:ext uri="{BB962C8B-B14F-4D97-AF65-F5344CB8AC3E}">
        <p14:creationId xmlns:p14="http://schemas.microsoft.com/office/powerpoint/2010/main" val="3802491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Ví dụ về thư viện C chuẩn</a:t>
            </a:r>
            <a:endParaRPr lang="vi-VN"/>
          </a:p>
        </p:txBody>
      </p:sp>
      <p:pic>
        <p:nvPicPr>
          <p:cNvPr id="4" name="Picture 3"/>
          <p:cNvPicPr>
            <a:picLocks noChangeAspect="1"/>
          </p:cNvPicPr>
          <p:nvPr/>
        </p:nvPicPr>
        <p:blipFill>
          <a:blip r:embed="rId2"/>
          <a:stretch>
            <a:fillRect/>
          </a:stretch>
        </p:blipFill>
        <p:spPr>
          <a:xfrm>
            <a:off x="4057949" y="1690688"/>
            <a:ext cx="3666667" cy="4933333"/>
          </a:xfrm>
          <a:prstGeom prst="rect">
            <a:avLst/>
          </a:prstGeom>
        </p:spPr>
      </p:pic>
    </p:spTree>
    <p:extLst>
      <p:ext uri="{BB962C8B-B14F-4D97-AF65-F5344CB8AC3E}">
        <p14:creationId xmlns:p14="http://schemas.microsoft.com/office/powerpoint/2010/main" val="3569861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Truyền tham số cho lời gọi hệ thống</a:t>
            </a:r>
            <a:endParaRPr lang="vi-VN"/>
          </a:p>
        </p:txBody>
      </p:sp>
      <p:sp>
        <p:nvSpPr>
          <p:cNvPr id="3" name="Content Placeholder 2"/>
          <p:cNvSpPr>
            <a:spLocks noGrp="1"/>
          </p:cNvSpPr>
          <p:nvPr>
            <p:ph idx="1"/>
          </p:nvPr>
        </p:nvSpPr>
        <p:spPr/>
        <p:txBody>
          <a:bodyPr>
            <a:normAutofit/>
          </a:bodyPr>
          <a:lstStyle/>
          <a:p>
            <a:pPr algn="just"/>
            <a:r>
              <a:rPr lang="vi-VN" smtClean="0"/>
              <a:t>Ba cách truyền tham số</a:t>
            </a:r>
          </a:p>
          <a:p>
            <a:pPr lvl="1" algn="just"/>
            <a:r>
              <a:rPr lang="vi-VN" smtClean="0"/>
              <a:t>Truyền qua thanh ghi</a:t>
            </a:r>
          </a:p>
          <a:p>
            <a:pPr lvl="1" algn="just"/>
            <a:r>
              <a:rPr lang="vi-VN" smtClean="0"/>
              <a:t>Các tham số được lưu trong khối (hay bảng) trong bộ nhớ và địa chỉ của khối được truyền cho thanh ghi</a:t>
            </a:r>
          </a:p>
          <a:p>
            <a:pPr lvl="2" algn="just"/>
            <a:r>
              <a:rPr lang="vi-VN" smtClean="0"/>
              <a:t>Được thực hiện bởi Linux và Solaris</a:t>
            </a:r>
          </a:p>
          <a:p>
            <a:pPr lvl="1" algn="just"/>
            <a:r>
              <a:rPr lang="vi-VN" smtClean="0"/>
              <a:t>Các tham số được chương trình người dùng đặt hoặc đẩy vào một ngăn xếp và sau đó được đọc ra bởi hệ điều hành</a:t>
            </a:r>
          </a:p>
          <a:p>
            <a:pPr algn="just"/>
            <a:r>
              <a:rPr lang="vi-VN" smtClean="0"/>
              <a:t>Các phương pháp thông qua khối hay ngăn xếp không giới hạn số lượng của các tham số được truyền</a:t>
            </a:r>
            <a:endParaRPr lang="vi-VN"/>
          </a:p>
        </p:txBody>
      </p:sp>
    </p:spTree>
    <p:extLst>
      <p:ext uri="{BB962C8B-B14F-4D97-AF65-F5344CB8AC3E}">
        <p14:creationId xmlns:p14="http://schemas.microsoft.com/office/powerpoint/2010/main" val="1186138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Truyền tham số thông qua bảng</a:t>
            </a:r>
            <a:endParaRPr lang="vi-VN"/>
          </a:p>
        </p:txBody>
      </p:sp>
      <p:pic>
        <p:nvPicPr>
          <p:cNvPr id="4" name="Picture 3"/>
          <p:cNvPicPr>
            <a:picLocks noChangeAspect="1"/>
          </p:cNvPicPr>
          <p:nvPr/>
        </p:nvPicPr>
        <p:blipFill>
          <a:blip r:embed="rId2"/>
          <a:stretch>
            <a:fillRect/>
          </a:stretch>
        </p:blipFill>
        <p:spPr>
          <a:xfrm>
            <a:off x="2460206" y="1690688"/>
            <a:ext cx="7079484" cy="4901181"/>
          </a:xfrm>
          <a:prstGeom prst="rect">
            <a:avLst/>
          </a:prstGeom>
        </p:spPr>
      </p:pic>
    </p:spTree>
    <p:extLst>
      <p:ext uri="{BB962C8B-B14F-4D97-AF65-F5344CB8AC3E}">
        <p14:creationId xmlns:p14="http://schemas.microsoft.com/office/powerpoint/2010/main" val="1898946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Cấu trúc hệ điều hành</a:t>
            </a:r>
          </a:p>
        </p:txBody>
      </p:sp>
      <p:sp>
        <p:nvSpPr>
          <p:cNvPr id="3" name="Content Placeholder 2"/>
          <p:cNvSpPr>
            <a:spLocks noGrp="1"/>
          </p:cNvSpPr>
          <p:nvPr>
            <p:ph idx="1"/>
          </p:nvPr>
        </p:nvSpPr>
        <p:spPr>
          <a:xfrm>
            <a:off x="838200" y="1989748"/>
            <a:ext cx="10515600" cy="4351338"/>
          </a:xfrm>
        </p:spPr>
        <p:txBody>
          <a:bodyPr/>
          <a:lstStyle/>
          <a:p>
            <a:r>
              <a:rPr lang="vi-VN" smtClean="0"/>
              <a:t>Các thành phần hệ thống</a:t>
            </a:r>
          </a:p>
          <a:p>
            <a:r>
              <a:rPr lang="vi-VN" smtClean="0"/>
              <a:t>Các dịch vụ của hệ điều hành</a:t>
            </a:r>
          </a:p>
          <a:p>
            <a:r>
              <a:rPr lang="vi-VN" smtClean="0"/>
              <a:t>Các lời gọi hệ thống</a:t>
            </a:r>
          </a:p>
          <a:p>
            <a:r>
              <a:rPr lang="vi-VN" smtClean="0"/>
              <a:t>Các chương trình hệ thống</a:t>
            </a:r>
          </a:p>
          <a:p>
            <a:r>
              <a:rPr lang="vi-VN" smtClean="0"/>
              <a:t>Cấu trúc hệ điều hành</a:t>
            </a:r>
          </a:p>
        </p:txBody>
      </p:sp>
    </p:spTree>
    <p:extLst>
      <p:ext uri="{BB962C8B-B14F-4D97-AF65-F5344CB8AC3E}">
        <p14:creationId xmlns:p14="http://schemas.microsoft.com/office/powerpoint/2010/main" val="3543342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kiểu lời gọi hệ thống</a:t>
            </a:r>
            <a:endParaRPr lang="vi-VN"/>
          </a:p>
        </p:txBody>
      </p:sp>
      <p:sp>
        <p:nvSpPr>
          <p:cNvPr id="3" name="Content Placeholder 2"/>
          <p:cNvSpPr>
            <a:spLocks noGrp="1"/>
          </p:cNvSpPr>
          <p:nvPr>
            <p:ph idx="1"/>
          </p:nvPr>
        </p:nvSpPr>
        <p:spPr/>
        <p:txBody>
          <a:bodyPr/>
          <a:lstStyle/>
          <a:p>
            <a:r>
              <a:rPr lang="vi-VN" smtClean="0"/>
              <a:t>Quản lý tiến trình</a:t>
            </a:r>
          </a:p>
          <a:p>
            <a:r>
              <a:rPr lang="vi-VN" smtClean="0"/>
              <a:t>Quản lý file</a:t>
            </a:r>
          </a:p>
          <a:p>
            <a:r>
              <a:rPr lang="vi-VN" smtClean="0"/>
              <a:t>Quản lý thiết bị</a:t>
            </a:r>
          </a:p>
          <a:p>
            <a:r>
              <a:rPr lang="vi-VN" smtClean="0"/>
              <a:t>Duy trì thông tin</a:t>
            </a:r>
          </a:p>
          <a:p>
            <a:r>
              <a:rPr lang="vi-VN" smtClean="0"/>
              <a:t>Giao tiếp</a:t>
            </a:r>
            <a:endParaRPr lang="vi-VN"/>
          </a:p>
        </p:txBody>
      </p:sp>
    </p:spTree>
    <p:extLst>
      <p:ext uri="{BB962C8B-B14F-4D97-AF65-F5344CB8AC3E}">
        <p14:creationId xmlns:p14="http://schemas.microsoft.com/office/powerpoint/2010/main" val="410193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chương trình hệ thống</a:t>
            </a:r>
            <a:endParaRPr lang="vi-VN"/>
          </a:p>
        </p:txBody>
      </p:sp>
      <p:sp>
        <p:nvSpPr>
          <p:cNvPr id="3" name="Content Placeholder 2"/>
          <p:cNvSpPr>
            <a:spLocks noGrp="1"/>
          </p:cNvSpPr>
          <p:nvPr>
            <p:ph idx="1"/>
          </p:nvPr>
        </p:nvSpPr>
        <p:spPr/>
        <p:txBody>
          <a:bodyPr>
            <a:normAutofit fontScale="92500" lnSpcReduction="10000"/>
          </a:bodyPr>
          <a:lstStyle/>
          <a:p>
            <a:pPr algn="just"/>
            <a:r>
              <a:rPr lang="vi-VN" smtClean="0"/>
              <a:t>Cung cấp một môi trường thuận tiện cho việc phát triển và thực thi chương trình</a:t>
            </a:r>
          </a:p>
          <a:p>
            <a:pPr algn="just"/>
            <a:r>
              <a:rPr lang="vi-VN" smtClean="0"/>
              <a:t>Một số chương trình hệ thống là các giao diện người dùng đơn giản truy nhập đến các lời gọi hệ thống</a:t>
            </a:r>
          </a:p>
          <a:p>
            <a:pPr algn="just"/>
            <a:r>
              <a:rPr lang="vi-VN" smtClean="0"/>
              <a:t>Quản lý file – create, delete, copy, rename, print, dump, list</a:t>
            </a:r>
          </a:p>
          <a:p>
            <a:pPr algn="just"/>
            <a:r>
              <a:rPr lang="vi-VN" smtClean="0"/>
              <a:t>Thông tin trạng thái </a:t>
            </a:r>
          </a:p>
          <a:p>
            <a:pPr lvl="1" algn="just"/>
            <a:r>
              <a:rPr lang="vi-VN" smtClean="0"/>
              <a:t>date, time, lượng bộ nhớ còn rỗi, không gian đĩa, số lượng người dùng</a:t>
            </a:r>
          </a:p>
          <a:p>
            <a:pPr lvl="1" algn="just"/>
            <a:r>
              <a:rPr lang="vi-VN" smtClean="0"/>
              <a:t>thông tin về performance, logging và debugging</a:t>
            </a:r>
          </a:p>
          <a:p>
            <a:pPr lvl="1" algn="just"/>
            <a:r>
              <a:rPr lang="vi-VN" smtClean="0"/>
              <a:t>Thông thường, các chương trình này in kết quả ra màn hình hoặc các thiết bị ra khác</a:t>
            </a:r>
          </a:p>
          <a:p>
            <a:pPr lvl="1" algn="just"/>
            <a:r>
              <a:rPr lang="vi-VN" smtClean="0"/>
              <a:t>Một số hệ thống thực thi registry –được sử dụng để lưu và nhận các thông tin cấu hình</a:t>
            </a:r>
            <a:endParaRPr lang="vi-VN"/>
          </a:p>
        </p:txBody>
      </p:sp>
    </p:spTree>
    <p:extLst>
      <p:ext uri="{BB962C8B-B14F-4D97-AF65-F5344CB8AC3E}">
        <p14:creationId xmlns:p14="http://schemas.microsoft.com/office/powerpoint/2010/main" val="3686755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chương trình hệ thống</a:t>
            </a:r>
          </a:p>
        </p:txBody>
      </p:sp>
      <p:sp>
        <p:nvSpPr>
          <p:cNvPr id="3" name="Content Placeholder 2"/>
          <p:cNvSpPr>
            <a:spLocks noGrp="1"/>
          </p:cNvSpPr>
          <p:nvPr>
            <p:ph idx="1"/>
          </p:nvPr>
        </p:nvSpPr>
        <p:spPr/>
        <p:txBody>
          <a:bodyPr>
            <a:normAutofit/>
          </a:bodyPr>
          <a:lstStyle/>
          <a:p>
            <a:pPr algn="just"/>
            <a:r>
              <a:rPr lang="vi-VN" smtClean="0"/>
              <a:t>Soạn thảo file</a:t>
            </a:r>
          </a:p>
          <a:p>
            <a:pPr lvl="1" algn="just"/>
            <a:r>
              <a:rPr lang="vi-VN" smtClean="0"/>
              <a:t>Trình tạo và soạn thảo file</a:t>
            </a:r>
          </a:p>
          <a:p>
            <a:pPr lvl="1" algn="just"/>
            <a:r>
              <a:rPr lang="vi-VN" smtClean="0"/>
              <a:t>Các lệnh cho phép tìm </a:t>
            </a:r>
            <a:r>
              <a:rPr lang="vi-VN" smtClean="0"/>
              <a:t>ki</a:t>
            </a:r>
            <a:r>
              <a:rPr lang="en-US" smtClean="0"/>
              <a:t>ế</a:t>
            </a:r>
            <a:r>
              <a:rPr lang="vi-VN" smtClean="0"/>
              <a:t>m </a:t>
            </a:r>
            <a:r>
              <a:rPr lang="vi-VN" smtClean="0"/>
              <a:t>và định dạng text</a:t>
            </a:r>
          </a:p>
          <a:p>
            <a:pPr algn="just"/>
            <a:r>
              <a:rPr lang="vi-VN" smtClean="0"/>
              <a:t>Hỗ trợ chương trình người dùng – compilers, assemblers, debuggers và </a:t>
            </a:r>
            <a:r>
              <a:rPr lang="vi-VN" smtClean="0"/>
              <a:t>inte</a:t>
            </a:r>
            <a:r>
              <a:rPr lang="en-US" smtClean="0">
                <a:latin typeface="Arial" pitchFamily="34" charset="0"/>
                <a:cs typeface="Arial" pitchFamily="34" charset="0"/>
              </a:rPr>
              <a:t>p</a:t>
            </a:r>
            <a:r>
              <a:rPr lang="vi-VN" smtClean="0"/>
              <a:t>reters</a:t>
            </a:r>
            <a:endParaRPr lang="vi-VN" smtClean="0"/>
          </a:p>
          <a:p>
            <a:pPr algn="just"/>
            <a:r>
              <a:rPr lang="vi-VN" smtClean="0"/>
              <a:t>Giao tiếp</a:t>
            </a:r>
          </a:p>
          <a:p>
            <a:pPr lvl="1" algn="just"/>
            <a:r>
              <a:rPr lang="vi-VN" smtClean="0"/>
              <a:t>Web browser, gửi thông điệp giữa các máy, gửi thư điện tử, </a:t>
            </a:r>
            <a:r>
              <a:rPr lang="vi-VN" smtClean="0"/>
              <a:t>remote</a:t>
            </a:r>
            <a:r>
              <a:rPr lang="en-US" smtClean="0"/>
              <a:t> </a:t>
            </a:r>
            <a:r>
              <a:rPr lang="en-US" smtClean="0">
                <a:latin typeface="Arial" pitchFamily="34" charset="0"/>
                <a:cs typeface="Arial" pitchFamily="34" charset="0"/>
              </a:rPr>
              <a:t>access</a:t>
            </a:r>
            <a:r>
              <a:rPr lang="vi-VN" smtClean="0"/>
              <a:t>, </a:t>
            </a:r>
            <a:r>
              <a:rPr lang="vi-VN" smtClean="0"/>
              <a:t>truyền file</a:t>
            </a:r>
            <a:endParaRPr lang="vi-VN"/>
          </a:p>
        </p:txBody>
      </p:sp>
    </p:spTree>
    <p:extLst>
      <p:ext uri="{BB962C8B-B14F-4D97-AF65-F5344CB8AC3E}">
        <p14:creationId xmlns:p14="http://schemas.microsoft.com/office/powerpoint/2010/main" val="2138465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Cấu trúc hệ điều hành</a:t>
            </a:r>
          </a:p>
        </p:txBody>
      </p:sp>
      <p:sp>
        <p:nvSpPr>
          <p:cNvPr id="3" name="Content Placeholder 2"/>
          <p:cNvSpPr>
            <a:spLocks noGrp="1"/>
          </p:cNvSpPr>
          <p:nvPr>
            <p:ph idx="1"/>
          </p:nvPr>
        </p:nvSpPr>
        <p:spPr/>
        <p:txBody>
          <a:bodyPr>
            <a:normAutofit/>
          </a:bodyPr>
          <a:lstStyle/>
          <a:p>
            <a:pPr algn="just"/>
            <a:r>
              <a:rPr lang="vi-VN" smtClean="0"/>
              <a:t>Cấu trúc nội tại của các hệ điều hành khác nhau có thể khác nhau đáng kể</a:t>
            </a:r>
          </a:p>
          <a:p>
            <a:pPr algn="just"/>
            <a:r>
              <a:rPr lang="vi-VN" smtClean="0"/>
              <a:t>Việc thiết kế có thể bắt đầu từ mục tiêu người dùng và các đặc tả</a:t>
            </a:r>
          </a:p>
          <a:p>
            <a:pPr algn="just"/>
            <a:r>
              <a:rPr lang="vi-VN" smtClean="0"/>
              <a:t>Mục tiêu người dùng và mục tiêu hệ thống</a:t>
            </a:r>
          </a:p>
          <a:p>
            <a:pPr lvl="1" algn="just"/>
            <a:r>
              <a:rPr lang="vi-VN" smtClean="0"/>
              <a:t>Mục tiêu người dùng: hệ điều hành phải dễ dùng, dễ học, tin cậy, an toàn và nhanh</a:t>
            </a:r>
          </a:p>
          <a:p>
            <a:pPr lvl="1" algn="just"/>
            <a:r>
              <a:rPr lang="vi-VN" smtClean="0"/>
              <a:t>Mục tiêu hệ thống: OS phải dễ dàng thiết kế, cài đặt, bảo trì, hiệu quả, kháng lỗi, linh hoạt, đáng tin cậy</a:t>
            </a:r>
            <a:endParaRPr lang="vi-VN"/>
          </a:p>
        </p:txBody>
      </p:sp>
    </p:spTree>
    <p:extLst>
      <p:ext uri="{BB962C8B-B14F-4D97-AF65-F5344CB8AC3E}">
        <p14:creationId xmlns:p14="http://schemas.microsoft.com/office/powerpoint/2010/main" val="256731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Cấu trúc đơn giản</a:t>
            </a:r>
            <a:endParaRPr lang="vi-VN"/>
          </a:p>
        </p:txBody>
      </p:sp>
      <p:sp>
        <p:nvSpPr>
          <p:cNvPr id="3" name="Content Placeholder 2"/>
          <p:cNvSpPr>
            <a:spLocks noGrp="1"/>
          </p:cNvSpPr>
          <p:nvPr>
            <p:ph idx="1"/>
          </p:nvPr>
        </p:nvSpPr>
        <p:spPr/>
        <p:txBody>
          <a:bodyPr/>
          <a:lstStyle/>
          <a:p>
            <a:pPr algn="just"/>
            <a:r>
              <a:rPr lang="vi-VN" smtClean="0"/>
              <a:t>MS-DOS </a:t>
            </a:r>
            <a:r>
              <a:rPr lang="vi-VN" smtClean="0"/>
              <a:t>–</a:t>
            </a:r>
            <a:r>
              <a:rPr lang="en-US" smtClean="0"/>
              <a:t> </a:t>
            </a:r>
            <a:r>
              <a:rPr lang="vi-VN" smtClean="0"/>
              <a:t>được </a:t>
            </a:r>
            <a:r>
              <a:rPr lang="vi-VN" smtClean="0"/>
              <a:t>viết để cung cấp hầu hết các tính năng và dung lượng bé nhất có thể</a:t>
            </a:r>
          </a:p>
          <a:p>
            <a:pPr lvl="1" algn="just"/>
            <a:r>
              <a:rPr lang="vi-VN" smtClean="0"/>
              <a:t>Không được chia thành các </a:t>
            </a:r>
            <a:r>
              <a:rPr lang="vi-VN" smtClean="0"/>
              <a:t>module</a:t>
            </a:r>
            <a:endParaRPr lang="vi-VN" smtClean="0"/>
          </a:p>
          <a:p>
            <a:pPr lvl="1" algn="just"/>
            <a:r>
              <a:rPr lang="vi-VN" smtClean="0"/>
              <a:t>Dù </a:t>
            </a:r>
            <a:r>
              <a:rPr lang="vi-VN" smtClean="0"/>
              <a:t>MS-D</a:t>
            </a:r>
            <a:r>
              <a:rPr lang="en-US" smtClean="0">
                <a:latin typeface="Arial" pitchFamily="34" charset="0"/>
                <a:cs typeface="Arial" pitchFamily="34" charset="0"/>
              </a:rPr>
              <a:t>OS</a:t>
            </a:r>
            <a:r>
              <a:rPr lang="vi-VN" smtClean="0"/>
              <a:t> </a:t>
            </a:r>
            <a:r>
              <a:rPr lang="vi-VN" smtClean="0"/>
              <a:t>cũng có cấu trúc, giao diện và các tính năng của nó không được phân chia tốt lắm</a:t>
            </a:r>
            <a:endParaRPr lang="vi-VN"/>
          </a:p>
        </p:txBody>
      </p:sp>
    </p:spTree>
    <p:extLst>
      <p:ext uri="{BB962C8B-B14F-4D97-AF65-F5344CB8AC3E}">
        <p14:creationId xmlns:p14="http://schemas.microsoft.com/office/powerpoint/2010/main" val="591405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Cấu trúc hệ điều hành </a:t>
            </a:r>
            <a:r>
              <a:rPr lang="vi-VN" smtClean="0"/>
              <a:t>MS-D</a:t>
            </a:r>
            <a:r>
              <a:rPr lang="en-US" smtClean="0">
                <a:latin typeface="Times New Roman" pitchFamily="18" charset="0"/>
                <a:cs typeface="Times New Roman" pitchFamily="18" charset="0"/>
              </a:rPr>
              <a:t>OS</a:t>
            </a:r>
            <a:endParaRPr lang="vi-VN">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3673000" y="1825624"/>
            <a:ext cx="5201675" cy="4670709"/>
          </a:xfrm>
          <a:prstGeom prst="rect">
            <a:avLst/>
          </a:prstGeom>
        </p:spPr>
      </p:pic>
    </p:spTree>
    <p:extLst>
      <p:ext uri="{BB962C8B-B14F-4D97-AF65-F5344CB8AC3E}">
        <p14:creationId xmlns:p14="http://schemas.microsoft.com/office/powerpoint/2010/main" val="2369076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Cấu trúc phân tầng</a:t>
            </a:r>
            <a:endParaRPr lang="vi-VN"/>
          </a:p>
        </p:txBody>
      </p:sp>
      <p:sp>
        <p:nvSpPr>
          <p:cNvPr id="3" name="Content Placeholder 2"/>
          <p:cNvSpPr>
            <a:spLocks noGrp="1"/>
          </p:cNvSpPr>
          <p:nvPr>
            <p:ph idx="1"/>
          </p:nvPr>
        </p:nvSpPr>
        <p:spPr>
          <a:xfrm>
            <a:off x="838200" y="1825625"/>
            <a:ext cx="6763603" cy="4351338"/>
          </a:xfrm>
        </p:spPr>
        <p:txBody>
          <a:bodyPr/>
          <a:lstStyle/>
          <a:p>
            <a:pPr algn="just"/>
            <a:r>
              <a:rPr lang="vi-VN" smtClean="0"/>
              <a:t>OS được chia thành một số tầng (</a:t>
            </a:r>
            <a:r>
              <a:rPr lang="vi-VN" smtClean="0"/>
              <a:t>level) </a:t>
            </a:r>
            <a:r>
              <a:rPr lang="vi-VN" smtClean="0"/>
              <a:t>– tầng thấp nhất là phần cứng, tầng cao nhất là giao diện người dùng</a:t>
            </a:r>
            <a:endParaRPr lang="vi-VN"/>
          </a:p>
        </p:txBody>
      </p:sp>
      <p:pic>
        <p:nvPicPr>
          <p:cNvPr id="4" name="Picture 3"/>
          <p:cNvPicPr>
            <a:picLocks noChangeAspect="1"/>
          </p:cNvPicPr>
          <p:nvPr/>
        </p:nvPicPr>
        <p:blipFill>
          <a:blip r:embed="rId2"/>
          <a:stretch>
            <a:fillRect/>
          </a:stretch>
        </p:blipFill>
        <p:spPr>
          <a:xfrm>
            <a:off x="7829448" y="1825625"/>
            <a:ext cx="4066667" cy="3552381"/>
          </a:xfrm>
          <a:prstGeom prst="rect">
            <a:avLst/>
          </a:prstGeom>
        </p:spPr>
      </p:pic>
    </p:spTree>
    <p:extLst>
      <p:ext uri="{BB962C8B-B14F-4D97-AF65-F5344CB8AC3E}">
        <p14:creationId xmlns:p14="http://schemas.microsoft.com/office/powerpoint/2010/main" val="3215992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UNIX</a:t>
            </a:r>
            <a:endParaRPr lang="vi-VN"/>
          </a:p>
        </p:txBody>
      </p:sp>
      <p:sp>
        <p:nvSpPr>
          <p:cNvPr id="3" name="Content Placeholder 2"/>
          <p:cNvSpPr>
            <a:spLocks noGrp="1"/>
          </p:cNvSpPr>
          <p:nvPr>
            <p:ph idx="1"/>
          </p:nvPr>
        </p:nvSpPr>
        <p:spPr/>
        <p:txBody>
          <a:bodyPr>
            <a:normAutofit/>
          </a:bodyPr>
          <a:lstStyle/>
          <a:p>
            <a:pPr>
              <a:buFont typeface="Wingdings" pitchFamily="2" charset="2"/>
              <a:buChar char="q"/>
            </a:pPr>
            <a:r>
              <a:rPr lang="vi-VN" sz="3200" smtClean="0"/>
              <a:t>UNI</a:t>
            </a:r>
            <a:r>
              <a:rPr lang="en-US" sz="3200" smtClean="0">
                <a:latin typeface="Arial" pitchFamily="34" charset="0"/>
                <a:cs typeface="Arial" pitchFamily="34" charset="0"/>
              </a:rPr>
              <a:t>X</a:t>
            </a:r>
            <a:r>
              <a:rPr lang="vi-VN" sz="3200" smtClean="0"/>
              <a:t> </a:t>
            </a:r>
            <a:r>
              <a:rPr lang="vi-VN" sz="3200" smtClean="0"/>
              <a:t>OS có hai phần tách biệt</a:t>
            </a:r>
          </a:p>
          <a:p>
            <a:pPr lvl="1"/>
            <a:r>
              <a:rPr lang="vi-VN" sz="2800" smtClean="0"/>
              <a:t>Các chương trình hệ thống</a:t>
            </a:r>
          </a:p>
          <a:p>
            <a:pPr lvl="1"/>
            <a:r>
              <a:rPr lang="vi-VN" sz="2800" smtClean="0"/>
              <a:t>Nhân</a:t>
            </a:r>
          </a:p>
          <a:p>
            <a:pPr lvl="2">
              <a:buFont typeface="Wingdings" pitchFamily="2" charset="2"/>
              <a:buChar char="Ø"/>
            </a:pPr>
            <a:r>
              <a:rPr lang="vi-VN" sz="2800" smtClean="0"/>
              <a:t>Bao gồm mọi thứ dưới giao diện lời gọi hệ thống và trên phần cứng vật lý</a:t>
            </a:r>
          </a:p>
          <a:p>
            <a:pPr lvl="2">
              <a:buFont typeface="Wingdings" pitchFamily="2" charset="2"/>
              <a:buChar char="Ø"/>
            </a:pPr>
            <a:r>
              <a:rPr lang="vi-VN" sz="2800" smtClean="0"/>
              <a:t>Cung cấp hệ thống file, lập lịch CPU, quản lý bộ nhớ, và các tính năng khác </a:t>
            </a:r>
            <a:r>
              <a:rPr lang="vi-VN" sz="2800" smtClean="0"/>
              <a:t>của</a:t>
            </a:r>
            <a:r>
              <a:rPr lang="en-US" sz="2800" smtClean="0"/>
              <a:t> </a:t>
            </a:r>
            <a:r>
              <a:rPr lang="vi-VN" sz="2800" smtClean="0"/>
              <a:t>OS</a:t>
            </a:r>
            <a:endParaRPr lang="vi-VN" sz="2400"/>
          </a:p>
        </p:txBody>
      </p:sp>
    </p:spTree>
    <p:extLst>
      <p:ext uri="{BB962C8B-B14F-4D97-AF65-F5344CB8AC3E}">
        <p14:creationId xmlns:p14="http://schemas.microsoft.com/office/powerpoint/2010/main" val="186287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UNIX</a:t>
            </a:r>
            <a:endParaRPr lang="vi-VN"/>
          </a:p>
        </p:txBody>
      </p:sp>
      <p:pic>
        <p:nvPicPr>
          <p:cNvPr id="4" name="Content Placeholder 3"/>
          <p:cNvPicPr>
            <a:picLocks noGrp="1" noChangeAspect="1"/>
          </p:cNvPicPr>
          <p:nvPr>
            <p:ph idx="1"/>
          </p:nvPr>
        </p:nvPicPr>
        <p:blipFill>
          <a:blip r:embed="rId2"/>
          <a:stretch>
            <a:fillRect/>
          </a:stretch>
        </p:blipFill>
        <p:spPr>
          <a:xfrm>
            <a:off x="2696414" y="1446663"/>
            <a:ext cx="6294867" cy="4730300"/>
          </a:xfrm>
          <a:prstGeom prst="rect">
            <a:avLst/>
          </a:prstGeom>
        </p:spPr>
      </p:pic>
    </p:spTree>
    <p:extLst>
      <p:ext uri="{BB962C8B-B14F-4D97-AF65-F5344CB8AC3E}">
        <p14:creationId xmlns:p14="http://schemas.microsoft.com/office/powerpoint/2010/main" val="1556845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Cấu trúc vi nhân</a:t>
            </a:r>
            <a:endParaRPr lang="vi-VN"/>
          </a:p>
        </p:txBody>
      </p:sp>
      <p:sp>
        <p:nvSpPr>
          <p:cNvPr id="3" name="Content Placeholder 2"/>
          <p:cNvSpPr>
            <a:spLocks noGrp="1"/>
          </p:cNvSpPr>
          <p:nvPr>
            <p:ph idx="1"/>
          </p:nvPr>
        </p:nvSpPr>
        <p:spPr/>
        <p:txBody>
          <a:bodyPr>
            <a:normAutofit/>
          </a:bodyPr>
          <a:lstStyle/>
          <a:p>
            <a:pPr algn="just"/>
            <a:r>
              <a:rPr lang="vi-VN" smtClean="0"/>
              <a:t>Giao tiếp giữa các module người dùng sử dụng truyền thông báo</a:t>
            </a:r>
          </a:p>
          <a:p>
            <a:pPr algn="just"/>
            <a:r>
              <a:rPr lang="vi-VN" smtClean="0"/>
              <a:t>Lợi ích</a:t>
            </a:r>
          </a:p>
          <a:p>
            <a:pPr lvl="1" algn="just"/>
            <a:r>
              <a:rPr lang="vi-VN" smtClean="0"/>
              <a:t>Dễ dàng mở rộng vi nhân</a:t>
            </a:r>
          </a:p>
          <a:p>
            <a:pPr lvl="1" algn="just"/>
            <a:r>
              <a:rPr lang="vi-VN" smtClean="0"/>
              <a:t>Dễ dàng chuyển OS sang kiến trúc mới</a:t>
            </a:r>
          </a:p>
          <a:p>
            <a:pPr lvl="1" algn="just"/>
            <a:r>
              <a:rPr lang="vi-VN" smtClean="0"/>
              <a:t>Tin cậy hơn (ít mã được thực thi trong nhân)</a:t>
            </a:r>
          </a:p>
          <a:p>
            <a:pPr lvl="1" algn="just"/>
            <a:r>
              <a:rPr lang="vi-VN" smtClean="0"/>
              <a:t>An toàn hơn</a:t>
            </a:r>
          </a:p>
          <a:p>
            <a:pPr algn="just"/>
            <a:r>
              <a:rPr lang="vi-VN" smtClean="0"/>
              <a:t>Nhược:</a:t>
            </a:r>
          </a:p>
          <a:p>
            <a:pPr lvl="1" algn="just"/>
            <a:r>
              <a:rPr lang="vi-VN" smtClean="0"/>
              <a:t>Tốn tài nguyên cho giao tiếp giữa không gian người dùng và không gian nhân</a:t>
            </a:r>
            <a:endParaRPr lang="vi-VN"/>
          </a:p>
        </p:txBody>
      </p:sp>
    </p:spTree>
    <p:extLst>
      <p:ext uri="{BB962C8B-B14F-4D97-AF65-F5344CB8AC3E}">
        <p14:creationId xmlns:p14="http://schemas.microsoft.com/office/powerpoint/2010/main" val="4236044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thành phần hệ thống</a:t>
            </a:r>
            <a:endParaRPr lang="vi-VN"/>
          </a:p>
        </p:txBody>
      </p:sp>
      <p:sp>
        <p:nvSpPr>
          <p:cNvPr id="3" name="Content Placeholder 2"/>
          <p:cNvSpPr>
            <a:spLocks noGrp="1"/>
          </p:cNvSpPr>
          <p:nvPr>
            <p:ph idx="1"/>
          </p:nvPr>
        </p:nvSpPr>
        <p:spPr/>
        <p:txBody>
          <a:bodyPr/>
          <a:lstStyle/>
          <a:p>
            <a:r>
              <a:rPr lang="vi-VN" smtClean="0"/>
              <a:t>Quản lý tiến trình</a:t>
            </a:r>
          </a:p>
          <a:p>
            <a:r>
              <a:rPr lang="vi-VN" smtClean="0"/>
              <a:t>Quản lý bộ nhớ</a:t>
            </a:r>
          </a:p>
          <a:p>
            <a:r>
              <a:rPr lang="vi-VN" smtClean="0"/>
              <a:t>Quản lý lưu trữ</a:t>
            </a:r>
          </a:p>
          <a:p>
            <a:r>
              <a:rPr lang="vi-VN" smtClean="0"/>
              <a:t>Bảo vệ và bảo mật</a:t>
            </a:r>
            <a:endParaRPr lang="vi-VN"/>
          </a:p>
        </p:txBody>
      </p:sp>
    </p:spTree>
    <p:extLst>
      <p:ext uri="{BB962C8B-B14F-4D97-AF65-F5344CB8AC3E}">
        <p14:creationId xmlns:p14="http://schemas.microsoft.com/office/powerpoint/2010/main" val="314070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Cấu trúc của </a:t>
            </a:r>
            <a:r>
              <a:rPr lang="vi-VN" smtClean="0"/>
              <a:t>M</a:t>
            </a:r>
            <a:r>
              <a:rPr lang="en-US" smtClean="0">
                <a:latin typeface="Times New Roman" pitchFamily="18" charset="0"/>
                <a:cs typeface="Times New Roman" pitchFamily="18" charset="0"/>
              </a:rPr>
              <a:t>ac</a:t>
            </a:r>
            <a:r>
              <a:rPr lang="vi-VN" smtClean="0"/>
              <a:t> </a:t>
            </a:r>
            <a:r>
              <a:rPr lang="vi-VN" smtClean="0"/>
              <a:t>OS X</a:t>
            </a:r>
            <a:endParaRPr lang="vi-VN"/>
          </a:p>
        </p:txBody>
      </p:sp>
      <p:pic>
        <p:nvPicPr>
          <p:cNvPr id="4" name="Content Placeholder 3"/>
          <p:cNvPicPr>
            <a:picLocks noGrp="1" noChangeAspect="1"/>
          </p:cNvPicPr>
          <p:nvPr>
            <p:ph idx="1"/>
          </p:nvPr>
        </p:nvPicPr>
        <p:blipFill>
          <a:blip r:embed="rId2"/>
          <a:stretch>
            <a:fillRect/>
          </a:stretch>
        </p:blipFill>
        <p:spPr>
          <a:xfrm>
            <a:off x="3205863" y="1825625"/>
            <a:ext cx="5780273" cy="4351338"/>
          </a:xfrm>
          <a:prstGeom prst="rect">
            <a:avLst/>
          </a:prstGeom>
        </p:spPr>
      </p:pic>
    </p:spTree>
    <p:extLst>
      <p:ext uri="{BB962C8B-B14F-4D97-AF65-F5344CB8AC3E}">
        <p14:creationId xmlns:p14="http://schemas.microsoft.com/office/powerpoint/2010/main" val="4150088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Module hóa</a:t>
            </a:r>
            <a:endParaRPr lang="vi-VN"/>
          </a:p>
        </p:txBody>
      </p:sp>
      <p:sp>
        <p:nvSpPr>
          <p:cNvPr id="3" name="Content Placeholder 2"/>
          <p:cNvSpPr>
            <a:spLocks noGrp="1"/>
          </p:cNvSpPr>
          <p:nvPr>
            <p:ph idx="1"/>
          </p:nvPr>
        </p:nvSpPr>
        <p:spPr/>
        <p:txBody>
          <a:bodyPr>
            <a:normAutofit/>
          </a:bodyPr>
          <a:lstStyle/>
          <a:p>
            <a:pPr algn="just"/>
            <a:r>
              <a:rPr lang="vi-VN" sz="3200" smtClean="0"/>
              <a:t>Hầu hết các OS hiện đại thực hiện module hóa nhân</a:t>
            </a:r>
          </a:p>
          <a:p>
            <a:pPr lvl="1" algn="just">
              <a:buFont typeface="Wingdings" pitchFamily="2" charset="2"/>
              <a:buChar char="Ø"/>
            </a:pPr>
            <a:r>
              <a:rPr lang="vi-VN" sz="2800" smtClean="0"/>
              <a:t>Hướng tiếp cận hướng đối tượng</a:t>
            </a:r>
          </a:p>
          <a:p>
            <a:pPr lvl="1" algn="just">
              <a:buFont typeface="Wingdings" pitchFamily="2" charset="2"/>
              <a:buChar char="Ø"/>
            </a:pPr>
            <a:r>
              <a:rPr lang="vi-VN" sz="2800" smtClean="0"/>
              <a:t>Các thành phần nhân tách biệt</a:t>
            </a:r>
          </a:p>
          <a:p>
            <a:pPr lvl="1" algn="just">
              <a:buFont typeface="Wingdings" pitchFamily="2" charset="2"/>
              <a:buChar char="Ø"/>
            </a:pPr>
            <a:r>
              <a:rPr lang="vi-VN" sz="2800" smtClean="0"/>
              <a:t>Các thành phần giao tiếp thông qua giao </a:t>
            </a:r>
            <a:r>
              <a:rPr lang="vi-VN" sz="2800" smtClean="0"/>
              <a:t>di</a:t>
            </a:r>
            <a:r>
              <a:rPr lang="en-US" sz="2800" smtClean="0"/>
              <a:t>ệ</a:t>
            </a:r>
            <a:r>
              <a:rPr lang="vi-VN" sz="2800" smtClean="0"/>
              <a:t>n</a:t>
            </a:r>
            <a:r>
              <a:rPr lang="vi-VN" sz="2800" smtClean="0"/>
              <a:t>.</a:t>
            </a:r>
          </a:p>
          <a:p>
            <a:pPr lvl="1" algn="just">
              <a:buFont typeface="Wingdings" pitchFamily="2" charset="2"/>
              <a:buChar char="Ø"/>
            </a:pPr>
            <a:r>
              <a:rPr lang="vi-VN" sz="2800" smtClean="0"/>
              <a:t>Mỗi thành phần có thể được tải theo yêu cầu</a:t>
            </a:r>
            <a:endParaRPr lang="vi-VN" sz="2800"/>
          </a:p>
        </p:txBody>
      </p:sp>
    </p:spTree>
    <p:extLst>
      <p:ext uri="{BB962C8B-B14F-4D97-AF65-F5344CB8AC3E}">
        <p14:creationId xmlns:p14="http://schemas.microsoft.com/office/powerpoint/2010/main" val="3788942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Cấu trúc của Solaris</a:t>
            </a:r>
            <a:endParaRPr lang="vi-VN"/>
          </a:p>
        </p:txBody>
      </p:sp>
      <p:pic>
        <p:nvPicPr>
          <p:cNvPr id="4" name="Content Placeholder 3"/>
          <p:cNvPicPr>
            <a:picLocks noGrp="1" noChangeAspect="1"/>
          </p:cNvPicPr>
          <p:nvPr>
            <p:ph idx="1"/>
          </p:nvPr>
        </p:nvPicPr>
        <p:blipFill>
          <a:blip r:embed="rId2"/>
          <a:stretch>
            <a:fillRect/>
          </a:stretch>
        </p:blipFill>
        <p:spPr>
          <a:xfrm>
            <a:off x="2644051" y="2026470"/>
            <a:ext cx="7197147" cy="3773828"/>
          </a:xfrm>
          <a:prstGeom prst="rect">
            <a:avLst/>
          </a:prstGeom>
        </p:spPr>
      </p:pic>
    </p:spTree>
    <p:extLst>
      <p:ext uri="{BB962C8B-B14F-4D97-AF65-F5344CB8AC3E}">
        <p14:creationId xmlns:p14="http://schemas.microsoft.com/office/powerpoint/2010/main" val="3771513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 </a:t>
            </a:r>
            <a:endParaRPr lang="vi-VN"/>
          </a:p>
        </p:txBody>
      </p:sp>
      <p:sp>
        <p:nvSpPr>
          <p:cNvPr id="3" name="Content Placeholder 2"/>
          <p:cNvSpPr>
            <a:spLocks noGrp="1"/>
          </p:cNvSpPr>
          <p:nvPr>
            <p:ph idx="1"/>
          </p:nvPr>
        </p:nvSpPr>
        <p:spPr/>
        <p:txBody>
          <a:bodyPr>
            <a:normAutofit/>
          </a:bodyPr>
          <a:lstStyle/>
          <a:p>
            <a:pPr marL="0" indent="0" algn="ctr">
              <a:buNone/>
            </a:pPr>
            <a:endParaRPr lang="vi-VN" sz="4000" smtClean="0"/>
          </a:p>
          <a:p>
            <a:pPr marL="0" indent="0" algn="ctr">
              <a:buNone/>
            </a:pPr>
            <a:endParaRPr lang="vi-VN" sz="4000"/>
          </a:p>
          <a:p>
            <a:pPr marL="0" indent="0" algn="ctr">
              <a:buNone/>
            </a:pPr>
            <a:r>
              <a:rPr lang="vi-VN" sz="4000" smtClean="0"/>
              <a:t>The End</a:t>
            </a:r>
            <a:endParaRPr lang="vi-VN" sz="4000"/>
          </a:p>
        </p:txBody>
      </p:sp>
    </p:spTree>
    <p:extLst>
      <p:ext uri="{BB962C8B-B14F-4D97-AF65-F5344CB8AC3E}">
        <p14:creationId xmlns:p14="http://schemas.microsoft.com/office/powerpoint/2010/main" val="7812134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Review</a:t>
            </a:r>
          </a:p>
        </p:txBody>
      </p:sp>
      <p:sp>
        <p:nvSpPr>
          <p:cNvPr id="3" name="Content Placeholder 2"/>
          <p:cNvSpPr>
            <a:spLocks noGrp="1"/>
          </p:cNvSpPr>
          <p:nvPr>
            <p:ph idx="1"/>
          </p:nvPr>
        </p:nvSpPr>
        <p:spPr/>
        <p:txBody>
          <a:bodyPr/>
          <a:lstStyle/>
          <a:p>
            <a:r>
              <a:rPr lang="vi-VN" smtClean="0"/>
              <a:t>Đã học</a:t>
            </a:r>
          </a:p>
          <a:p>
            <a:pPr lvl="1"/>
            <a:r>
              <a:rPr lang="en-US"/>
              <a:t>Giới thiệu</a:t>
            </a:r>
            <a:endParaRPr lang="vi-VN"/>
          </a:p>
          <a:p>
            <a:pPr lvl="1"/>
            <a:r>
              <a:rPr lang="en-US"/>
              <a:t>Các thành phần hệ thống</a:t>
            </a:r>
            <a:endParaRPr lang="vi-VN"/>
          </a:p>
          <a:p>
            <a:pPr lvl="1"/>
            <a:r>
              <a:rPr lang="en-US"/>
              <a:t>Các dịch vụ hệ điều hành</a:t>
            </a:r>
            <a:endParaRPr lang="vi-VN"/>
          </a:p>
          <a:p>
            <a:pPr lvl="1"/>
            <a:r>
              <a:rPr lang="en-US"/>
              <a:t>Lời gọi hệ thống</a:t>
            </a:r>
            <a:endParaRPr lang="vi-VN"/>
          </a:p>
          <a:p>
            <a:pPr lvl="1"/>
            <a:r>
              <a:rPr lang="en-US"/>
              <a:t>Các chương trình </a:t>
            </a:r>
            <a:r>
              <a:rPr lang="en-US" smtClean="0"/>
              <a:t>hệ thống</a:t>
            </a:r>
            <a:endParaRPr lang="vi-VN"/>
          </a:p>
          <a:p>
            <a:pPr lvl="1"/>
            <a:r>
              <a:rPr lang="en-US"/>
              <a:t>Cấu trúc hệ </a:t>
            </a:r>
            <a:r>
              <a:rPr lang="en-US" smtClean="0"/>
              <a:t>thống</a:t>
            </a:r>
            <a:endParaRPr lang="vi-VN" smtClean="0"/>
          </a:p>
        </p:txBody>
      </p:sp>
    </p:spTree>
    <p:extLst>
      <p:ext uri="{BB962C8B-B14F-4D97-AF65-F5344CB8AC3E}">
        <p14:creationId xmlns:p14="http://schemas.microsoft.com/office/powerpoint/2010/main" val="971528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Câu </a:t>
            </a:r>
            <a:r>
              <a:rPr lang="vi-VN" smtClean="0"/>
              <a:t>hỏi...</a:t>
            </a:r>
            <a:endParaRPr lang="vi-VN"/>
          </a:p>
        </p:txBody>
      </p:sp>
      <p:sp>
        <p:nvSpPr>
          <p:cNvPr id="3" name="Content Placeholder 2"/>
          <p:cNvSpPr>
            <a:spLocks noGrp="1"/>
          </p:cNvSpPr>
          <p:nvPr>
            <p:ph idx="1"/>
          </p:nvPr>
        </p:nvSpPr>
        <p:spPr/>
        <p:txBody>
          <a:bodyPr>
            <a:normAutofit fontScale="77500" lnSpcReduction="20000"/>
          </a:bodyPr>
          <a:lstStyle/>
          <a:p>
            <a:pPr>
              <a:lnSpc>
                <a:spcPct val="130000"/>
              </a:lnSpc>
            </a:pPr>
            <a:r>
              <a:rPr lang="vi-VN"/>
              <a:t>Mục đích của các </a:t>
            </a:r>
            <a:r>
              <a:rPr lang="vi-VN" smtClean="0"/>
              <a:t>lệnh </a:t>
            </a:r>
            <a:r>
              <a:rPr lang="vi-VN"/>
              <a:t>gọi hệ thống là gì?</a:t>
            </a:r>
          </a:p>
          <a:p>
            <a:pPr>
              <a:lnSpc>
                <a:spcPct val="130000"/>
              </a:lnSpc>
            </a:pPr>
            <a:r>
              <a:rPr lang="vi-VN" smtClean="0"/>
              <a:t>Năm </a:t>
            </a:r>
            <a:r>
              <a:rPr lang="vi-VN"/>
              <a:t>hoạt động chính của một hệ điều hành </a:t>
            </a:r>
            <a:r>
              <a:rPr lang="vi-VN" smtClean="0"/>
              <a:t>liên </a:t>
            </a:r>
            <a:r>
              <a:rPr lang="vi-VN"/>
              <a:t>quan </a:t>
            </a:r>
            <a:r>
              <a:rPr lang="vi-VN" smtClean="0"/>
              <a:t>đến quản </a:t>
            </a:r>
            <a:r>
              <a:rPr lang="vi-VN"/>
              <a:t>lý quy </a:t>
            </a:r>
            <a:r>
              <a:rPr lang="vi-VN" smtClean="0"/>
              <a:t>trình </a:t>
            </a:r>
            <a:r>
              <a:rPr lang="vi-VN"/>
              <a:t>là </a:t>
            </a:r>
            <a:r>
              <a:rPr lang="vi-VN" smtClean="0"/>
              <a:t>gì?</a:t>
            </a:r>
            <a:endParaRPr lang="vi-VN"/>
          </a:p>
          <a:p>
            <a:pPr>
              <a:lnSpc>
                <a:spcPct val="130000"/>
              </a:lnSpc>
            </a:pPr>
            <a:r>
              <a:rPr lang="vi-VN" smtClean="0"/>
              <a:t>Ba </a:t>
            </a:r>
            <a:r>
              <a:rPr lang="vi-VN"/>
              <a:t>hoạt động chính của một hệ điều hành </a:t>
            </a:r>
            <a:r>
              <a:rPr lang="vi-VN" smtClean="0"/>
              <a:t>liên </a:t>
            </a:r>
            <a:r>
              <a:rPr lang="vi-VN"/>
              <a:t>quan </a:t>
            </a:r>
            <a:r>
              <a:rPr lang="vi-VN" smtClean="0"/>
              <a:t>đến quản </a:t>
            </a:r>
            <a:r>
              <a:rPr lang="vi-VN"/>
              <a:t>lý bộ </a:t>
            </a:r>
            <a:r>
              <a:rPr lang="vi-VN" smtClean="0"/>
              <a:t>nhớ </a:t>
            </a:r>
            <a:r>
              <a:rPr lang="vi-VN"/>
              <a:t>là gì </a:t>
            </a:r>
            <a:r>
              <a:rPr lang="vi-VN" smtClean="0"/>
              <a:t>?</a:t>
            </a:r>
            <a:endParaRPr lang="vi-VN"/>
          </a:p>
          <a:p>
            <a:pPr>
              <a:lnSpc>
                <a:spcPct val="130000"/>
              </a:lnSpc>
            </a:pPr>
            <a:r>
              <a:rPr lang="vi-VN" smtClean="0"/>
              <a:t>Ba </a:t>
            </a:r>
            <a:r>
              <a:rPr lang="vi-VN"/>
              <a:t>hoạt động chính của một hệ điều hành </a:t>
            </a:r>
            <a:r>
              <a:rPr lang="vi-VN" smtClean="0"/>
              <a:t>liên </a:t>
            </a:r>
            <a:r>
              <a:rPr lang="vi-VN"/>
              <a:t>quan </a:t>
            </a:r>
            <a:r>
              <a:rPr lang="vi-VN" smtClean="0"/>
              <a:t>đến quản </a:t>
            </a:r>
            <a:r>
              <a:rPr lang="vi-VN"/>
              <a:t>lý </a:t>
            </a:r>
            <a:r>
              <a:rPr lang="vi-VN" smtClean="0"/>
              <a:t>lưu trữ thứ cấp là </a:t>
            </a:r>
            <a:r>
              <a:rPr lang="vi-VN"/>
              <a:t>gì </a:t>
            </a:r>
            <a:r>
              <a:rPr lang="vi-VN" smtClean="0"/>
              <a:t>?</a:t>
            </a:r>
            <a:endParaRPr lang="vi-VN"/>
          </a:p>
          <a:p>
            <a:pPr>
              <a:lnSpc>
                <a:spcPct val="130000"/>
              </a:lnSpc>
            </a:pPr>
            <a:r>
              <a:rPr lang="vi-VN" smtClean="0"/>
              <a:t>Mục </a:t>
            </a:r>
            <a:r>
              <a:rPr lang="vi-VN"/>
              <a:t>đích của thông dịch lệnh là gì? Tại sao nó </a:t>
            </a:r>
            <a:r>
              <a:rPr lang="vi-VN" smtClean="0"/>
              <a:t>thường tách </a:t>
            </a:r>
            <a:r>
              <a:rPr lang="vi-VN"/>
              <a:t>từ hạt nhân?</a:t>
            </a:r>
          </a:p>
          <a:p>
            <a:pPr>
              <a:lnSpc>
                <a:spcPct val="130000"/>
              </a:lnSpc>
            </a:pPr>
            <a:r>
              <a:rPr lang="vi-VN" smtClean="0"/>
              <a:t>Lệnh gọi hệ </a:t>
            </a:r>
            <a:r>
              <a:rPr lang="vi-VN"/>
              <a:t>thống </a:t>
            </a:r>
            <a:r>
              <a:rPr lang="vi-VN" smtClean="0"/>
              <a:t>nào phải </a:t>
            </a:r>
            <a:r>
              <a:rPr lang="vi-VN"/>
              <a:t>được thực thi bởi một thông dịch lệnh hoặc </a:t>
            </a:r>
            <a:r>
              <a:rPr lang="vi-VN" smtClean="0"/>
              <a:t>trình tiện ích để </a:t>
            </a:r>
            <a:r>
              <a:rPr lang="vi-VN"/>
              <a:t>bắt đầu một </a:t>
            </a:r>
            <a:r>
              <a:rPr lang="vi-VN" smtClean="0"/>
              <a:t>tiến trình </a:t>
            </a:r>
            <a:r>
              <a:rPr lang="vi-VN"/>
              <a:t>mới?</a:t>
            </a:r>
          </a:p>
          <a:p>
            <a:pPr>
              <a:lnSpc>
                <a:spcPct val="130000"/>
              </a:lnSpc>
            </a:pPr>
            <a:r>
              <a:rPr lang="vi-VN" smtClean="0"/>
              <a:t>Mục </a:t>
            </a:r>
            <a:r>
              <a:rPr lang="vi-VN"/>
              <a:t>đích của chương trình hệ thống là gì?</a:t>
            </a:r>
          </a:p>
          <a:p>
            <a:endParaRPr lang="en-US"/>
          </a:p>
        </p:txBody>
      </p:sp>
    </p:spTree>
    <p:extLst>
      <p:ext uri="{BB962C8B-B14F-4D97-AF65-F5344CB8AC3E}">
        <p14:creationId xmlns:p14="http://schemas.microsoft.com/office/powerpoint/2010/main" val="31786103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a:t>
            </a:r>
          </a:p>
        </p:txBody>
      </p:sp>
      <p:sp>
        <p:nvSpPr>
          <p:cNvPr id="3" name="Content Placeholder 2"/>
          <p:cNvSpPr>
            <a:spLocks noGrp="1"/>
          </p:cNvSpPr>
          <p:nvPr>
            <p:ph idx="1"/>
          </p:nvPr>
        </p:nvSpPr>
        <p:spPr/>
        <p:txBody>
          <a:bodyPr>
            <a:noAutofit/>
          </a:bodyPr>
          <a:lstStyle/>
          <a:p>
            <a:pPr>
              <a:lnSpc>
                <a:spcPct val="130000"/>
              </a:lnSpc>
            </a:pPr>
            <a:r>
              <a:rPr lang="vi-VN" sz="2200"/>
              <a:t>Lợi thế </a:t>
            </a:r>
            <a:r>
              <a:rPr lang="vi-VN" sz="2200" smtClean="0"/>
              <a:t>và bất lợi của </a:t>
            </a:r>
            <a:r>
              <a:rPr lang="vi-VN" sz="2200"/>
              <a:t>cách tiếp cận lớp để thiết kế hệ thống là gì</a:t>
            </a:r>
            <a:r>
              <a:rPr lang="vi-VN" sz="2200" smtClean="0"/>
              <a:t>? </a:t>
            </a:r>
            <a:endParaRPr lang="vi-VN" sz="2200"/>
          </a:p>
          <a:p>
            <a:pPr>
              <a:lnSpc>
                <a:spcPct val="130000"/>
              </a:lnSpc>
            </a:pPr>
            <a:r>
              <a:rPr lang="vi-VN" sz="2200" smtClean="0"/>
              <a:t>Danh </a:t>
            </a:r>
            <a:r>
              <a:rPr lang="vi-VN" sz="2200"/>
              <a:t>sách năm dịch vụ được cung cấp bởi một hệ điều hành. </a:t>
            </a:r>
            <a:r>
              <a:rPr lang="vi-VN" sz="2200" smtClean="0"/>
              <a:t>Các dịch vụ đã cung cấp sự </a:t>
            </a:r>
            <a:r>
              <a:rPr lang="vi-VN" sz="2200"/>
              <a:t>tiện lợi cho người sử </a:t>
            </a:r>
            <a:r>
              <a:rPr lang="vi-VN" sz="2200" smtClean="0"/>
              <a:t>dụng ra sao? </a:t>
            </a:r>
            <a:r>
              <a:rPr lang="vi-VN" sz="2200"/>
              <a:t>Cũng giải </a:t>
            </a:r>
            <a:r>
              <a:rPr lang="vi-VN" sz="2200" smtClean="0"/>
              <a:t>thích tại sao các chương trình ứng dụng mức người dùng không thể cung cấp dịch vụ này? </a:t>
            </a:r>
            <a:endParaRPr lang="vi-VN" sz="2200"/>
          </a:p>
          <a:p>
            <a:pPr>
              <a:lnSpc>
                <a:spcPct val="130000"/>
              </a:lnSpc>
            </a:pPr>
            <a:r>
              <a:rPr lang="vi-VN" sz="2200" smtClean="0"/>
              <a:t>Mục </a:t>
            </a:r>
            <a:r>
              <a:rPr lang="vi-VN" sz="2200"/>
              <a:t>đích của các </a:t>
            </a:r>
            <a:r>
              <a:rPr lang="vi-VN" sz="2200" smtClean="0"/>
              <a:t>lệnh </a:t>
            </a:r>
            <a:r>
              <a:rPr lang="vi-VN" sz="2200"/>
              <a:t>gọi hệ thống là gì?</a:t>
            </a:r>
          </a:p>
          <a:p>
            <a:pPr>
              <a:lnSpc>
                <a:spcPct val="130000"/>
              </a:lnSpc>
            </a:pPr>
            <a:r>
              <a:rPr lang="vi-VN" sz="2200" smtClean="0"/>
              <a:t>Những </a:t>
            </a:r>
            <a:r>
              <a:rPr lang="vi-VN" sz="2200"/>
              <a:t>ưu điểm chính của phương pháp microkernel để </a:t>
            </a:r>
            <a:r>
              <a:rPr lang="vi-VN" sz="2200" smtClean="0"/>
              <a:t>thiết kế </a:t>
            </a:r>
            <a:r>
              <a:rPr lang="vi-VN" sz="2200"/>
              <a:t>hệ thống là </a:t>
            </a:r>
            <a:r>
              <a:rPr lang="vi-VN" sz="2200" smtClean="0"/>
              <a:t>gì?</a:t>
            </a:r>
            <a:endParaRPr lang="vi-VN" sz="2200"/>
          </a:p>
          <a:p>
            <a:pPr>
              <a:lnSpc>
                <a:spcPct val="130000"/>
              </a:lnSpc>
            </a:pPr>
            <a:r>
              <a:rPr lang="vi-VN" sz="2200" smtClean="0"/>
              <a:t>Tại </a:t>
            </a:r>
            <a:r>
              <a:rPr lang="vi-VN" sz="2200"/>
              <a:t>sao một số các hệ </a:t>
            </a:r>
            <a:r>
              <a:rPr lang="vi-VN" sz="2200" smtClean="0"/>
              <a:t>thống </a:t>
            </a:r>
            <a:r>
              <a:rPr lang="vi-VN" sz="2200"/>
              <a:t>lưu trữ hệ điều hành trong firmware, và </a:t>
            </a:r>
            <a:r>
              <a:rPr lang="vi-VN" sz="2200" smtClean="0"/>
              <a:t>số khác lại lưu trữ trên </a:t>
            </a:r>
            <a:r>
              <a:rPr lang="vi-VN" sz="2200"/>
              <a:t>đĩa?</a:t>
            </a:r>
          </a:p>
          <a:p>
            <a:pPr>
              <a:lnSpc>
                <a:spcPct val="130000"/>
              </a:lnSpc>
            </a:pPr>
            <a:r>
              <a:rPr lang="vi-VN" sz="2200" smtClean="0"/>
              <a:t>Một </a:t>
            </a:r>
            <a:r>
              <a:rPr lang="vi-VN" sz="2200"/>
              <a:t>hệ thống </a:t>
            </a:r>
            <a:r>
              <a:rPr lang="vi-VN" sz="2200" smtClean="0"/>
              <a:t>thiết </a:t>
            </a:r>
            <a:r>
              <a:rPr lang="vi-VN" sz="2200"/>
              <a:t>kế </a:t>
            </a:r>
            <a:r>
              <a:rPr lang="vi-VN" sz="2200" smtClean="0"/>
              <a:t>cho </a:t>
            </a:r>
            <a:r>
              <a:rPr lang="vi-VN" sz="2200"/>
              <a:t>phép </a:t>
            </a:r>
            <a:r>
              <a:rPr lang="vi-VN" sz="2200" smtClean="0"/>
              <a:t>lựa </a:t>
            </a:r>
            <a:r>
              <a:rPr lang="vi-VN" sz="2200"/>
              <a:t>chọn </a:t>
            </a:r>
            <a:r>
              <a:rPr lang="vi-VN" sz="2200" smtClean="0"/>
              <a:t>hệ </a:t>
            </a:r>
            <a:r>
              <a:rPr lang="vi-VN" sz="2200"/>
              <a:t>điều </a:t>
            </a:r>
            <a:r>
              <a:rPr lang="vi-VN" sz="2200" smtClean="0"/>
              <a:t>hành khi khởi </a:t>
            </a:r>
            <a:r>
              <a:rPr lang="vi-VN" sz="2200"/>
              <a:t>động </a:t>
            </a:r>
            <a:r>
              <a:rPr lang="vi-VN" sz="2200" smtClean="0"/>
              <a:t>như thế nao? Chương </a:t>
            </a:r>
            <a:r>
              <a:rPr lang="vi-VN" sz="2200"/>
              <a:t>trình bootstrap cần </a:t>
            </a:r>
            <a:r>
              <a:rPr lang="vi-VN" sz="2200" smtClean="0"/>
              <a:t>làm gì?</a:t>
            </a:r>
            <a:endParaRPr lang="vi-VN" sz="2200"/>
          </a:p>
        </p:txBody>
      </p:sp>
    </p:spTree>
    <p:extLst>
      <p:ext uri="{BB962C8B-B14F-4D97-AF65-F5344CB8AC3E}">
        <p14:creationId xmlns:p14="http://schemas.microsoft.com/office/powerpoint/2010/main" val="3062623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tiến trình</a:t>
            </a:r>
            <a:endParaRPr lang="vi-VN"/>
          </a:p>
        </p:txBody>
      </p:sp>
      <p:sp>
        <p:nvSpPr>
          <p:cNvPr id="3" name="Content Placeholder 2"/>
          <p:cNvSpPr>
            <a:spLocks noGrp="1"/>
          </p:cNvSpPr>
          <p:nvPr>
            <p:ph idx="1"/>
          </p:nvPr>
        </p:nvSpPr>
        <p:spPr/>
        <p:txBody>
          <a:bodyPr>
            <a:normAutofit fontScale="92500"/>
          </a:bodyPr>
          <a:lstStyle/>
          <a:p>
            <a:pPr algn="just"/>
            <a:r>
              <a:rPr lang="vi-VN"/>
              <a:t>Một tiến trình </a:t>
            </a:r>
            <a:r>
              <a:rPr lang="en-US"/>
              <a:t>là</a:t>
            </a:r>
            <a:r>
              <a:rPr lang="vi-VN"/>
              <a:t> một chương trình đang thực thi.</a:t>
            </a:r>
            <a:endParaRPr lang="en-US" smtClean="0"/>
          </a:p>
          <a:p>
            <a:pPr algn="just"/>
            <a:r>
              <a:rPr lang="vi-VN" smtClean="0"/>
              <a:t>Một </a:t>
            </a:r>
            <a:r>
              <a:rPr lang="vi-VN"/>
              <a:t>chương trình không làm gì </a:t>
            </a:r>
            <a:r>
              <a:rPr lang="vi-VN" smtClean="0"/>
              <a:t>trừ khi </a:t>
            </a:r>
            <a:r>
              <a:rPr lang="vi-VN"/>
              <a:t>các </a:t>
            </a:r>
            <a:r>
              <a:rPr lang="vi-VN" smtClean="0"/>
              <a:t>chỉ thị của </a:t>
            </a:r>
            <a:r>
              <a:rPr lang="vi-VN"/>
              <a:t>nó được thực thi bởi </a:t>
            </a:r>
            <a:r>
              <a:rPr lang="vi-VN" smtClean="0"/>
              <a:t>một </a:t>
            </a:r>
            <a:r>
              <a:rPr lang="vi-VN"/>
              <a:t>CPU. </a:t>
            </a:r>
            <a:endParaRPr lang="vi-VN" smtClean="0"/>
          </a:p>
          <a:p>
            <a:pPr algn="just"/>
            <a:r>
              <a:rPr lang="vi-VN" smtClean="0"/>
              <a:t>Một </a:t>
            </a:r>
            <a:r>
              <a:rPr lang="vi-VN" smtClean="0"/>
              <a:t>tiến trình </a:t>
            </a:r>
            <a:r>
              <a:rPr lang="vi-VN"/>
              <a:t>là một công việc hay chương </a:t>
            </a:r>
            <a:r>
              <a:rPr lang="vi-VN" smtClean="0"/>
              <a:t>trình </a:t>
            </a:r>
            <a:r>
              <a:rPr lang="vi-VN"/>
              <a:t>chia </a:t>
            </a:r>
            <a:r>
              <a:rPr lang="en-US" smtClean="0">
                <a:latin typeface="Arial" pitchFamily="34" charset="0"/>
                <a:cs typeface="Arial" pitchFamily="34" charset="0"/>
              </a:rPr>
              <a:t>sẻ</a:t>
            </a:r>
            <a:r>
              <a:rPr lang="en-US" smtClean="0"/>
              <a:t> </a:t>
            </a:r>
            <a:r>
              <a:rPr lang="vi-VN" smtClean="0"/>
              <a:t>thời</a:t>
            </a:r>
            <a:r>
              <a:rPr lang="en-US" smtClean="0"/>
              <a:t> </a:t>
            </a:r>
            <a:r>
              <a:rPr lang="en-US" smtClean="0">
                <a:latin typeface="Arial" pitchFamily="34" charset="0"/>
                <a:cs typeface="Arial" pitchFamily="34" charset="0"/>
              </a:rPr>
              <a:t>gian</a:t>
            </a:r>
            <a:endParaRPr lang="vi-VN" smtClean="0">
              <a:latin typeface="Arial" pitchFamily="34" charset="0"/>
              <a:cs typeface="Arial" pitchFamily="34" charset="0"/>
            </a:endParaRPr>
          </a:p>
          <a:p>
            <a:pPr algn="just"/>
            <a:r>
              <a:rPr lang="vi-VN" smtClean="0"/>
              <a:t>Một tiến trình </a:t>
            </a:r>
            <a:r>
              <a:rPr lang="vi-VN"/>
              <a:t>cần các tài nguyên xác </a:t>
            </a:r>
            <a:r>
              <a:rPr lang="vi-VN" smtClean="0"/>
              <a:t>định</a:t>
            </a:r>
            <a:r>
              <a:rPr lang="en-US" smtClean="0"/>
              <a:t> </a:t>
            </a:r>
            <a:r>
              <a:rPr lang="vi-VN" smtClean="0"/>
              <a:t>gồm</a:t>
            </a:r>
            <a:r>
              <a:rPr lang="en-US" smtClean="0"/>
              <a:t>:</a:t>
            </a:r>
            <a:r>
              <a:rPr lang="vi-VN" smtClean="0"/>
              <a:t> </a:t>
            </a:r>
            <a:r>
              <a:rPr lang="vi-VN"/>
              <a:t>thời gian CPU, </a:t>
            </a:r>
            <a:r>
              <a:rPr lang="vi-VN" smtClean="0"/>
              <a:t>bộ nhớ</a:t>
            </a:r>
            <a:r>
              <a:rPr lang="vi-VN"/>
              <a:t>, tập tin, </a:t>
            </a:r>
            <a:r>
              <a:rPr lang="vi-VN" smtClean="0"/>
              <a:t>các </a:t>
            </a:r>
            <a:r>
              <a:rPr lang="vi-VN"/>
              <a:t>thiết </a:t>
            </a:r>
            <a:r>
              <a:rPr lang="vi-VN" smtClean="0"/>
              <a:t>bị xuất /</a:t>
            </a:r>
            <a:r>
              <a:rPr lang="vi-VN" smtClean="0"/>
              <a:t>nhập</a:t>
            </a:r>
            <a:r>
              <a:rPr lang="en-US" smtClean="0"/>
              <a:t> </a:t>
            </a:r>
            <a:r>
              <a:rPr lang="vi-VN" smtClean="0"/>
              <a:t>để </a:t>
            </a:r>
            <a:r>
              <a:rPr lang="vi-VN" smtClean="0"/>
              <a:t>hoàn </a:t>
            </a:r>
            <a:r>
              <a:rPr lang="vi-VN"/>
              <a:t>thành tác </a:t>
            </a:r>
            <a:r>
              <a:rPr lang="vi-VN" smtClean="0"/>
              <a:t>vụ của </a:t>
            </a:r>
            <a:r>
              <a:rPr lang="vi-VN"/>
              <a:t>nó. </a:t>
            </a:r>
            <a:endParaRPr lang="vi-VN" smtClean="0"/>
          </a:p>
          <a:p>
            <a:pPr algn="just"/>
            <a:r>
              <a:rPr lang="vi-VN" smtClean="0"/>
              <a:t>Các </a:t>
            </a:r>
            <a:r>
              <a:rPr lang="vi-VN"/>
              <a:t>tài nguyên này được cấp cho </a:t>
            </a:r>
            <a:r>
              <a:rPr lang="vi-VN" smtClean="0"/>
              <a:t>tiến </a:t>
            </a:r>
            <a:r>
              <a:rPr lang="vi-VN"/>
              <a:t>trình khi nó được tạo ra, hay được cấp phát tới nó khi nó đang chạy. </a:t>
            </a:r>
            <a:endParaRPr lang="vi-VN" smtClean="0"/>
          </a:p>
          <a:p>
            <a:pPr algn="just"/>
            <a:r>
              <a:rPr lang="vi-VN" smtClean="0"/>
              <a:t>Khi tiến </a:t>
            </a:r>
            <a:r>
              <a:rPr lang="vi-VN"/>
              <a:t>trình này kết thúc, hệ điều hành sẽ đòi lại bất </a:t>
            </a:r>
            <a:r>
              <a:rPr lang="vi-VN" smtClean="0"/>
              <a:t>cứ tài </a:t>
            </a:r>
            <a:r>
              <a:rPr lang="vi-VN"/>
              <a:t>nguyên nào </a:t>
            </a:r>
            <a:r>
              <a:rPr lang="vi-VN" smtClean="0"/>
              <a:t>có thể dùng </a:t>
            </a:r>
            <a:r>
              <a:rPr lang="vi-VN"/>
              <a:t>lại. </a:t>
            </a:r>
          </a:p>
        </p:txBody>
      </p:sp>
    </p:spTree>
    <p:extLst>
      <p:ext uri="{BB962C8B-B14F-4D97-AF65-F5344CB8AC3E}">
        <p14:creationId xmlns:p14="http://schemas.microsoft.com/office/powerpoint/2010/main" val="1414710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a:t>
            </a:r>
            <a:r>
              <a:rPr lang="en-US"/>
              <a:t>lý tiến trình</a:t>
            </a:r>
            <a:endParaRPr lang="vi-VN"/>
          </a:p>
        </p:txBody>
      </p:sp>
      <p:sp>
        <p:nvSpPr>
          <p:cNvPr id="3" name="Content Placeholder 2"/>
          <p:cNvSpPr>
            <a:spLocks noGrp="1"/>
          </p:cNvSpPr>
          <p:nvPr>
            <p:ph idx="1"/>
          </p:nvPr>
        </p:nvSpPr>
        <p:spPr/>
        <p:txBody>
          <a:bodyPr>
            <a:normAutofit/>
          </a:bodyPr>
          <a:lstStyle/>
          <a:p>
            <a:pPr algn="just"/>
            <a:r>
              <a:rPr lang="vi-VN"/>
              <a:t>Một </a:t>
            </a:r>
            <a:r>
              <a:rPr lang="vi-VN" smtClean="0"/>
              <a:t>tiến trình </a:t>
            </a:r>
            <a:r>
              <a:rPr lang="vi-VN"/>
              <a:t>là một đơn </a:t>
            </a:r>
            <a:r>
              <a:rPr lang="vi-VN" smtClean="0"/>
              <a:t>vị công </a:t>
            </a:r>
            <a:r>
              <a:rPr lang="vi-VN"/>
              <a:t>việc trong </a:t>
            </a:r>
            <a:r>
              <a:rPr lang="vi-VN" smtClean="0"/>
              <a:t>hệ thống</a:t>
            </a:r>
            <a:r>
              <a:rPr lang="vi-VN"/>
              <a:t>. Một </a:t>
            </a:r>
            <a:r>
              <a:rPr lang="vi-VN" smtClean="0"/>
              <a:t>hệ thống </a:t>
            </a:r>
            <a:r>
              <a:rPr lang="vi-VN"/>
              <a:t>chứa tập </a:t>
            </a:r>
            <a:r>
              <a:rPr lang="vi-VN" smtClean="0"/>
              <a:t>các tiến trình, </a:t>
            </a:r>
            <a:r>
              <a:rPr lang="vi-VN"/>
              <a:t>một vài </a:t>
            </a:r>
            <a:r>
              <a:rPr lang="vi-VN" smtClean="0"/>
              <a:t>tiến trình </a:t>
            </a:r>
            <a:r>
              <a:rPr lang="vi-VN"/>
              <a:t>này là các </a:t>
            </a:r>
            <a:r>
              <a:rPr lang="vi-VN" smtClean="0"/>
              <a:t>tiến trình </a:t>
            </a:r>
            <a:r>
              <a:rPr lang="vi-VN"/>
              <a:t>hệ điều hành (thực thi mã </a:t>
            </a:r>
            <a:r>
              <a:rPr lang="vi-VN" smtClean="0"/>
              <a:t>hệ thống</a:t>
            </a:r>
            <a:r>
              <a:rPr lang="vi-VN"/>
              <a:t>) và các </a:t>
            </a:r>
            <a:r>
              <a:rPr lang="vi-VN" smtClean="0"/>
              <a:t>tiến trình </a:t>
            </a:r>
            <a:r>
              <a:rPr lang="vi-VN"/>
              <a:t>còn lại là các </a:t>
            </a:r>
            <a:r>
              <a:rPr lang="vi-VN" smtClean="0"/>
              <a:t>tiến trình </a:t>
            </a:r>
            <a:r>
              <a:rPr lang="vi-VN"/>
              <a:t>người dùng (chúng thực thi mã người </a:t>
            </a:r>
            <a:r>
              <a:rPr lang="vi-VN" smtClean="0"/>
              <a:t>dùng)</a:t>
            </a:r>
          </a:p>
          <a:p>
            <a:pPr algn="just"/>
            <a:r>
              <a:rPr lang="vi-VN"/>
              <a:t>Hệ điều hành có nhiệm </a:t>
            </a:r>
            <a:r>
              <a:rPr lang="vi-VN" smtClean="0"/>
              <a:t>vụ cho </a:t>
            </a:r>
            <a:r>
              <a:rPr lang="vi-VN"/>
              <a:t>các hoạt động sau khi </a:t>
            </a:r>
            <a:r>
              <a:rPr lang="vi-VN" smtClean="0"/>
              <a:t>đề cập </a:t>
            </a:r>
            <a:r>
              <a:rPr lang="vi-VN"/>
              <a:t>đến chức năng </a:t>
            </a:r>
            <a:r>
              <a:rPr lang="vi-VN" smtClean="0"/>
              <a:t>quản </a:t>
            </a:r>
            <a:r>
              <a:rPr lang="vi-VN"/>
              <a:t>lý </a:t>
            </a:r>
            <a:r>
              <a:rPr lang="vi-VN" smtClean="0"/>
              <a:t>tiến trình: </a:t>
            </a:r>
            <a:endParaRPr lang="vi-VN"/>
          </a:p>
          <a:p>
            <a:pPr lvl="1" algn="just"/>
            <a:r>
              <a:rPr lang="vi-VN" smtClean="0"/>
              <a:t>Tạo </a:t>
            </a:r>
            <a:r>
              <a:rPr lang="vi-VN"/>
              <a:t>và xoá các </a:t>
            </a:r>
            <a:r>
              <a:rPr lang="vi-VN" smtClean="0"/>
              <a:t>tiến trình </a:t>
            </a:r>
            <a:r>
              <a:rPr lang="vi-VN"/>
              <a:t>người dùng và </a:t>
            </a:r>
            <a:r>
              <a:rPr lang="vi-VN" smtClean="0"/>
              <a:t>hệ thống </a:t>
            </a:r>
            <a:endParaRPr lang="vi-VN"/>
          </a:p>
          <a:p>
            <a:pPr lvl="1" algn="just"/>
            <a:r>
              <a:rPr lang="vi-VN" smtClean="0"/>
              <a:t>Tạm </a:t>
            </a:r>
            <a:r>
              <a:rPr lang="vi-VN"/>
              <a:t>dừng và thực thi tiếp </a:t>
            </a:r>
            <a:r>
              <a:rPr lang="vi-VN" smtClean="0"/>
              <a:t>tiến trình </a:t>
            </a:r>
            <a:endParaRPr lang="vi-VN"/>
          </a:p>
          <a:p>
            <a:pPr lvl="1" algn="just"/>
            <a:r>
              <a:rPr lang="vi-VN" smtClean="0"/>
              <a:t>Cung </a:t>
            </a:r>
            <a:r>
              <a:rPr lang="vi-VN"/>
              <a:t>cấp các </a:t>
            </a:r>
            <a:r>
              <a:rPr lang="vi-VN" smtClean="0"/>
              <a:t>cơ chế </a:t>
            </a:r>
            <a:r>
              <a:rPr lang="vi-VN"/>
              <a:t>đồng </a:t>
            </a:r>
            <a:r>
              <a:rPr lang="vi-VN" smtClean="0"/>
              <a:t>bộ hoá tiến trình </a:t>
            </a:r>
            <a:endParaRPr lang="vi-VN"/>
          </a:p>
          <a:p>
            <a:pPr lvl="1" algn="just"/>
            <a:r>
              <a:rPr lang="vi-VN" smtClean="0"/>
              <a:t>Cung </a:t>
            </a:r>
            <a:r>
              <a:rPr lang="vi-VN"/>
              <a:t>cấp các </a:t>
            </a:r>
            <a:r>
              <a:rPr lang="vi-VN" smtClean="0"/>
              <a:t>cơ chế giao </a:t>
            </a:r>
            <a:r>
              <a:rPr lang="vi-VN"/>
              <a:t>tiếp </a:t>
            </a:r>
            <a:r>
              <a:rPr lang="vi-VN" smtClean="0"/>
              <a:t>tiến trình </a:t>
            </a:r>
            <a:endParaRPr lang="vi-VN"/>
          </a:p>
          <a:p>
            <a:pPr lvl="1" algn="just"/>
            <a:r>
              <a:rPr lang="vi-VN" smtClean="0"/>
              <a:t>Cung </a:t>
            </a:r>
            <a:r>
              <a:rPr lang="vi-VN"/>
              <a:t>cấp </a:t>
            </a:r>
            <a:r>
              <a:rPr lang="vi-VN" smtClean="0"/>
              <a:t>cơ chế quản </a:t>
            </a:r>
            <a:r>
              <a:rPr lang="vi-VN"/>
              <a:t>lý </a:t>
            </a:r>
            <a:r>
              <a:rPr lang="en-US" smtClean="0">
                <a:latin typeface="Arial" pitchFamily="34" charset="0"/>
                <a:cs typeface="Arial" pitchFamily="34" charset="0"/>
              </a:rPr>
              <a:t>bế tắc</a:t>
            </a:r>
            <a:endParaRPr lang="vi-VN">
              <a:latin typeface="Arial" pitchFamily="34" charset="0"/>
              <a:cs typeface="Arial" pitchFamily="34" charset="0"/>
            </a:endParaRPr>
          </a:p>
        </p:txBody>
      </p:sp>
    </p:spTree>
    <p:extLst>
      <p:ext uri="{BB962C8B-B14F-4D97-AF65-F5344CB8AC3E}">
        <p14:creationId xmlns:p14="http://schemas.microsoft.com/office/powerpoint/2010/main" val="665723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bộ </a:t>
            </a:r>
            <a:r>
              <a:rPr lang="vi-VN" smtClean="0"/>
              <a:t>nhớ</a:t>
            </a:r>
            <a:endParaRPr lang="vi-VN"/>
          </a:p>
        </p:txBody>
      </p:sp>
      <p:sp>
        <p:nvSpPr>
          <p:cNvPr id="3" name="Content Placeholder 2"/>
          <p:cNvSpPr>
            <a:spLocks noGrp="1"/>
          </p:cNvSpPr>
          <p:nvPr>
            <p:ph idx="1"/>
          </p:nvPr>
        </p:nvSpPr>
        <p:spPr/>
        <p:txBody>
          <a:bodyPr>
            <a:normAutofit/>
          </a:bodyPr>
          <a:lstStyle/>
          <a:p>
            <a:pPr algn="just"/>
            <a:r>
              <a:rPr lang="vi-VN" smtClean="0"/>
              <a:t>Bộ nhớ chính </a:t>
            </a:r>
            <a:r>
              <a:rPr lang="vi-VN"/>
              <a:t>là trung tâm điều hành của một máy tính hiện </a:t>
            </a:r>
            <a:r>
              <a:rPr lang="vi-VN" smtClean="0"/>
              <a:t>đại</a:t>
            </a:r>
          </a:p>
          <a:p>
            <a:pPr algn="just"/>
            <a:r>
              <a:rPr lang="vi-VN" smtClean="0"/>
              <a:t>Bộ nhớ chính </a:t>
            </a:r>
            <a:r>
              <a:rPr lang="vi-VN"/>
              <a:t>là một kho chứa </a:t>
            </a:r>
            <a:r>
              <a:rPr lang="vi-VN" smtClean="0"/>
              <a:t>dữ liệu </a:t>
            </a:r>
            <a:r>
              <a:rPr lang="vi-VN"/>
              <a:t>có </a:t>
            </a:r>
            <a:r>
              <a:rPr lang="vi-VN" smtClean="0"/>
              <a:t>khả năng truy </a:t>
            </a:r>
            <a:r>
              <a:rPr lang="vi-VN"/>
              <a:t>xuất nhanh được chia </a:t>
            </a:r>
            <a:r>
              <a:rPr lang="vi-VN" smtClean="0"/>
              <a:t>sẻ bởi </a:t>
            </a:r>
            <a:r>
              <a:rPr lang="vi-VN"/>
              <a:t>CPU và các thiết </a:t>
            </a:r>
            <a:r>
              <a:rPr lang="vi-VN" smtClean="0"/>
              <a:t>bị xuất /nhập</a:t>
            </a:r>
          </a:p>
          <a:p>
            <a:pPr algn="just"/>
            <a:r>
              <a:rPr lang="vi-VN"/>
              <a:t>Hệ điều hành có nhiệm </a:t>
            </a:r>
            <a:r>
              <a:rPr lang="vi-VN" smtClean="0"/>
              <a:t>vụ cho </a:t>
            </a:r>
            <a:r>
              <a:rPr lang="vi-VN"/>
              <a:t>các hoạt động sau khi </a:t>
            </a:r>
            <a:r>
              <a:rPr lang="vi-VN" smtClean="0"/>
              <a:t>đề cập </a:t>
            </a:r>
            <a:r>
              <a:rPr lang="vi-VN"/>
              <a:t>tới việc quản lý </a:t>
            </a:r>
            <a:r>
              <a:rPr lang="vi-VN" smtClean="0"/>
              <a:t>bộ nhớ</a:t>
            </a:r>
            <a:endParaRPr lang="vi-VN"/>
          </a:p>
          <a:p>
            <a:pPr lvl="1" algn="just"/>
            <a:r>
              <a:rPr lang="vi-VN" smtClean="0"/>
              <a:t>Giữ vết về phần </a:t>
            </a:r>
            <a:r>
              <a:rPr lang="vi-VN"/>
              <a:t>nào của </a:t>
            </a:r>
            <a:r>
              <a:rPr lang="vi-VN" smtClean="0"/>
              <a:t>bộ nhớ hiện </a:t>
            </a:r>
            <a:r>
              <a:rPr lang="vi-VN"/>
              <a:t>đang được dùng và </a:t>
            </a:r>
            <a:r>
              <a:rPr lang="vi-VN" smtClean="0"/>
              <a:t>tiến trình </a:t>
            </a:r>
            <a:r>
              <a:rPr lang="vi-VN"/>
              <a:t>nào </a:t>
            </a:r>
            <a:r>
              <a:rPr lang="vi-VN" smtClean="0"/>
              <a:t>đang </a:t>
            </a:r>
            <a:r>
              <a:rPr lang="vi-VN"/>
              <a:t>dùng. </a:t>
            </a:r>
          </a:p>
          <a:p>
            <a:pPr lvl="1" algn="just"/>
            <a:r>
              <a:rPr lang="vi-VN" smtClean="0"/>
              <a:t>Quyết </a:t>
            </a:r>
            <a:r>
              <a:rPr lang="vi-VN"/>
              <a:t>định </a:t>
            </a:r>
            <a:r>
              <a:rPr lang="vi-VN" smtClean="0"/>
              <a:t>tiến trình </a:t>
            </a:r>
            <a:r>
              <a:rPr lang="vi-VN"/>
              <a:t>nào được nạp vào </a:t>
            </a:r>
            <a:r>
              <a:rPr lang="vi-VN" smtClean="0"/>
              <a:t>bộ nhớ khi </a:t>
            </a:r>
            <a:r>
              <a:rPr lang="vi-VN"/>
              <a:t>không gian </a:t>
            </a:r>
            <a:r>
              <a:rPr lang="vi-VN" smtClean="0"/>
              <a:t>bộ nhớ trở nên sẵn </a:t>
            </a:r>
            <a:r>
              <a:rPr lang="vi-VN"/>
              <a:t>dùng. </a:t>
            </a:r>
          </a:p>
          <a:p>
            <a:pPr lvl="1" algn="just"/>
            <a:r>
              <a:rPr lang="vi-VN" smtClean="0"/>
              <a:t>Cấp </a:t>
            </a:r>
            <a:r>
              <a:rPr lang="vi-VN"/>
              <a:t>phát và thu hồi không gian </a:t>
            </a:r>
            <a:r>
              <a:rPr lang="vi-VN" smtClean="0"/>
              <a:t>bộ nhớ khi </a:t>
            </a:r>
            <a:r>
              <a:rPr lang="vi-VN"/>
              <a:t>được yêu </a:t>
            </a:r>
            <a:r>
              <a:rPr lang="vi-VN" smtClean="0"/>
              <a:t>cầu</a:t>
            </a:r>
            <a:endParaRPr lang="vi-VN"/>
          </a:p>
        </p:txBody>
      </p:sp>
    </p:spTree>
    <p:extLst>
      <p:ext uri="{BB962C8B-B14F-4D97-AF65-F5344CB8AC3E}">
        <p14:creationId xmlns:p14="http://schemas.microsoft.com/office/powerpoint/2010/main" val="4195157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lưu </a:t>
            </a:r>
            <a:r>
              <a:rPr lang="vi-VN" smtClean="0"/>
              <a:t>trữ</a:t>
            </a:r>
            <a:endParaRPr lang="vi-VN"/>
          </a:p>
        </p:txBody>
      </p:sp>
      <p:sp>
        <p:nvSpPr>
          <p:cNvPr id="3" name="Content Placeholder 2"/>
          <p:cNvSpPr>
            <a:spLocks noGrp="1"/>
          </p:cNvSpPr>
          <p:nvPr>
            <p:ph idx="1"/>
          </p:nvPr>
        </p:nvSpPr>
        <p:spPr>
          <a:xfrm>
            <a:off x="847165" y="1560402"/>
            <a:ext cx="10515600" cy="4867292"/>
          </a:xfrm>
        </p:spPr>
        <p:txBody>
          <a:bodyPr>
            <a:normAutofit fontScale="92500" lnSpcReduction="10000"/>
          </a:bodyPr>
          <a:lstStyle/>
          <a:p>
            <a:pPr algn="just"/>
            <a:r>
              <a:rPr lang="vi-VN"/>
              <a:t>Máy tính có </a:t>
            </a:r>
            <a:r>
              <a:rPr lang="vi-VN" smtClean="0"/>
              <a:t>thể lưu </a:t>
            </a:r>
            <a:r>
              <a:rPr lang="vi-VN"/>
              <a:t>thông tin trên nhiều loại phương tiện lưu </a:t>
            </a:r>
            <a:r>
              <a:rPr lang="vi-VN" smtClean="0"/>
              <a:t>trữ vật </a:t>
            </a:r>
            <a:r>
              <a:rPr lang="vi-VN"/>
              <a:t>lý </a:t>
            </a:r>
            <a:r>
              <a:rPr lang="vi-VN" smtClean="0"/>
              <a:t>khác nhau</a:t>
            </a:r>
          </a:p>
          <a:p>
            <a:pPr algn="just"/>
            <a:r>
              <a:rPr lang="vi-VN"/>
              <a:t>Mỗi phương tiện được điều khiển bởi </a:t>
            </a:r>
            <a:r>
              <a:rPr lang="vi-VN" smtClean="0"/>
              <a:t>một </a:t>
            </a:r>
            <a:r>
              <a:rPr lang="vi-VN"/>
              <a:t>thiết bị, </a:t>
            </a:r>
            <a:r>
              <a:rPr lang="vi-VN" smtClean="0"/>
              <a:t>như một </a:t>
            </a:r>
            <a:r>
              <a:rPr lang="vi-VN"/>
              <a:t>ổ đĩa hay </a:t>
            </a:r>
            <a:r>
              <a:rPr lang="vi-VN" smtClean="0"/>
              <a:t>ổ băng từ</a:t>
            </a:r>
          </a:p>
          <a:p>
            <a:pPr algn="just"/>
            <a:r>
              <a:rPr lang="vi-VN"/>
              <a:t>Các thuộc tính này bao gồm tốc </a:t>
            </a:r>
            <a:r>
              <a:rPr lang="vi-VN" smtClean="0"/>
              <a:t>độ truy xuất</a:t>
            </a:r>
            <a:r>
              <a:rPr lang="vi-VN"/>
              <a:t>, dung lượng, tốc </a:t>
            </a:r>
            <a:r>
              <a:rPr lang="vi-VN" smtClean="0"/>
              <a:t>độ truyền dữ liệu </a:t>
            </a:r>
            <a:r>
              <a:rPr lang="vi-VN"/>
              <a:t>và phương pháp truy xuất (tuần </a:t>
            </a:r>
            <a:r>
              <a:rPr lang="vi-VN" smtClean="0"/>
              <a:t>tự hay ngẫu nhiên)</a:t>
            </a:r>
          </a:p>
          <a:p>
            <a:pPr algn="just"/>
            <a:r>
              <a:rPr lang="vi-VN"/>
              <a:t>Hệ điều hành có nhiệm </a:t>
            </a:r>
            <a:r>
              <a:rPr lang="vi-VN" smtClean="0"/>
              <a:t>vụ thực </a:t>
            </a:r>
            <a:r>
              <a:rPr lang="vi-VN"/>
              <a:t>hiện các hoạt động trong việc quản lý </a:t>
            </a:r>
            <a:r>
              <a:rPr lang="vi-VN" smtClean="0"/>
              <a:t>hệ thống tập </a:t>
            </a:r>
            <a:r>
              <a:rPr lang="vi-VN"/>
              <a:t>tin: </a:t>
            </a:r>
          </a:p>
          <a:p>
            <a:pPr lvl="1" algn="just"/>
            <a:r>
              <a:rPr lang="vi-VN" smtClean="0"/>
              <a:t>Tạo </a:t>
            </a:r>
            <a:r>
              <a:rPr lang="vi-VN"/>
              <a:t>và xoá tập tin </a:t>
            </a:r>
          </a:p>
          <a:p>
            <a:pPr lvl="1" algn="just"/>
            <a:r>
              <a:rPr lang="vi-VN" smtClean="0"/>
              <a:t>Tạo </a:t>
            </a:r>
            <a:r>
              <a:rPr lang="vi-VN"/>
              <a:t>và xoá </a:t>
            </a:r>
            <a:r>
              <a:rPr lang="vi-VN" smtClean="0"/>
              <a:t>thư mục </a:t>
            </a:r>
            <a:endParaRPr lang="vi-VN"/>
          </a:p>
          <a:p>
            <a:pPr lvl="1" algn="just"/>
            <a:r>
              <a:rPr lang="vi-VN" smtClean="0"/>
              <a:t>Hỗ trợ các </a:t>
            </a:r>
            <a:r>
              <a:rPr lang="vi-VN"/>
              <a:t>hàm nguyên thuỷ </a:t>
            </a:r>
            <a:r>
              <a:rPr lang="vi-VN" smtClean="0"/>
              <a:t>để thao </a:t>
            </a:r>
            <a:r>
              <a:rPr lang="vi-VN"/>
              <a:t>tác tập tin và </a:t>
            </a:r>
            <a:r>
              <a:rPr lang="vi-VN" smtClean="0"/>
              <a:t>thư</a:t>
            </a:r>
            <a:r>
              <a:rPr lang="en-US" smtClean="0"/>
              <a:t> </a:t>
            </a:r>
            <a:r>
              <a:rPr lang="vi-VN" smtClean="0"/>
              <a:t>mục </a:t>
            </a:r>
            <a:endParaRPr lang="vi-VN"/>
          </a:p>
          <a:p>
            <a:pPr lvl="1" algn="just"/>
            <a:r>
              <a:rPr lang="vi-VN" smtClean="0"/>
              <a:t>Ánh xạ các </a:t>
            </a:r>
            <a:r>
              <a:rPr lang="vi-VN"/>
              <a:t>tập tin trên các thiết </a:t>
            </a:r>
            <a:r>
              <a:rPr lang="vi-VN" smtClean="0"/>
              <a:t>bị lưu trữ phụ</a:t>
            </a:r>
            <a:endParaRPr lang="vi-VN"/>
          </a:p>
          <a:p>
            <a:pPr lvl="1" algn="just"/>
            <a:r>
              <a:rPr lang="vi-VN" smtClean="0"/>
              <a:t>Sao </a:t>
            </a:r>
            <a:r>
              <a:rPr lang="vi-VN"/>
              <a:t>lưu </a:t>
            </a:r>
            <a:r>
              <a:rPr lang="vi-VN" smtClean="0"/>
              <a:t>dự phòng </a:t>
            </a:r>
            <a:r>
              <a:rPr lang="vi-VN"/>
              <a:t>tập tin trên các phương tiện lưu trữ </a:t>
            </a:r>
            <a:r>
              <a:rPr lang="vi-VN" smtClean="0"/>
              <a:t>ổ</a:t>
            </a:r>
            <a:r>
              <a:rPr lang="en-US" smtClean="0">
                <a:latin typeface="Arial" pitchFamily="34" charset="0"/>
                <a:cs typeface="Arial" pitchFamily="34" charset="0"/>
              </a:rPr>
              <a:t>n</a:t>
            </a:r>
            <a:r>
              <a:rPr lang="vi-VN" smtClean="0"/>
              <a:t> </a:t>
            </a:r>
            <a:r>
              <a:rPr lang="vi-VN"/>
              <a:t>định</a:t>
            </a:r>
          </a:p>
        </p:txBody>
      </p:sp>
    </p:spTree>
    <p:extLst>
      <p:ext uri="{BB962C8B-B14F-4D97-AF65-F5344CB8AC3E}">
        <p14:creationId xmlns:p14="http://schemas.microsoft.com/office/powerpoint/2010/main" val="2251083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Bảo vệ và bảo mật</a:t>
            </a:r>
          </a:p>
        </p:txBody>
      </p:sp>
      <p:sp>
        <p:nvSpPr>
          <p:cNvPr id="3" name="Content Placeholder 2"/>
          <p:cNvSpPr>
            <a:spLocks noGrp="1"/>
          </p:cNvSpPr>
          <p:nvPr>
            <p:ph idx="1"/>
          </p:nvPr>
        </p:nvSpPr>
        <p:spPr/>
        <p:txBody>
          <a:bodyPr>
            <a:noAutofit/>
          </a:bodyPr>
          <a:lstStyle/>
          <a:p>
            <a:pPr algn="just">
              <a:lnSpc>
                <a:spcPct val="114000"/>
              </a:lnSpc>
            </a:pPr>
            <a:r>
              <a:rPr lang="vi-VN" sz="2200"/>
              <a:t>Nếu một </a:t>
            </a:r>
            <a:r>
              <a:rPr lang="vi-VN" sz="2200" smtClean="0"/>
              <a:t>hệ thống </a:t>
            </a:r>
            <a:r>
              <a:rPr lang="vi-VN" sz="2200"/>
              <a:t>máy tính có nhiều người dùng và cho phép thực thi đồng </a:t>
            </a:r>
            <a:r>
              <a:rPr lang="en-US" sz="2200" smtClean="0">
                <a:latin typeface="Arial" pitchFamily="34" charset="0"/>
                <a:cs typeface="Arial" pitchFamily="34" charset="0"/>
              </a:rPr>
              <a:t>thời</a:t>
            </a:r>
            <a:r>
              <a:rPr lang="en-US" sz="2200" smtClean="0"/>
              <a:t> </a:t>
            </a:r>
            <a:r>
              <a:rPr lang="vi-VN" sz="2200" smtClean="0"/>
              <a:t> </a:t>
            </a:r>
            <a:r>
              <a:rPr lang="vi-VN" sz="2200"/>
              <a:t>nhiều </a:t>
            </a:r>
            <a:r>
              <a:rPr lang="vi-VN" sz="2200" smtClean="0"/>
              <a:t>tiến trình, </a:t>
            </a:r>
            <a:r>
              <a:rPr lang="vi-VN" sz="2200"/>
              <a:t>thì các </a:t>
            </a:r>
            <a:r>
              <a:rPr lang="vi-VN" sz="2200" smtClean="0"/>
              <a:t>tiến trình </a:t>
            </a:r>
            <a:r>
              <a:rPr lang="vi-VN" sz="2200"/>
              <a:t>khác nhau phải được bảo </a:t>
            </a:r>
            <a:r>
              <a:rPr lang="vi-VN" sz="2200" smtClean="0"/>
              <a:t>vệ từ các </a:t>
            </a:r>
            <a:r>
              <a:rPr lang="vi-VN" sz="2200"/>
              <a:t>hoạt </a:t>
            </a:r>
            <a:r>
              <a:rPr lang="vi-VN" sz="2200" smtClean="0"/>
              <a:t>động </a:t>
            </a:r>
            <a:r>
              <a:rPr lang="vi-VN" sz="2200"/>
              <a:t>của </a:t>
            </a:r>
            <a:r>
              <a:rPr lang="vi-VN" sz="2200" smtClean="0"/>
              <a:t>tiến trình khác</a:t>
            </a:r>
          </a:p>
          <a:p>
            <a:pPr algn="just">
              <a:lnSpc>
                <a:spcPct val="114000"/>
              </a:lnSpc>
            </a:pPr>
            <a:r>
              <a:rPr lang="vi-VN" sz="2200" smtClean="0"/>
              <a:t>Các cơ chế </a:t>
            </a:r>
            <a:r>
              <a:rPr lang="vi-VN" sz="2200"/>
              <a:t>đảm bảo rằng các tập tin, phân </a:t>
            </a:r>
            <a:r>
              <a:rPr lang="vi-VN" sz="2200" smtClean="0"/>
              <a:t>đoạn bộ nhớ</a:t>
            </a:r>
            <a:r>
              <a:rPr lang="vi-VN" sz="2200"/>
              <a:t>, CPU, và các tài nguyên khác có thể được điều hành </a:t>
            </a:r>
            <a:r>
              <a:rPr lang="vi-VN" sz="2200" smtClean="0"/>
              <a:t>chỉ bởi </a:t>
            </a:r>
            <a:r>
              <a:rPr lang="vi-VN" sz="2200"/>
              <a:t>các </a:t>
            </a:r>
            <a:r>
              <a:rPr lang="vi-VN" sz="2200" smtClean="0"/>
              <a:t>tiến trình có </a:t>
            </a:r>
            <a:r>
              <a:rPr lang="vi-VN" sz="2200"/>
              <a:t>quyền phù hợp </a:t>
            </a:r>
            <a:r>
              <a:rPr lang="vi-VN" sz="2200" smtClean="0"/>
              <a:t>từ hệ </a:t>
            </a:r>
            <a:r>
              <a:rPr lang="vi-VN" sz="2200"/>
              <a:t>điều </a:t>
            </a:r>
            <a:r>
              <a:rPr lang="vi-VN" sz="2200" smtClean="0"/>
              <a:t>hành</a:t>
            </a:r>
          </a:p>
          <a:p>
            <a:pPr algn="just">
              <a:lnSpc>
                <a:spcPct val="114000"/>
              </a:lnSpc>
            </a:pPr>
            <a:r>
              <a:rPr lang="vi-VN" sz="2200"/>
              <a:t>Bảo </a:t>
            </a:r>
            <a:r>
              <a:rPr lang="vi-VN" sz="2200" smtClean="0"/>
              <a:t>vệ là </a:t>
            </a:r>
            <a:r>
              <a:rPr lang="vi-VN" sz="2200"/>
              <a:t>một </a:t>
            </a:r>
            <a:r>
              <a:rPr lang="vi-VN" sz="2200" smtClean="0"/>
              <a:t>cơ chế </a:t>
            </a:r>
            <a:r>
              <a:rPr lang="vi-VN" sz="2200"/>
              <a:t>để điều khiển truy xuất của các chương trình, </a:t>
            </a:r>
            <a:r>
              <a:rPr lang="vi-VN" sz="2200" smtClean="0"/>
              <a:t>tiến trình hay </a:t>
            </a:r>
            <a:r>
              <a:rPr lang="vi-VN" sz="2200"/>
              <a:t>người dùng tới tài nguyên được định nghĩa bởi một </a:t>
            </a:r>
            <a:r>
              <a:rPr lang="vi-VN" sz="2200" smtClean="0"/>
              <a:t>hệ thống </a:t>
            </a:r>
            <a:r>
              <a:rPr lang="vi-VN" sz="2200"/>
              <a:t>máy </a:t>
            </a:r>
            <a:r>
              <a:rPr lang="vi-VN" sz="2200" smtClean="0"/>
              <a:t>tính</a:t>
            </a:r>
            <a:endParaRPr lang="vi-VN" sz="2200"/>
          </a:p>
          <a:p>
            <a:pPr algn="just">
              <a:lnSpc>
                <a:spcPct val="114000"/>
              </a:lnSpc>
            </a:pPr>
            <a:r>
              <a:rPr lang="vi-VN" sz="2200"/>
              <a:t>Bảo </a:t>
            </a:r>
            <a:r>
              <a:rPr lang="vi-VN" sz="2200" smtClean="0"/>
              <a:t>vệ có thể cải </a:t>
            </a:r>
            <a:r>
              <a:rPr lang="vi-VN" sz="2200"/>
              <a:t>tiến </a:t>
            </a:r>
            <a:r>
              <a:rPr lang="vi-VN" sz="2200" smtClean="0"/>
              <a:t>khả năng </a:t>
            </a:r>
            <a:r>
              <a:rPr lang="vi-VN" sz="2200"/>
              <a:t>tin cậy bằng cách phát hiện các lỗi </a:t>
            </a:r>
            <a:r>
              <a:rPr lang="vi-VN" sz="2200" smtClean="0"/>
              <a:t>tiềm </a:t>
            </a:r>
            <a:r>
              <a:rPr lang="vi-VN" sz="2200"/>
              <a:t>tàng </a:t>
            </a:r>
            <a:r>
              <a:rPr lang="vi-VN" sz="2200" smtClean="0"/>
              <a:t>tại </a:t>
            </a:r>
            <a:r>
              <a:rPr lang="vi-VN" sz="2200"/>
              <a:t>các giao diện giữa các </a:t>
            </a:r>
            <a:r>
              <a:rPr lang="vi-VN" sz="2200" smtClean="0"/>
              <a:t>hệ thống </a:t>
            </a:r>
            <a:r>
              <a:rPr lang="vi-VN" sz="2200"/>
              <a:t>con thành </a:t>
            </a:r>
            <a:r>
              <a:rPr lang="vi-VN" sz="2200" smtClean="0"/>
              <a:t>phần</a:t>
            </a:r>
          </a:p>
          <a:p>
            <a:pPr algn="just">
              <a:lnSpc>
                <a:spcPct val="114000"/>
              </a:lnSpc>
            </a:pPr>
            <a:r>
              <a:rPr lang="vi-VN" sz="2200"/>
              <a:t>Tài nguyên không được bảo </a:t>
            </a:r>
            <a:r>
              <a:rPr lang="vi-VN" sz="2200" smtClean="0"/>
              <a:t>vệ không thể ngăn </a:t>
            </a:r>
            <a:r>
              <a:rPr lang="vi-VN" sz="2200"/>
              <a:t>chặn việc </a:t>
            </a:r>
            <a:r>
              <a:rPr lang="vi-VN" sz="2200" smtClean="0"/>
              <a:t>sử</a:t>
            </a:r>
            <a:r>
              <a:rPr lang="en-US" sz="2200" smtClean="0"/>
              <a:t> </a:t>
            </a:r>
            <a:r>
              <a:rPr lang="vi-VN" sz="2200" smtClean="0"/>
              <a:t>dụng </a:t>
            </a:r>
            <a:r>
              <a:rPr lang="vi-VN" sz="2200"/>
              <a:t>bởi người </a:t>
            </a:r>
            <a:r>
              <a:rPr lang="vi-VN" sz="2200" smtClean="0"/>
              <a:t>dùng </a:t>
            </a:r>
            <a:r>
              <a:rPr lang="vi-VN" sz="2200"/>
              <a:t>không có </a:t>
            </a:r>
            <a:r>
              <a:rPr lang="vi-VN" sz="2200" smtClean="0"/>
              <a:t>quyền</a:t>
            </a:r>
            <a:r>
              <a:rPr lang="en-US" sz="2200" smtClean="0"/>
              <a:t> </a:t>
            </a:r>
            <a:endParaRPr lang="vi-VN" sz="2200"/>
          </a:p>
        </p:txBody>
      </p:sp>
    </p:spTree>
    <p:extLst>
      <p:ext uri="{BB962C8B-B14F-4D97-AF65-F5344CB8AC3E}">
        <p14:creationId xmlns:p14="http://schemas.microsoft.com/office/powerpoint/2010/main" val="2997781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dịch vụ của hệ điều hành</a:t>
            </a:r>
            <a:endParaRPr lang="vi-VN"/>
          </a:p>
        </p:txBody>
      </p:sp>
      <p:sp>
        <p:nvSpPr>
          <p:cNvPr id="3" name="Content Placeholder 2"/>
          <p:cNvSpPr>
            <a:spLocks noGrp="1"/>
          </p:cNvSpPr>
          <p:nvPr>
            <p:ph idx="1"/>
          </p:nvPr>
        </p:nvSpPr>
        <p:spPr/>
        <p:txBody>
          <a:bodyPr>
            <a:normAutofit/>
          </a:bodyPr>
          <a:lstStyle/>
          <a:p>
            <a:pPr algn="just"/>
            <a:r>
              <a:rPr lang="vi-VN" smtClean="0"/>
              <a:t>Một tập các dịch vụ hệ điều hành cung cấp các tính năng hữu ích cho người dùng</a:t>
            </a:r>
          </a:p>
          <a:p>
            <a:pPr lvl="1" algn="just"/>
            <a:r>
              <a:rPr lang="vi-VN" smtClean="0"/>
              <a:t>Giao diện người dùng</a:t>
            </a:r>
          </a:p>
          <a:p>
            <a:pPr lvl="2" algn="just"/>
            <a:r>
              <a:rPr lang="vi-VN" smtClean="0"/>
              <a:t>CLI, GUI, Batch</a:t>
            </a:r>
          </a:p>
          <a:p>
            <a:pPr lvl="1" algn="just"/>
            <a:r>
              <a:rPr lang="vi-VN" smtClean="0"/>
              <a:t>Thực thi chương trình</a:t>
            </a:r>
          </a:p>
          <a:p>
            <a:pPr lvl="2" algn="just"/>
            <a:r>
              <a:rPr lang="vi-VN" smtClean="0"/>
              <a:t>Hệ thống phải có khả năng tải chương trình người dùng vào bộ nhớ và thực thi chương trình, sau đó kết thúc việc thực thi (có lỗi hoặc thành công)</a:t>
            </a:r>
          </a:p>
          <a:p>
            <a:pPr lvl="1" algn="just"/>
            <a:r>
              <a:rPr lang="vi-VN" smtClean="0"/>
              <a:t>Các thao tác vào/ra – Một chương trình đang thực thi có thể có yêu cầu vào /ra như đọc một file hay một thiết bị vào /ra</a:t>
            </a:r>
          </a:p>
          <a:p>
            <a:pPr lvl="1" algn="just"/>
            <a:r>
              <a:rPr lang="vi-VN" smtClean="0"/>
              <a:t>Thực thi hệ thống </a:t>
            </a:r>
            <a:r>
              <a:rPr lang="en-US" smtClean="0">
                <a:latin typeface="Arial" pitchFamily="34" charset="0"/>
                <a:cs typeface="Arial" pitchFamily="34" charset="0"/>
              </a:rPr>
              <a:t>tập tin</a:t>
            </a:r>
            <a:r>
              <a:rPr lang="vi-VN" smtClean="0"/>
              <a:t>– </a:t>
            </a:r>
            <a:r>
              <a:rPr lang="vi-VN" smtClean="0"/>
              <a:t>Cung cấp cách tổ chức </a:t>
            </a:r>
            <a:r>
              <a:rPr lang="en-US">
                <a:latin typeface="Arial" pitchFamily="34" charset="0"/>
                <a:cs typeface="Arial" pitchFamily="34" charset="0"/>
              </a:rPr>
              <a:t>tập </a:t>
            </a:r>
            <a:r>
              <a:rPr lang="en-US" smtClean="0">
                <a:latin typeface="Arial" pitchFamily="34" charset="0"/>
                <a:cs typeface="Arial" pitchFamily="34" charset="0"/>
              </a:rPr>
              <a:t>tin</a:t>
            </a:r>
            <a:r>
              <a:rPr lang="vi-VN" smtClean="0"/>
              <a:t>, </a:t>
            </a:r>
            <a:r>
              <a:rPr lang="vi-VN" smtClean="0"/>
              <a:t>thư mục, các thao tác đọc /ghi /sửa /xóa /</a:t>
            </a:r>
            <a:r>
              <a:rPr lang="vi-VN" smtClean="0"/>
              <a:t>liệt</a:t>
            </a:r>
            <a:r>
              <a:rPr lang="en-US" smtClean="0"/>
              <a:t> </a:t>
            </a:r>
            <a:r>
              <a:rPr lang="vi-VN" smtClean="0"/>
              <a:t>kê</a:t>
            </a:r>
            <a:endParaRPr lang="vi-VN"/>
          </a:p>
        </p:txBody>
      </p:sp>
    </p:spTree>
    <p:extLst>
      <p:ext uri="{BB962C8B-B14F-4D97-AF65-F5344CB8AC3E}">
        <p14:creationId xmlns:p14="http://schemas.microsoft.com/office/powerpoint/2010/main" val="2137905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18436</TotalTime>
  <Words>2338</Words>
  <Application>Microsoft Office PowerPoint</Application>
  <PresentationFormat>Custom</PresentationFormat>
  <Paragraphs>184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CẤU TRÚC HỆ ĐIỀU HÀNH</vt:lpstr>
      <vt:lpstr>Cấu trúc hệ điều hành</vt:lpstr>
      <vt:lpstr>Các thành phần hệ thống</vt:lpstr>
      <vt:lpstr>Quản lý tiến trình</vt:lpstr>
      <vt:lpstr>…Quản lý tiến trình</vt:lpstr>
      <vt:lpstr>Quản lý bộ nhớ</vt:lpstr>
      <vt:lpstr>Quản lý lưu trữ</vt:lpstr>
      <vt:lpstr>Bảo vệ và bảo mật</vt:lpstr>
      <vt:lpstr>Các dịch vụ của hệ điều hành</vt:lpstr>
      <vt:lpstr>Các dịch vụ hệ thống</vt:lpstr>
      <vt:lpstr>Các dịch vụ hệ thống</vt:lpstr>
      <vt:lpstr>Các lời gọi hệ thống</vt:lpstr>
      <vt:lpstr>Ví dụ về các lời gọi hệ thống</vt:lpstr>
      <vt:lpstr>Ví dụ của một API chuẩn</vt:lpstr>
      <vt:lpstr>Cài đặt lời gọi hệ thống</vt:lpstr>
      <vt:lpstr>Mối quan hệ giữa API –lời gọi hệ thống và OS</vt:lpstr>
      <vt:lpstr>Ví dụ về thư viện C chuẩn</vt:lpstr>
      <vt:lpstr>Truyền tham số cho lời gọi hệ thống</vt:lpstr>
      <vt:lpstr>Truyền tham số thông qua bảng</vt:lpstr>
      <vt:lpstr>Các kiểu lời gọi hệ thống</vt:lpstr>
      <vt:lpstr>Các chương trình hệ thống</vt:lpstr>
      <vt:lpstr>Các chương trình hệ thống</vt:lpstr>
      <vt:lpstr>Cấu trúc hệ điều hành</vt:lpstr>
      <vt:lpstr>Cấu trúc đơn giản</vt:lpstr>
      <vt:lpstr>Cấu trúc hệ điều hành MS-DOS</vt:lpstr>
      <vt:lpstr>Cấu trúc phân tầng</vt:lpstr>
      <vt:lpstr>UNIX</vt:lpstr>
      <vt:lpstr>UNIX</vt:lpstr>
      <vt:lpstr>Cấu trúc vi nhân</vt:lpstr>
      <vt:lpstr>Cấu trúc của Mac OS X</vt:lpstr>
      <vt:lpstr>Module hóa</vt:lpstr>
      <vt:lpstr>Cấu trúc của Solaris</vt:lpstr>
      <vt:lpstr> </vt:lpstr>
      <vt:lpstr>Review</vt:lpstr>
      <vt:lpstr>Câu hỏi...</vt:lpstr>
      <vt:lpstr>Câu hỏi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nttoan</cp:lastModifiedBy>
  <cp:revision>40</cp:revision>
  <dcterms:created xsi:type="dcterms:W3CDTF">2016-01-06T01:29:25Z</dcterms:created>
  <dcterms:modified xsi:type="dcterms:W3CDTF">2021-01-30T02:48:26Z</dcterms:modified>
</cp:coreProperties>
</file>