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404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5" r:id="rId82"/>
    <p:sldId id="343" r:id="rId83"/>
    <p:sldId id="342" r:id="rId84"/>
    <p:sldId id="341" r:id="rId85"/>
  </p:sldIdLst>
  <p:sldSz cx="12192000" cy="6858000"/>
  <p:notesSz cx="7315200" cy="96012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00FF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1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E7039F-8498-49C0-9417-D9B6AB81D79C}" type="datetimeFigureOut">
              <a:rPr lang="en-US" smtClean="0"/>
              <a:t>30/01/2021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34DB6-4503-47DF-AEFE-F40D2200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C593-A17C-4A58-886F-16F0955DDB23}" type="datetime1">
              <a:rPr lang="vi-VN" smtClean="0"/>
              <a:t>31/01/2021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6B93-D440-41E9-B811-31CB5CDCE340}" type="datetime1">
              <a:rPr lang="vi-VN" smtClean="0"/>
              <a:t>31/01/2021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0A8B-45BD-45FD-8A56-C63ACF7E2F24}" type="datetime1">
              <a:rPr lang="vi-VN" smtClean="0"/>
              <a:t>31/01/2021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FFFE-C66E-4EFF-BF34-8A353F22EE5C}" type="datetime1">
              <a:rPr lang="vi-VN" smtClean="0"/>
              <a:t>31/01/2021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DEA-AC3C-46E3-897F-6F1DC1455B39}" type="datetime1">
              <a:rPr lang="vi-VN" smtClean="0"/>
              <a:t>31/01/2021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91D-E680-46DA-AB2A-6D4992E1986C}" type="datetime1">
              <a:rPr lang="vi-VN" smtClean="0"/>
              <a:t>31/01/2021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795-99AA-490A-B610-0B48D3BD41E6}" type="datetime1">
              <a:rPr lang="vi-VN" smtClean="0"/>
              <a:t>31/01/2021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0152-CA3C-4DFA-95C2-66EDC5368307}" type="datetime1">
              <a:rPr lang="vi-VN" smtClean="0"/>
              <a:t>31/01/2021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583-DB38-492C-A417-11BEA15B443C}" type="datetime1">
              <a:rPr lang="vi-VN" smtClean="0"/>
              <a:t>31/01/2021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9CFA-9517-41FD-A1C9-9E6EC8C373D2}" type="datetime1">
              <a:rPr lang="vi-VN" smtClean="0"/>
              <a:t>31/01/2021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30D3-93D1-434F-9600-B3E0DE99509F}" type="datetime1">
              <a:rPr lang="vi-VN" smtClean="0"/>
              <a:t>31/01/2021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D58B-2B7A-4A54-A81A-A1C7A8F1CEB9}" type="datetime1">
              <a:rPr lang="vi-VN" smtClean="0"/>
              <a:t>31/01/2021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Chương 3</a:t>
            </a:r>
            <a:br>
              <a:rPr lang="en-US" b="1" smtClean="0"/>
            </a:br>
            <a:r>
              <a:rPr lang="en-US" sz="7300" b="1" smtClean="0"/>
              <a:t>QUẢN </a:t>
            </a:r>
            <a:r>
              <a:rPr lang="en-US" sz="7300" b="1" smtClean="0"/>
              <a:t>LÝ TIẾN TRÌNH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Lập lịch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Mục đích của đa chương </a:t>
            </a:r>
            <a:r>
              <a:rPr lang="vi-VN"/>
              <a:t>trình</a:t>
            </a:r>
          </a:p>
          <a:p>
            <a:pPr lvl="1"/>
            <a:r>
              <a:rPr lang="vi-VN" smtClean="0"/>
              <a:t>Tăng </a:t>
            </a:r>
            <a:r>
              <a:rPr lang="vi-VN"/>
              <a:t>tính </a:t>
            </a:r>
            <a:r>
              <a:rPr lang="vi-VN" smtClean="0"/>
              <a:t>tận dụng </a:t>
            </a:r>
            <a:r>
              <a:rPr lang="vi-VN"/>
              <a:t>CPU</a:t>
            </a:r>
          </a:p>
          <a:p>
            <a:r>
              <a:rPr lang="vi-VN" smtClean="0"/>
              <a:t>Mục đích </a:t>
            </a:r>
            <a:r>
              <a:rPr lang="vi-VN"/>
              <a:t>của phân chia thời gian</a:t>
            </a:r>
          </a:p>
          <a:p>
            <a:pPr lvl="1"/>
            <a:r>
              <a:rPr lang="vi-VN" smtClean="0"/>
              <a:t>Người dùng có thể tương </a:t>
            </a:r>
            <a:r>
              <a:rPr lang="vi-VN"/>
              <a:t>tác </a:t>
            </a:r>
            <a:r>
              <a:rPr lang="vi-VN" smtClean="0"/>
              <a:t>với tiến </a:t>
            </a:r>
            <a:r>
              <a:rPr lang="vi-VN"/>
              <a:t>trình </a:t>
            </a:r>
            <a:r>
              <a:rPr lang="vi-VN" smtClean="0"/>
              <a:t>trong lúc </a:t>
            </a:r>
            <a:r>
              <a:rPr lang="vi-VN"/>
              <a:t>nó đang </a:t>
            </a:r>
            <a:r>
              <a:rPr lang="vi-VN" smtClean="0"/>
              <a:t>thực thi</a:t>
            </a:r>
            <a:endParaRPr lang="vi-VN"/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/>
              <a:t>Xử lý nhiều tiến trình</a:t>
            </a:r>
            <a:endParaRPr lang="vi-VN"/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/>
              <a:t>Lập lịch tiến trình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04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hàng đợi lập lịch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Hàng đợi </a:t>
            </a:r>
            <a:r>
              <a:rPr lang="vi-VN"/>
              <a:t>công việc</a:t>
            </a:r>
          </a:p>
          <a:p>
            <a:pPr lvl="1"/>
            <a:r>
              <a:rPr lang="vi-VN" smtClean="0"/>
              <a:t>Một tập các tiến trình trong hệ thống</a:t>
            </a:r>
            <a:endParaRPr lang="vi-VN"/>
          </a:p>
          <a:p>
            <a:r>
              <a:rPr lang="vi-VN" smtClean="0"/>
              <a:t>Hàng đợi sẵn sàng</a:t>
            </a:r>
            <a:endParaRPr lang="vi-VN"/>
          </a:p>
          <a:p>
            <a:pPr lvl="1"/>
            <a:r>
              <a:rPr lang="vi-VN" smtClean="0"/>
              <a:t>Tập các tiến </a:t>
            </a:r>
            <a:r>
              <a:rPr lang="vi-VN"/>
              <a:t>trình trong </a:t>
            </a:r>
            <a:r>
              <a:rPr lang="vi-VN" smtClean="0"/>
              <a:t>bộ nhớ trong</a:t>
            </a:r>
            <a:r>
              <a:rPr lang="vi-VN"/>
              <a:t>, sẵn sàng và chỉ </a:t>
            </a:r>
            <a:r>
              <a:rPr lang="vi-VN" smtClean="0"/>
              <a:t>chờ thực hiện</a:t>
            </a:r>
            <a:endParaRPr lang="vi-VN"/>
          </a:p>
          <a:p>
            <a:r>
              <a:rPr lang="vi-VN" smtClean="0"/>
              <a:t>Hàng đợi thiết bị</a:t>
            </a:r>
            <a:endParaRPr lang="vi-VN"/>
          </a:p>
          <a:p>
            <a:pPr lvl="1"/>
            <a:r>
              <a:rPr lang="vi-VN" smtClean="0"/>
              <a:t>Tập các tiến trình chờ một thiết bị vào /</a:t>
            </a:r>
            <a:r>
              <a:rPr lang="vi-VN"/>
              <a:t>ra</a:t>
            </a:r>
          </a:p>
          <a:p>
            <a:r>
              <a:rPr lang="vi-VN" smtClean="0"/>
              <a:t>Các tiến trình di trú từ hàng đợi này đến hàng đợi khác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28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smtClean="0"/>
              <a:t>Hàng đợi sẵn sàng và các hàng đợi thiết bị khác nhau</a:t>
            </a:r>
            <a:endParaRPr lang="vi-VN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484" y="1560513"/>
            <a:ext cx="4750082" cy="4610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37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Biểu diễn việc lập lịch tiến trình-Biểu đồ hàng đợi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645" y="1560513"/>
            <a:ext cx="6221760" cy="4610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86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Vòng đời của một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Khởi tạo</a:t>
            </a:r>
            <a:r>
              <a:rPr lang="vi-VN"/>
              <a:t>: </a:t>
            </a:r>
            <a:r>
              <a:rPr lang="vi-VN" smtClean="0"/>
              <a:t>hàng đợi sẵn sàng</a:t>
            </a:r>
            <a:endParaRPr lang="vi-VN"/>
          </a:p>
          <a:p>
            <a:r>
              <a:rPr lang="vi-VN" smtClean="0"/>
              <a:t>Các sự kiện có thể xảy ra khi tiến trình đã được gán </a:t>
            </a:r>
            <a:r>
              <a:rPr lang="vi-VN"/>
              <a:t>CPU</a:t>
            </a:r>
          </a:p>
          <a:p>
            <a:pPr lvl="1"/>
            <a:r>
              <a:rPr lang="vi-VN" smtClean="0"/>
              <a:t>Sinh </a:t>
            </a:r>
            <a:r>
              <a:rPr lang="vi-VN"/>
              <a:t>ra </a:t>
            </a:r>
            <a:r>
              <a:rPr lang="vi-VN" smtClean="0"/>
              <a:t>một yêu cầu </a:t>
            </a:r>
            <a:r>
              <a:rPr lang="vi-VN"/>
              <a:t>I/O, đi vào hàng đợi I/O</a:t>
            </a:r>
          </a:p>
          <a:p>
            <a:pPr lvl="1"/>
            <a:r>
              <a:rPr lang="vi-VN" smtClean="0"/>
              <a:t>Tạo ra một tiến </a:t>
            </a:r>
            <a:r>
              <a:rPr lang="vi-VN"/>
              <a:t>trình con </a:t>
            </a:r>
            <a:r>
              <a:rPr lang="vi-VN" smtClean="0"/>
              <a:t>và đợi </a:t>
            </a:r>
            <a:r>
              <a:rPr lang="vi-VN"/>
              <a:t>cho nó kết thúc</a:t>
            </a:r>
          </a:p>
          <a:p>
            <a:pPr lvl="1"/>
            <a:r>
              <a:rPr lang="vi-VN" smtClean="0"/>
              <a:t>Bị </a:t>
            </a:r>
            <a:r>
              <a:rPr lang="vi-VN"/>
              <a:t>tước </a:t>
            </a:r>
            <a:r>
              <a:rPr lang="vi-VN" smtClean="0"/>
              <a:t>quyền sử dụng </a:t>
            </a:r>
            <a:r>
              <a:rPr lang="vi-VN"/>
              <a:t>CPU</a:t>
            </a:r>
          </a:p>
          <a:p>
            <a:r>
              <a:rPr lang="vi-VN" smtClean="0"/>
              <a:t>Tiếp tục vòng lặp đến khi kết </a:t>
            </a:r>
            <a:r>
              <a:rPr lang="vi-VN"/>
              <a:t>thúc</a:t>
            </a:r>
          </a:p>
          <a:p>
            <a:pPr lvl="1"/>
            <a:r>
              <a:rPr lang="vi-VN" smtClean="0"/>
              <a:t>Bị </a:t>
            </a:r>
            <a:r>
              <a:rPr lang="vi-VN"/>
              <a:t>xóa </a:t>
            </a:r>
            <a:r>
              <a:rPr lang="vi-VN" smtClean="0"/>
              <a:t>khỏi tất cả các hàng đợi</a:t>
            </a:r>
            <a:endParaRPr lang="vi-VN"/>
          </a:p>
          <a:p>
            <a:pPr lvl="1"/>
            <a:r>
              <a:rPr lang="vi-VN" smtClean="0"/>
              <a:t>PCB </a:t>
            </a:r>
            <a:r>
              <a:rPr lang="vi-VN"/>
              <a:t>và </a:t>
            </a:r>
            <a:r>
              <a:rPr lang="vi-VN" smtClean="0"/>
              <a:t>tất cả các </a:t>
            </a:r>
            <a:r>
              <a:rPr lang="vi-VN"/>
              <a:t>tài nguyên bị thu hồi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9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bộ lập lịch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Tiến trình lưu trú trong nhiều loại </a:t>
            </a:r>
            <a:r>
              <a:rPr lang="vi-VN"/>
              <a:t>hàng đợi</a:t>
            </a:r>
          </a:p>
          <a:p>
            <a:pPr lvl="1" algn="just"/>
            <a:r>
              <a:rPr lang="vi-VN" smtClean="0"/>
              <a:t>Các bộ lập lịch chọn các tiến trình từ các hàng đợi</a:t>
            </a:r>
            <a:endParaRPr lang="vi-VN"/>
          </a:p>
          <a:p>
            <a:pPr algn="just"/>
            <a:r>
              <a:rPr lang="vi-VN" smtClean="0"/>
              <a:t>Bộ lập lịch </a:t>
            </a:r>
            <a:r>
              <a:rPr lang="vi-VN"/>
              <a:t>dài hạn</a:t>
            </a:r>
          </a:p>
          <a:p>
            <a:pPr lvl="1" algn="just"/>
            <a:r>
              <a:rPr lang="vi-VN" smtClean="0"/>
              <a:t>Lập lịch </a:t>
            </a:r>
            <a:r>
              <a:rPr lang="vi-VN"/>
              <a:t>công việc – job scheduler</a:t>
            </a:r>
          </a:p>
          <a:p>
            <a:pPr lvl="1" algn="just"/>
            <a:r>
              <a:rPr lang="vi-VN" smtClean="0"/>
              <a:t>Chọn các tiến </a:t>
            </a:r>
            <a:r>
              <a:rPr lang="vi-VN"/>
              <a:t>trình trong </a:t>
            </a:r>
            <a:r>
              <a:rPr lang="vi-VN" smtClean="0"/>
              <a:t>tập tiến trình và tải nó vào bộ nhớ để thực hiện</a:t>
            </a:r>
            <a:r>
              <a:rPr lang="vi-VN"/>
              <a:t>.</a:t>
            </a:r>
          </a:p>
          <a:p>
            <a:pPr algn="just"/>
            <a:r>
              <a:rPr lang="vi-VN" smtClean="0"/>
              <a:t>Bộ lập lịch ngắn hạn (lập lịch </a:t>
            </a:r>
            <a:r>
              <a:rPr lang="vi-VN"/>
              <a:t>CPU)</a:t>
            </a:r>
          </a:p>
          <a:p>
            <a:pPr lvl="1" algn="just"/>
            <a:r>
              <a:rPr lang="vi-VN" smtClean="0"/>
              <a:t>Chọn trong số các </a:t>
            </a:r>
            <a:r>
              <a:rPr lang="vi-VN"/>
              <a:t>tiến trình trong </a:t>
            </a:r>
            <a:r>
              <a:rPr lang="vi-VN" smtClean="0"/>
              <a:t>hàng đợi sẵn sàng để thực hiện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58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Bộ lập lịch ngắn hạn vs</a:t>
            </a:r>
            <a:r>
              <a:rPr lang="vi-VN"/>
              <a:t>. </a:t>
            </a:r>
            <a:r>
              <a:rPr lang="vi-VN" smtClean="0"/>
              <a:t>Dài hạn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4000" smtClean="0"/>
              <a:t>Tần số thực thi</a:t>
            </a:r>
            <a:r>
              <a:rPr lang="en-US" sz="4000" smtClean="0"/>
              <a:t>:</a:t>
            </a:r>
            <a:endParaRPr lang="vi-VN" sz="4000"/>
          </a:p>
          <a:p>
            <a:pPr lvl="1"/>
            <a:r>
              <a:rPr lang="vi-VN" sz="3600" smtClean="0"/>
              <a:t>Ngắn</a:t>
            </a:r>
            <a:r>
              <a:rPr lang="en-US" sz="3600" smtClean="0"/>
              <a:t> </a:t>
            </a:r>
            <a:r>
              <a:rPr lang="vi-VN" sz="3600" smtClean="0"/>
              <a:t>hạn</a:t>
            </a:r>
            <a:r>
              <a:rPr lang="vi-VN" sz="3600"/>
              <a:t>: </a:t>
            </a:r>
          </a:p>
          <a:p>
            <a:pPr lvl="2"/>
            <a:r>
              <a:rPr lang="vi-VN" sz="3200" smtClean="0"/>
              <a:t>Thường </a:t>
            </a:r>
            <a:r>
              <a:rPr lang="vi-VN" sz="3200"/>
              <a:t>xuyên</a:t>
            </a:r>
          </a:p>
          <a:p>
            <a:pPr lvl="2"/>
            <a:r>
              <a:rPr lang="vi-VN" sz="3200" smtClean="0"/>
              <a:t>Đòi hỏi thực </a:t>
            </a:r>
            <a:r>
              <a:rPr lang="vi-VN" sz="3200"/>
              <a:t>thi nhanh</a:t>
            </a:r>
          </a:p>
          <a:p>
            <a:pPr lvl="1"/>
            <a:r>
              <a:rPr lang="vi-VN" sz="3600" smtClean="0"/>
              <a:t>Dài </a:t>
            </a:r>
            <a:r>
              <a:rPr lang="vi-VN" sz="3600"/>
              <a:t>hạn: </a:t>
            </a:r>
          </a:p>
          <a:p>
            <a:pPr lvl="2"/>
            <a:r>
              <a:rPr lang="vi-VN" sz="3200" smtClean="0"/>
              <a:t>Không </a:t>
            </a:r>
            <a:r>
              <a:rPr lang="vi-VN" sz="3200"/>
              <a:t>thường xuyên bằng</a:t>
            </a:r>
          </a:p>
          <a:p>
            <a:pPr lvl="2"/>
            <a:r>
              <a:rPr lang="vi-VN" sz="3200" smtClean="0"/>
              <a:t>Thể hiện mức độ “đa chương </a:t>
            </a:r>
            <a:r>
              <a:rPr lang="vi-VN" sz="3200"/>
              <a:t>trình”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8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Bộ lập lịch dài hạn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Hai loại tiến trình</a:t>
            </a:r>
            <a:r>
              <a:rPr lang="vi-VN"/>
              <a:t>:</a:t>
            </a:r>
          </a:p>
          <a:p>
            <a:pPr lvl="1" algn="just"/>
            <a:r>
              <a:rPr lang="vi-VN" smtClean="0"/>
              <a:t>Giới hạn I/O</a:t>
            </a:r>
            <a:r>
              <a:rPr lang="en-US" smtClean="0"/>
              <a:t> </a:t>
            </a:r>
            <a:endParaRPr lang="vi-VN"/>
          </a:p>
          <a:p>
            <a:pPr lvl="1" algn="just"/>
            <a:r>
              <a:rPr lang="vi-VN" smtClean="0"/>
              <a:t>Giới hạn CPU</a:t>
            </a:r>
            <a:endParaRPr lang="vi-VN"/>
          </a:p>
          <a:p>
            <a:pPr algn="just"/>
            <a:r>
              <a:rPr lang="vi-VN" smtClean="0"/>
              <a:t>Chọn một kết hợp tốt các tiến trình giới hạn vào /ra </a:t>
            </a:r>
            <a:r>
              <a:rPr lang="vi-VN"/>
              <a:t>và các tiến trình </a:t>
            </a:r>
            <a:r>
              <a:rPr lang="vi-VN" smtClean="0"/>
              <a:t>giới hạn CPU</a:t>
            </a:r>
            <a:r>
              <a:rPr lang="vi-VN"/>
              <a:t>.</a:t>
            </a:r>
          </a:p>
          <a:p>
            <a:pPr algn="just"/>
            <a:r>
              <a:rPr lang="vi-VN" smtClean="0"/>
              <a:t>Một số hệ thống </a:t>
            </a:r>
            <a:r>
              <a:rPr lang="vi-VN"/>
              <a:t>phân chia thời gian </a:t>
            </a:r>
            <a:r>
              <a:rPr lang="vi-VN" smtClean="0"/>
              <a:t>không có bộ lập lịch </a:t>
            </a:r>
            <a:r>
              <a:rPr lang="vi-VN"/>
              <a:t>dài hạn (Unix)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6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Bộ lập lịch trung hạn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Sử dụng </a:t>
            </a:r>
            <a:r>
              <a:rPr lang="vi-VN"/>
              <a:t>trong </a:t>
            </a:r>
            <a:r>
              <a:rPr lang="vi-VN" smtClean="0"/>
              <a:t>một số HĐH </a:t>
            </a:r>
            <a:r>
              <a:rPr lang="vi-VN"/>
              <a:t>phân chia </a:t>
            </a:r>
            <a:r>
              <a:rPr lang="vi-VN" smtClean="0"/>
              <a:t>thời gian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29" y="2247237"/>
            <a:ext cx="8700439" cy="3292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9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Chuyển đổi ngữ cảnh...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Chuyển đổi CPU cho một tiến trình khác</a:t>
            </a:r>
            <a:endParaRPr lang="vi-VN"/>
          </a:p>
          <a:p>
            <a:pPr algn="just"/>
            <a:r>
              <a:rPr lang="vi-VN" smtClean="0"/>
              <a:t>Ngữ cảnh tiến trình</a:t>
            </a:r>
            <a:endParaRPr lang="vi-VN"/>
          </a:p>
          <a:p>
            <a:pPr algn="just"/>
            <a:r>
              <a:rPr lang="vi-VN" smtClean="0"/>
              <a:t>Hoạt động chuyển đổi ngữ cảnh</a:t>
            </a:r>
            <a:endParaRPr lang="vi-VN"/>
          </a:p>
          <a:p>
            <a:pPr algn="just"/>
            <a:r>
              <a:rPr lang="vi-VN" smtClean="0"/>
              <a:t>Kernel lưu lại ngữ cảnh của tiến trình cũ trong PCB </a:t>
            </a:r>
            <a:r>
              <a:rPr lang="vi-VN"/>
              <a:t>và </a:t>
            </a:r>
            <a:r>
              <a:rPr lang="vi-VN" smtClean="0"/>
              <a:t>tải ngữ cảnh được lưu của tiến trình mới được lập lịch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9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9748"/>
            <a:ext cx="10515600" cy="4351338"/>
          </a:xfrm>
        </p:spPr>
        <p:txBody>
          <a:bodyPr/>
          <a:lstStyle/>
          <a:p>
            <a:r>
              <a:rPr lang="vi-VN"/>
              <a:t>Khái </a:t>
            </a:r>
            <a:r>
              <a:rPr lang="vi-VN" smtClean="0"/>
              <a:t>niệm về tiến trình</a:t>
            </a:r>
            <a:endParaRPr lang="vi-VN"/>
          </a:p>
          <a:p>
            <a:r>
              <a:rPr lang="vi-VN" smtClean="0"/>
              <a:t>Lập lịch tiến trình</a:t>
            </a:r>
            <a:endParaRPr lang="vi-VN"/>
          </a:p>
          <a:p>
            <a:r>
              <a:rPr lang="vi-VN" smtClean="0"/>
              <a:t>Các </a:t>
            </a:r>
            <a:r>
              <a:rPr lang="vi-VN"/>
              <a:t>thao tác trên </a:t>
            </a:r>
            <a:r>
              <a:rPr lang="vi-VN" smtClean="0"/>
              <a:t>tiến trình</a:t>
            </a:r>
            <a:endParaRPr lang="vi-VN"/>
          </a:p>
          <a:p>
            <a:r>
              <a:rPr lang="vi-VN" smtClean="0"/>
              <a:t>Hợp </a:t>
            </a:r>
            <a:r>
              <a:rPr lang="vi-VN"/>
              <a:t>tác </a:t>
            </a:r>
            <a:r>
              <a:rPr lang="vi-VN" smtClean="0"/>
              <a:t>giữa các tiến trình</a:t>
            </a:r>
            <a:endParaRPr lang="vi-VN"/>
          </a:p>
          <a:p>
            <a:r>
              <a:rPr lang="vi-VN" smtClean="0"/>
              <a:t>Luồng</a:t>
            </a:r>
            <a:endParaRPr lang="vi-VN"/>
          </a:p>
          <a:p>
            <a:r>
              <a:rPr lang="vi-VN" smtClean="0"/>
              <a:t>Truyền </a:t>
            </a:r>
            <a:r>
              <a:rPr lang="vi-VN"/>
              <a:t>thông </a:t>
            </a:r>
            <a:r>
              <a:rPr lang="vi-VN" smtClean="0"/>
              <a:t>giữa các tiến trình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33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...Chuyển đổi ngữ cảnh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Thời gian </a:t>
            </a:r>
            <a:r>
              <a:rPr lang="vi-VN" smtClean="0"/>
              <a:t>chuyển đổi ngữ cảnh</a:t>
            </a:r>
            <a:r>
              <a:rPr lang="vi-VN"/>
              <a:t>: lãng phí</a:t>
            </a:r>
          </a:p>
          <a:p>
            <a:pPr lvl="1" algn="just"/>
            <a:r>
              <a:rPr lang="vi-VN" smtClean="0"/>
              <a:t>Phụ thuộc </a:t>
            </a:r>
            <a:r>
              <a:rPr lang="vi-VN"/>
              <a:t>vào máy, thông thường </a:t>
            </a:r>
            <a:r>
              <a:rPr lang="vi-VN" smtClean="0"/>
              <a:t>từ 1 </a:t>
            </a:r>
            <a:r>
              <a:rPr lang="vi-VN"/>
              <a:t>đến 1000 </a:t>
            </a:r>
            <a:r>
              <a:rPr lang="vi-VN" smtClean="0"/>
              <a:t>micro </a:t>
            </a:r>
            <a:r>
              <a:rPr lang="vi-VN"/>
              <a:t>giây</a:t>
            </a:r>
          </a:p>
          <a:p>
            <a:pPr lvl="1" algn="just"/>
            <a:r>
              <a:rPr lang="vi-VN" smtClean="0"/>
              <a:t>Phụ thuộc vào sự hỗ trợ của phần cứng</a:t>
            </a:r>
            <a:endParaRPr lang="vi-VN"/>
          </a:p>
          <a:p>
            <a:pPr lvl="1" algn="just"/>
            <a:r>
              <a:rPr lang="vi-VN" smtClean="0"/>
              <a:t>Các </a:t>
            </a:r>
            <a:r>
              <a:rPr lang="vi-VN"/>
              <a:t>kĩ </a:t>
            </a:r>
            <a:r>
              <a:rPr lang="vi-VN" smtClean="0"/>
              <a:t>thuật quản lý bộ nhớ</a:t>
            </a:r>
            <a:endParaRPr lang="vi-VN"/>
          </a:p>
          <a:p>
            <a:pPr lvl="1" algn="just"/>
            <a:r>
              <a:rPr lang="vi-VN" smtClean="0"/>
              <a:t>Bottleneck </a:t>
            </a:r>
            <a:r>
              <a:rPr lang="vi-VN" smtClean="0">
                <a:sym typeface="Symbol" panose="05050102010706020507" pitchFamily="18" charset="2"/>
              </a:rPr>
              <a:t> </a:t>
            </a:r>
            <a:r>
              <a:rPr lang="vi-VN" smtClean="0"/>
              <a:t>sử dụng </a:t>
            </a:r>
            <a:r>
              <a:rPr lang="vi-VN"/>
              <a:t>các </a:t>
            </a:r>
            <a:r>
              <a:rPr lang="vi-VN" smtClean="0"/>
              <a:t>cấu trúc mới như thread để tránh </a:t>
            </a:r>
            <a:r>
              <a:rPr lang="vi-VN"/>
              <a:t>nút </a:t>
            </a:r>
            <a:r>
              <a:rPr lang="vi-VN" smtClean="0"/>
              <a:t>cổ chai </a:t>
            </a:r>
            <a:r>
              <a:rPr lang="vi-VN"/>
              <a:t>này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1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thao tác trên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Tạo tiến trình</a:t>
            </a:r>
            <a:endParaRPr lang="vi-VN"/>
          </a:p>
          <a:p>
            <a:r>
              <a:rPr lang="vi-VN" smtClean="0"/>
              <a:t>Hủy tiến trình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99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Tạo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Một tiến trình có thể tạo ra nhiều tiến trình con</a:t>
            </a:r>
            <a:r>
              <a:rPr lang="vi-VN"/>
              <a:t>, qua </a:t>
            </a:r>
            <a:r>
              <a:rPr lang="vi-VN" smtClean="0"/>
              <a:t>lời gọi hệ thống create_process</a:t>
            </a:r>
            <a:endParaRPr lang="vi-VN"/>
          </a:p>
          <a:p>
            <a:pPr lvl="1" algn="just"/>
            <a:r>
              <a:rPr lang="vi-VN" smtClean="0"/>
              <a:t>Tiến trình cha</a:t>
            </a:r>
            <a:endParaRPr lang="vi-VN"/>
          </a:p>
          <a:p>
            <a:pPr lvl="1" algn="just"/>
            <a:r>
              <a:rPr lang="vi-VN" smtClean="0"/>
              <a:t>Tiến trình con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7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Cây tiến trình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620" y="1641753"/>
            <a:ext cx="5523809" cy="44476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4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Tạo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Chia sẻ tài </a:t>
            </a:r>
            <a:r>
              <a:rPr lang="vi-VN"/>
              <a:t>nguyên</a:t>
            </a:r>
          </a:p>
          <a:p>
            <a:pPr lvl="1"/>
            <a:r>
              <a:rPr lang="vi-VN" smtClean="0"/>
              <a:t>Tất cả các </a:t>
            </a:r>
            <a:r>
              <a:rPr lang="vi-VN"/>
              <a:t>tài nguyên</a:t>
            </a:r>
          </a:p>
          <a:p>
            <a:pPr lvl="1"/>
            <a:r>
              <a:rPr lang="vi-VN" smtClean="0"/>
              <a:t>Một phần </a:t>
            </a:r>
            <a:r>
              <a:rPr lang="vi-VN"/>
              <a:t>tài nguyên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Cũng có thể k</a:t>
            </a:r>
            <a:r>
              <a:rPr lang="vi-VN" smtClean="0"/>
              <a:t>hông </a:t>
            </a:r>
            <a:r>
              <a:rPr lang="vi-VN"/>
              <a:t>chia </a:t>
            </a:r>
            <a:r>
              <a:rPr lang="vi-VN" smtClean="0"/>
              <a:t>sẻ tài </a:t>
            </a:r>
            <a:r>
              <a:rPr lang="vi-VN"/>
              <a:t>nguyên</a:t>
            </a:r>
          </a:p>
          <a:p>
            <a:r>
              <a:rPr lang="vi-VN" smtClean="0"/>
              <a:t>Thực thi</a:t>
            </a:r>
            <a:endParaRPr lang="vi-VN"/>
          </a:p>
          <a:p>
            <a:pPr lvl="1"/>
            <a:r>
              <a:rPr lang="vi-VN" smtClean="0"/>
              <a:t>Thực thi đồng </a:t>
            </a:r>
            <a:r>
              <a:rPr lang="vi-VN"/>
              <a:t>thời</a:t>
            </a:r>
          </a:p>
          <a:p>
            <a:pPr lvl="1"/>
            <a:r>
              <a:rPr lang="vi-VN"/>
              <a:t>Thực thi </a:t>
            </a:r>
            <a:r>
              <a:rPr lang="en-US" smtClean="0"/>
              <a:t> </a:t>
            </a:r>
            <a:r>
              <a:rPr lang="vi-VN" smtClean="0"/>
              <a:t>tuần tự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5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Tạo tiến trình trong Unix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smtClean="0"/>
              <a:t>Mỗi tiến </a:t>
            </a:r>
            <a:r>
              <a:rPr lang="vi-VN"/>
              <a:t>trình có </a:t>
            </a:r>
            <a:r>
              <a:rPr lang="vi-VN" smtClean="0"/>
              <a:t>một ID </a:t>
            </a:r>
            <a:r>
              <a:rPr lang="vi-VN"/>
              <a:t>(PID)</a:t>
            </a:r>
          </a:p>
          <a:p>
            <a:pPr algn="just"/>
            <a:r>
              <a:rPr lang="vi-VN" smtClean="0"/>
              <a:t>Gọi lời gọi hệ thống </a:t>
            </a:r>
            <a:r>
              <a:rPr lang="vi-VN"/>
              <a:t>fork() </a:t>
            </a:r>
            <a:r>
              <a:rPr lang="vi-VN" smtClean="0"/>
              <a:t>để tạo tiến trình mới</a:t>
            </a:r>
            <a:endParaRPr lang="vi-VN"/>
          </a:p>
          <a:p>
            <a:pPr algn="just"/>
            <a:r>
              <a:rPr lang="vi-VN" smtClean="0"/>
              <a:t>Tiến </a:t>
            </a:r>
            <a:r>
              <a:rPr lang="vi-VN"/>
              <a:t>trình cha có </a:t>
            </a:r>
            <a:r>
              <a:rPr lang="vi-VN" smtClean="0"/>
              <a:t>thể đợi hoặc thực hiện đồng thời với tiến trình con</a:t>
            </a:r>
            <a:endParaRPr lang="vi-VN"/>
          </a:p>
          <a:p>
            <a:pPr algn="just"/>
            <a:r>
              <a:rPr lang="vi-VN" smtClean="0"/>
              <a:t>Không gian địa chỉ của tiến </a:t>
            </a:r>
            <a:r>
              <a:rPr lang="vi-VN"/>
              <a:t>trình con là </a:t>
            </a:r>
            <a:r>
              <a:rPr lang="vi-VN" smtClean="0"/>
              <a:t>một bản sao </a:t>
            </a:r>
            <a:r>
              <a:rPr lang="vi-VN"/>
              <a:t>của không </a:t>
            </a:r>
            <a:r>
              <a:rPr lang="vi-VN" smtClean="0"/>
              <a:t>gian địa chỉ tiến trình cha</a:t>
            </a:r>
            <a:endParaRPr lang="vi-VN"/>
          </a:p>
          <a:p>
            <a:pPr algn="just"/>
            <a:r>
              <a:rPr lang="vi-VN" smtClean="0"/>
              <a:t>Mã trả về từ fork</a:t>
            </a:r>
            <a:r>
              <a:rPr lang="vi-VN"/>
              <a:t>()</a:t>
            </a:r>
          </a:p>
          <a:p>
            <a:pPr algn="just"/>
            <a:r>
              <a:rPr lang="vi-VN" smtClean="0"/>
              <a:t>Tiến </a:t>
            </a:r>
            <a:r>
              <a:rPr lang="vi-VN"/>
              <a:t>trình con có </a:t>
            </a:r>
            <a:r>
              <a:rPr lang="vi-VN" smtClean="0"/>
              <a:t>thể gọi lời gọi hệ thống </a:t>
            </a:r>
            <a:r>
              <a:rPr lang="vi-VN"/>
              <a:t>execlp() </a:t>
            </a:r>
            <a:r>
              <a:rPr lang="vi-VN" smtClean="0"/>
              <a:t>để tải một chương </a:t>
            </a:r>
            <a:r>
              <a:rPr lang="vi-VN"/>
              <a:t>trình </a:t>
            </a:r>
            <a:r>
              <a:rPr lang="vi-VN" smtClean="0"/>
              <a:t>mới vào thực hiện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010295"/>
          </a:xfrm>
        </p:spPr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0654"/>
            <a:ext cx="10515600" cy="64687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Hủy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smtClean="0"/>
              <a:t>Tiến trình thực thi xong</a:t>
            </a:r>
            <a:endParaRPr lang="vi-VN" sz="3200"/>
          </a:p>
          <a:p>
            <a:pPr lvl="1"/>
            <a:r>
              <a:rPr lang="vi-VN" sz="2800" smtClean="0"/>
              <a:t>H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ệ điều hành</a:t>
            </a:r>
            <a:r>
              <a:rPr lang="vi-VN" sz="2800" smtClean="0"/>
              <a:t> thực hiện lệnh </a:t>
            </a:r>
            <a:r>
              <a:rPr lang="vi-VN" sz="2800"/>
              <a:t>exit</a:t>
            </a:r>
          </a:p>
          <a:p>
            <a:pPr lvl="1"/>
            <a:r>
              <a:rPr lang="vi-VN" sz="2800" smtClean="0"/>
              <a:t>(</a:t>
            </a:r>
            <a:r>
              <a:rPr lang="vi-VN" sz="2800"/>
              <a:t>có thể) </a:t>
            </a:r>
            <a:r>
              <a:rPr lang="vi-VN" sz="2800" smtClean="0"/>
              <a:t>trả về dữ liệu cho tiến trình cha</a:t>
            </a:r>
            <a:endParaRPr lang="vi-VN" sz="2800"/>
          </a:p>
          <a:p>
            <a:pPr lvl="1"/>
            <a:r>
              <a:rPr lang="vi-VN" sz="2800" smtClean="0"/>
              <a:t>Hủy </a:t>
            </a:r>
            <a:r>
              <a:rPr lang="vi-VN" sz="2800"/>
              <a:t>các tài </a:t>
            </a:r>
            <a:r>
              <a:rPr lang="vi-VN" sz="2800" smtClean="0"/>
              <a:t>nguyên đã được </a:t>
            </a:r>
            <a:r>
              <a:rPr lang="vi-VN" sz="2800"/>
              <a:t>phân </a:t>
            </a:r>
            <a:r>
              <a:rPr lang="vi-VN" sz="2800" smtClean="0"/>
              <a:t>phối cho tiến trình</a:t>
            </a:r>
            <a:endParaRPr lang="vi-VN" sz="2800"/>
          </a:p>
          <a:p>
            <a:r>
              <a:rPr lang="vi-VN" sz="3200" smtClean="0"/>
              <a:t>Tiến trình bị hủy bởi một tiến </a:t>
            </a:r>
            <a:r>
              <a:rPr lang="vi-VN" sz="3200"/>
              <a:t>trình khác (</a:t>
            </a:r>
            <a:r>
              <a:rPr lang="vi-VN" sz="3200" smtClean="0"/>
              <a:t>tiến trình cha</a:t>
            </a:r>
            <a:r>
              <a:rPr lang="vi-VN" sz="3200"/>
              <a:t>)</a:t>
            </a:r>
          </a:p>
          <a:p>
            <a:pPr lvl="1"/>
            <a:r>
              <a:rPr lang="vi-VN" sz="2800" smtClean="0"/>
              <a:t>Tiến </a:t>
            </a:r>
            <a:r>
              <a:rPr lang="vi-VN" sz="2800"/>
              <a:t>trình cha </a:t>
            </a:r>
            <a:r>
              <a:rPr lang="vi-VN" sz="2800" smtClean="0"/>
              <a:t>cần biết chỉ số của tiến trình con</a:t>
            </a:r>
            <a:endParaRPr lang="vi-VN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45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Hủy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Tiến </a:t>
            </a:r>
            <a:r>
              <a:rPr lang="vi-VN"/>
              <a:t>trình cha dừng </a:t>
            </a:r>
            <a:r>
              <a:rPr lang="vi-VN" smtClean="0"/>
              <a:t>sự hoạt </a:t>
            </a:r>
            <a:r>
              <a:rPr lang="vi-VN"/>
              <a:t>động </a:t>
            </a:r>
            <a:r>
              <a:rPr lang="vi-VN" smtClean="0"/>
              <a:t>của tiến trình con vì</a:t>
            </a:r>
            <a:endParaRPr lang="vi-VN"/>
          </a:p>
          <a:p>
            <a:pPr lvl="1" algn="just"/>
            <a:r>
              <a:rPr lang="vi-VN" smtClean="0"/>
              <a:t>Tiến </a:t>
            </a:r>
            <a:r>
              <a:rPr lang="vi-VN"/>
              <a:t>trình con dùng quá tài nguyên cho phép</a:t>
            </a:r>
          </a:p>
          <a:p>
            <a:pPr lvl="1" algn="just"/>
            <a:r>
              <a:rPr lang="vi-VN" smtClean="0"/>
              <a:t>Nhiệm vụ của tiến </a:t>
            </a:r>
            <a:r>
              <a:rPr lang="vi-VN"/>
              <a:t>trình con không còn quan trọng</a:t>
            </a:r>
          </a:p>
          <a:p>
            <a:pPr lvl="1" algn="just"/>
            <a:r>
              <a:rPr lang="vi-VN" smtClean="0"/>
              <a:t>Tiến </a:t>
            </a:r>
            <a:r>
              <a:rPr lang="vi-VN"/>
              <a:t>trình cha thoát và </a:t>
            </a:r>
            <a:r>
              <a:rPr lang="vi-VN" smtClean="0"/>
              <a:t>H</a:t>
            </a:r>
            <a:r>
              <a:rPr lang="en-US" smtClean="0">
                <a:latin typeface="Arial" pitchFamily="34" charset="0"/>
                <a:cs typeface="Arial" pitchFamily="34" charset="0"/>
              </a:rPr>
              <a:t>ệ </a:t>
            </a:r>
            <a:r>
              <a:rPr lang="en-US">
                <a:latin typeface="Arial" pitchFamily="34" charset="0"/>
                <a:cs typeface="Arial" pitchFamily="34" charset="0"/>
              </a:rPr>
              <a:t>điều hành</a:t>
            </a:r>
            <a:r>
              <a:rPr lang="vi-VN" smtClean="0"/>
              <a:t> thực thi cơ chế “hủy </a:t>
            </a:r>
            <a:r>
              <a:rPr lang="vi-VN"/>
              <a:t>theo </a:t>
            </a:r>
            <a:r>
              <a:rPr lang="vi-VN" smtClean="0"/>
              <a:t>dây chuyền” (</a:t>
            </a:r>
            <a:r>
              <a:rPr lang="vi-VN"/>
              <a:t>cascading termination)</a:t>
            </a:r>
          </a:p>
          <a:p>
            <a:pPr algn="just"/>
            <a:r>
              <a:rPr lang="vi-VN" smtClean="0"/>
              <a:t>Không thực hiện cơ chế hủy </a:t>
            </a:r>
            <a:r>
              <a:rPr lang="vi-VN"/>
              <a:t>theo dây chuyền, </a:t>
            </a:r>
            <a:r>
              <a:rPr lang="vi-VN" smtClean="0"/>
              <a:t>tiến trình </a:t>
            </a:r>
            <a:r>
              <a:rPr lang="vi-VN"/>
              <a:t>init </a:t>
            </a:r>
            <a:r>
              <a:rPr lang="en-US" smtClean="0">
                <a:latin typeface="Arial" pitchFamily="34" charset="0"/>
                <a:cs typeface="Arial" pitchFamily="34" charset="0"/>
              </a:rPr>
              <a:t>trở</a:t>
            </a:r>
            <a:r>
              <a:rPr lang="en-US" smtClean="0"/>
              <a:t> </a:t>
            </a:r>
            <a:r>
              <a:rPr lang="vi-VN" smtClean="0"/>
              <a:t>thành tiến trình cha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93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Hợp tác giữa các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3600" smtClean="0"/>
              <a:t>Các tiến trình cộng </a:t>
            </a:r>
            <a:r>
              <a:rPr lang="vi-VN" sz="3600"/>
              <a:t>tác</a:t>
            </a:r>
          </a:p>
          <a:p>
            <a:pPr lvl="1"/>
            <a:r>
              <a:rPr lang="vi-VN" sz="3200" smtClean="0"/>
              <a:t>Tiến trình độc lập</a:t>
            </a:r>
            <a:endParaRPr lang="vi-VN" sz="3200"/>
          </a:p>
          <a:p>
            <a:pPr lvl="2"/>
            <a:r>
              <a:rPr lang="vi-VN" sz="2800" smtClean="0"/>
              <a:t>Không bị ảnh </a:t>
            </a:r>
            <a:r>
              <a:rPr lang="vi-VN" sz="2800"/>
              <a:t>hưởng </a:t>
            </a:r>
            <a:r>
              <a:rPr lang="vi-VN" sz="2800" smtClean="0"/>
              <a:t>bởi tiến </a:t>
            </a:r>
            <a:r>
              <a:rPr lang="vi-VN" sz="2800"/>
              <a:t>trình khác</a:t>
            </a:r>
          </a:p>
          <a:p>
            <a:pPr lvl="2"/>
            <a:r>
              <a:rPr lang="vi-VN" sz="2800" smtClean="0"/>
              <a:t>Không </a:t>
            </a:r>
            <a:r>
              <a:rPr lang="vi-VN" sz="2800"/>
              <a:t>chia </a:t>
            </a:r>
            <a:r>
              <a:rPr lang="vi-VN" sz="2800" smtClean="0"/>
              <a:t>sẻ dữ liệu</a:t>
            </a:r>
            <a:endParaRPr lang="vi-VN" sz="2800"/>
          </a:p>
          <a:p>
            <a:pPr lvl="1"/>
            <a:r>
              <a:rPr lang="vi-VN" sz="3200" smtClean="0"/>
              <a:t>Tiến trình hợp tác</a:t>
            </a:r>
            <a:endParaRPr lang="vi-VN" sz="3200"/>
          </a:p>
          <a:p>
            <a:pPr lvl="2"/>
            <a:r>
              <a:rPr lang="vi-VN" sz="2800" smtClean="0"/>
              <a:t>Bị ảnh </a:t>
            </a:r>
            <a:r>
              <a:rPr lang="vi-VN" sz="2800"/>
              <a:t>hưởng </a:t>
            </a:r>
            <a:r>
              <a:rPr lang="vi-VN" sz="2800" smtClean="0"/>
              <a:t>bởi tiến </a:t>
            </a:r>
            <a:r>
              <a:rPr lang="vi-VN" sz="2800"/>
              <a:t>trình khác</a:t>
            </a:r>
          </a:p>
          <a:p>
            <a:pPr lvl="2"/>
            <a:r>
              <a:rPr lang="vi-VN" sz="2800" smtClean="0"/>
              <a:t>Dùng </a:t>
            </a:r>
            <a:r>
              <a:rPr lang="vi-VN" sz="2800"/>
              <a:t>chung </a:t>
            </a:r>
            <a:r>
              <a:rPr lang="vi-VN" sz="2800" smtClean="0"/>
              <a:t>dữ liệu</a:t>
            </a:r>
            <a:endParaRPr lang="vi-VN" sz="2800"/>
          </a:p>
          <a:p>
            <a:r>
              <a:rPr lang="vi-VN" sz="3600" smtClean="0"/>
              <a:t>Cần các kĩ </a:t>
            </a:r>
            <a:r>
              <a:rPr lang="vi-VN" sz="3600"/>
              <a:t>thuật giao tiếp/ đồng </a:t>
            </a:r>
            <a:r>
              <a:rPr lang="vi-VN" sz="3600" smtClean="0"/>
              <a:t>bộ tiến trình</a:t>
            </a:r>
            <a:endParaRPr lang="vi-VN"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1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Khái niệm về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Một </a:t>
            </a:r>
            <a:r>
              <a:rPr lang="vi-VN" smtClean="0"/>
              <a:t>H</a:t>
            </a:r>
            <a:r>
              <a:rPr lang="en-US" smtClean="0">
                <a:latin typeface="Arial" pitchFamily="34" charset="0"/>
                <a:cs typeface="Arial" pitchFamily="34" charset="0"/>
              </a:rPr>
              <a:t>ệ điều hành </a:t>
            </a:r>
            <a:r>
              <a:rPr lang="vi-VN" smtClean="0"/>
              <a:t>thực hiện nhiều chương </a:t>
            </a:r>
            <a:r>
              <a:rPr lang="vi-VN"/>
              <a:t>trình</a:t>
            </a:r>
          </a:p>
          <a:p>
            <a:pPr lvl="1"/>
            <a:r>
              <a:rPr lang="vi-VN" smtClean="0"/>
              <a:t>Hệ thống xử lý </a:t>
            </a:r>
            <a:r>
              <a:rPr lang="vi-VN"/>
              <a:t>theo lô: công việc (job)</a:t>
            </a:r>
          </a:p>
          <a:p>
            <a:pPr lvl="1"/>
            <a:r>
              <a:rPr lang="vi-VN" smtClean="0"/>
              <a:t>Hệ thống </a:t>
            </a:r>
            <a:r>
              <a:rPr lang="vi-VN"/>
              <a:t>chia </a:t>
            </a:r>
            <a:r>
              <a:rPr lang="vi-VN" smtClean="0"/>
              <a:t>sẻ thời </a:t>
            </a:r>
            <a:r>
              <a:rPr lang="vi-VN"/>
              <a:t>gian: tác </a:t>
            </a:r>
            <a:r>
              <a:rPr lang="vi-VN" smtClean="0"/>
              <a:t>vụ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/>
              <a:t>task)</a:t>
            </a:r>
          </a:p>
          <a:p>
            <a:r>
              <a:rPr lang="vi-VN" smtClean="0"/>
              <a:t>Ở đây </a:t>
            </a:r>
            <a:r>
              <a:rPr lang="vi-VN"/>
              <a:t>chúng ta dùng tiến trình và công </a:t>
            </a:r>
            <a:r>
              <a:rPr lang="vi-VN" smtClean="0"/>
              <a:t>việc với </a:t>
            </a:r>
            <a:r>
              <a:rPr lang="vi-VN"/>
              <a:t>cùng ý nghĩa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51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Vì sao hợp tác tiến trình</a:t>
            </a:r>
            <a:r>
              <a:rPr lang="vi-VN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smtClean="0"/>
              <a:t>Chia sẻ thông </a:t>
            </a:r>
            <a:r>
              <a:rPr lang="vi-VN"/>
              <a:t>tin</a:t>
            </a:r>
          </a:p>
          <a:p>
            <a:pPr lvl="1" algn="just"/>
            <a:r>
              <a:rPr lang="vi-VN" smtClean="0"/>
              <a:t>Đồng thời truy cập đến </a:t>
            </a:r>
            <a:r>
              <a:rPr lang="vi-VN"/>
              <a:t>tài nguyên chia sẻ</a:t>
            </a:r>
          </a:p>
          <a:p>
            <a:pPr algn="just"/>
            <a:r>
              <a:rPr lang="vi-VN" smtClean="0"/>
              <a:t>Tăng tốc độ tính </a:t>
            </a:r>
            <a:r>
              <a:rPr lang="vi-VN"/>
              <a:t>toán</a:t>
            </a:r>
          </a:p>
          <a:p>
            <a:pPr lvl="1" algn="just"/>
            <a:r>
              <a:rPr lang="vi-VN" smtClean="0"/>
              <a:t>Chia </a:t>
            </a:r>
            <a:r>
              <a:rPr lang="vi-VN"/>
              <a:t>thành các bài toán con, thực thi song song</a:t>
            </a:r>
          </a:p>
          <a:p>
            <a:pPr lvl="1" algn="just"/>
            <a:r>
              <a:rPr lang="vi-VN" smtClean="0"/>
              <a:t>Chỉ có được trong các hệ thống </a:t>
            </a:r>
            <a:r>
              <a:rPr lang="vi-VN"/>
              <a:t>có nhiều thành </a:t>
            </a:r>
            <a:r>
              <a:rPr lang="vi-VN" smtClean="0"/>
              <a:t>phần xử lý (đa CPU</a:t>
            </a:r>
            <a:r>
              <a:rPr lang="vi-VN"/>
              <a:t>, đa kênh </a:t>
            </a:r>
            <a:r>
              <a:rPr lang="vi-VN" smtClean="0"/>
              <a:t>vào /</a:t>
            </a:r>
            <a:r>
              <a:rPr lang="vi-VN"/>
              <a:t>ra)</a:t>
            </a:r>
          </a:p>
          <a:p>
            <a:pPr algn="just"/>
            <a:r>
              <a:rPr lang="vi-VN" smtClean="0"/>
              <a:t>Tính </a:t>
            </a:r>
            <a:r>
              <a:rPr lang="vi-VN"/>
              <a:t>module hóa: Chia </a:t>
            </a:r>
            <a:r>
              <a:rPr lang="vi-VN" smtClean="0"/>
              <a:t>nhỏ các chức năng</a:t>
            </a:r>
            <a:endParaRPr lang="vi-VN"/>
          </a:p>
          <a:p>
            <a:pPr algn="just"/>
            <a:r>
              <a:rPr lang="vi-VN" smtClean="0"/>
              <a:t>Tiện dụng</a:t>
            </a:r>
            <a:endParaRPr lang="vi-VN"/>
          </a:p>
          <a:p>
            <a:pPr lvl="1" algn="just"/>
            <a:r>
              <a:rPr lang="vi-VN" smtClean="0"/>
              <a:t>Có thể thực hiện </a:t>
            </a:r>
            <a:r>
              <a:rPr lang="vi-VN"/>
              <a:t>nhiều </a:t>
            </a:r>
            <a:r>
              <a:rPr lang="vi-VN" smtClean="0"/>
              <a:t>nhiệm vụ tại một thời </a:t>
            </a:r>
            <a:r>
              <a:rPr lang="vi-VN"/>
              <a:t>điểm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9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65" y="311337"/>
            <a:ext cx="10515600" cy="1010295"/>
          </a:xfrm>
        </p:spPr>
        <p:txBody>
          <a:bodyPr/>
          <a:lstStyle/>
          <a:p>
            <a:r>
              <a:rPr lang="vi-VN" smtClean="0"/>
              <a:t>Bài toán “Producer -</a:t>
            </a:r>
            <a:r>
              <a:rPr lang="en-US" smtClean="0"/>
              <a:t> </a:t>
            </a:r>
            <a:r>
              <a:rPr lang="vi-VN" smtClean="0"/>
              <a:t>Consumer”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mtClean="0"/>
              <a:t>Nhà sản xuất </a:t>
            </a:r>
            <a:r>
              <a:rPr lang="vi-VN"/>
              <a:t>(producer)</a:t>
            </a:r>
          </a:p>
          <a:p>
            <a:pPr lvl="1"/>
            <a:r>
              <a:rPr lang="vi-VN" smtClean="0"/>
              <a:t>Sinh sản phẩm </a:t>
            </a:r>
            <a:r>
              <a:rPr lang="vi-VN"/>
              <a:t>(thông </a:t>
            </a:r>
            <a:r>
              <a:rPr lang="vi-VN" smtClean="0"/>
              <a:t>tin</a:t>
            </a:r>
            <a:r>
              <a:rPr lang="en-US" smtClean="0"/>
              <a:t>/</a:t>
            </a:r>
            <a:r>
              <a:rPr lang="en-US" smtClean="0">
                <a:latin typeface="Arial" pitchFamily="34" charset="0"/>
                <a:cs typeface="Arial" pitchFamily="34" charset="0"/>
              </a:rPr>
              <a:t>hàng hoá</a:t>
            </a:r>
            <a:r>
              <a:rPr lang="vi-VN" smtClean="0"/>
              <a:t>)</a:t>
            </a:r>
            <a:endParaRPr lang="vi-VN"/>
          </a:p>
          <a:p>
            <a:r>
              <a:rPr lang="vi-VN" smtClean="0"/>
              <a:t>Người </a:t>
            </a:r>
            <a:r>
              <a:rPr lang="vi-VN"/>
              <a:t>tiêu dùng (consumer)</a:t>
            </a:r>
          </a:p>
          <a:p>
            <a:pPr lvl="1"/>
            <a:r>
              <a:rPr lang="vi-VN" smtClean="0"/>
              <a:t>Dùng </a:t>
            </a:r>
            <a:r>
              <a:rPr lang="vi-VN"/>
              <a:t>thông </a:t>
            </a:r>
            <a:r>
              <a:rPr lang="vi-VN" smtClean="0"/>
              <a:t>tin</a:t>
            </a:r>
            <a:r>
              <a:rPr lang="en-US" smtClean="0"/>
              <a:t>/</a:t>
            </a:r>
            <a:r>
              <a:rPr lang="en-US" smtClean="0">
                <a:latin typeface="Arial" pitchFamily="34" charset="0"/>
                <a:cs typeface="Arial" pitchFamily="34" charset="0"/>
              </a:rPr>
              <a:t>hàng hoá</a:t>
            </a:r>
            <a:r>
              <a:rPr lang="vi-VN" smtClean="0"/>
              <a:t> </a:t>
            </a:r>
            <a:r>
              <a:rPr lang="vi-VN"/>
              <a:t>do Nhà </a:t>
            </a:r>
            <a:r>
              <a:rPr lang="vi-VN" smtClean="0"/>
              <a:t>sản xuất </a:t>
            </a:r>
            <a:r>
              <a:rPr lang="en-US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mtClean="0"/>
              <a:t> </a:t>
            </a:r>
            <a:r>
              <a:rPr lang="vi-VN" smtClean="0"/>
              <a:t>ra</a:t>
            </a:r>
            <a:endParaRPr lang="vi-VN"/>
          </a:p>
          <a:p>
            <a:r>
              <a:rPr lang="vi-VN" smtClean="0"/>
              <a:t>Bộ đệm </a:t>
            </a:r>
            <a:r>
              <a:rPr lang="vi-VN"/>
              <a:t>chung</a:t>
            </a:r>
          </a:p>
          <a:p>
            <a:pPr lvl="1"/>
            <a:r>
              <a:rPr lang="vi-VN" smtClean="0"/>
              <a:t>Không giới hạn</a:t>
            </a:r>
            <a:endParaRPr lang="vi-VN"/>
          </a:p>
          <a:p>
            <a:pPr lvl="1"/>
            <a:r>
              <a:rPr lang="vi-VN" smtClean="0"/>
              <a:t>Giới hạn</a:t>
            </a:r>
            <a:endParaRPr lang="vi-VN"/>
          </a:p>
          <a:p>
            <a:pPr lvl="1"/>
            <a:r>
              <a:rPr lang="vi-VN" smtClean="0"/>
              <a:t>Hỗ trợ bởi hệ điều hành (thông qua IPC</a:t>
            </a:r>
            <a:r>
              <a:rPr lang="en-US" smtClean="0"/>
              <a:t>- </a:t>
            </a:r>
            <a:r>
              <a:rPr lang="en-US" smtClean="0">
                <a:latin typeface="Arial" pitchFamily="34" charset="0"/>
                <a:cs typeface="Arial" pitchFamily="34" charset="0"/>
              </a:rPr>
              <a:t>Inter Process Communication</a:t>
            </a:r>
            <a:r>
              <a:rPr lang="vi-VN" smtClean="0"/>
              <a:t>)</a:t>
            </a:r>
            <a:endParaRPr lang="vi-VN"/>
          </a:p>
          <a:p>
            <a:pPr lvl="1"/>
            <a:r>
              <a:rPr lang="vi-VN" smtClean="0"/>
              <a:t>Do lập trình viên tạo ra bằng </a:t>
            </a:r>
            <a:r>
              <a:rPr lang="vi-VN"/>
              <a:t>cách </a:t>
            </a:r>
            <a:r>
              <a:rPr lang="vi-VN" smtClean="0"/>
              <a:t>sử dụng bộ nhớ chia </a:t>
            </a:r>
            <a:r>
              <a:rPr lang="vi-VN"/>
              <a:t>sẻ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0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24" y="427879"/>
            <a:ext cx="10515600" cy="710640"/>
          </a:xfrm>
        </p:spPr>
        <p:txBody>
          <a:bodyPr/>
          <a:lstStyle/>
          <a:p>
            <a:r>
              <a:rPr lang="vi-VN" smtClean="0"/>
              <a:t>...Bài toán Producer – Consumer...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9"/>
            <a:ext cx="10515600" cy="4838268"/>
          </a:xfrm>
        </p:spPr>
        <p:txBody>
          <a:bodyPr/>
          <a:lstStyle/>
          <a:p>
            <a:r>
              <a:rPr lang="vi-VN" sz="2000"/>
              <a:t>Các </a:t>
            </a:r>
            <a:r>
              <a:rPr lang="vi-VN" sz="2000" smtClean="0"/>
              <a:t>biến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dùng chung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43" y="1326777"/>
            <a:ext cx="4521946" cy="1792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3415161"/>
            <a:ext cx="5056094" cy="326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48" y="3528305"/>
            <a:ext cx="5768788" cy="3168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2965" y="315897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Mã lệnh cho Producer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3812" y="315897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Mã lệnh cho Consumer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32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Truyền thông giữa các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Các </a:t>
            </a:r>
            <a:r>
              <a:rPr lang="vi-VN" smtClean="0"/>
              <a:t>tiến trình có thể giao </a:t>
            </a:r>
            <a:r>
              <a:rPr lang="vi-VN"/>
              <a:t>tiếp thông qua </a:t>
            </a:r>
            <a:r>
              <a:rPr lang="vi-VN" smtClean="0"/>
              <a:t>tính năng </a:t>
            </a:r>
            <a:r>
              <a:rPr lang="vi-VN"/>
              <a:t>truyền thông </a:t>
            </a:r>
            <a:r>
              <a:rPr lang="vi-VN" smtClean="0"/>
              <a:t>giữa các tiến </a:t>
            </a:r>
            <a:r>
              <a:rPr lang="vi-VN"/>
              <a:t>trình (IPC) </a:t>
            </a:r>
            <a:r>
              <a:rPr lang="vi-VN" smtClean="0"/>
              <a:t>của </a:t>
            </a:r>
            <a:r>
              <a:rPr lang="vi-VN"/>
              <a:t>HĐH</a:t>
            </a:r>
          </a:p>
          <a:p>
            <a:pPr algn="just"/>
            <a:r>
              <a:rPr lang="vi-VN" smtClean="0"/>
              <a:t>IPC </a:t>
            </a:r>
            <a:r>
              <a:rPr lang="vi-VN"/>
              <a:t>cho phép các tiến trình </a:t>
            </a:r>
            <a:r>
              <a:rPr lang="en-US" smtClean="0">
                <a:latin typeface="Arial" pitchFamily="34" charset="0"/>
                <a:cs typeface="Arial" pitchFamily="34" charset="0"/>
              </a:rPr>
              <a:t>sử dụng</a:t>
            </a:r>
            <a:r>
              <a:rPr lang="en-US" smtClean="0"/>
              <a:t> </a:t>
            </a:r>
            <a:r>
              <a:rPr lang="vi-VN" smtClean="0"/>
              <a:t>không gian địa chỉ </a:t>
            </a:r>
            <a:r>
              <a:rPr lang="en-US" smtClean="0">
                <a:latin typeface="Arial" pitchFamily="34" charset="0"/>
                <a:cs typeface="Arial" pitchFamily="34" charset="0"/>
              </a:rPr>
              <a:t>để </a:t>
            </a:r>
            <a:r>
              <a:rPr lang="vi-VN" smtClean="0"/>
              <a:t>giao tiếp và đồng </a:t>
            </a:r>
            <a:r>
              <a:rPr lang="vi-VN"/>
              <a:t>bộ</a:t>
            </a:r>
          </a:p>
          <a:p>
            <a:pPr algn="just"/>
            <a:r>
              <a:rPr lang="vi-VN" smtClean="0"/>
              <a:t>Hệ thống </a:t>
            </a:r>
            <a:r>
              <a:rPr lang="vi-VN"/>
              <a:t>truyền thông báo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33</a:t>
            </a:fld>
            <a:r>
              <a:rPr lang="en-US" smtClean="0"/>
              <a:t>/90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04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Hệ thống truyền thông báo...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Giao </a:t>
            </a:r>
            <a:r>
              <a:rPr lang="vi-VN" smtClean="0"/>
              <a:t>tiếp giữa các tiến trình người dùng không cần chia sẻ dữ liệu </a:t>
            </a:r>
            <a:r>
              <a:rPr lang="vi-VN"/>
              <a:t>mà thông qua </a:t>
            </a:r>
            <a:r>
              <a:rPr lang="vi-VN" smtClean="0"/>
              <a:t>việc truyền </a:t>
            </a:r>
            <a:r>
              <a:rPr lang="vi-VN"/>
              <a:t>thông báo</a:t>
            </a:r>
          </a:p>
          <a:p>
            <a:pPr algn="just"/>
            <a:r>
              <a:rPr lang="vi-VN" smtClean="0"/>
              <a:t>Hai </a:t>
            </a:r>
            <a:r>
              <a:rPr lang="vi-VN"/>
              <a:t>thao tác chính</a:t>
            </a:r>
          </a:p>
          <a:p>
            <a:pPr lvl="1" algn="just"/>
            <a:r>
              <a:rPr lang="vi-VN" smtClean="0"/>
              <a:t>Gửi</a:t>
            </a:r>
            <a:endParaRPr lang="vi-VN"/>
          </a:p>
          <a:p>
            <a:pPr lvl="1" algn="just"/>
            <a:r>
              <a:rPr lang="vi-VN" smtClean="0"/>
              <a:t>Nhận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96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...Hệ </a:t>
            </a:r>
            <a:r>
              <a:rPr lang="vi-VN"/>
              <a:t>thống truyền thông báo...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Thông báo</a:t>
            </a:r>
          </a:p>
          <a:p>
            <a:pPr lvl="1" algn="just"/>
            <a:r>
              <a:rPr lang="vi-VN" smtClean="0"/>
              <a:t>Kích thước cố định</a:t>
            </a:r>
            <a:endParaRPr lang="vi-VN"/>
          </a:p>
          <a:p>
            <a:pPr lvl="1" algn="just"/>
            <a:r>
              <a:rPr lang="vi-VN" smtClean="0"/>
              <a:t>Kích </a:t>
            </a:r>
            <a:r>
              <a:rPr lang="vi-VN"/>
              <a:t>thước </a:t>
            </a:r>
            <a:r>
              <a:rPr lang="vi-VN" smtClean="0"/>
              <a:t>thay</a:t>
            </a:r>
            <a:r>
              <a:rPr lang="en-US" smtClean="0"/>
              <a:t> </a:t>
            </a:r>
            <a:r>
              <a:rPr lang="vi-VN" smtClean="0"/>
              <a:t>đổi</a:t>
            </a:r>
            <a:endParaRPr lang="vi-VN"/>
          </a:p>
          <a:p>
            <a:pPr algn="just"/>
            <a:r>
              <a:rPr lang="vi-VN" smtClean="0"/>
              <a:t>Hai </a:t>
            </a:r>
            <a:r>
              <a:rPr lang="vi-VN"/>
              <a:t>tiến trình P &amp; Q truyền thông bằng </a:t>
            </a:r>
            <a:r>
              <a:rPr lang="vi-VN" smtClean="0"/>
              <a:t>cách gửi và nhận </a:t>
            </a:r>
            <a:r>
              <a:rPr lang="vi-VN"/>
              <a:t>thông báo</a:t>
            </a:r>
          </a:p>
          <a:p>
            <a:pPr lvl="1" algn="just"/>
            <a:r>
              <a:rPr lang="vi-VN" smtClean="0"/>
              <a:t>Tạo </a:t>
            </a:r>
            <a:r>
              <a:rPr lang="vi-VN"/>
              <a:t>thành </a:t>
            </a:r>
            <a:r>
              <a:rPr lang="vi-VN" smtClean="0"/>
              <a:t>một kết nối truyền </a:t>
            </a:r>
            <a:r>
              <a:rPr lang="vi-VN"/>
              <a:t>thông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2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...Hệ thống truyền thông </a:t>
            </a:r>
            <a:r>
              <a:rPr lang="vi-VN" smtClean="0"/>
              <a:t>báo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phương </a:t>
            </a:r>
            <a:r>
              <a:rPr lang="vi-VN" smtClean="0"/>
              <a:t>pháp để thiết lập </a:t>
            </a:r>
            <a:r>
              <a:rPr lang="vi-VN"/>
              <a:t>liên </a:t>
            </a:r>
            <a:r>
              <a:rPr lang="vi-VN" smtClean="0"/>
              <a:t>kết và các thao </a:t>
            </a:r>
            <a:r>
              <a:rPr lang="vi-VN"/>
              <a:t>tác </a:t>
            </a:r>
            <a:r>
              <a:rPr lang="vi-VN" smtClean="0"/>
              <a:t>gửi /nhận</a:t>
            </a:r>
            <a:endParaRPr lang="vi-VN"/>
          </a:p>
          <a:p>
            <a:pPr lvl="1"/>
            <a:r>
              <a:rPr lang="vi-VN" smtClean="0"/>
              <a:t>Truyền </a:t>
            </a:r>
            <a:r>
              <a:rPr lang="vi-VN"/>
              <a:t>thông </a:t>
            </a:r>
            <a:r>
              <a:rPr lang="vi-VN" smtClean="0"/>
              <a:t>trực tiếp</a:t>
            </a:r>
            <a:r>
              <a:rPr lang="vi-VN"/>
              <a:t>/ gián tiếp</a:t>
            </a:r>
          </a:p>
          <a:p>
            <a:pPr lvl="1"/>
            <a:r>
              <a:rPr lang="vi-VN" smtClean="0"/>
              <a:t>Truyền thông đối xứng</a:t>
            </a:r>
            <a:r>
              <a:rPr lang="vi-VN"/>
              <a:t>/ bất </a:t>
            </a:r>
            <a:r>
              <a:rPr lang="vi-VN" smtClean="0"/>
              <a:t>đối xứng</a:t>
            </a:r>
            <a:endParaRPr lang="vi-VN"/>
          </a:p>
          <a:p>
            <a:pPr lvl="1"/>
            <a:r>
              <a:rPr lang="vi-VN" smtClean="0"/>
              <a:t>Gửi bản </a:t>
            </a:r>
            <a:r>
              <a:rPr lang="vi-VN"/>
              <a:t>sao hay gửi tham chiếu</a:t>
            </a:r>
          </a:p>
          <a:p>
            <a:pPr lvl="1"/>
            <a:r>
              <a:rPr lang="vi-VN" smtClean="0"/>
              <a:t>Các thông điệp kích</a:t>
            </a:r>
            <a:r>
              <a:rPr lang="en-US" smtClean="0"/>
              <a:t> </a:t>
            </a:r>
            <a:r>
              <a:rPr lang="vi-VN" smtClean="0"/>
              <a:t>thước cố định hoặc thay đổi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2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Định danh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Các tiến trình muốn giao tiếp với nhau cần có một cách thức để tham chiếu đến nhau</a:t>
            </a:r>
            <a:r>
              <a:rPr lang="vi-VN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33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Truyền thông trực tiếp...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Phải </a:t>
            </a:r>
            <a:r>
              <a:rPr lang="vi-VN"/>
              <a:t>khai báo tên </a:t>
            </a:r>
            <a:r>
              <a:rPr lang="vi-VN" smtClean="0"/>
              <a:t>của người nhận/ gửi trong khi giao tiếp</a:t>
            </a:r>
            <a:endParaRPr lang="vi-VN"/>
          </a:p>
          <a:p>
            <a:pPr lvl="1"/>
            <a:r>
              <a:rPr lang="vi-VN" smtClean="0"/>
              <a:t>send </a:t>
            </a:r>
            <a:r>
              <a:rPr lang="vi-VN"/>
              <a:t>(P, message)</a:t>
            </a:r>
          </a:p>
          <a:p>
            <a:pPr lvl="1"/>
            <a:r>
              <a:rPr lang="vi-VN" smtClean="0"/>
              <a:t>receive </a:t>
            </a:r>
            <a:r>
              <a:rPr lang="vi-VN"/>
              <a:t>(Q, message)</a:t>
            </a:r>
          </a:p>
          <a:p>
            <a:r>
              <a:rPr lang="vi-VN" smtClean="0"/>
              <a:t>Tính </a:t>
            </a:r>
            <a:r>
              <a:rPr lang="vi-VN"/>
              <a:t>chất</a:t>
            </a:r>
          </a:p>
          <a:p>
            <a:pPr lvl="1"/>
            <a:r>
              <a:rPr lang="vi-VN" smtClean="0"/>
              <a:t>Tự động thiết lập </a:t>
            </a:r>
            <a:r>
              <a:rPr lang="vi-VN"/>
              <a:t>liên </a:t>
            </a:r>
            <a:r>
              <a:rPr lang="vi-VN" smtClean="0"/>
              <a:t>kết khi cần giao tiếp</a:t>
            </a:r>
          </a:p>
          <a:p>
            <a:pPr lvl="1"/>
            <a:r>
              <a:rPr lang="vi-VN" smtClean="0"/>
              <a:t>Mỗi liên kết có đúng hai tiến trình</a:t>
            </a:r>
          </a:p>
          <a:p>
            <a:pPr lvl="1"/>
            <a:r>
              <a:rPr lang="vi-VN" smtClean="0"/>
              <a:t>Có đúng </a:t>
            </a:r>
            <a:r>
              <a:rPr lang="vi-VN"/>
              <a:t>một liên </a:t>
            </a:r>
            <a:r>
              <a:rPr lang="vi-VN" smtClean="0"/>
              <a:t>kết giữa bất kì 2 cặp tiến trình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1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...Truyền </a:t>
            </a:r>
            <a:r>
              <a:rPr lang="vi-VN"/>
              <a:t>thông trực </a:t>
            </a:r>
            <a:r>
              <a:rPr lang="vi-VN" smtClean="0"/>
              <a:t>tiếp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Hệ thống vừa xét</a:t>
            </a:r>
            <a:r>
              <a:rPr lang="vi-VN"/>
              <a:t>: </a:t>
            </a:r>
            <a:r>
              <a:rPr lang="vi-VN" smtClean="0"/>
              <a:t>đối xứng địa chỉ</a:t>
            </a:r>
            <a:endParaRPr lang="vi-VN"/>
          </a:p>
          <a:p>
            <a:r>
              <a:rPr lang="vi-VN" smtClean="0"/>
              <a:t>Hệ thống bất đối xứng địa chỉ</a:t>
            </a:r>
            <a:endParaRPr lang="vi-VN"/>
          </a:p>
          <a:p>
            <a:pPr lvl="1"/>
            <a:r>
              <a:rPr lang="vi-VN" smtClean="0"/>
              <a:t>Chỉ </a:t>
            </a:r>
            <a:r>
              <a:rPr lang="vi-VN"/>
              <a:t>có </a:t>
            </a:r>
            <a:r>
              <a:rPr lang="vi-VN" smtClean="0"/>
              <a:t>người gửi </a:t>
            </a:r>
            <a:r>
              <a:rPr lang="vi-VN"/>
              <a:t>định danh </a:t>
            </a:r>
            <a:r>
              <a:rPr lang="vi-VN" smtClean="0"/>
              <a:t>người nhận</a:t>
            </a:r>
            <a:endParaRPr lang="vi-VN"/>
          </a:p>
          <a:p>
            <a:pPr lvl="1"/>
            <a:r>
              <a:rPr lang="vi-VN" smtClean="0"/>
              <a:t>Người nhận </a:t>
            </a:r>
            <a:r>
              <a:rPr lang="vi-VN"/>
              <a:t>không </a:t>
            </a:r>
            <a:r>
              <a:rPr lang="vi-VN" smtClean="0"/>
              <a:t>cần định </a:t>
            </a:r>
            <a:r>
              <a:rPr lang="vi-VN"/>
              <a:t>danh </a:t>
            </a:r>
            <a:r>
              <a:rPr lang="vi-VN" smtClean="0"/>
              <a:t>người</a:t>
            </a:r>
            <a:r>
              <a:rPr lang="en-US" smtClean="0"/>
              <a:t> </a:t>
            </a:r>
            <a:r>
              <a:rPr lang="vi-VN" smtClean="0"/>
              <a:t>gửi</a:t>
            </a:r>
            <a:endParaRPr lang="vi-VN"/>
          </a:p>
          <a:p>
            <a:pPr lvl="2"/>
            <a:r>
              <a:rPr lang="vi-VN" smtClean="0"/>
              <a:t>Send(P</a:t>
            </a:r>
            <a:r>
              <a:rPr lang="vi-VN"/>
              <a:t>, message)</a:t>
            </a:r>
          </a:p>
          <a:p>
            <a:pPr lvl="2"/>
            <a:r>
              <a:rPr lang="vi-VN" smtClean="0"/>
              <a:t>Receive(id</a:t>
            </a:r>
            <a:r>
              <a:rPr lang="vi-VN"/>
              <a:t>, message)</a:t>
            </a:r>
          </a:p>
          <a:p>
            <a:pPr lvl="1"/>
            <a:r>
              <a:rPr lang="vi-VN" smtClean="0"/>
              <a:t>Thay đổi tên một tiến trình </a:t>
            </a:r>
            <a:r>
              <a:rPr lang="vi-VN" smtClean="0">
                <a:sym typeface="Symbol" panose="05050102010706020507" pitchFamily="18" charset="2"/>
              </a:rPr>
              <a:t> </a:t>
            </a:r>
            <a:r>
              <a:rPr lang="vi-VN" smtClean="0"/>
              <a:t>duyệt lại toàn bộ các tiến trình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39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42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Tiến trình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(Process)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Chương trình đang được thực hiện</a:t>
            </a:r>
            <a:r>
              <a:rPr lang="en-US" smtClean="0"/>
              <a:t>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bao gồm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mtClean="0"/>
              <a:t>Phần văn bản</a:t>
            </a:r>
            <a:endParaRPr lang="vi-VN"/>
          </a:p>
          <a:p>
            <a:pPr lvl="1"/>
            <a:r>
              <a:rPr lang="vi-VN" smtClean="0"/>
              <a:t>Ngăn xếp</a:t>
            </a:r>
            <a:endParaRPr lang="vi-VN"/>
          </a:p>
          <a:p>
            <a:pPr lvl="1"/>
            <a:r>
              <a:rPr lang="vi-VN" smtClean="0"/>
              <a:t>Phần dữ liệu</a:t>
            </a:r>
            <a:endParaRPr lang="vi-VN"/>
          </a:p>
          <a:p>
            <a:pPr lvl="1"/>
            <a:r>
              <a:rPr lang="vi-VN" smtClean="0"/>
              <a:t>Giá </a:t>
            </a:r>
            <a:r>
              <a:rPr lang="vi-VN"/>
              <a:t>trị </a:t>
            </a:r>
            <a:r>
              <a:rPr lang="vi-VN" smtClean="0"/>
              <a:t>bộ đếm chương </a:t>
            </a:r>
            <a:r>
              <a:rPr lang="vi-VN"/>
              <a:t>trình, thanh ghi</a:t>
            </a:r>
          </a:p>
          <a:p>
            <a:r>
              <a:rPr lang="vi-VN" smtClean="0"/>
              <a:t>CPU xử lý tiến trình tuần tự</a:t>
            </a:r>
            <a:endParaRPr lang="vi-VN"/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Là t</a:t>
            </a:r>
            <a:r>
              <a:rPr lang="vi-VN" smtClean="0"/>
              <a:t>hực thể hoạt </a:t>
            </a:r>
            <a:r>
              <a:rPr lang="vi-VN"/>
              <a:t>động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đối lập với</a:t>
            </a:r>
            <a:r>
              <a:rPr lang="vi-VN" smtClean="0"/>
              <a:t> </a:t>
            </a:r>
            <a:r>
              <a:rPr lang="vi-VN"/>
              <a:t>chương </a:t>
            </a:r>
            <a:r>
              <a:rPr lang="vi-VN" smtClean="0"/>
              <a:t>trình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8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Truyền thông </a:t>
            </a:r>
            <a:r>
              <a:rPr lang="vi-VN" smtClean="0"/>
              <a:t>gián </a:t>
            </a:r>
            <a:r>
              <a:rPr lang="vi-VN"/>
              <a:t>tiếp...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Gửi và nhận </a:t>
            </a:r>
            <a:r>
              <a:rPr lang="vi-VN"/>
              <a:t>thông qua hòm </a:t>
            </a:r>
            <a:r>
              <a:rPr lang="vi-VN" smtClean="0"/>
              <a:t>thư hoặc cổng</a:t>
            </a:r>
            <a:endParaRPr lang="vi-VN"/>
          </a:p>
          <a:p>
            <a:r>
              <a:rPr lang="vi-VN" smtClean="0"/>
              <a:t>Mỗi hòm thư có một số định </a:t>
            </a:r>
            <a:r>
              <a:rPr lang="vi-VN"/>
              <a:t>danh</a:t>
            </a:r>
          </a:p>
          <a:p>
            <a:r>
              <a:rPr lang="vi-VN" smtClean="0"/>
              <a:t>Các </a:t>
            </a:r>
            <a:r>
              <a:rPr lang="vi-VN"/>
              <a:t>thao tác gửi</a:t>
            </a:r>
            <a:r>
              <a:rPr lang="vi-VN" smtClean="0"/>
              <a:t>/ nhận</a:t>
            </a:r>
            <a:endParaRPr lang="vi-VN"/>
          </a:p>
          <a:p>
            <a:pPr lvl="1"/>
            <a:r>
              <a:rPr lang="vi-VN" smtClean="0"/>
              <a:t>Send(A</a:t>
            </a:r>
            <a:r>
              <a:rPr lang="vi-VN"/>
              <a:t>, message) – A là hòm thư</a:t>
            </a:r>
          </a:p>
          <a:p>
            <a:pPr lvl="1"/>
            <a:r>
              <a:rPr lang="vi-VN" smtClean="0"/>
              <a:t>Receive(A</a:t>
            </a:r>
            <a:r>
              <a:rPr lang="vi-VN"/>
              <a:t>, message) – </a:t>
            </a:r>
            <a:r>
              <a:rPr lang="vi-VN" smtClean="0"/>
              <a:t>nhận một </a:t>
            </a:r>
            <a:r>
              <a:rPr lang="vi-VN"/>
              <a:t>thông báo </a:t>
            </a:r>
            <a:r>
              <a:rPr lang="vi-VN" smtClean="0"/>
              <a:t>từ hòm thư 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0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...Truyền </a:t>
            </a:r>
            <a:r>
              <a:rPr lang="vi-VN"/>
              <a:t>thông </a:t>
            </a:r>
            <a:r>
              <a:rPr lang="vi-VN" smtClean="0"/>
              <a:t>gián tiếp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/>
              <a:t>Tính chất</a:t>
            </a:r>
          </a:p>
          <a:p>
            <a:pPr lvl="1" algn="just"/>
            <a:r>
              <a:rPr lang="vi-VN" sz="3200" smtClean="0"/>
              <a:t>Một liên kết được thiết lập giữa hai tiến trình chỉ khi cả hai </a:t>
            </a:r>
            <a:r>
              <a:rPr lang="vi-VN" sz="3200"/>
              <a:t>là thành viên </a:t>
            </a:r>
            <a:r>
              <a:rPr lang="vi-VN" sz="3200" smtClean="0"/>
              <a:t>của một </a:t>
            </a:r>
            <a:r>
              <a:rPr lang="vi-VN" sz="3200"/>
              <a:t>hòm thư</a:t>
            </a:r>
          </a:p>
          <a:p>
            <a:pPr lvl="1" algn="just"/>
            <a:r>
              <a:rPr lang="vi-VN" sz="3200" smtClean="0"/>
              <a:t>Một liên kết có thể có nhiều hơn </a:t>
            </a:r>
            <a:r>
              <a:rPr lang="vi-VN" sz="3200"/>
              <a:t>hai </a:t>
            </a:r>
            <a:r>
              <a:rPr lang="vi-VN" sz="3200" smtClean="0"/>
              <a:t>tiến trình</a:t>
            </a:r>
            <a:endParaRPr lang="vi-VN" sz="3200"/>
          </a:p>
          <a:p>
            <a:pPr lvl="1" algn="just"/>
            <a:r>
              <a:rPr lang="vi-VN" sz="3200" smtClean="0"/>
              <a:t>Giữa </a:t>
            </a:r>
            <a:r>
              <a:rPr lang="vi-VN" sz="3200"/>
              <a:t>hai </a:t>
            </a:r>
            <a:r>
              <a:rPr lang="vi-VN" sz="3200" smtClean="0"/>
              <a:t>tiến trình có thể có </a:t>
            </a:r>
            <a:r>
              <a:rPr lang="vi-VN" sz="3200"/>
              <a:t>nhiều liên kết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95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Đồng bộ hóa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smtClean="0"/>
              <a:t>Truyền </a:t>
            </a:r>
            <a:r>
              <a:rPr lang="vi-VN" sz="3200"/>
              <a:t>thông báo có </a:t>
            </a:r>
            <a:r>
              <a:rPr lang="vi-VN" sz="3200" smtClean="0"/>
              <a:t>thể là </a:t>
            </a:r>
            <a:r>
              <a:rPr lang="vi-VN" sz="3200"/>
              <a:t>phong tỏa hay </a:t>
            </a:r>
            <a:r>
              <a:rPr lang="vi-VN" sz="3200" smtClean="0"/>
              <a:t>không </a:t>
            </a:r>
            <a:r>
              <a:rPr lang="vi-VN" sz="3200"/>
              <a:t>phong </a:t>
            </a:r>
            <a:r>
              <a:rPr lang="vi-VN" sz="3200" smtClean="0"/>
              <a:t>tỏa (</a:t>
            </a:r>
            <a:r>
              <a:rPr lang="vi-VN" sz="3200"/>
              <a:t>đồng </a:t>
            </a:r>
            <a:r>
              <a:rPr lang="vi-VN" sz="3200" smtClean="0"/>
              <a:t>bộ hoặc không đồng bộ</a:t>
            </a:r>
            <a:r>
              <a:rPr lang="vi-VN" sz="3200"/>
              <a:t>)</a:t>
            </a:r>
          </a:p>
          <a:p>
            <a:pPr lvl="1" algn="just"/>
            <a:r>
              <a:rPr lang="vi-VN" sz="2800" smtClean="0"/>
              <a:t>Phong tỏa gửi</a:t>
            </a:r>
            <a:endParaRPr lang="vi-VN" sz="2800"/>
          </a:p>
          <a:p>
            <a:pPr lvl="1" algn="just"/>
            <a:r>
              <a:rPr lang="vi-VN" sz="2800" smtClean="0"/>
              <a:t>Không </a:t>
            </a:r>
            <a:r>
              <a:rPr lang="vi-VN" sz="2800"/>
              <a:t>phong </a:t>
            </a:r>
            <a:r>
              <a:rPr lang="vi-VN" sz="2800" smtClean="0"/>
              <a:t>tỏa gửi</a:t>
            </a:r>
            <a:endParaRPr lang="vi-VN" sz="2800"/>
          </a:p>
          <a:p>
            <a:pPr lvl="1" algn="just"/>
            <a:r>
              <a:rPr lang="vi-VN" sz="2800" smtClean="0"/>
              <a:t>Phong tỏa nhận</a:t>
            </a:r>
            <a:endParaRPr lang="vi-VN" sz="2800"/>
          </a:p>
          <a:p>
            <a:pPr lvl="1" algn="just"/>
            <a:r>
              <a:rPr lang="vi-VN" sz="2800" smtClean="0"/>
              <a:t>Không </a:t>
            </a:r>
            <a:r>
              <a:rPr lang="vi-VN" sz="2800"/>
              <a:t>phong </a:t>
            </a:r>
            <a:r>
              <a:rPr lang="vi-VN" sz="2800" smtClean="0"/>
              <a:t>tỏa nhận</a:t>
            </a:r>
            <a:endParaRPr lang="vi-VN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48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Lưu trữ bộ đệm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smtClean="0"/>
              <a:t>Hàng đợi tạm</a:t>
            </a:r>
            <a:r>
              <a:rPr lang="vi-VN" sz="3200"/>
              <a:t>: các cách </a:t>
            </a:r>
            <a:r>
              <a:rPr lang="vi-VN" sz="3200" smtClean="0"/>
              <a:t>thiết kế</a:t>
            </a:r>
            <a:endParaRPr lang="vi-VN" sz="3200"/>
          </a:p>
          <a:p>
            <a:pPr lvl="1"/>
            <a:r>
              <a:rPr lang="vi-VN" sz="2800" smtClean="0"/>
              <a:t>Zero </a:t>
            </a:r>
            <a:r>
              <a:rPr lang="vi-VN" sz="2800"/>
              <a:t>capacity</a:t>
            </a:r>
          </a:p>
          <a:p>
            <a:pPr lvl="1"/>
            <a:r>
              <a:rPr lang="vi-VN" sz="2800" smtClean="0"/>
              <a:t>Bounded </a:t>
            </a:r>
            <a:r>
              <a:rPr lang="vi-VN" sz="2800"/>
              <a:t>capacity</a:t>
            </a:r>
          </a:p>
          <a:p>
            <a:pPr lvl="1"/>
            <a:r>
              <a:rPr lang="vi-VN" sz="2800" smtClean="0"/>
              <a:t>Unbounded </a:t>
            </a:r>
            <a:r>
              <a:rPr lang="vi-VN" sz="2800"/>
              <a:t>capacity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68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Luồng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(Thread)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3600" smtClean="0"/>
              <a:t>Tại sao đa luồng?</a:t>
            </a:r>
          </a:p>
          <a:p>
            <a:pPr lvl="1"/>
            <a:r>
              <a:rPr lang="vi-VN" sz="3200" smtClean="0"/>
              <a:t>Trình duyệt Web</a:t>
            </a:r>
          </a:p>
          <a:p>
            <a:pPr lvl="2"/>
            <a:r>
              <a:rPr lang="en-US" sz="2800" smtClean="0">
                <a:latin typeface="Arial" pitchFamily="34" charset="0"/>
                <a:cs typeface="Arial" pitchFamily="34" charset="0"/>
              </a:rPr>
              <a:t>Luồng h</a:t>
            </a:r>
            <a:r>
              <a:rPr lang="vi-VN" sz="2800" smtClean="0"/>
              <a:t>iển thị ảnh hoặc văn</a:t>
            </a:r>
            <a:r>
              <a:rPr lang="en-US" sz="2800" smtClean="0"/>
              <a:t> </a:t>
            </a:r>
            <a:r>
              <a:rPr lang="vi-VN" sz="2800" smtClean="0"/>
              <a:t>bản</a:t>
            </a:r>
          </a:p>
          <a:p>
            <a:pPr lvl="2"/>
            <a:r>
              <a:rPr lang="en-US" sz="2800">
                <a:latin typeface="Arial" pitchFamily="34" charset="0"/>
                <a:cs typeface="Arial" pitchFamily="34" charset="0"/>
              </a:rPr>
              <a:t>Luồng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n</a:t>
            </a:r>
            <a:r>
              <a:rPr lang="vi-VN" sz="2800" smtClean="0"/>
              <a:t>hận dữ liệu từ mạng</a:t>
            </a:r>
          </a:p>
          <a:p>
            <a:pPr lvl="1"/>
            <a:r>
              <a:rPr lang="vi-VN" sz="3200" smtClean="0"/>
              <a:t>Trình word</a:t>
            </a:r>
          </a:p>
          <a:p>
            <a:pPr lvl="2"/>
            <a:r>
              <a:rPr lang="en-US" sz="2800">
                <a:latin typeface="Arial" pitchFamily="34" charset="0"/>
                <a:cs typeface="Arial" pitchFamily="34" charset="0"/>
              </a:rPr>
              <a:t>Luồng </a:t>
            </a:r>
            <a:r>
              <a:rPr lang="vi-VN" sz="2800"/>
              <a:t>hiển </a:t>
            </a:r>
            <a:r>
              <a:rPr lang="vi-VN" sz="2800" smtClean="0"/>
              <a:t>thị văn bản</a:t>
            </a:r>
          </a:p>
          <a:p>
            <a:pPr lvl="2"/>
            <a:r>
              <a:rPr lang="en-US" sz="2800">
                <a:latin typeface="Arial" pitchFamily="34" charset="0"/>
                <a:cs typeface="Arial" pitchFamily="34" charset="0"/>
              </a:rPr>
              <a:t>Luồng </a:t>
            </a:r>
            <a:r>
              <a:rPr lang="en-US" sz="2800" smtClean="0"/>
              <a:t>đ</a:t>
            </a:r>
            <a:r>
              <a:rPr lang="vi-VN" sz="2800" smtClean="0"/>
              <a:t>ọc kí tự từ người </a:t>
            </a:r>
            <a:r>
              <a:rPr lang="vi-VN" sz="2800"/>
              <a:t>dùng</a:t>
            </a:r>
          </a:p>
          <a:p>
            <a:pPr lvl="2"/>
            <a:r>
              <a:rPr lang="en-US" sz="2800">
                <a:latin typeface="Arial" pitchFamily="34" charset="0"/>
                <a:cs typeface="Arial" pitchFamily="34" charset="0"/>
              </a:rPr>
              <a:t>Luồng t</a:t>
            </a:r>
            <a:r>
              <a:rPr lang="vi-VN" sz="2800" smtClean="0"/>
              <a:t>hực hiện kiểm tra ngữ pháp </a:t>
            </a:r>
            <a:r>
              <a:rPr lang="vi-VN" sz="2800"/>
              <a:t>và chính </a:t>
            </a:r>
            <a:r>
              <a:rPr lang="vi-VN" sz="2800" smtClean="0"/>
              <a:t>tả ngầm</a:t>
            </a:r>
            <a:endParaRPr lang="vi-VN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29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Tiến trình đơn luồng và tiến trình đa luồng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079" y="1560513"/>
            <a:ext cx="5094892" cy="4610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8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Tại sao đa luồng?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smtClean="0"/>
              <a:t>Một ứng dụng đơn cần thực hiện một số nhiệm vụ tương tự đồng </a:t>
            </a:r>
            <a:r>
              <a:rPr lang="vi-VN" sz="3200"/>
              <a:t>thời</a:t>
            </a:r>
          </a:p>
          <a:p>
            <a:pPr lvl="1" algn="just"/>
            <a:r>
              <a:rPr lang="vi-VN" sz="2800" smtClean="0"/>
              <a:t>Ví </a:t>
            </a:r>
            <a:r>
              <a:rPr lang="vi-VN" sz="2800"/>
              <a:t>dụ: Máy </a:t>
            </a:r>
            <a:r>
              <a:rPr lang="vi-VN" sz="2800" smtClean="0"/>
              <a:t>chủ web</a:t>
            </a:r>
            <a:endParaRPr lang="vi-VN" sz="2800"/>
          </a:p>
          <a:p>
            <a:pPr algn="just"/>
            <a:r>
              <a:rPr lang="vi-VN" sz="3200" smtClean="0"/>
              <a:t>Giải </a:t>
            </a:r>
            <a:r>
              <a:rPr lang="vi-VN" sz="3200"/>
              <a:t>pháp </a:t>
            </a:r>
            <a:r>
              <a:rPr lang="vi-VN" sz="3200" smtClean="0"/>
              <a:t>đa tiến trình trước đây</a:t>
            </a:r>
            <a:endParaRPr lang="vi-VN" sz="3200"/>
          </a:p>
          <a:p>
            <a:pPr lvl="1" algn="just"/>
            <a:r>
              <a:rPr lang="vi-VN" sz="2800" smtClean="0"/>
              <a:t>Nặng nề hơn</a:t>
            </a:r>
            <a:endParaRPr lang="vi-VN" sz="2800"/>
          </a:p>
          <a:p>
            <a:pPr lvl="1" algn="just"/>
            <a:r>
              <a:rPr lang="vi-VN" sz="2800" smtClean="0"/>
              <a:t>Lãng </a:t>
            </a:r>
            <a:r>
              <a:rPr lang="vi-VN" sz="2800"/>
              <a:t>phí do các </a:t>
            </a:r>
            <a:r>
              <a:rPr lang="vi-VN" sz="2800" smtClean="0"/>
              <a:t>tiến trình</a:t>
            </a:r>
            <a:r>
              <a:rPr lang="en-US" sz="2800" smtClean="0"/>
              <a:t> </a:t>
            </a:r>
            <a:r>
              <a:rPr lang="vi-VN" sz="2800" smtClean="0"/>
              <a:t>cùng thực hiện một số nhiệm vụ tương </a:t>
            </a:r>
            <a:r>
              <a:rPr lang="vi-VN" sz="2800"/>
              <a:t>tự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44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Lợi ích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Tính đáp ứng</a:t>
            </a:r>
            <a:endParaRPr lang="vi-VN"/>
          </a:p>
          <a:p>
            <a:r>
              <a:rPr lang="vi-VN" smtClean="0"/>
              <a:t>Chia sẻ tài </a:t>
            </a:r>
            <a:r>
              <a:rPr lang="vi-VN"/>
              <a:t>nguyên</a:t>
            </a:r>
          </a:p>
          <a:p>
            <a:r>
              <a:rPr lang="vi-VN" smtClean="0"/>
              <a:t>Kinh </a:t>
            </a:r>
            <a:r>
              <a:rPr lang="vi-VN"/>
              <a:t>tế</a:t>
            </a:r>
          </a:p>
          <a:p>
            <a:pPr lvl="1"/>
            <a:r>
              <a:rPr lang="vi-VN" smtClean="0"/>
              <a:t>Phân </a:t>
            </a:r>
            <a:r>
              <a:rPr lang="vi-VN"/>
              <a:t>phối tài nguyên và </a:t>
            </a:r>
            <a:r>
              <a:rPr lang="vi-VN" smtClean="0"/>
              <a:t>bộ nhớ cho tiến trình tốn kém</a:t>
            </a:r>
            <a:endParaRPr lang="vi-VN"/>
          </a:p>
          <a:p>
            <a:r>
              <a:rPr lang="vi-VN" smtClean="0"/>
              <a:t>Tận dụng </a:t>
            </a:r>
            <a:r>
              <a:rPr lang="vi-VN"/>
              <a:t>các </a:t>
            </a:r>
            <a:r>
              <a:rPr lang="vi-VN" smtClean="0"/>
              <a:t>kiến trúc đa xử lý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Luồng mức người dùng (User - Thread)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Quản lý luồng được thực hiện bởi thư viện luồng ở mức người </a:t>
            </a:r>
            <a:r>
              <a:rPr lang="vi-VN"/>
              <a:t>dùng</a:t>
            </a:r>
          </a:p>
          <a:p>
            <a:r>
              <a:rPr lang="vi-VN" smtClean="0"/>
              <a:t>Examples</a:t>
            </a:r>
            <a:endParaRPr lang="vi-VN"/>
          </a:p>
          <a:p>
            <a:pPr lvl="1"/>
            <a:r>
              <a:rPr lang="vi-VN" smtClean="0"/>
              <a:t>POSIX </a:t>
            </a:r>
            <a:r>
              <a:rPr lang="vi-VN" i="1"/>
              <a:t>Pthreads</a:t>
            </a:r>
          </a:p>
          <a:p>
            <a:pPr lvl="1"/>
            <a:r>
              <a:rPr lang="vi-VN" smtClean="0"/>
              <a:t>Mach </a:t>
            </a:r>
            <a:r>
              <a:rPr lang="vi-VN" i="1"/>
              <a:t>C-threads</a:t>
            </a:r>
          </a:p>
          <a:p>
            <a:pPr lvl="1"/>
            <a:r>
              <a:rPr lang="vi-VN" smtClean="0"/>
              <a:t>Solaris </a:t>
            </a:r>
            <a:r>
              <a:rPr lang="vi-VN" i="1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18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Luồng mức nhân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Hỗ trợ trực tiếp bởi hệ điều </a:t>
            </a:r>
            <a:r>
              <a:rPr lang="vi-VN"/>
              <a:t>hành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Ví dụ: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mtClean="0"/>
              <a:t>Windows 95/98/NT/2000</a:t>
            </a:r>
            <a:r>
              <a:rPr lang="en-US" smtClean="0">
                <a:latin typeface="Arial" pitchFamily="34" charset="0"/>
                <a:cs typeface="Arial" pitchFamily="34" charset="0"/>
              </a:rPr>
              <a:t>/7/8/10/2003/2012/2019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mtClean="0"/>
              <a:t>Solaris</a:t>
            </a:r>
            <a:endParaRPr lang="vi-VN"/>
          </a:p>
          <a:p>
            <a:pPr lvl="1"/>
            <a:r>
              <a:rPr lang="vi-VN" smtClean="0"/>
              <a:t>Tru64 </a:t>
            </a:r>
            <a:r>
              <a:rPr lang="vi-VN"/>
              <a:t>UNIX</a:t>
            </a:r>
          </a:p>
          <a:p>
            <a:pPr lvl="1"/>
            <a:r>
              <a:rPr lang="vi-VN" smtClean="0"/>
              <a:t>BeOS</a:t>
            </a:r>
            <a:endParaRPr lang="vi-VN"/>
          </a:p>
          <a:p>
            <a:pPr lvl="1"/>
            <a:r>
              <a:rPr lang="vi-VN" smtClean="0"/>
              <a:t>Linux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49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3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bộ nhớ tiến trình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36" y="1524324"/>
            <a:ext cx="2780952" cy="5180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60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mô hình đa luồng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</a:t>
            </a:r>
            <a:r>
              <a:rPr lang="en-US"/>
              <a:t>hình Many-to-One </a:t>
            </a:r>
          </a:p>
          <a:p>
            <a:r>
              <a:rPr lang="en-US" smtClean="0"/>
              <a:t>Mô </a:t>
            </a:r>
            <a:r>
              <a:rPr lang="en-US"/>
              <a:t>hình One-to-One</a:t>
            </a:r>
          </a:p>
          <a:p>
            <a:r>
              <a:rPr lang="en-US" smtClean="0"/>
              <a:t>Mô </a:t>
            </a:r>
            <a:r>
              <a:rPr lang="en-US"/>
              <a:t>hình Many-to-Many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0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hình Many-to-One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00" y="1560513"/>
            <a:ext cx="5067450" cy="4610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25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hình One-to-One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715" y="2070325"/>
            <a:ext cx="5647619" cy="35904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hình Many-to-Many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559" y="1560513"/>
            <a:ext cx="5093932" cy="4610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7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Chuẩn </a:t>
            </a:r>
            <a:r>
              <a:rPr lang="vi-VN"/>
              <a:t>Posix (IEEE 1003.1c), API cho </a:t>
            </a:r>
            <a:r>
              <a:rPr lang="vi-VN" smtClean="0"/>
              <a:t>việc tạo và đồng bộ tiến trình</a:t>
            </a:r>
            <a:endParaRPr lang="vi-VN"/>
          </a:p>
          <a:p>
            <a:pPr algn="just"/>
            <a:r>
              <a:rPr lang="vi-VN" smtClean="0"/>
              <a:t>API xác định </a:t>
            </a:r>
            <a:r>
              <a:rPr lang="vi-VN"/>
              <a:t>giao </a:t>
            </a:r>
            <a:r>
              <a:rPr lang="vi-VN" smtClean="0"/>
              <a:t>diện của thư viện,thực thi tùy </a:t>
            </a:r>
            <a:r>
              <a:rPr lang="vi-VN"/>
              <a:t>thuộc vào </a:t>
            </a:r>
            <a:r>
              <a:rPr lang="vi-VN" smtClean="0"/>
              <a:t>cài đặt thư viện</a:t>
            </a:r>
            <a:r>
              <a:rPr lang="vi-VN"/>
              <a:t>.</a:t>
            </a:r>
          </a:p>
          <a:p>
            <a:pPr algn="just"/>
            <a:r>
              <a:rPr lang="vi-VN" smtClean="0"/>
              <a:t>Phổ biến </a:t>
            </a:r>
            <a:r>
              <a:rPr lang="vi-VN"/>
              <a:t>trong dòng </a:t>
            </a:r>
            <a:r>
              <a:rPr lang="vi-VN" smtClean="0"/>
              <a:t>hệ điều </a:t>
            </a:r>
            <a:r>
              <a:rPr lang="vi-VN"/>
              <a:t>hành Unix.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81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9" y="365125"/>
            <a:ext cx="7194177" cy="62883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81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Lập lịch CPU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khái </a:t>
            </a:r>
            <a:r>
              <a:rPr lang="vi-VN" smtClean="0"/>
              <a:t>niệm cơ bản</a:t>
            </a:r>
            <a:endParaRPr lang="vi-VN"/>
          </a:p>
          <a:p>
            <a:r>
              <a:rPr lang="vi-VN" smtClean="0"/>
              <a:t>Điều kiện lập lịch</a:t>
            </a:r>
            <a:endParaRPr lang="vi-VN"/>
          </a:p>
          <a:p>
            <a:r>
              <a:rPr lang="vi-VN" smtClean="0"/>
              <a:t>Các thuật toán lập lịch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8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khái niệm cơ bản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Tận dụng </a:t>
            </a:r>
            <a:r>
              <a:rPr lang="vi-VN"/>
              <a:t>tối đa CPU </a:t>
            </a:r>
            <a:r>
              <a:rPr lang="vi-VN" smtClean="0"/>
              <a:t>trong đa chương </a:t>
            </a:r>
            <a:r>
              <a:rPr lang="vi-VN"/>
              <a:t>trình</a:t>
            </a:r>
          </a:p>
          <a:p>
            <a:pPr algn="just"/>
            <a:r>
              <a:rPr lang="vi-VN" smtClean="0"/>
              <a:t>Chu kỳ của </a:t>
            </a:r>
            <a:r>
              <a:rPr lang="vi-VN"/>
              <a:t>các CPU-I/O burst – </a:t>
            </a:r>
            <a:r>
              <a:rPr lang="vi-VN" smtClean="0"/>
              <a:t>Việc thực thi tiến </a:t>
            </a:r>
            <a:r>
              <a:rPr lang="vi-VN"/>
              <a:t>trình là một chu kì </a:t>
            </a:r>
            <a:r>
              <a:rPr lang="vi-VN" smtClean="0"/>
              <a:t>của các thực thi bởi CPU </a:t>
            </a:r>
            <a:r>
              <a:rPr lang="vi-VN"/>
              <a:t>và </a:t>
            </a:r>
            <a:r>
              <a:rPr lang="vi-VN" smtClean="0"/>
              <a:t>chờ đợi vào ra</a:t>
            </a:r>
            <a:endParaRPr lang="vi-VN"/>
          </a:p>
          <a:p>
            <a:pPr algn="just"/>
            <a:r>
              <a:rPr lang="vi-VN" smtClean="0"/>
              <a:t>Phân phối CPU </a:t>
            </a:r>
            <a:r>
              <a:rPr lang="vi-VN"/>
              <a:t>burst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90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Luân phiên giữa các CPU và I/O </a:t>
            </a:r>
            <a:r>
              <a:rPr lang="vi-VN"/>
              <a:t>burst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907" y="1557310"/>
            <a:ext cx="3307256" cy="45906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30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Biểu đồ tần suất của các CPU </a:t>
            </a:r>
            <a:r>
              <a:rPr lang="vi-VN"/>
              <a:t>burst </a:t>
            </a:r>
            <a:r>
              <a:rPr lang="vi-VN" smtClean="0"/>
              <a:t>theo thời gian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035" y="1814421"/>
            <a:ext cx="5795683" cy="38766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95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Trạng thái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Tiến </a:t>
            </a:r>
            <a:r>
              <a:rPr lang="vi-VN"/>
              <a:t>trình </a:t>
            </a:r>
            <a:r>
              <a:rPr lang="vi-VN" smtClean="0"/>
              <a:t>thay đổi trạng </a:t>
            </a:r>
            <a:r>
              <a:rPr lang="vi-VN"/>
              <a:t>thái trong khi thựchiện</a:t>
            </a:r>
          </a:p>
          <a:p>
            <a:pPr lvl="1"/>
            <a:r>
              <a:rPr lang="vi-VN" smtClean="0"/>
              <a:t>New</a:t>
            </a:r>
            <a:endParaRPr lang="en-US" smtClean="0"/>
          </a:p>
          <a:p>
            <a:pPr lvl="1"/>
            <a:r>
              <a:rPr lang="vi-VN"/>
              <a:t>Ready</a:t>
            </a:r>
          </a:p>
          <a:p>
            <a:pPr lvl="1"/>
            <a:r>
              <a:rPr lang="vi-VN" smtClean="0"/>
              <a:t>Running</a:t>
            </a:r>
            <a:endParaRPr lang="vi-VN"/>
          </a:p>
          <a:p>
            <a:pPr lvl="1"/>
            <a:r>
              <a:rPr lang="vi-VN" smtClean="0"/>
              <a:t>Waiting</a:t>
            </a:r>
            <a:endParaRPr lang="vi-VN"/>
          </a:p>
          <a:p>
            <a:pPr lvl="1"/>
            <a:r>
              <a:rPr lang="vi-VN" smtClean="0"/>
              <a:t>Terminated</a:t>
            </a:r>
            <a:endParaRPr lang="vi-VN"/>
          </a:p>
          <a:p>
            <a:r>
              <a:rPr lang="vi-VN" smtClean="0"/>
              <a:t>Tại một thời điểm chỉ </a:t>
            </a:r>
            <a:r>
              <a:rPr lang="vi-VN"/>
              <a:t>có </a:t>
            </a:r>
            <a:r>
              <a:rPr lang="vi-VN" smtClean="0"/>
              <a:t>một tiến trình ở trạng thái running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2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Bộ lập lịch CPU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smtClean="0"/>
              <a:t>Chọn </a:t>
            </a:r>
            <a:r>
              <a:rPr lang="vi-VN"/>
              <a:t>trong </a:t>
            </a:r>
            <a:r>
              <a:rPr lang="vi-VN" smtClean="0"/>
              <a:t>số các tiến trình trong bộ nhớ trong </a:t>
            </a:r>
            <a:r>
              <a:rPr lang="vi-VN"/>
              <a:t>và </a:t>
            </a:r>
            <a:r>
              <a:rPr lang="vi-VN" smtClean="0"/>
              <a:t>ở trạng thái ready để thực hiện </a:t>
            </a:r>
            <a:r>
              <a:rPr lang="vi-VN"/>
              <a:t>(trao </a:t>
            </a:r>
            <a:r>
              <a:rPr lang="vi-VN" smtClean="0"/>
              <a:t>quyền sử dụng </a:t>
            </a:r>
            <a:r>
              <a:rPr lang="vi-VN"/>
              <a:t>CPU cho </a:t>
            </a:r>
            <a:r>
              <a:rPr lang="vi-VN" smtClean="0"/>
              <a:t>tiến trình đó</a:t>
            </a:r>
            <a:r>
              <a:rPr lang="vi-VN"/>
              <a:t>)</a:t>
            </a:r>
          </a:p>
          <a:p>
            <a:pPr algn="just"/>
            <a:r>
              <a:rPr lang="vi-VN" smtClean="0"/>
              <a:t>Việc lập lịch </a:t>
            </a:r>
            <a:r>
              <a:rPr lang="vi-VN"/>
              <a:t>có </a:t>
            </a:r>
            <a:r>
              <a:rPr lang="vi-VN" smtClean="0"/>
              <a:t>thể được thực hiện </a:t>
            </a:r>
            <a:r>
              <a:rPr lang="vi-VN"/>
              <a:t>trong </a:t>
            </a:r>
            <a:r>
              <a:rPr lang="vi-VN" smtClean="0"/>
              <a:t>một số trường </a:t>
            </a:r>
            <a:r>
              <a:rPr lang="vi-VN"/>
              <a:t>hợp</a:t>
            </a:r>
          </a:p>
          <a:p>
            <a:pPr marL="457200" lvl="1" indent="0" algn="just">
              <a:buNone/>
            </a:pPr>
            <a:r>
              <a:rPr lang="vi-VN"/>
              <a:t>1. </a:t>
            </a:r>
            <a:r>
              <a:rPr lang="vi-VN" smtClean="0"/>
              <a:t>Tiến trình trạng thái </a:t>
            </a:r>
            <a:r>
              <a:rPr lang="vi-VN"/>
              <a:t>running </a:t>
            </a:r>
            <a:r>
              <a:rPr lang="vi-VN" smtClean="0"/>
              <a:t>chuyển sang </a:t>
            </a:r>
            <a:r>
              <a:rPr lang="vi-VN"/>
              <a:t>waiting</a:t>
            </a:r>
          </a:p>
          <a:p>
            <a:pPr marL="457200" lvl="1" indent="0" algn="just">
              <a:buNone/>
            </a:pPr>
            <a:r>
              <a:rPr lang="vi-VN"/>
              <a:t>2. </a:t>
            </a:r>
            <a:r>
              <a:rPr lang="vi-VN" smtClean="0"/>
              <a:t>Tiến trình trạng thái </a:t>
            </a:r>
            <a:r>
              <a:rPr lang="vi-VN"/>
              <a:t>running </a:t>
            </a:r>
            <a:r>
              <a:rPr lang="vi-VN" smtClean="0"/>
              <a:t>chuyển sang trạng thái </a:t>
            </a:r>
            <a:r>
              <a:rPr lang="vi-VN"/>
              <a:t>ready</a:t>
            </a:r>
          </a:p>
          <a:p>
            <a:pPr marL="457200" lvl="1" indent="0" algn="just">
              <a:buNone/>
            </a:pPr>
            <a:r>
              <a:rPr lang="vi-VN" smtClean="0"/>
              <a:t>3. Có một tiến trình ở trạng thái waiting chuyển sang trạng thái ready</a:t>
            </a:r>
          </a:p>
          <a:p>
            <a:pPr marL="457200" lvl="1" indent="0" algn="just">
              <a:buNone/>
            </a:pPr>
            <a:r>
              <a:rPr lang="vi-VN" smtClean="0"/>
              <a:t>4</a:t>
            </a:r>
            <a:r>
              <a:rPr lang="vi-VN"/>
              <a:t>. </a:t>
            </a:r>
            <a:r>
              <a:rPr lang="vi-VN" smtClean="0"/>
              <a:t>Tiến trình hiện tại kết thúc thực thi</a:t>
            </a:r>
            <a:endParaRPr lang="vi-VN"/>
          </a:p>
          <a:p>
            <a:pPr algn="just"/>
            <a:r>
              <a:rPr lang="vi-VN" smtClean="0"/>
              <a:t>Lập lịch </a:t>
            </a:r>
            <a:r>
              <a:rPr lang="vi-VN"/>
              <a:t>trong chỉ trong các trường hợp 1 và 4 </a:t>
            </a:r>
            <a:r>
              <a:rPr lang="vi-VN" smtClean="0"/>
              <a:t>gọi là lập lịch không chiếm đoạt </a:t>
            </a:r>
            <a:r>
              <a:rPr lang="vi-VN"/>
              <a:t>(hay còn </a:t>
            </a:r>
            <a:r>
              <a:rPr lang="vi-VN" smtClean="0"/>
              <a:t>gọi là cộng </a:t>
            </a:r>
            <a:r>
              <a:rPr lang="vi-VN"/>
              <a:t>tác)</a:t>
            </a:r>
          </a:p>
          <a:p>
            <a:pPr algn="just"/>
            <a:r>
              <a:rPr lang="vi-VN" smtClean="0"/>
              <a:t>Các </a:t>
            </a:r>
            <a:r>
              <a:rPr lang="vi-VN"/>
              <a:t>trường </a:t>
            </a:r>
            <a:r>
              <a:rPr lang="vi-VN" smtClean="0"/>
              <a:t>hợp còn lại gọi là lập lịch chiếm đoạt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12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Bộ điều vận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Bộ điều vận có nhiệm vụ chuyển điều khiển CPU cho tiến trình được lựa chọn bởi bộ lập lịch ngắn hạn</a:t>
            </a:r>
            <a:endParaRPr lang="vi-VN"/>
          </a:p>
          <a:p>
            <a:r>
              <a:rPr lang="vi-VN" smtClean="0"/>
              <a:t>Chức năng của bộ điều vận </a:t>
            </a:r>
            <a:r>
              <a:rPr lang="vi-VN"/>
              <a:t>bao gồm</a:t>
            </a:r>
          </a:p>
          <a:p>
            <a:pPr lvl="1"/>
            <a:r>
              <a:rPr lang="vi-VN" smtClean="0"/>
              <a:t>Chuyển đổi ngữ cảnh</a:t>
            </a:r>
            <a:endParaRPr lang="vi-VN"/>
          </a:p>
          <a:p>
            <a:pPr lvl="1"/>
            <a:r>
              <a:rPr lang="vi-VN" smtClean="0"/>
              <a:t>Chuyển </a:t>
            </a:r>
            <a:r>
              <a:rPr lang="vi-VN"/>
              <a:t>sang user mode</a:t>
            </a:r>
          </a:p>
          <a:p>
            <a:pPr lvl="1"/>
            <a:r>
              <a:rPr lang="vi-VN" smtClean="0"/>
              <a:t>Chuyển điều khiển đến một vị </a:t>
            </a:r>
            <a:r>
              <a:rPr lang="vi-VN"/>
              <a:t>trí </a:t>
            </a:r>
            <a:r>
              <a:rPr lang="vi-VN" smtClean="0"/>
              <a:t>xác định </a:t>
            </a:r>
            <a:r>
              <a:rPr lang="vi-VN"/>
              <a:t>trong </a:t>
            </a:r>
            <a:r>
              <a:rPr lang="vi-VN" smtClean="0"/>
              <a:t>chương trình </a:t>
            </a:r>
            <a:r>
              <a:rPr lang="vi-VN"/>
              <a:t>người dùng </a:t>
            </a:r>
            <a:r>
              <a:rPr lang="vi-VN" smtClean="0"/>
              <a:t>để khởi </a:t>
            </a:r>
            <a:r>
              <a:rPr lang="vi-VN"/>
              <a:t>động </a:t>
            </a:r>
            <a:r>
              <a:rPr lang="vi-VN" smtClean="0"/>
              <a:t>lại chương </a:t>
            </a:r>
            <a:r>
              <a:rPr lang="vi-VN"/>
              <a:t>trình</a:t>
            </a:r>
          </a:p>
          <a:p>
            <a:r>
              <a:rPr lang="vi-VN" smtClean="0"/>
              <a:t>Độ trễ điều vận</a:t>
            </a:r>
            <a:endParaRPr lang="vi-VN"/>
          </a:p>
          <a:p>
            <a:pPr lvl="1"/>
            <a:r>
              <a:rPr lang="vi-VN" smtClean="0"/>
              <a:t>Thời gian dừng một tiến trình để bắt đầu thực thi tiến trình khác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07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Điều kiện lập lịch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Tính tận dụng </a:t>
            </a:r>
            <a:r>
              <a:rPr lang="vi-VN"/>
              <a:t>CPU</a:t>
            </a:r>
          </a:p>
          <a:p>
            <a:pPr lvl="1"/>
            <a:r>
              <a:rPr lang="vi-VN" smtClean="0"/>
              <a:t>Thông </a:t>
            </a:r>
            <a:r>
              <a:rPr lang="vi-VN"/>
              <a:t>thường </a:t>
            </a:r>
            <a:r>
              <a:rPr lang="vi-VN" smtClean="0"/>
              <a:t>từ 40-90</a:t>
            </a:r>
            <a:r>
              <a:rPr lang="vi-VN"/>
              <a:t>%</a:t>
            </a:r>
          </a:p>
          <a:p>
            <a:r>
              <a:rPr lang="vi-VN" smtClean="0"/>
              <a:t>Thông </a:t>
            </a:r>
            <a:r>
              <a:rPr lang="vi-VN"/>
              <a:t>lượng</a:t>
            </a:r>
          </a:p>
          <a:p>
            <a:r>
              <a:rPr lang="vi-VN" smtClean="0"/>
              <a:t>Thời </a:t>
            </a:r>
            <a:r>
              <a:rPr lang="vi-VN"/>
              <a:t>gian quay vòng (turnaround time) </a:t>
            </a:r>
          </a:p>
          <a:p>
            <a:r>
              <a:rPr lang="vi-VN" smtClean="0"/>
              <a:t>Thời </a:t>
            </a:r>
            <a:r>
              <a:rPr lang="vi-VN"/>
              <a:t>gian chờ</a:t>
            </a:r>
          </a:p>
          <a:p>
            <a:r>
              <a:rPr lang="vi-VN" smtClean="0"/>
              <a:t>Thời </a:t>
            </a:r>
            <a:r>
              <a:rPr lang="vi-VN"/>
              <a:t>gian </a:t>
            </a:r>
            <a:r>
              <a:rPr lang="vi-VN" smtClean="0"/>
              <a:t>phản ứng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8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Vấn đề tối ưu các điều kiện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Cực đại </a:t>
            </a:r>
            <a:r>
              <a:rPr lang="vi-VN"/>
              <a:t>hóa tính </a:t>
            </a:r>
            <a:r>
              <a:rPr lang="vi-VN" smtClean="0"/>
              <a:t>tận dụng </a:t>
            </a:r>
            <a:r>
              <a:rPr lang="vi-VN"/>
              <a:t>CPU</a:t>
            </a:r>
          </a:p>
          <a:p>
            <a:r>
              <a:rPr lang="vi-VN" smtClean="0"/>
              <a:t>Cực đại </a:t>
            </a:r>
            <a:r>
              <a:rPr lang="vi-VN"/>
              <a:t>hóa thông lượng</a:t>
            </a:r>
          </a:p>
          <a:p>
            <a:r>
              <a:rPr lang="vi-VN" smtClean="0"/>
              <a:t>Cực tiểu hóa thời </a:t>
            </a:r>
            <a:r>
              <a:rPr lang="vi-VN"/>
              <a:t>gian quay vòng</a:t>
            </a:r>
          </a:p>
          <a:p>
            <a:r>
              <a:rPr lang="vi-VN" smtClean="0"/>
              <a:t>Cực tiểu hóa thời </a:t>
            </a:r>
            <a:r>
              <a:rPr lang="vi-VN"/>
              <a:t>gian đợi</a:t>
            </a:r>
          </a:p>
          <a:p>
            <a:r>
              <a:rPr lang="vi-VN" smtClean="0"/>
              <a:t>Cực tiểu hóa thời </a:t>
            </a:r>
            <a:r>
              <a:rPr lang="vi-VN"/>
              <a:t>gian </a:t>
            </a:r>
            <a:r>
              <a:rPr lang="vi-VN" smtClean="0"/>
              <a:t>phản ứng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2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thuật toán lập lịch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Đến trước–Phục vụ trước (FCFS</a:t>
            </a:r>
            <a:r>
              <a:rPr lang="vi-VN"/>
              <a:t>)</a:t>
            </a:r>
          </a:p>
          <a:p>
            <a:r>
              <a:rPr lang="vi-VN" smtClean="0"/>
              <a:t>Công việc ngắn nhất trước </a:t>
            </a:r>
            <a:r>
              <a:rPr lang="vi-VN"/>
              <a:t>(SJF)</a:t>
            </a:r>
          </a:p>
          <a:p>
            <a:r>
              <a:rPr lang="vi-VN" smtClean="0"/>
              <a:t>Lập lịch </a:t>
            </a:r>
            <a:r>
              <a:rPr lang="vi-VN"/>
              <a:t>với độ </a:t>
            </a:r>
            <a:r>
              <a:rPr lang="vi-VN" smtClean="0"/>
              <a:t>ưu tiên</a:t>
            </a:r>
            <a:endParaRPr lang="vi-VN"/>
          </a:p>
          <a:p>
            <a:r>
              <a:rPr lang="vi-VN" smtClean="0"/>
              <a:t>Lập lịch Round-Robin (</a:t>
            </a:r>
            <a:r>
              <a:rPr lang="vi-VN"/>
              <a:t>RR)</a:t>
            </a:r>
          </a:p>
          <a:p>
            <a:r>
              <a:rPr lang="vi-VN" smtClean="0"/>
              <a:t>Lập lịch đa hàng đợi</a:t>
            </a:r>
            <a:endParaRPr lang="vi-VN"/>
          </a:p>
          <a:p>
            <a:r>
              <a:rPr lang="vi-VN" smtClean="0"/>
              <a:t>Lập lịch </a:t>
            </a:r>
            <a:r>
              <a:rPr lang="vi-VN"/>
              <a:t>với hàng </a:t>
            </a:r>
            <a:r>
              <a:rPr lang="vi-VN" smtClean="0"/>
              <a:t>đợi phản hồi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13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“</a:t>
            </a:r>
            <a:r>
              <a:rPr lang="vi-VN" smtClean="0"/>
              <a:t>Đến trước - Phục vụ trước” (</a:t>
            </a:r>
            <a:r>
              <a:rPr lang="vi-VN"/>
              <a:t>FCFS</a:t>
            </a:r>
            <a:r>
              <a:rPr lang="vi-VN" smtClean="0"/>
              <a:t>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1" y="1367993"/>
            <a:ext cx="10515600" cy="4610965"/>
          </a:xfrm>
        </p:spPr>
        <p:txBody>
          <a:bodyPr>
            <a:normAutofit fontScale="85000" lnSpcReduction="20000"/>
          </a:bodyPr>
          <a:lstStyle/>
          <a:p>
            <a:r>
              <a:rPr lang="vi-VN" sz="1800" smtClean="0"/>
              <a:t>Ba tiến trình đến theo thứ tự là </a:t>
            </a:r>
            <a:r>
              <a:rPr lang="vi-VN" sz="1800"/>
              <a:t>P1, P2, P3</a:t>
            </a:r>
          </a:p>
          <a:p>
            <a:r>
              <a:rPr lang="vi-VN" sz="1800" smtClean="0"/>
              <a:t>Thời gian thực hiện của P1</a:t>
            </a:r>
            <a:r>
              <a:rPr lang="vi-VN" sz="1800"/>
              <a:t>, P2 </a:t>
            </a:r>
            <a:r>
              <a:rPr lang="vi-VN" sz="1800" smtClean="0"/>
              <a:t>và P3 lần lượt là 24</a:t>
            </a:r>
            <a:r>
              <a:rPr lang="vi-VN" sz="1800"/>
              <a:t>, 3 và 3</a:t>
            </a:r>
          </a:p>
          <a:p>
            <a:pPr>
              <a:buFont typeface="Wingdings" pitchFamily="2" charset="2"/>
              <a:buChar char="§"/>
            </a:pPr>
            <a:r>
              <a:rPr lang="vi-VN" sz="1800" b="1" smtClean="0">
                <a:solidFill>
                  <a:srgbClr val="C00000"/>
                </a:solidFill>
              </a:rPr>
              <a:t>Biểu đồ Gantt </a:t>
            </a:r>
            <a:r>
              <a:rPr lang="vi-VN" sz="1800" b="1">
                <a:solidFill>
                  <a:srgbClr val="C00000"/>
                </a:solidFill>
              </a:rPr>
              <a:t>trong </a:t>
            </a:r>
            <a:r>
              <a:rPr lang="vi-VN" sz="1800" b="1" smtClean="0">
                <a:solidFill>
                  <a:srgbClr val="C00000"/>
                </a:solidFill>
              </a:rPr>
              <a:t>lập lịch </a:t>
            </a:r>
            <a:r>
              <a:rPr lang="vi-VN" sz="1800" b="1">
                <a:solidFill>
                  <a:srgbClr val="C00000"/>
                </a:solidFill>
              </a:rPr>
              <a:t>FCFS</a:t>
            </a:r>
          </a:p>
          <a:p>
            <a:endParaRPr lang="vi-VN" sz="1800" smtClean="0"/>
          </a:p>
          <a:p>
            <a:endParaRPr lang="vi-VN" sz="1800"/>
          </a:p>
          <a:p>
            <a:endParaRPr lang="en-US" sz="1800" smtClean="0"/>
          </a:p>
          <a:p>
            <a:pPr>
              <a:buFont typeface="Wingdings" pitchFamily="2" charset="2"/>
              <a:buChar char="§"/>
            </a:pPr>
            <a:r>
              <a:rPr lang="en-US" sz="1900" b="1" smtClean="0">
                <a:solidFill>
                  <a:srgbClr val="C00000"/>
                </a:solidFill>
              </a:rPr>
              <a:t>Thời gian chờ=Thời gian kết thúc-Thời gian đến-Thời gian chạy</a:t>
            </a:r>
            <a:endParaRPr lang="vi-VN" sz="1900" b="1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1600" smtClean="0"/>
              <a:t>Vậy   </a:t>
            </a:r>
            <a:r>
              <a:rPr lang="en-US" sz="1600" smtClean="0"/>
              <a:t>P1=24-0-24= 0</a:t>
            </a:r>
          </a:p>
          <a:p>
            <a:pPr marL="457200" lvl="1" indent="0">
              <a:buNone/>
            </a:pPr>
            <a:r>
              <a:rPr lang="en-US" sz="1600" smtClean="0"/>
              <a:t>         P2=27-0-3  =24</a:t>
            </a:r>
          </a:p>
          <a:p>
            <a:pPr marL="457200" lvl="1" indent="0">
              <a:buNone/>
            </a:pPr>
            <a:r>
              <a:rPr lang="en-US" sz="1600"/>
              <a:t> </a:t>
            </a:r>
            <a:r>
              <a:rPr lang="en-US" sz="1600" smtClean="0"/>
              <a:t>       P3=30-0-3   =27</a:t>
            </a:r>
          </a:p>
          <a:p>
            <a:pPr marL="457200" lvl="1" indent="0">
              <a:buNone/>
            </a:pPr>
            <a:r>
              <a:rPr lang="en-US" sz="1600" smtClean="0"/>
              <a:t>Thời gian chờ trung bình = 51/3=17</a:t>
            </a:r>
          </a:p>
          <a:p>
            <a:pPr>
              <a:buFont typeface="Wingdings" pitchFamily="2" charset="2"/>
              <a:buChar char="§"/>
            </a:pPr>
            <a:r>
              <a:rPr lang="en-US" sz="1900" b="1" smtClean="0">
                <a:solidFill>
                  <a:srgbClr val="C00000"/>
                </a:solidFill>
              </a:rPr>
              <a:t>Thời gian lưu=</a:t>
            </a:r>
            <a:r>
              <a:rPr lang="en-US" sz="1900" b="1">
                <a:solidFill>
                  <a:srgbClr val="C00000"/>
                </a:solidFill>
              </a:rPr>
              <a:t>Thời </a:t>
            </a:r>
            <a:r>
              <a:rPr lang="en-US" sz="1900" b="1">
                <a:solidFill>
                  <a:srgbClr val="C00000"/>
                </a:solidFill>
              </a:rPr>
              <a:t>gian </a:t>
            </a:r>
            <a:r>
              <a:rPr lang="en-US" sz="1900" b="1" smtClean="0">
                <a:solidFill>
                  <a:srgbClr val="C00000"/>
                </a:solidFill>
              </a:rPr>
              <a:t>chờ+Thời </a:t>
            </a:r>
            <a:r>
              <a:rPr lang="en-US" sz="1900" b="1">
                <a:solidFill>
                  <a:srgbClr val="C00000"/>
                </a:solidFill>
              </a:rPr>
              <a:t>gian </a:t>
            </a:r>
            <a:r>
              <a:rPr lang="en-US" sz="1900" b="1" smtClean="0">
                <a:solidFill>
                  <a:srgbClr val="C00000"/>
                </a:solidFill>
              </a:rPr>
              <a:t>chạy</a:t>
            </a:r>
          </a:p>
          <a:p>
            <a:pPr marL="457200" lvl="1" indent="0">
              <a:buNone/>
            </a:pPr>
            <a:r>
              <a:rPr lang="en-US" sz="1600"/>
              <a:t>Vậy   </a:t>
            </a:r>
            <a:r>
              <a:rPr lang="en-US" sz="1600" smtClean="0"/>
              <a:t>P1 = 0+24 = 24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         </a:t>
            </a:r>
            <a:r>
              <a:rPr lang="en-US" sz="1600" smtClean="0"/>
              <a:t>P2 = 24+3 = 27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        </a:t>
            </a:r>
            <a:r>
              <a:rPr lang="en-US" sz="1600" smtClean="0"/>
              <a:t> P3 = 27+3 = 30</a:t>
            </a:r>
            <a:endParaRPr lang="en-US" sz="1600"/>
          </a:p>
          <a:p>
            <a:pPr marL="457200" lvl="1" indent="0">
              <a:buNone/>
            </a:pPr>
            <a:r>
              <a:rPr lang="en-US" sz="1600" smtClean="0"/>
              <a:t>Thời gian lưu trung bình=81/3=27</a:t>
            </a:r>
            <a:endParaRPr lang="vi-VN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71" y="2120512"/>
            <a:ext cx="6073492" cy="7916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8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...“</a:t>
            </a:r>
            <a:r>
              <a:rPr lang="vi-VN"/>
              <a:t>Đến trước - Phục vụ trước” (FCFS</a:t>
            </a:r>
            <a:r>
              <a:rPr lang="vi-VN" smtClean="0"/>
              <a:t>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mtClean="0">
                <a:solidFill>
                  <a:srgbClr val="C00000"/>
                </a:solidFill>
              </a:rPr>
              <a:t>Nếu</a:t>
            </a:r>
            <a:r>
              <a:rPr lang="vi-VN" smtClean="0"/>
              <a:t> các tiến trình đến </a:t>
            </a:r>
            <a:r>
              <a:rPr lang="vi-VN"/>
              <a:t>theo </a:t>
            </a:r>
            <a:r>
              <a:rPr lang="vi-VN" smtClean="0"/>
              <a:t>thứ tự P2</a:t>
            </a:r>
            <a:r>
              <a:rPr lang="vi-VN"/>
              <a:t>, P3, P1</a:t>
            </a:r>
          </a:p>
          <a:p>
            <a:r>
              <a:rPr lang="vi-VN" smtClean="0"/>
              <a:t>Biểu đồ Gantt </a:t>
            </a:r>
            <a:r>
              <a:rPr lang="vi-VN"/>
              <a:t>cho </a:t>
            </a:r>
            <a:r>
              <a:rPr lang="vi-VN" smtClean="0"/>
              <a:t>lập lịch</a:t>
            </a:r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r>
              <a:rPr lang="vi-VN" smtClean="0"/>
              <a:t>Thời </a:t>
            </a:r>
            <a:r>
              <a:rPr lang="vi-VN"/>
              <a:t>gian </a:t>
            </a:r>
            <a:r>
              <a:rPr lang="vi-VN" smtClean="0"/>
              <a:t>chờ của </a:t>
            </a:r>
            <a:r>
              <a:rPr lang="vi-VN"/>
              <a:t>P1 = 6; P2 = 0; P3 = 3</a:t>
            </a:r>
          </a:p>
          <a:p>
            <a:r>
              <a:rPr lang="vi-VN" smtClean="0"/>
              <a:t>Thời </a:t>
            </a:r>
            <a:r>
              <a:rPr lang="vi-VN"/>
              <a:t>gian </a:t>
            </a:r>
            <a:r>
              <a:rPr lang="vi-VN" smtClean="0"/>
              <a:t>chờ trung </a:t>
            </a:r>
            <a:r>
              <a:rPr lang="vi-VN"/>
              <a:t>bình: (6 + 0 + 3)/3 = 3</a:t>
            </a:r>
          </a:p>
          <a:p>
            <a:r>
              <a:rPr lang="vi-VN" smtClean="0"/>
              <a:t>Tốt hơn nhiều so với trường hợp trên</a:t>
            </a:r>
            <a:endParaRPr lang="vi-VN"/>
          </a:p>
          <a:p>
            <a:r>
              <a:rPr lang="vi-VN" smtClean="0"/>
              <a:t>Convoy </a:t>
            </a:r>
            <a:r>
              <a:rPr lang="vi-VN"/>
              <a:t>effect </a:t>
            </a:r>
            <a:r>
              <a:rPr lang="en-US" smtClean="0"/>
              <a:t>(hiệu quả hộ vệ)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96" y="2533704"/>
            <a:ext cx="5486065" cy="12045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0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1010295"/>
          </a:xfrm>
        </p:spPr>
        <p:txBody>
          <a:bodyPr>
            <a:normAutofit fontScale="90000"/>
          </a:bodyPr>
          <a:lstStyle/>
          <a:p>
            <a:r>
              <a:rPr lang="vi-VN" smtClean="0"/>
              <a:t>Công việc ngắn nhất trước (</a:t>
            </a:r>
            <a:r>
              <a:rPr lang="vi-VN" smtClean="0"/>
              <a:t>SJF</a:t>
            </a:r>
            <a:r>
              <a:rPr lang="en-US" smtClean="0"/>
              <a:t>-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Shortest Job First</a:t>
            </a:r>
            <a:r>
              <a:rPr lang="en-US" smtClean="0"/>
              <a:t>)</a:t>
            </a:r>
            <a:r>
              <a:rPr lang="vi-VN" smtClean="0"/>
              <a:t>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smtClean="0"/>
              <a:t>Liên kết mỗi tiến trình </a:t>
            </a:r>
            <a:r>
              <a:rPr lang="en-US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mtClean="0"/>
              <a:t> </a:t>
            </a:r>
            <a:r>
              <a:rPr lang="vi-VN" smtClean="0"/>
              <a:t>độ </a:t>
            </a:r>
            <a:r>
              <a:rPr lang="vi-VN" smtClean="0"/>
              <a:t>dài </a:t>
            </a:r>
            <a:r>
              <a:rPr lang="vi-VN"/>
              <a:t>của “CPU burst” </a:t>
            </a:r>
            <a:r>
              <a:rPr lang="vi-VN" smtClean="0"/>
              <a:t>tiếp theo</a:t>
            </a:r>
            <a:r>
              <a:rPr lang="vi-VN"/>
              <a:t>. </a:t>
            </a:r>
            <a:r>
              <a:rPr lang="vi-VN" smtClean="0"/>
              <a:t>Sử dụng độ dài này để lập lịch tiến trình với thời gian ngắn nhất</a:t>
            </a:r>
            <a:r>
              <a:rPr lang="vi-VN"/>
              <a:t>.</a:t>
            </a:r>
          </a:p>
          <a:p>
            <a:pPr algn="just"/>
            <a:r>
              <a:rPr lang="vi-VN" smtClean="0"/>
              <a:t>Hai </a:t>
            </a:r>
            <a:r>
              <a:rPr lang="vi-VN"/>
              <a:t>dạng</a:t>
            </a:r>
          </a:p>
          <a:p>
            <a:pPr lvl="1" algn="just"/>
            <a:r>
              <a:rPr lang="vi-VN" smtClean="0"/>
              <a:t>Không chiếm đoạt–Một khi CPU đã được gán cho tiến trình</a:t>
            </a:r>
            <a:r>
              <a:rPr lang="vi-VN"/>
              <a:t>, CPU không </a:t>
            </a:r>
            <a:r>
              <a:rPr lang="vi-VN" smtClean="0"/>
              <a:t>thể bị chiếm đoạt bởi một tiến </a:t>
            </a:r>
            <a:r>
              <a:rPr lang="vi-VN"/>
              <a:t>trình </a:t>
            </a:r>
            <a:r>
              <a:rPr lang="vi-VN" smtClean="0"/>
              <a:t>nào </a:t>
            </a:r>
            <a:r>
              <a:rPr lang="vi-VN" smtClean="0"/>
              <a:t>khác</a:t>
            </a:r>
            <a:r>
              <a:rPr lang="en-US" smtClean="0"/>
              <a:t> (</a:t>
            </a:r>
            <a:r>
              <a:rPr lang="en-US" smtClean="0">
                <a:latin typeface="Arial" pitchFamily="34" charset="0"/>
                <a:cs typeface="Arial" pitchFamily="34" charset="0"/>
              </a:rPr>
              <a:t>Non-preemptive)</a:t>
            </a:r>
            <a:r>
              <a:rPr lang="vi-VN" smtClean="0"/>
              <a:t>.</a:t>
            </a:r>
            <a:endParaRPr lang="vi-VN"/>
          </a:p>
          <a:p>
            <a:pPr lvl="1" algn="just"/>
            <a:r>
              <a:rPr lang="vi-VN" smtClean="0"/>
              <a:t>Chiếm đoạt–Nếu một tiến trình mới đến với độ dài </a:t>
            </a:r>
            <a:r>
              <a:rPr lang="vi-VN"/>
              <a:t>CPU </a:t>
            </a:r>
            <a:r>
              <a:rPr lang="vi-VN" smtClean="0"/>
              <a:t>burst nhỏ hơn thời gian thực thi còn lại của tiến trình sở hữu </a:t>
            </a:r>
            <a:r>
              <a:rPr lang="vi-VN"/>
              <a:t>CPU, </a:t>
            </a:r>
            <a:r>
              <a:rPr lang="vi-VN" smtClean="0"/>
              <a:t>tiến trình mới được chiếm hữu CPU </a:t>
            </a:r>
            <a:r>
              <a:rPr lang="vi-VN" smtClean="0"/>
              <a:t>–</a:t>
            </a:r>
            <a:r>
              <a:rPr lang="en-US" smtClean="0"/>
              <a:t> </a:t>
            </a:r>
            <a:r>
              <a:rPr lang="vi-VN" smtClean="0"/>
              <a:t>Dạng </a:t>
            </a:r>
            <a:r>
              <a:rPr lang="vi-VN" smtClean="0"/>
              <a:t>“Thời gian còn lại ngắn nhất trước</a:t>
            </a:r>
            <a:r>
              <a:rPr lang="vi-VN"/>
              <a:t>” (</a:t>
            </a:r>
            <a:r>
              <a:rPr lang="vi-VN" smtClean="0"/>
              <a:t>SR</a:t>
            </a:r>
            <a:r>
              <a:rPr lang="en-US">
                <a:latin typeface="Arial" pitchFamily="34" charset="0"/>
                <a:cs typeface="Arial" pitchFamily="34" charset="0"/>
              </a:rPr>
              <a:t>N</a:t>
            </a:r>
            <a:r>
              <a:rPr lang="vi-VN" smtClean="0"/>
              <a:t>)</a:t>
            </a:r>
            <a:r>
              <a:rPr lang="en-US" smtClean="0"/>
              <a:t> (P</a:t>
            </a:r>
            <a:r>
              <a:rPr lang="en-US" smtClean="0">
                <a:latin typeface="Arial" pitchFamily="34" charset="0"/>
                <a:cs typeface="Arial" pitchFamily="34" charset="0"/>
              </a:rPr>
              <a:t>reemptive</a:t>
            </a:r>
            <a:r>
              <a:rPr lang="en-US">
                <a:latin typeface="Arial" pitchFamily="34" charset="0"/>
                <a:cs typeface="Arial" pitchFamily="34" charset="0"/>
              </a:rPr>
              <a:t>)</a:t>
            </a:r>
            <a:endParaRPr lang="vi-VN"/>
          </a:p>
          <a:p>
            <a:pPr algn="just"/>
            <a:r>
              <a:rPr lang="vi-VN" smtClean="0"/>
              <a:t>SJF </a:t>
            </a:r>
            <a:r>
              <a:rPr lang="vi-VN"/>
              <a:t>tối </a:t>
            </a:r>
            <a:r>
              <a:rPr lang="vi-VN" smtClean="0"/>
              <a:t>ưu thời gian chờ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6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SJF không chiếm đoạt</a:t>
            </a:r>
            <a:r>
              <a:rPr lang="en-US" smtClean="0"/>
              <a:t>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SJN</a:t>
            </a:r>
            <a:r>
              <a:rPr lang="en-US" smtClean="0"/>
              <a:t>-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Shortest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mtClean="0"/>
              <a:t>)</a:t>
            </a:r>
            <a:r>
              <a:rPr lang="vi-VN" smtClean="0"/>
              <a:t>: </a:t>
            </a:r>
            <a:r>
              <a:rPr lang="en-US" smtClean="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5441577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smtClean="0"/>
              <a:t>Ví dụ:</a:t>
            </a:r>
            <a:endParaRPr lang="vi-VN" b="1" smtClean="0"/>
          </a:p>
          <a:p>
            <a:endParaRPr lang="vi-VN"/>
          </a:p>
          <a:p>
            <a:endParaRPr lang="vi-VN" smtClean="0"/>
          </a:p>
          <a:p>
            <a:endParaRPr lang="en-US" smtClean="0"/>
          </a:p>
          <a:p>
            <a:pPr>
              <a:buFont typeface="Wingdings" pitchFamily="2" charset="2"/>
              <a:buChar char="§"/>
            </a:pPr>
            <a:r>
              <a:rPr lang="en-US" sz="3300" b="1" smtClean="0">
                <a:solidFill>
                  <a:srgbClr val="C00000"/>
                </a:solidFill>
              </a:rPr>
              <a:t>Biểu đồ Gantt</a:t>
            </a:r>
            <a:endParaRPr lang="vi-VN" sz="3300" b="1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200" b="1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900" b="1" smtClean="0">
                <a:solidFill>
                  <a:srgbClr val="C00000"/>
                </a:solidFill>
              </a:rPr>
              <a:t>Thời </a:t>
            </a:r>
            <a:r>
              <a:rPr lang="en-US" sz="2900" b="1">
                <a:solidFill>
                  <a:srgbClr val="C00000"/>
                </a:solidFill>
              </a:rPr>
              <a:t>gian chờ=Thời gian kết thúc-Thời gian đến-Thời gian chạy</a:t>
            </a:r>
            <a:endParaRPr lang="vi-VN" sz="2900" b="1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500"/>
              <a:t>Vậy   </a:t>
            </a:r>
            <a:r>
              <a:rPr lang="en-US" sz="2500" smtClean="0"/>
              <a:t>P1 = 7 – 0 - 7    =  0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 </a:t>
            </a:r>
            <a:r>
              <a:rPr lang="en-US" sz="2500" smtClean="0"/>
              <a:t>P2 = 12 - 2 - 4   =   6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</a:t>
            </a:r>
            <a:r>
              <a:rPr lang="en-US" sz="2500" smtClean="0"/>
              <a:t> P3 =  8 – 4 - 1    =  3</a:t>
            </a:r>
          </a:p>
          <a:p>
            <a:pPr marL="457200" lvl="1" indent="0">
              <a:buNone/>
            </a:pPr>
            <a:r>
              <a:rPr lang="en-US" sz="2500"/>
              <a:t> </a:t>
            </a:r>
            <a:r>
              <a:rPr lang="en-US" sz="2500" smtClean="0"/>
              <a:t>        P4 = 16 – 5 – 4  =  7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Thời gian chờ trung bình </a:t>
            </a:r>
            <a:r>
              <a:rPr lang="en-US" sz="2500"/>
              <a:t>= </a:t>
            </a:r>
            <a:r>
              <a:rPr lang="en-US" sz="2500" smtClean="0"/>
              <a:t>16/4 = 4</a:t>
            </a:r>
            <a:endParaRPr lang="en-US" sz="2500"/>
          </a:p>
          <a:p>
            <a:pPr>
              <a:buFont typeface="Wingdings" pitchFamily="2" charset="2"/>
              <a:buChar char="§"/>
            </a:pPr>
            <a:r>
              <a:rPr lang="en-US" sz="2900" b="1">
                <a:solidFill>
                  <a:srgbClr val="C00000"/>
                </a:solidFill>
              </a:rPr>
              <a:t>Thời gian lưu=Thời gian chờ+Thời gian chạy</a:t>
            </a:r>
          </a:p>
          <a:p>
            <a:pPr marL="457200" lvl="1" indent="0">
              <a:buNone/>
            </a:pPr>
            <a:r>
              <a:rPr lang="en-US" sz="2500"/>
              <a:t>Vậy   P1 </a:t>
            </a:r>
            <a:r>
              <a:rPr lang="en-US" sz="2500"/>
              <a:t>= </a:t>
            </a:r>
            <a:r>
              <a:rPr lang="en-US" sz="2500" smtClean="0"/>
              <a:t>0 + 7 </a:t>
            </a:r>
            <a:r>
              <a:rPr lang="en-US" sz="2500"/>
              <a:t>= </a:t>
            </a:r>
            <a:r>
              <a:rPr lang="en-US" sz="2500" smtClean="0"/>
              <a:t>   7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 P2 </a:t>
            </a:r>
            <a:r>
              <a:rPr lang="en-US" sz="2500"/>
              <a:t>= </a:t>
            </a:r>
            <a:r>
              <a:rPr lang="en-US" sz="2500" smtClean="0"/>
              <a:t>6 + 4 </a:t>
            </a:r>
            <a:r>
              <a:rPr lang="en-US" sz="2500"/>
              <a:t>= </a:t>
            </a:r>
            <a:r>
              <a:rPr lang="en-US" sz="2500" smtClean="0"/>
              <a:t> 10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 P3 </a:t>
            </a:r>
            <a:r>
              <a:rPr lang="en-US" sz="2500"/>
              <a:t>= </a:t>
            </a:r>
            <a:r>
              <a:rPr lang="en-US" sz="2500" smtClean="0"/>
              <a:t>3 + 1 </a:t>
            </a:r>
            <a:r>
              <a:rPr lang="en-US" sz="2500"/>
              <a:t>= </a:t>
            </a:r>
            <a:r>
              <a:rPr lang="en-US" sz="2500" smtClean="0"/>
              <a:t>   4</a:t>
            </a:r>
          </a:p>
          <a:p>
            <a:pPr marL="457200" lvl="1" indent="0">
              <a:buNone/>
            </a:pPr>
            <a:r>
              <a:rPr lang="en-US" sz="2500"/>
              <a:t> </a:t>
            </a:r>
            <a:r>
              <a:rPr lang="en-US" sz="2500" smtClean="0"/>
              <a:t>        P4 = 7 + 4 =  11 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Thời gian lưu </a:t>
            </a:r>
            <a:r>
              <a:rPr lang="en-US" sz="2500"/>
              <a:t>trung </a:t>
            </a:r>
            <a:r>
              <a:rPr lang="en-US" sz="2500" smtClean="0"/>
              <a:t>bình=32/4=8</a:t>
            </a:r>
            <a:endParaRPr lang="vi-VN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02" y="1370332"/>
            <a:ext cx="4763850" cy="1077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34" y="2474260"/>
            <a:ext cx="5860836" cy="6364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68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06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SJF </a:t>
            </a:r>
            <a:r>
              <a:rPr lang="vi-VN" smtClean="0"/>
              <a:t>chiếm </a:t>
            </a:r>
            <a:r>
              <a:rPr lang="vi-VN" smtClean="0"/>
              <a:t>đoạt</a:t>
            </a:r>
            <a:r>
              <a:rPr lang="en-US" smtClean="0"/>
              <a:t>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SRN</a:t>
            </a:r>
            <a:r>
              <a:rPr lang="en-US" smtClean="0"/>
              <a:t>-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Shortest Remaining Next</a:t>
            </a:r>
            <a:r>
              <a:rPr lang="en-US" smtClean="0"/>
              <a:t>)</a:t>
            </a:r>
            <a:r>
              <a:rPr lang="vi-VN" smtClean="0"/>
              <a:t>: </a:t>
            </a:r>
            <a:r>
              <a:rPr lang="en-US" smtClean="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5441577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smtClean="0"/>
              <a:t>Ví dụ:</a:t>
            </a:r>
            <a:endParaRPr lang="vi-VN" b="1" smtClean="0"/>
          </a:p>
          <a:p>
            <a:endParaRPr lang="vi-VN"/>
          </a:p>
          <a:p>
            <a:endParaRPr lang="vi-VN" smtClean="0"/>
          </a:p>
          <a:p>
            <a:endParaRPr lang="en-US" smtClean="0"/>
          </a:p>
          <a:p>
            <a:pPr>
              <a:buFont typeface="Wingdings" pitchFamily="2" charset="2"/>
              <a:buChar char="§"/>
            </a:pPr>
            <a:r>
              <a:rPr lang="en-US" sz="3300" b="1" smtClean="0">
                <a:solidFill>
                  <a:srgbClr val="C00000"/>
                </a:solidFill>
              </a:rPr>
              <a:t>Biểu đồ Gantt</a:t>
            </a:r>
            <a:endParaRPr lang="vi-VN" sz="3300" b="1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200" b="1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900" b="1" smtClean="0">
                <a:solidFill>
                  <a:srgbClr val="C00000"/>
                </a:solidFill>
              </a:rPr>
              <a:t>Thời </a:t>
            </a:r>
            <a:r>
              <a:rPr lang="en-US" sz="2900" b="1">
                <a:solidFill>
                  <a:srgbClr val="C00000"/>
                </a:solidFill>
              </a:rPr>
              <a:t>gian chờ=Thời gian kết thúc-Thời gian đến-Thời gian chạy</a:t>
            </a:r>
            <a:endParaRPr lang="vi-VN" sz="2900" b="1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500"/>
              <a:t>Vậy   </a:t>
            </a:r>
            <a:r>
              <a:rPr lang="en-US" sz="2500" smtClean="0"/>
              <a:t>P1 = 16 – 0 - 7  =   9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 </a:t>
            </a:r>
            <a:r>
              <a:rPr lang="en-US" sz="2500" smtClean="0"/>
              <a:t>P2 =  7 - 2 - 4     =   1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</a:t>
            </a:r>
            <a:r>
              <a:rPr lang="en-US" sz="2500" smtClean="0"/>
              <a:t> P3 =  5 – 4 - 1    =   0</a:t>
            </a:r>
          </a:p>
          <a:p>
            <a:pPr marL="457200" lvl="1" indent="0">
              <a:buNone/>
            </a:pPr>
            <a:r>
              <a:rPr lang="en-US" sz="2500"/>
              <a:t> </a:t>
            </a:r>
            <a:r>
              <a:rPr lang="en-US" sz="2500" smtClean="0"/>
              <a:t>        P4 = 11 – 5 – 4  =  2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Thời gian chờ trung bình </a:t>
            </a:r>
            <a:r>
              <a:rPr lang="en-US" sz="2500"/>
              <a:t>= </a:t>
            </a:r>
            <a:r>
              <a:rPr lang="en-US" sz="2500" smtClean="0"/>
              <a:t>12/4 = 3</a:t>
            </a:r>
            <a:endParaRPr lang="en-US" sz="2500"/>
          </a:p>
          <a:p>
            <a:pPr>
              <a:buFont typeface="Wingdings" pitchFamily="2" charset="2"/>
              <a:buChar char="§"/>
            </a:pPr>
            <a:r>
              <a:rPr lang="en-US" sz="2900" b="1">
                <a:solidFill>
                  <a:srgbClr val="C00000"/>
                </a:solidFill>
              </a:rPr>
              <a:t>Thời gian lưu=Thời gian chờ+Thời gian chạy</a:t>
            </a:r>
          </a:p>
          <a:p>
            <a:pPr marL="457200" lvl="1" indent="0">
              <a:buNone/>
            </a:pPr>
            <a:r>
              <a:rPr lang="en-US" sz="2500"/>
              <a:t>Vậy   P1 </a:t>
            </a:r>
            <a:r>
              <a:rPr lang="en-US" sz="2500"/>
              <a:t>= </a:t>
            </a:r>
            <a:r>
              <a:rPr lang="en-US" sz="2500"/>
              <a:t>9</a:t>
            </a:r>
            <a:r>
              <a:rPr lang="en-US" sz="2500" smtClean="0"/>
              <a:t> + 7 </a:t>
            </a:r>
            <a:r>
              <a:rPr lang="en-US" sz="2500"/>
              <a:t>= </a:t>
            </a:r>
            <a:r>
              <a:rPr lang="en-US" sz="2500" smtClean="0"/>
              <a:t> 16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 P2 </a:t>
            </a:r>
            <a:r>
              <a:rPr lang="en-US" sz="2500"/>
              <a:t>= </a:t>
            </a:r>
            <a:r>
              <a:rPr lang="en-US" sz="2500"/>
              <a:t>1</a:t>
            </a:r>
            <a:r>
              <a:rPr lang="en-US" sz="2500" smtClean="0"/>
              <a:t> + 4 </a:t>
            </a:r>
            <a:r>
              <a:rPr lang="en-US" sz="2500"/>
              <a:t>= </a:t>
            </a:r>
            <a:r>
              <a:rPr lang="en-US" sz="2500" smtClean="0"/>
              <a:t>    5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         P3 </a:t>
            </a:r>
            <a:r>
              <a:rPr lang="en-US" sz="2500"/>
              <a:t>= </a:t>
            </a:r>
            <a:r>
              <a:rPr lang="en-US" sz="2500" smtClean="0"/>
              <a:t>0 + 1 </a:t>
            </a:r>
            <a:r>
              <a:rPr lang="en-US" sz="2500"/>
              <a:t>= </a:t>
            </a:r>
            <a:r>
              <a:rPr lang="en-US" sz="2500" smtClean="0"/>
              <a:t>    1</a:t>
            </a:r>
          </a:p>
          <a:p>
            <a:pPr marL="457200" lvl="1" indent="0">
              <a:buNone/>
            </a:pPr>
            <a:r>
              <a:rPr lang="en-US" sz="2500"/>
              <a:t> </a:t>
            </a:r>
            <a:r>
              <a:rPr lang="en-US" sz="2500" smtClean="0"/>
              <a:t>        P4 = 2 + 4 =     6  </a:t>
            </a:r>
            <a:endParaRPr lang="en-US" sz="2500"/>
          </a:p>
          <a:p>
            <a:pPr marL="457200" lvl="1" indent="0">
              <a:buNone/>
            </a:pPr>
            <a:r>
              <a:rPr lang="en-US" sz="2500"/>
              <a:t>Thời gian lưu </a:t>
            </a:r>
            <a:r>
              <a:rPr lang="en-US" sz="2500"/>
              <a:t>trung </a:t>
            </a:r>
            <a:r>
              <a:rPr lang="en-US" sz="2500" smtClean="0"/>
              <a:t>bình=27/4=6,75</a:t>
            </a:r>
            <a:endParaRPr lang="vi-VN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02" y="1370332"/>
            <a:ext cx="4763850" cy="107703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37" y="2447366"/>
            <a:ext cx="7344148" cy="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Trạng thái tiến trình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715" y="2179848"/>
            <a:ext cx="8447619" cy="3371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Lập lịch với độ ưu tiên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smtClean="0"/>
              <a:t>Mỗi tiến </a:t>
            </a:r>
            <a:r>
              <a:rPr lang="vi-VN"/>
              <a:t>trình liên </a:t>
            </a:r>
            <a:r>
              <a:rPr lang="vi-VN" smtClean="0"/>
              <a:t>kết với một </a:t>
            </a:r>
            <a:r>
              <a:rPr lang="vi-VN"/>
              <a:t>độ </a:t>
            </a:r>
            <a:r>
              <a:rPr lang="vi-VN" smtClean="0"/>
              <a:t>ưu tiên (số nguyên) xác định</a:t>
            </a:r>
            <a:endParaRPr lang="vi-VN"/>
          </a:p>
          <a:p>
            <a:pPr algn="just"/>
            <a:r>
              <a:rPr lang="vi-VN" smtClean="0"/>
              <a:t>CPU </a:t>
            </a:r>
            <a:r>
              <a:rPr lang="vi-VN"/>
              <a:t>được phân </a:t>
            </a:r>
            <a:r>
              <a:rPr lang="vi-VN" smtClean="0"/>
              <a:t>phối cho tiến trình với </a:t>
            </a:r>
            <a:r>
              <a:rPr lang="vi-VN"/>
              <a:t>độ </a:t>
            </a:r>
            <a:r>
              <a:rPr lang="vi-VN" smtClean="0"/>
              <a:t>ưu tiên cao nhất (giá trị độ ưu tiên nhỏ nhất</a:t>
            </a:r>
            <a:r>
              <a:rPr lang="vi-VN"/>
              <a:t>)</a:t>
            </a:r>
          </a:p>
          <a:p>
            <a:pPr lvl="1" algn="just"/>
            <a:r>
              <a:rPr lang="vi-VN" smtClean="0"/>
              <a:t>Chiếm đoạt</a:t>
            </a:r>
            <a:r>
              <a:rPr lang="en-US" smtClean="0"/>
              <a:t> (</a:t>
            </a:r>
            <a:r>
              <a:rPr lang="en-US" smtClean="0"/>
              <a:t>preemptive</a:t>
            </a:r>
            <a:r>
              <a:rPr lang="en-US" smtClean="0"/>
              <a:t>)</a:t>
            </a:r>
            <a:endParaRPr lang="vi-VN"/>
          </a:p>
          <a:p>
            <a:pPr lvl="1" algn="just"/>
            <a:r>
              <a:rPr lang="vi-VN" smtClean="0"/>
              <a:t>Không chiếm đoạt</a:t>
            </a:r>
            <a:r>
              <a:rPr lang="en-US" smtClean="0"/>
              <a:t> (non </a:t>
            </a:r>
            <a:r>
              <a:rPr lang="en-US" smtClean="0"/>
              <a:t>preemptive</a:t>
            </a:r>
            <a:r>
              <a:rPr lang="en-US"/>
              <a:t>)</a:t>
            </a:r>
            <a:endParaRPr lang="vi-VN"/>
          </a:p>
          <a:p>
            <a:pPr algn="just"/>
            <a:r>
              <a:rPr lang="vi-VN" smtClean="0"/>
              <a:t>SJF </a:t>
            </a:r>
            <a:r>
              <a:rPr lang="vi-VN"/>
              <a:t>là </a:t>
            </a:r>
            <a:r>
              <a:rPr lang="vi-VN" smtClean="0"/>
              <a:t>lập lịch </a:t>
            </a:r>
            <a:r>
              <a:rPr lang="vi-VN"/>
              <a:t>với độ </a:t>
            </a:r>
            <a:r>
              <a:rPr lang="vi-VN" smtClean="0"/>
              <a:t>ưu tiên trong đó độ ưu tiên chính </a:t>
            </a:r>
            <a:r>
              <a:rPr lang="vi-VN"/>
              <a:t>là khoảng CPU burst </a:t>
            </a:r>
            <a:r>
              <a:rPr lang="vi-VN" smtClean="0"/>
              <a:t>tiếp theo</a:t>
            </a:r>
            <a:endParaRPr lang="vi-VN"/>
          </a:p>
          <a:p>
            <a:pPr algn="just"/>
            <a:r>
              <a:rPr lang="vi-VN" smtClean="0"/>
              <a:t>Vấn đề</a:t>
            </a:r>
            <a:r>
              <a:rPr lang="vi-VN"/>
              <a:t>: “Chết đói” – Những </a:t>
            </a:r>
            <a:r>
              <a:rPr lang="vi-VN" smtClean="0"/>
              <a:t>tiến trình với </a:t>
            </a:r>
            <a:r>
              <a:rPr lang="vi-VN"/>
              <a:t>độ </a:t>
            </a:r>
            <a:r>
              <a:rPr lang="vi-VN" smtClean="0"/>
              <a:t>ưu tiên thấp có thể sẽ không </a:t>
            </a:r>
            <a:r>
              <a:rPr lang="vi-VN"/>
              <a:t>bao </a:t>
            </a:r>
            <a:r>
              <a:rPr lang="vi-VN" smtClean="0"/>
              <a:t>giờ được </a:t>
            </a:r>
            <a:r>
              <a:rPr lang="vi-VN"/>
              <a:t>gán CPU</a:t>
            </a:r>
          </a:p>
          <a:p>
            <a:pPr lvl="1" algn="just"/>
            <a:r>
              <a:rPr lang="vi-VN" smtClean="0"/>
              <a:t>Giải </a:t>
            </a:r>
            <a:r>
              <a:rPr lang="vi-VN"/>
              <a:t>pháp: các </a:t>
            </a:r>
            <a:r>
              <a:rPr lang="vi-VN" smtClean="0"/>
              <a:t>tiến trình tăng độ ưu tiên theo thời gian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4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Round </a:t>
            </a:r>
            <a:r>
              <a:rPr lang="vi-VN"/>
              <a:t>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Mỗi tiến trình được </a:t>
            </a:r>
            <a:r>
              <a:rPr lang="vi-VN"/>
              <a:t>gán </a:t>
            </a:r>
            <a:r>
              <a:rPr lang="vi-VN" smtClean="0"/>
              <a:t>một lượng tử thời gian </a:t>
            </a:r>
            <a:r>
              <a:rPr lang="en-US">
                <a:latin typeface="Arial" pitchFamily="34" charset="0"/>
                <a:cs typeface="Arial" pitchFamily="34" charset="0"/>
              </a:rPr>
              <a:t>Q</a:t>
            </a:r>
            <a:r>
              <a:rPr lang="en-US" smtClean="0">
                <a:latin typeface="Arial" pitchFamily="34" charset="0"/>
                <a:cs typeface="Arial" pitchFamily="34" charset="0"/>
              </a:rPr>
              <a:t> (Quantum)</a:t>
            </a:r>
            <a:r>
              <a:rPr lang="en-US" smtClean="0"/>
              <a:t> </a:t>
            </a:r>
            <a:r>
              <a:rPr lang="vi-VN" smtClean="0"/>
              <a:t>(thường </a:t>
            </a:r>
            <a:r>
              <a:rPr lang="vi-VN" smtClean="0"/>
              <a:t>từ 10 </a:t>
            </a:r>
            <a:r>
              <a:rPr lang="vi-VN"/>
              <a:t>– 100 mili giây)</a:t>
            </a:r>
          </a:p>
          <a:p>
            <a:pPr algn="just"/>
            <a:r>
              <a:rPr lang="vi-VN" smtClean="0"/>
              <a:t>Hết lượng tử thời </a:t>
            </a:r>
            <a:r>
              <a:rPr lang="vi-VN"/>
              <a:t>gian, </a:t>
            </a:r>
            <a:r>
              <a:rPr lang="vi-VN" smtClean="0"/>
              <a:t>tiến trình hiện tại bị tước</a:t>
            </a:r>
            <a:r>
              <a:rPr lang="en-US" smtClean="0"/>
              <a:t> </a:t>
            </a:r>
            <a:r>
              <a:rPr lang="vi-VN" smtClean="0"/>
              <a:t>CPU và</a:t>
            </a:r>
            <a:r>
              <a:rPr lang="en-US" smtClean="0"/>
              <a:t> </a:t>
            </a:r>
            <a:r>
              <a:rPr lang="vi-VN" smtClean="0"/>
              <a:t>đặt </a:t>
            </a:r>
            <a:r>
              <a:rPr lang="vi-VN"/>
              <a:t>vào hàng </a:t>
            </a:r>
            <a:r>
              <a:rPr lang="vi-VN" smtClean="0"/>
              <a:t>đợi sẵn </a:t>
            </a:r>
            <a:r>
              <a:rPr lang="vi-VN"/>
              <a:t>sàng</a:t>
            </a:r>
          </a:p>
          <a:p>
            <a:pPr algn="just"/>
            <a:r>
              <a:rPr lang="vi-VN" smtClean="0"/>
              <a:t>Hiệu</a:t>
            </a:r>
            <a:r>
              <a:rPr lang="en-US" smtClean="0"/>
              <a:t> </a:t>
            </a:r>
            <a:r>
              <a:rPr lang="vi-VN" smtClean="0"/>
              <a:t>năng</a:t>
            </a:r>
            <a:endParaRPr lang="vi-VN"/>
          </a:p>
          <a:p>
            <a:pPr lvl="1" algn="just"/>
            <a:r>
              <a:rPr lang="vi-VN" smtClean="0"/>
              <a:t>FIFO</a:t>
            </a:r>
            <a:endParaRPr lang="vi-VN"/>
          </a:p>
          <a:p>
            <a:pPr lvl="1" algn="just"/>
            <a:r>
              <a:rPr lang="vi-VN" smtClean="0"/>
              <a:t>Q </a:t>
            </a:r>
            <a:r>
              <a:rPr lang="vi-VN"/>
              <a:t>phải </a:t>
            </a:r>
            <a:r>
              <a:rPr lang="vi-VN" smtClean="0"/>
              <a:t>đủ lớn so với thời </a:t>
            </a:r>
            <a:r>
              <a:rPr lang="vi-VN"/>
              <a:t>gian </a:t>
            </a:r>
            <a:r>
              <a:rPr lang="vi-VN" smtClean="0"/>
              <a:t>chuyển giao ngữ cảnh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43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Vídụ: RR </a:t>
            </a:r>
            <a:r>
              <a:rPr lang="vi-VN" smtClean="0"/>
              <a:t>với lượng tử thời gian = </a:t>
            </a:r>
            <a:r>
              <a:rPr lang="vi-VN"/>
              <a:t>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36"/>
            <a:ext cx="10515600" cy="480558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vi-VN" smtClean="0"/>
          </a:p>
          <a:p>
            <a:pPr algn="just"/>
            <a:endParaRPr lang="vi-VN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algn="just"/>
            <a:r>
              <a:rPr lang="vi-VN" smtClean="0"/>
              <a:t> </a:t>
            </a:r>
            <a:endParaRPr lang="vi-VN" smtClean="0"/>
          </a:p>
          <a:p>
            <a:pPr>
              <a:buFont typeface="Wingdings" pitchFamily="2" charset="2"/>
              <a:buChar char="§"/>
            </a:pPr>
            <a:r>
              <a:rPr lang="en-US" sz="7200" b="1">
                <a:solidFill>
                  <a:srgbClr val="C00000"/>
                </a:solidFill>
              </a:rPr>
              <a:t>Biểu đồ Gantt</a:t>
            </a:r>
            <a:endParaRPr lang="vi-VN" sz="7200" b="1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4800" b="1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6400" b="1">
                <a:solidFill>
                  <a:srgbClr val="C00000"/>
                </a:solidFill>
              </a:rPr>
              <a:t>Thời gian chờ=Thời gian kết thúc-Thời gian đến-Thời gian chạy</a:t>
            </a:r>
            <a:endParaRPr lang="vi-VN" sz="6400" b="1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5600"/>
              <a:t>Vậy   P1 </a:t>
            </a:r>
            <a:r>
              <a:rPr lang="en-US" sz="5600"/>
              <a:t>= </a:t>
            </a:r>
            <a:r>
              <a:rPr lang="en-US" sz="5600" smtClean="0"/>
              <a:t>134 </a:t>
            </a:r>
            <a:r>
              <a:rPr lang="en-US" sz="5600"/>
              <a:t>– 0 </a:t>
            </a:r>
            <a:r>
              <a:rPr lang="en-US" sz="5600"/>
              <a:t>- </a:t>
            </a:r>
            <a:r>
              <a:rPr lang="en-US" sz="5600" smtClean="0"/>
              <a:t>53  </a:t>
            </a:r>
            <a:r>
              <a:rPr lang="en-US" sz="5600"/>
              <a:t>=    </a:t>
            </a:r>
            <a:r>
              <a:rPr lang="en-US" sz="5600" smtClean="0"/>
              <a:t>  81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         P2 </a:t>
            </a:r>
            <a:r>
              <a:rPr lang="en-US" sz="5600"/>
              <a:t>=  </a:t>
            </a:r>
            <a:r>
              <a:rPr lang="en-US" sz="5600" smtClean="0"/>
              <a:t>37 </a:t>
            </a:r>
            <a:r>
              <a:rPr lang="en-US" sz="5600"/>
              <a:t>- </a:t>
            </a:r>
            <a:r>
              <a:rPr lang="en-US" sz="5600" smtClean="0"/>
              <a:t>  0 </a:t>
            </a:r>
            <a:r>
              <a:rPr lang="en-US" sz="5600"/>
              <a:t>- </a:t>
            </a:r>
            <a:r>
              <a:rPr lang="en-US" sz="5600" smtClean="0"/>
              <a:t>17     </a:t>
            </a:r>
            <a:r>
              <a:rPr lang="en-US" sz="5600"/>
              <a:t>=  </a:t>
            </a:r>
            <a:r>
              <a:rPr lang="en-US" sz="5600" smtClean="0"/>
              <a:t> 20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         P3 </a:t>
            </a:r>
            <a:r>
              <a:rPr lang="en-US" sz="5600"/>
              <a:t>=  </a:t>
            </a:r>
            <a:r>
              <a:rPr lang="en-US" sz="5600" smtClean="0"/>
              <a:t>162 </a:t>
            </a:r>
            <a:r>
              <a:rPr lang="en-US" sz="5600"/>
              <a:t>– </a:t>
            </a:r>
            <a:r>
              <a:rPr lang="en-US" sz="5600" smtClean="0"/>
              <a:t>0 </a:t>
            </a:r>
            <a:r>
              <a:rPr lang="en-US" sz="5600"/>
              <a:t>- </a:t>
            </a:r>
            <a:r>
              <a:rPr lang="en-US" sz="5600" smtClean="0"/>
              <a:t>68    </a:t>
            </a:r>
            <a:r>
              <a:rPr lang="en-US" sz="5600"/>
              <a:t>=  </a:t>
            </a:r>
            <a:r>
              <a:rPr lang="en-US" sz="5600" smtClean="0"/>
              <a:t> 94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         P4 </a:t>
            </a:r>
            <a:r>
              <a:rPr lang="en-US" sz="5600"/>
              <a:t>= </a:t>
            </a:r>
            <a:r>
              <a:rPr lang="en-US" sz="5600" smtClean="0"/>
              <a:t>121 </a:t>
            </a:r>
            <a:r>
              <a:rPr lang="en-US" sz="5600"/>
              <a:t>– </a:t>
            </a:r>
            <a:r>
              <a:rPr lang="en-US" sz="5600" smtClean="0"/>
              <a:t> 0 </a:t>
            </a:r>
            <a:r>
              <a:rPr lang="en-US" sz="5600"/>
              <a:t>– </a:t>
            </a:r>
            <a:r>
              <a:rPr lang="en-US" sz="5600" smtClean="0"/>
              <a:t>24  </a:t>
            </a:r>
            <a:r>
              <a:rPr lang="en-US" sz="5600"/>
              <a:t>=  </a:t>
            </a:r>
            <a:r>
              <a:rPr lang="en-US" sz="5600" smtClean="0"/>
              <a:t>  97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Thời gian chờ trung bình </a:t>
            </a:r>
            <a:r>
              <a:rPr lang="en-US" sz="5600"/>
              <a:t>= </a:t>
            </a:r>
            <a:r>
              <a:rPr lang="en-US" sz="5600" smtClean="0"/>
              <a:t>292/4 </a:t>
            </a:r>
            <a:r>
              <a:rPr lang="en-US" sz="5600"/>
              <a:t>= </a:t>
            </a:r>
            <a:r>
              <a:rPr lang="en-US" sz="5600" smtClean="0"/>
              <a:t>73</a:t>
            </a:r>
            <a:endParaRPr lang="en-US" sz="5600"/>
          </a:p>
          <a:p>
            <a:pPr>
              <a:buFont typeface="Wingdings" pitchFamily="2" charset="2"/>
              <a:buChar char="§"/>
            </a:pPr>
            <a:r>
              <a:rPr lang="en-US" sz="6400" b="1">
                <a:solidFill>
                  <a:srgbClr val="C00000"/>
                </a:solidFill>
              </a:rPr>
              <a:t>Thời gian lưu=Thời gian chờ+Thời gian chạy</a:t>
            </a:r>
          </a:p>
          <a:p>
            <a:pPr marL="457200" lvl="1" indent="0">
              <a:buNone/>
            </a:pPr>
            <a:r>
              <a:rPr lang="en-US" sz="5600"/>
              <a:t>Vậy   P1 </a:t>
            </a:r>
            <a:r>
              <a:rPr lang="en-US" sz="5600"/>
              <a:t>=  </a:t>
            </a:r>
            <a:r>
              <a:rPr lang="en-US" sz="5600" smtClean="0"/>
              <a:t>81 </a:t>
            </a:r>
            <a:r>
              <a:rPr lang="en-US" sz="5600"/>
              <a:t>+ </a:t>
            </a:r>
            <a:r>
              <a:rPr lang="en-US" sz="5600" smtClean="0"/>
              <a:t>53 </a:t>
            </a:r>
            <a:r>
              <a:rPr lang="en-US" sz="5600"/>
              <a:t>=  </a:t>
            </a:r>
            <a:r>
              <a:rPr lang="en-US" sz="5600" smtClean="0"/>
              <a:t> 134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         P2 </a:t>
            </a:r>
            <a:r>
              <a:rPr lang="en-US" sz="5600"/>
              <a:t>= </a:t>
            </a:r>
            <a:r>
              <a:rPr lang="en-US" sz="5600" smtClean="0"/>
              <a:t>  20 </a:t>
            </a:r>
            <a:r>
              <a:rPr lang="en-US" sz="5600"/>
              <a:t>+ </a:t>
            </a:r>
            <a:r>
              <a:rPr lang="en-US" sz="5600" smtClean="0"/>
              <a:t>17 </a:t>
            </a:r>
            <a:r>
              <a:rPr lang="en-US" sz="5600"/>
              <a:t>=     </a:t>
            </a:r>
            <a:r>
              <a:rPr lang="en-US" sz="5600" smtClean="0"/>
              <a:t>37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         P3 </a:t>
            </a:r>
            <a:r>
              <a:rPr lang="en-US" sz="5600"/>
              <a:t>=  </a:t>
            </a:r>
            <a:r>
              <a:rPr lang="en-US" sz="5600" smtClean="0"/>
              <a:t>97 </a:t>
            </a:r>
            <a:r>
              <a:rPr lang="en-US" sz="5600"/>
              <a:t>+ </a:t>
            </a:r>
            <a:r>
              <a:rPr lang="en-US" sz="5600" smtClean="0"/>
              <a:t>68 </a:t>
            </a:r>
            <a:r>
              <a:rPr lang="en-US" sz="5600"/>
              <a:t>=   </a:t>
            </a:r>
            <a:r>
              <a:rPr lang="en-US" sz="5600" smtClean="0"/>
              <a:t> 145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         P4 </a:t>
            </a:r>
            <a:r>
              <a:rPr lang="en-US" sz="5600"/>
              <a:t>= </a:t>
            </a:r>
            <a:r>
              <a:rPr lang="en-US" sz="5600" smtClean="0"/>
              <a:t> 97  </a:t>
            </a:r>
            <a:r>
              <a:rPr lang="en-US" sz="5600"/>
              <a:t>+ </a:t>
            </a:r>
            <a:r>
              <a:rPr lang="en-US" sz="5600" smtClean="0"/>
              <a:t>24 </a:t>
            </a:r>
            <a:r>
              <a:rPr lang="en-US" sz="5600"/>
              <a:t>=   </a:t>
            </a:r>
            <a:r>
              <a:rPr lang="en-US" sz="5600" smtClean="0"/>
              <a:t>101  </a:t>
            </a:r>
            <a:endParaRPr lang="en-US" sz="5600"/>
          </a:p>
          <a:p>
            <a:pPr marL="457200" lvl="1" indent="0">
              <a:buNone/>
            </a:pPr>
            <a:r>
              <a:rPr lang="en-US" sz="5600"/>
              <a:t>Thời gian lưu </a:t>
            </a:r>
            <a:r>
              <a:rPr lang="en-US" sz="5600"/>
              <a:t>trung </a:t>
            </a:r>
            <a:r>
              <a:rPr lang="en-US" sz="5600" smtClean="0"/>
              <a:t>bình=417/4=104,25</a:t>
            </a:r>
            <a:endParaRPr lang="vi-VN" sz="2800" smtClean="0"/>
          </a:p>
          <a:p>
            <a:pPr marL="0" indent="0" algn="just">
              <a:buNone/>
            </a:pPr>
            <a:r>
              <a:rPr lang="vi-VN" sz="6400" b="1" smtClean="0">
                <a:solidFill>
                  <a:srgbClr val="0033CC"/>
                </a:solidFill>
              </a:rPr>
              <a:t>RR tuy có thời gian quay vòng trung bình cao hơn </a:t>
            </a:r>
            <a:r>
              <a:rPr lang="en-US" sz="6400" b="1" smtClean="0">
                <a:solidFill>
                  <a:srgbClr val="0033CC"/>
                </a:solidFill>
              </a:rPr>
              <a:t>FCFS và </a:t>
            </a:r>
            <a:r>
              <a:rPr lang="vi-VN" sz="6400" b="1" smtClean="0">
                <a:solidFill>
                  <a:srgbClr val="0033CC"/>
                </a:solidFill>
              </a:rPr>
              <a:t>SJF nhưng có tính phản ứng tốt hơn</a:t>
            </a:r>
            <a:endParaRPr lang="vi-VN" b="1">
              <a:solidFill>
                <a:srgbClr val="0033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45" y="1280953"/>
            <a:ext cx="3950972" cy="11574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72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54" y="2438401"/>
            <a:ext cx="8542337" cy="5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4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smtClean="0"/>
              <a:t>Thời gian lượng tử và thời gian chuyển đổi ngữ cảnh</a:t>
            </a:r>
            <a:endParaRPr lang="vi-VN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1" y="1785318"/>
            <a:ext cx="7897091" cy="39565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smtClean="0"/>
              <a:t>Biến đổi thời gian quay vòng theo thời gian lượng tử</a:t>
            </a:r>
            <a:endParaRPr lang="vi-VN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65" y="1428212"/>
            <a:ext cx="5964380" cy="47013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1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Lập lịch với Hàng đợi nhiều mức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Sử dụng nhiều hơn một </a:t>
            </a:r>
            <a:r>
              <a:rPr lang="vi-VN"/>
              <a:t>hàng </a:t>
            </a:r>
            <a:r>
              <a:rPr lang="vi-VN" smtClean="0"/>
              <a:t>đợi sẵn sàng</a:t>
            </a:r>
            <a:endParaRPr lang="vi-VN"/>
          </a:p>
          <a:p>
            <a:pPr lvl="1" algn="just"/>
            <a:r>
              <a:rPr lang="vi-VN" smtClean="0"/>
              <a:t>Ví </a:t>
            </a:r>
            <a:r>
              <a:rPr lang="vi-VN"/>
              <a:t>dụ: hàng </a:t>
            </a:r>
            <a:r>
              <a:rPr lang="vi-VN" smtClean="0"/>
              <a:t>đợi nền trước (foreground </a:t>
            </a:r>
            <a:r>
              <a:rPr lang="vi-VN"/>
              <a:t>queue) cho </a:t>
            </a:r>
            <a:r>
              <a:rPr lang="vi-VN" smtClean="0"/>
              <a:t>các chương </a:t>
            </a:r>
            <a:r>
              <a:rPr lang="vi-VN"/>
              <a:t>trình tương tác, </a:t>
            </a:r>
            <a:r>
              <a:rPr lang="vi-VN" smtClean="0"/>
              <a:t>hàng đợi nền sau (background</a:t>
            </a:r>
            <a:r>
              <a:rPr lang="vi-VN"/>
              <a:t>) </a:t>
            </a:r>
            <a:r>
              <a:rPr lang="vi-VN" smtClean="0"/>
              <a:t>cho </a:t>
            </a:r>
            <a:r>
              <a:rPr lang="vi-VN"/>
              <a:t>các chương trình duy trì </a:t>
            </a:r>
            <a:r>
              <a:rPr lang="vi-VN" smtClean="0"/>
              <a:t>hệ thống</a:t>
            </a:r>
            <a:r>
              <a:rPr lang="vi-VN"/>
              <a:t>, các chương </a:t>
            </a:r>
            <a:r>
              <a:rPr lang="vi-VN" smtClean="0"/>
              <a:t>trình theo </a:t>
            </a:r>
            <a:r>
              <a:rPr lang="vi-VN"/>
              <a:t>lô</a:t>
            </a:r>
          </a:p>
          <a:p>
            <a:pPr algn="just"/>
            <a:r>
              <a:rPr lang="vi-VN" smtClean="0"/>
              <a:t>Sử dụng </a:t>
            </a:r>
            <a:r>
              <a:rPr lang="vi-VN"/>
              <a:t>các </a:t>
            </a:r>
            <a:r>
              <a:rPr lang="vi-VN" smtClean="0"/>
              <a:t>thuật toán lập lịch </a:t>
            </a:r>
            <a:r>
              <a:rPr lang="vi-VN"/>
              <a:t>khác nhau cho </a:t>
            </a:r>
            <a:r>
              <a:rPr lang="vi-VN" smtClean="0"/>
              <a:t>các hàng đợi</a:t>
            </a:r>
            <a:endParaRPr lang="vi-VN"/>
          </a:p>
          <a:p>
            <a:pPr lvl="1" algn="just"/>
            <a:r>
              <a:rPr lang="vi-VN" smtClean="0"/>
              <a:t>Ví </a:t>
            </a:r>
            <a:r>
              <a:rPr lang="vi-VN"/>
              <a:t>dụ: RR cho hàng </a:t>
            </a:r>
            <a:r>
              <a:rPr lang="vi-VN" smtClean="0"/>
              <a:t>đợi nền trước</a:t>
            </a:r>
            <a:r>
              <a:rPr lang="vi-VN"/>
              <a:t>, </a:t>
            </a:r>
            <a:r>
              <a:rPr lang="vi-VN" smtClean="0"/>
              <a:t>FCFS</a:t>
            </a:r>
            <a:r>
              <a:rPr lang="en-US" smtClean="0"/>
              <a:t> </a:t>
            </a:r>
            <a:r>
              <a:rPr lang="vi-VN"/>
              <a:t>cho hàng đợi </a:t>
            </a:r>
            <a:r>
              <a:rPr lang="vi-VN" smtClean="0"/>
              <a:t>nền</a:t>
            </a:r>
            <a:r>
              <a:rPr lang="en-US" smtClean="0"/>
              <a:t> sau</a:t>
            </a:r>
            <a:endParaRPr lang="vi-VN"/>
          </a:p>
          <a:p>
            <a:pPr algn="just"/>
            <a:r>
              <a:rPr lang="vi-VN" smtClean="0"/>
              <a:t>Chia </a:t>
            </a:r>
            <a:r>
              <a:rPr lang="vi-VN"/>
              <a:t>thời gian cho các hàng đợi</a:t>
            </a:r>
          </a:p>
          <a:p>
            <a:pPr lvl="1" algn="just"/>
            <a:r>
              <a:rPr lang="vi-VN" smtClean="0"/>
              <a:t>Ví </a:t>
            </a:r>
            <a:r>
              <a:rPr lang="vi-VN"/>
              <a:t>dụ: 80% thời gian cho hàng </a:t>
            </a:r>
            <a:r>
              <a:rPr lang="vi-VN" smtClean="0"/>
              <a:t>đợi nền trước</a:t>
            </a:r>
            <a:r>
              <a:rPr lang="vi-VN"/>
              <a:t>, 20% cho </a:t>
            </a:r>
            <a:r>
              <a:rPr lang="vi-VN" smtClean="0"/>
              <a:t>nền sau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38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Hàng đợi nhiều </a:t>
            </a:r>
            <a:r>
              <a:rPr lang="vi-VN" smtClean="0"/>
              <a:t>mức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(Multi Level Queue)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29154"/>
            <a:ext cx="6361569" cy="42313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2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Hàng đợi nhiều mức phản </a:t>
            </a:r>
            <a:r>
              <a:rPr lang="vi-VN" smtClean="0"/>
              <a:t>hồi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(MFQ)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3600"/>
              <a:t>Không </a:t>
            </a:r>
            <a:r>
              <a:rPr lang="vi-VN" sz="3600" smtClean="0"/>
              <a:t>cố định </a:t>
            </a:r>
            <a:r>
              <a:rPr lang="vi-VN" sz="3600"/>
              <a:t>tiến trình trên </a:t>
            </a:r>
            <a:r>
              <a:rPr lang="vi-VN" sz="3600" smtClean="0"/>
              <a:t>một hàng đợi </a:t>
            </a:r>
          </a:p>
          <a:p>
            <a:pPr algn="just"/>
            <a:r>
              <a:rPr lang="vi-VN" sz="3600" smtClean="0"/>
              <a:t>Ví </a:t>
            </a:r>
            <a:r>
              <a:rPr lang="vi-VN" sz="3600"/>
              <a:t>dụ: các hàng </a:t>
            </a:r>
            <a:r>
              <a:rPr lang="vi-VN" sz="3600" smtClean="0"/>
              <a:t>đợi với các độ ưu tiên khác nhau</a:t>
            </a:r>
            <a:endParaRPr lang="vi-VN" sz="3600"/>
          </a:p>
          <a:p>
            <a:pPr lvl="1" algn="just"/>
            <a:r>
              <a:rPr lang="vi-VN" sz="3200" smtClean="0"/>
              <a:t>Các tiến trình</a:t>
            </a:r>
            <a:r>
              <a:rPr lang="en-US" sz="3200" smtClean="0"/>
              <a:t> </a:t>
            </a:r>
            <a:r>
              <a:rPr lang="vi-VN" sz="3200" smtClean="0"/>
              <a:t>gắn với Vào/ Ra ở hàng đợi có độ ưu tiên cao</a:t>
            </a:r>
            <a:endParaRPr lang="vi-VN" sz="3200"/>
          </a:p>
          <a:p>
            <a:pPr lvl="1" algn="just"/>
            <a:r>
              <a:rPr lang="vi-VN" sz="3200" smtClean="0"/>
              <a:t>Chuyển các tiến trình sử dụng </a:t>
            </a:r>
            <a:r>
              <a:rPr lang="vi-VN" sz="3200"/>
              <a:t>CPU đến các </a:t>
            </a:r>
            <a:r>
              <a:rPr lang="vi-VN" sz="3200" smtClean="0"/>
              <a:t>hàng đợi có độ ưu tiên thấp</a:t>
            </a:r>
            <a:endParaRPr lang="vi-VN" sz="3200"/>
          </a:p>
          <a:p>
            <a:pPr lvl="1" algn="just"/>
            <a:r>
              <a:rPr lang="vi-VN" sz="3200" smtClean="0"/>
              <a:t>Chuyển các tiến trình phải đợi lâu đều đặn lên phía </a:t>
            </a:r>
            <a:r>
              <a:rPr lang="vi-VN" sz="3200"/>
              <a:t>trên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4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smtClean="0"/>
              <a:t>Lập lịch các luồng trong Java</a:t>
            </a:r>
            <a:endParaRPr lang="vi-VN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4000"/>
              <a:t>JVM </a:t>
            </a:r>
            <a:r>
              <a:rPr lang="vi-VN" sz="4000" smtClean="0"/>
              <a:t>sử dụng </a:t>
            </a:r>
            <a:r>
              <a:rPr lang="vi-VN" sz="4000"/>
              <a:t>thuật toán </a:t>
            </a:r>
            <a:r>
              <a:rPr lang="vi-VN" sz="4000" smtClean="0"/>
              <a:t>Preemptive</a:t>
            </a:r>
            <a:r>
              <a:rPr lang="vi-VN" sz="4000"/>
              <a:t>, </a:t>
            </a:r>
            <a:r>
              <a:rPr lang="vi-VN" sz="4000" smtClean="0"/>
              <a:t>và dựa trên độ ưu tiên trong lập lịch</a:t>
            </a:r>
            <a:endParaRPr lang="vi-VN" sz="4000"/>
          </a:p>
          <a:p>
            <a:pPr algn="just"/>
            <a:r>
              <a:rPr lang="vi-VN" sz="4000" smtClean="0"/>
              <a:t>Hàng đợi FIFO được sử dụng nếu có nhiều luồng </a:t>
            </a:r>
            <a:r>
              <a:rPr lang="vi-VN" sz="4000"/>
              <a:t>cùng </a:t>
            </a:r>
            <a:r>
              <a:rPr lang="vi-VN" sz="4000" smtClean="0"/>
              <a:t>mức ưu tiên</a:t>
            </a:r>
            <a:endParaRPr lang="vi-VN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94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Lập lịch các luồng trong Java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/>
              <a:t>JVM </a:t>
            </a:r>
            <a:r>
              <a:rPr lang="vi-VN" sz="3600" smtClean="0"/>
              <a:t>lập lịch khi</a:t>
            </a:r>
            <a:r>
              <a:rPr lang="vi-VN" sz="3600"/>
              <a:t>:</a:t>
            </a:r>
          </a:p>
          <a:p>
            <a:pPr marL="457200" lvl="1" indent="0" algn="just">
              <a:buNone/>
            </a:pPr>
            <a:r>
              <a:rPr lang="vi-VN" sz="3200"/>
              <a:t>1. </a:t>
            </a:r>
            <a:r>
              <a:rPr lang="vi-VN" sz="3200" smtClean="0"/>
              <a:t>Tiến trình đang chạy ra khỏi trạng thái </a:t>
            </a:r>
            <a:r>
              <a:rPr lang="vi-VN" sz="3200"/>
              <a:t>runnable</a:t>
            </a:r>
          </a:p>
          <a:p>
            <a:pPr marL="457200" lvl="1" indent="0" algn="just">
              <a:buNone/>
            </a:pPr>
            <a:r>
              <a:rPr lang="vi-VN" sz="3200" smtClean="0"/>
              <a:t>2</a:t>
            </a:r>
            <a:r>
              <a:rPr lang="vi-VN" sz="3200"/>
              <a:t>. </a:t>
            </a:r>
            <a:r>
              <a:rPr lang="vi-VN" sz="3200" smtClean="0"/>
              <a:t>Một tiến trình có độ ưu tiên cao hơn vào trạng thái </a:t>
            </a:r>
            <a:r>
              <a:rPr lang="vi-VN" sz="3200"/>
              <a:t>runnable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012533"/>
            <a:ext cx="7454312" cy="26728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79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65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Khối điều khiển tiến trình (PCB</a:t>
            </a:r>
            <a:r>
              <a:rPr lang="vi-VN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108" y="1732635"/>
            <a:ext cx="2634343" cy="4610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04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Time-Slicing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3200"/>
              <a:t>Do JVM </a:t>
            </a:r>
            <a:r>
              <a:rPr lang="vi-VN" sz="3200" smtClean="0"/>
              <a:t>không hỗ trợ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lát</a:t>
            </a:r>
            <a:r>
              <a:rPr lang="en-US" sz="3200" smtClean="0"/>
              <a:t> </a:t>
            </a:r>
            <a:r>
              <a:rPr lang="vi-VN" sz="3200" smtClean="0">
                <a:solidFill>
                  <a:srgbClr val="000066"/>
                </a:solidFill>
              </a:rPr>
              <a:t>cắt </a:t>
            </a:r>
            <a:r>
              <a:rPr lang="vi-VN" sz="3200" smtClean="0">
                <a:solidFill>
                  <a:srgbClr val="000066"/>
                </a:solidFill>
              </a:rPr>
              <a:t>thời gian </a:t>
            </a:r>
            <a:r>
              <a:rPr lang="vi-VN" sz="3200" smtClean="0"/>
              <a:t>(Time-Slicing</a:t>
            </a:r>
            <a:r>
              <a:rPr lang="vi-VN" sz="3200"/>
              <a:t>), </a:t>
            </a:r>
            <a:r>
              <a:rPr lang="vi-VN" sz="3200" smtClean="0"/>
              <a:t>hàm </a:t>
            </a:r>
            <a:r>
              <a:rPr lang="vi-VN" sz="3200" smtClean="0">
                <a:solidFill>
                  <a:srgbClr val="000066"/>
                </a:solidFill>
              </a:rPr>
              <a:t>yield</a:t>
            </a:r>
            <a:r>
              <a:rPr lang="vi-VN" sz="3200">
                <a:solidFill>
                  <a:srgbClr val="000066"/>
                </a:solidFill>
              </a:rPr>
              <a:t>() </a:t>
            </a:r>
            <a:r>
              <a:rPr lang="vi-VN" sz="3200" smtClean="0"/>
              <a:t>có thể được sử dụng</a:t>
            </a:r>
            <a:r>
              <a:rPr lang="vi-VN" sz="3200"/>
              <a:t>:</a:t>
            </a:r>
          </a:p>
          <a:p>
            <a:pPr marL="0" indent="0" algn="just">
              <a:buNone/>
            </a:pPr>
            <a:r>
              <a:rPr lang="vi-VN" sz="3200" smtClean="0"/>
              <a:t>	while </a:t>
            </a:r>
            <a:r>
              <a:rPr lang="vi-VN" sz="3200"/>
              <a:t>(true) {</a:t>
            </a:r>
          </a:p>
          <a:p>
            <a:pPr marL="0" indent="0" algn="just">
              <a:buNone/>
            </a:pPr>
            <a:r>
              <a:rPr lang="vi-VN" sz="3200" smtClean="0"/>
              <a:t>		// </a:t>
            </a:r>
            <a:r>
              <a:rPr lang="vi-VN" sz="3200"/>
              <a:t>perform CPU-intensive task</a:t>
            </a:r>
          </a:p>
          <a:p>
            <a:pPr marL="0" indent="0" algn="just">
              <a:buNone/>
            </a:pPr>
            <a:r>
              <a:rPr lang="vi-VN" sz="3200" smtClean="0"/>
              <a:t>		. </a:t>
            </a:r>
            <a:r>
              <a:rPr lang="vi-VN" sz="3200"/>
              <a:t>. .</a:t>
            </a:r>
          </a:p>
          <a:p>
            <a:pPr marL="0" indent="0" algn="just">
              <a:buNone/>
            </a:pPr>
            <a:r>
              <a:rPr lang="vi-VN" sz="3200" smtClean="0"/>
              <a:t>		</a:t>
            </a:r>
            <a:r>
              <a:rPr lang="vi-VN" sz="3200" smtClean="0">
                <a:solidFill>
                  <a:srgbClr val="000066"/>
                </a:solidFill>
              </a:rPr>
              <a:t>Thread.yield</a:t>
            </a:r>
            <a:r>
              <a:rPr lang="vi-VN" sz="3200">
                <a:solidFill>
                  <a:srgbClr val="000066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vi-VN" sz="3200" smtClean="0"/>
              <a:t>	}</a:t>
            </a:r>
            <a:endParaRPr lang="vi-VN" sz="3200"/>
          </a:p>
          <a:p>
            <a:pPr marL="0" indent="0" algn="just">
              <a:buNone/>
            </a:pPr>
            <a:r>
              <a:rPr lang="vi-VN" sz="3200"/>
              <a:t> </a:t>
            </a:r>
            <a:r>
              <a:rPr lang="vi-VN" sz="3200" smtClean="0">
                <a:solidFill>
                  <a:srgbClr val="000066"/>
                </a:solidFill>
              </a:rPr>
              <a:t>Thread.yield() </a:t>
            </a:r>
            <a:r>
              <a:rPr lang="vi-VN" sz="3200" smtClean="0"/>
              <a:t>chuyển điều khiển cho luồng khác</a:t>
            </a:r>
            <a:endParaRPr lang="vi-VN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80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 đã học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Lý do </a:t>
            </a:r>
            <a:r>
              <a:rPr lang="vi-VN" smtClean="0"/>
              <a:t>lập lịch</a:t>
            </a:r>
            <a:endParaRPr lang="vi-VN"/>
          </a:p>
          <a:p>
            <a:r>
              <a:rPr lang="vi-VN" smtClean="0"/>
              <a:t>Các </a:t>
            </a:r>
            <a:r>
              <a:rPr lang="vi-VN"/>
              <a:t>dạng </a:t>
            </a:r>
            <a:r>
              <a:rPr lang="vi-VN" smtClean="0"/>
              <a:t>lập lịch</a:t>
            </a:r>
            <a:endParaRPr lang="vi-VN"/>
          </a:p>
          <a:p>
            <a:pPr lvl="1"/>
            <a:r>
              <a:rPr lang="vi-VN" smtClean="0"/>
              <a:t>FCFS</a:t>
            </a:r>
            <a:endParaRPr lang="vi-VN"/>
          </a:p>
          <a:p>
            <a:pPr lvl="1"/>
            <a:r>
              <a:rPr lang="vi-VN" smtClean="0"/>
              <a:t>SJF</a:t>
            </a:r>
            <a:endParaRPr lang="vi-VN"/>
          </a:p>
          <a:p>
            <a:pPr lvl="1"/>
            <a:r>
              <a:rPr lang="vi-VN" smtClean="0"/>
              <a:t>RR</a:t>
            </a:r>
            <a:endParaRPr lang="vi-VN"/>
          </a:p>
          <a:p>
            <a:pPr lvl="1"/>
            <a:r>
              <a:rPr lang="vi-VN" smtClean="0"/>
              <a:t>MFQ</a:t>
            </a:r>
            <a:endParaRPr lang="vi-VN"/>
          </a:p>
          <a:p>
            <a:r>
              <a:rPr lang="vi-VN" smtClean="0"/>
              <a:t>Lập lịch </a:t>
            </a:r>
            <a:r>
              <a:rPr lang="vi-VN"/>
              <a:t>trong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81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5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82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hỏi ôn tập...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vi-VN"/>
              <a:t>3.1 Palm OS không cung cấp phương tiện để xử lý đồng thời. Thảo luận về </a:t>
            </a:r>
            <a:r>
              <a:rPr lang="vi-VN" smtClean="0"/>
              <a:t>ba vấn đề cơ bản mà tiến trình đồng thời thêm </a:t>
            </a:r>
            <a:r>
              <a:rPr lang="vi-VN"/>
              <a:t>vào </a:t>
            </a:r>
            <a:r>
              <a:rPr lang="vi-VN" smtClean="0"/>
              <a:t>hệ </a:t>
            </a:r>
            <a:r>
              <a:rPr lang="vi-VN"/>
              <a:t>điều </a:t>
            </a:r>
            <a:r>
              <a:rPr lang="vi-VN" smtClean="0"/>
              <a:t>hành</a:t>
            </a:r>
            <a:endParaRPr lang="vi-VN"/>
          </a:p>
          <a:p>
            <a:pPr algn="just"/>
            <a:r>
              <a:rPr lang="vi-VN"/>
              <a:t>3.2 Bộ xử lý Sun UltraSPARC có nhiều bộ </a:t>
            </a:r>
            <a:r>
              <a:rPr lang="vi-VN" smtClean="0"/>
              <a:t>thanh ghi. </a:t>
            </a:r>
            <a:r>
              <a:rPr lang="vi-VN"/>
              <a:t>Mô </a:t>
            </a:r>
            <a:r>
              <a:rPr lang="vi-VN" smtClean="0"/>
              <a:t>tả hành </a:t>
            </a:r>
            <a:r>
              <a:rPr lang="vi-VN"/>
              <a:t>động của </a:t>
            </a:r>
            <a:r>
              <a:rPr lang="vi-VN" smtClean="0"/>
              <a:t>một chuyển đổi ngữ cảnh khi ngữ cảnh mới được tải vào một trong các bộ thanh ghi rồi. Điều gì khác sẽ xảy ra  nếu ngữ cảnh ở trong bộ nhớ và mội thanh ghi đều bận</a:t>
            </a:r>
          </a:p>
          <a:p>
            <a:pPr algn="just"/>
            <a:r>
              <a:rPr lang="vi-VN" smtClean="0"/>
              <a:t>3.3 </a:t>
            </a:r>
            <a:r>
              <a:rPr lang="vi-VN"/>
              <a:t>Khi một </a:t>
            </a:r>
            <a:r>
              <a:rPr lang="vi-VN" smtClean="0"/>
              <a:t>tiến </a:t>
            </a:r>
            <a:r>
              <a:rPr lang="vi-VN"/>
              <a:t>trình tạo ra một tiến trình mới bằng cách sử </a:t>
            </a:r>
            <a:r>
              <a:rPr lang="vi-VN" smtClean="0"/>
              <a:t>dụng hoạt động </a:t>
            </a:r>
            <a:r>
              <a:rPr lang="vi-VN" smtClean="0">
                <a:solidFill>
                  <a:srgbClr val="000066"/>
                </a:solidFill>
              </a:rPr>
              <a:t>fork ()</a:t>
            </a:r>
            <a:r>
              <a:rPr lang="vi-VN" smtClean="0"/>
              <a:t>, trạng thái nào sau đây được </a:t>
            </a:r>
            <a:r>
              <a:rPr lang="vi-VN"/>
              <a:t>chia sẻ giữa </a:t>
            </a:r>
            <a:r>
              <a:rPr lang="vi-VN" smtClean="0"/>
              <a:t>tiến trình cha và tiến trình con?</a:t>
            </a:r>
            <a:endParaRPr lang="vi-VN"/>
          </a:p>
          <a:p>
            <a:pPr lvl="1" algn="just"/>
            <a:r>
              <a:rPr lang="vi-VN"/>
              <a:t>a. </a:t>
            </a:r>
            <a:r>
              <a:rPr lang="vi-VN" smtClean="0"/>
              <a:t>Stack</a:t>
            </a:r>
            <a:endParaRPr lang="vi-VN"/>
          </a:p>
          <a:p>
            <a:pPr lvl="1" algn="just"/>
            <a:r>
              <a:rPr lang="vi-VN"/>
              <a:t>b. </a:t>
            </a:r>
            <a:r>
              <a:rPr lang="vi-VN" smtClean="0"/>
              <a:t>Heap</a:t>
            </a:r>
            <a:endParaRPr lang="vi-VN"/>
          </a:p>
          <a:p>
            <a:pPr lvl="1" algn="just"/>
            <a:r>
              <a:rPr lang="vi-VN"/>
              <a:t>c. </a:t>
            </a:r>
            <a:r>
              <a:rPr lang="vi-VN" smtClean="0"/>
              <a:t>Shared memory segments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83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...Câu hỏi ôn tập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3.4. Trong cơ </a:t>
            </a:r>
            <a:r>
              <a:rPr lang="vi-VN"/>
              <a:t>chế RPC, hãy xem </a:t>
            </a:r>
            <a:r>
              <a:rPr lang="vi-VN" smtClean="0"/>
              <a:t>xét ngữ nghĩa </a:t>
            </a:r>
            <a:r>
              <a:rPr lang="vi-VN"/>
              <a:t>"đúng một lần</a:t>
            </a:r>
            <a:r>
              <a:rPr lang="vi-VN" smtClean="0"/>
              <a:t>". </a:t>
            </a:r>
            <a:r>
              <a:rPr lang="vi-VN"/>
              <a:t>Liệu các thuật toán để thực hiện ngữ nghĩa này thực hiện đúng ngay cả </a:t>
            </a:r>
            <a:r>
              <a:rPr lang="vi-VN" smtClean="0"/>
              <a:t>khi tin </a:t>
            </a:r>
            <a:r>
              <a:rPr lang="vi-VN"/>
              <a:t>"ACK" nhắn lại cho khách hàng bị mất </a:t>
            </a:r>
            <a:r>
              <a:rPr lang="vi-VN" smtClean="0"/>
              <a:t>do lỗi mạng? </a:t>
            </a:r>
            <a:r>
              <a:rPr lang="vi-VN"/>
              <a:t>Mô tả trình tự của thông điệp và </a:t>
            </a:r>
            <a:r>
              <a:rPr lang="vi-VN" smtClean="0"/>
              <a:t>khi nào "</a:t>
            </a:r>
            <a:r>
              <a:rPr lang="vi-VN"/>
              <a:t>đúng một </a:t>
            </a:r>
            <a:r>
              <a:rPr lang="vi-VN" smtClean="0"/>
              <a:t>lần» được duy trì</a:t>
            </a:r>
            <a:endParaRPr lang="vi-VN"/>
          </a:p>
          <a:p>
            <a:r>
              <a:rPr lang="vi-VN"/>
              <a:t>3.5 Giả </a:t>
            </a:r>
            <a:r>
              <a:rPr lang="vi-VN" smtClean="0"/>
              <a:t>sử </a:t>
            </a:r>
            <a:r>
              <a:rPr lang="vi-VN"/>
              <a:t>một hệ thống phân </a:t>
            </a:r>
            <a:r>
              <a:rPr lang="vi-VN" smtClean="0"/>
              <a:t>tán thường hay bị </a:t>
            </a:r>
            <a:r>
              <a:rPr lang="vi-VN"/>
              <a:t>lỗi của máy chủ. </a:t>
            </a:r>
            <a:r>
              <a:rPr lang="vi-VN" smtClean="0"/>
              <a:t>Cơ chế nào </a:t>
            </a:r>
            <a:r>
              <a:rPr lang="vi-VN"/>
              <a:t>sẽ được yêu cầu để đảm bảo </a:t>
            </a:r>
            <a:r>
              <a:rPr lang="vi-VN" smtClean="0"/>
              <a:t>ngữ nghĩa "đúng </a:t>
            </a:r>
            <a:r>
              <a:rPr lang="vi-VN"/>
              <a:t>một lần" </a:t>
            </a:r>
            <a:r>
              <a:rPr lang="vi-VN" smtClean="0"/>
              <a:t>cho việc thực hiện RPCs?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976" y="0"/>
            <a:ext cx="2064024" cy="15604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84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5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Chuyển đổi CPU giữa các tiến trình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67" y="1479829"/>
            <a:ext cx="6030345" cy="48876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13695</TotalTime>
  <Words>3911</Words>
  <Application>Microsoft Office PowerPoint</Application>
  <PresentationFormat>Custom</PresentationFormat>
  <Paragraphs>561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Office Theme</vt:lpstr>
      <vt:lpstr>Chương 3 QUẢN LÝ TIẾN TRÌNH</vt:lpstr>
      <vt:lpstr>Tiến trình</vt:lpstr>
      <vt:lpstr>Khái niệm về tiến trình</vt:lpstr>
      <vt:lpstr>Tiến trình (Process)</vt:lpstr>
      <vt:lpstr>Cấu trúc bộ nhớ tiến trình</vt:lpstr>
      <vt:lpstr>Trạng thái tiến trình</vt:lpstr>
      <vt:lpstr>Trạng thái tiến trình</vt:lpstr>
      <vt:lpstr>Khối điều khiển tiến trình (PCB)</vt:lpstr>
      <vt:lpstr>Chuyển đổi CPU giữa các tiến trình</vt:lpstr>
      <vt:lpstr>Lập lịch tiến trình</vt:lpstr>
      <vt:lpstr>Các hàng đợi lập lịch tiến trình</vt:lpstr>
      <vt:lpstr>Hàng đợi sẵn sàng và các hàng đợi thiết bị khác nhau</vt:lpstr>
      <vt:lpstr>Biểu diễn việc lập lịch tiến trình-Biểu đồ hàng đợi</vt:lpstr>
      <vt:lpstr>Vòng đời của một tiến trình</vt:lpstr>
      <vt:lpstr>Các bộ lập lịch</vt:lpstr>
      <vt:lpstr>Bộ lập lịch ngắn hạn vs. Dài hạn</vt:lpstr>
      <vt:lpstr>Bộ lập lịch dài hạn</vt:lpstr>
      <vt:lpstr>Bộ lập lịch trung hạn</vt:lpstr>
      <vt:lpstr>Chuyển đổi ngữ cảnh...</vt:lpstr>
      <vt:lpstr>...Chuyển đổi ngữ cảnh</vt:lpstr>
      <vt:lpstr>Các thao tác trên tiến trình</vt:lpstr>
      <vt:lpstr>Tạo tiến trình</vt:lpstr>
      <vt:lpstr>Cây tiến trình</vt:lpstr>
      <vt:lpstr>Tạo tiến trình</vt:lpstr>
      <vt:lpstr>Tạo tiến trình trong Unix</vt:lpstr>
      <vt:lpstr>PowerPoint Presentation</vt:lpstr>
      <vt:lpstr>Hủy tiến trình</vt:lpstr>
      <vt:lpstr>Hủy tiến trình</vt:lpstr>
      <vt:lpstr>Hợp tác giữa các tiến trình</vt:lpstr>
      <vt:lpstr>Vì sao hợp tác tiến trình?</vt:lpstr>
      <vt:lpstr>Bài toán “Producer - Consumer”</vt:lpstr>
      <vt:lpstr>...Bài toán Producer – Consumer...</vt:lpstr>
      <vt:lpstr>Truyền thông giữa các tiến trình</vt:lpstr>
      <vt:lpstr>Hệ thống truyền thông báo...</vt:lpstr>
      <vt:lpstr>...Hệ thống truyền thông báo...</vt:lpstr>
      <vt:lpstr>...Hệ thống truyền thông báo</vt:lpstr>
      <vt:lpstr>Định danh</vt:lpstr>
      <vt:lpstr>Truyền thông trực tiếp...</vt:lpstr>
      <vt:lpstr>...Truyền thông trực tiếp</vt:lpstr>
      <vt:lpstr>Truyền thông gián tiếp...</vt:lpstr>
      <vt:lpstr>...Truyền thông gián tiếp</vt:lpstr>
      <vt:lpstr>Đồng bộ hóa</vt:lpstr>
      <vt:lpstr>Lưu trữ bộ đệm</vt:lpstr>
      <vt:lpstr>Luồng (Thread)</vt:lpstr>
      <vt:lpstr>Tiến trình đơn luồng và tiến trình đa luồng</vt:lpstr>
      <vt:lpstr>Tại sao đa luồng?</vt:lpstr>
      <vt:lpstr>Lợi ích</vt:lpstr>
      <vt:lpstr>Luồng mức người dùng (User - Thread)</vt:lpstr>
      <vt:lpstr>Luồng mức nhân</vt:lpstr>
      <vt:lpstr>Các mô hình đa luồng</vt:lpstr>
      <vt:lpstr>Mô hình Many-to-One</vt:lpstr>
      <vt:lpstr>Mô hình One-to-One</vt:lpstr>
      <vt:lpstr>Mô hình Many-to-Many</vt:lpstr>
      <vt:lpstr>Pthreads</vt:lpstr>
      <vt:lpstr> </vt:lpstr>
      <vt:lpstr>Lập lịch CPU</vt:lpstr>
      <vt:lpstr>Các khái niệm cơ bản</vt:lpstr>
      <vt:lpstr>Luân phiên giữa các CPU và I/O burst</vt:lpstr>
      <vt:lpstr>Biểu đồ tần suất của các CPU burst theo thời gian</vt:lpstr>
      <vt:lpstr>Bộ lập lịch CPU</vt:lpstr>
      <vt:lpstr>Bộ điều vận</vt:lpstr>
      <vt:lpstr>Điều kiện lập lịch</vt:lpstr>
      <vt:lpstr>Vấn đề tối ưu các điều kiện</vt:lpstr>
      <vt:lpstr>Các thuật toán lập lịch</vt:lpstr>
      <vt:lpstr>“Đến trước - Phục vụ trước” (FCFS)</vt:lpstr>
      <vt:lpstr>...“Đến trước - Phục vụ trước” (FCFS)</vt:lpstr>
      <vt:lpstr>Công việc ngắn nhất trước (SJF-Shortest Job First))</vt:lpstr>
      <vt:lpstr>SJF không chiếm đoạt (SJN-Shortest Job Next):  </vt:lpstr>
      <vt:lpstr>SJF chiếm đoạt (SRN-Shortest Remaining Next):  </vt:lpstr>
      <vt:lpstr>Lập lịch với độ ưu tiên</vt:lpstr>
      <vt:lpstr>Round Robin (RR)</vt:lpstr>
      <vt:lpstr>Vídụ: RR với lượng tử thời gian = 20</vt:lpstr>
      <vt:lpstr>Thời gian lượng tử và thời gian chuyển đổi ngữ cảnh</vt:lpstr>
      <vt:lpstr>Biến đổi thời gian quay vòng theo thời gian lượng tử</vt:lpstr>
      <vt:lpstr>Lập lịch với Hàng đợi nhiều mức</vt:lpstr>
      <vt:lpstr>Hàng đợi nhiều mức (Multi Level Queue)</vt:lpstr>
      <vt:lpstr>Hàng đợi nhiều mức phản hồi (MFQ)</vt:lpstr>
      <vt:lpstr>Lập lịch các luồng trong Java</vt:lpstr>
      <vt:lpstr>Lập lịch các luồng trong Java</vt:lpstr>
      <vt:lpstr>Time-Slicing</vt:lpstr>
      <vt:lpstr>Nội dung đã học</vt:lpstr>
      <vt:lpstr>PowerPoint Presentation</vt:lpstr>
      <vt:lpstr>Câu hỏi ôn tập...</vt:lpstr>
      <vt:lpstr>...Câu hỏi ôn tập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141</cp:revision>
  <cp:lastPrinted>2021-02-06T00:42:01Z</cp:lastPrinted>
  <dcterms:created xsi:type="dcterms:W3CDTF">2016-01-06T01:29:25Z</dcterms:created>
  <dcterms:modified xsi:type="dcterms:W3CDTF">2021-02-06T03:24:50Z</dcterms:modified>
</cp:coreProperties>
</file>