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46" r:id="rId3"/>
    <p:sldId id="347" r:id="rId4"/>
    <p:sldId id="348" r:id="rId5"/>
    <p:sldId id="349" r:id="rId6"/>
    <p:sldId id="350" r:id="rId7"/>
    <p:sldId id="351" r:id="rId8"/>
    <p:sldId id="352" r:id="rId9"/>
    <p:sldId id="353" r:id="rId10"/>
    <p:sldId id="354" r:id="rId11"/>
    <p:sldId id="355" r:id="rId12"/>
    <p:sldId id="356" r:id="rId13"/>
    <p:sldId id="357" r:id="rId14"/>
    <p:sldId id="358" r:id="rId15"/>
    <p:sldId id="359" r:id="rId16"/>
    <p:sldId id="360" r:id="rId17"/>
    <p:sldId id="361" r:id="rId18"/>
    <p:sldId id="362" r:id="rId19"/>
    <p:sldId id="363" r:id="rId20"/>
    <p:sldId id="364" r:id="rId21"/>
    <p:sldId id="365" r:id="rId22"/>
    <p:sldId id="366" r:id="rId23"/>
    <p:sldId id="367" r:id="rId24"/>
    <p:sldId id="368" r:id="rId25"/>
    <p:sldId id="369" r:id="rId26"/>
    <p:sldId id="370" r:id="rId27"/>
    <p:sldId id="371" r:id="rId28"/>
    <p:sldId id="372" r:id="rId29"/>
    <p:sldId id="373" r:id="rId30"/>
    <p:sldId id="374" r:id="rId31"/>
    <p:sldId id="375" r:id="rId32"/>
    <p:sldId id="376" r:id="rId33"/>
    <p:sldId id="377" r:id="rId34"/>
    <p:sldId id="378" r:id="rId35"/>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0066"/>
    <a:srgbClr val="0000FF"/>
    <a:srgbClr val="003399"/>
    <a:srgbClr val="00FFFF"/>
    <a:srgbClr val="009900"/>
    <a:srgbClr val="00FF00"/>
    <a:srgbClr val="0099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68" autoAdjust="0"/>
    <p:restoredTop sz="94660"/>
  </p:normalViewPr>
  <p:slideViewPr>
    <p:cSldViewPr snapToGrid="0">
      <p:cViewPr varScale="1">
        <p:scale>
          <a:sx n="85" d="100"/>
          <a:sy n="85" d="100"/>
        </p:scale>
        <p:origin x="-730"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6" name="Picture 2" descr="http://www.alpha-scan.co.uk/images/operating-systems-pic.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8769" y="3223186"/>
            <a:ext cx="11436509" cy="278764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470647" y="3223186"/>
            <a:ext cx="11497235" cy="2774202"/>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p:cNvSpPr>
            <a:spLocks noGrp="1"/>
          </p:cNvSpPr>
          <p:nvPr>
            <p:ph type="ctrTitle"/>
          </p:nvPr>
        </p:nvSpPr>
        <p:spPr>
          <a:xfrm>
            <a:off x="1524000" y="1137048"/>
            <a:ext cx="9144000" cy="1740623"/>
          </a:xfrm>
        </p:spPr>
        <p:txBody>
          <a:bodyPr anchor="b"/>
          <a:lstStyle>
            <a:lvl1pPr algn="ctr">
              <a:defRPr sz="6000"/>
            </a:lvl1pPr>
          </a:lstStyle>
          <a:p>
            <a:r>
              <a:rPr lang="en-US" smtClean="0"/>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71615676-1EDD-4580-9E2C-06A1F01485BF}" type="datetimeFigureOut">
              <a:rPr lang="vi-VN" smtClean="0"/>
              <a:t>26/02/2021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2143892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71615676-1EDD-4580-9E2C-06A1F01485BF}" type="datetimeFigureOut">
              <a:rPr lang="vi-VN" smtClean="0"/>
              <a:t>26/02/2021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477908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71615676-1EDD-4580-9E2C-06A1F01485BF}" type="datetimeFigureOut">
              <a:rPr lang="vi-VN" smtClean="0"/>
              <a:t>26/02/2021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29887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365124"/>
            <a:ext cx="11030138" cy="6356351"/>
          </a:xfrm>
          <a:prstGeom prst="rect">
            <a:avLst/>
          </a:prstGeom>
        </p:spPr>
      </p:pic>
      <p:sp>
        <p:nvSpPr>
          <p:cNvPr id="8" name="Rectangle 7"/>
          <p:cNvSpPr/>
          <p:nvPr userDrawn="1"/>
        </p:nvSpPr>
        <p:spPr>
          <a:xfrm>
            <a:off x="828769" y="509168"/>
            <a:ext cx="11049000" cy="6348832"/>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p:cNvSpPr>
            <a:spLocks noGrp="1"/>
          </p:cNvSpPr>
          <p:nvPr>
            <p:ph type="title"/>
          </p:nvPr>
        </p:nvSpPr>
        <p:spPr>
          <a:xfrm>
            <a:off x="838200" y="365125"/>
            <a:ext cx="10515600" cy="1010295"/>
          </a:xfrm>
        </p:spPr>
        <p:txBody>
          <a:bodyPr/>
          <a:lstStyle/>
          <a:p>
            <a:r>
              <a:rPr lang="en-US" smtClean="0"/>
              <a:t>Click to edit Master title style</a:t>
            </a:r>
            <a:endParaRPr lang="vi-VN"/>
          </a:p>
        </p:txBody>
      </p:sp>
      <p:sp>
        <p:nvSpPr>
          <p:cNvPr id="3" name="Content Placeholder 2"/>
          <p:cNvSpPr>
            <a:spLocks noGrp="1"/>
          </p:cNvSpPr>
          <p:nvPr>
            <p:ph idx="1"/>
          </p:nvPr>
        </p:nvSpPr>
        <p:spPr>
          <a:xfrm>
            <a:off x="838200" y="1556252"/>
            <a:ext cx="10515600" cy="4610965"/>
          </a:xfrm>
          <a:ln>
            <a:noFill/>
          </a:ln>
        </p:spPr>
        <p:txBody>
          <a:bodyPr/>
          <a:lstStyle>
            <a:lvl1pPr>
              <a:lnSpc>
                <a:spcPct val="114000"/>
              </a:lnSpc>
              <a:spcBef>
                <a:spcPts val="300"/>
              </a:spcBef>
              <a:spcAft>
                <a:spcPts val="300"/>
              </a:spcAft>
              <a:defRPr/>
            </a:lvl1pPr>
            <a:lvl2pPr>
              <a:lnSpc>
                <a:spcPct val="114000"/>
              </a:lnSpc>
              <a:spcBef>
                <a:spcPts val="300"/>
              </a:spcBef>
              <a:spcAft>
                <a:spcPts val="300"/>
              </a:spcAft>
              <a:defRPr/>
            </a:lvl2pPr>
            <a:lvl3pPr>
              <a:lnSpc>
                <a:spcPct val="114000"/>
              </a:lnSpc>
              <a:spcBef>
                <a:spcPts val="300"/>
              </a:spcBef>
              <a:spcAft>
                <a:spcPts val="300"/>
              </a:spcAft>
              <a:defRPr/>
            </a:lvl3pPr>
            <a:lvl4pPr>
              <a:lnSpc>
                <a:spcPct val="114000"/>
              </a:lnSpc>
              <a:spcBef>
                <a:spcPts val="300"/>
              </a:spcBef>
              <a:spcAft>
                <a:spcPts val="300"/>
              </a:spcAft>
              <a:defRPr/>
            </a:lvl4pPr>
            <a:lvl5pPr>
              <a:lnSpc>
                <a:spcPct val="114000"/>
              </a:lnSpc>
              <a:spcBef>
                <a:spcPts val="300"/>
              </a:spcBef>
              <a:spcAft>
                <a:spcPts val="3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71615676-1EDD-4580-9E2C-06A1F01485BF}" type="datetimeFigureOut">
              <a:rPr lang="vi-VN" smtClean="0"/>
              <a:t>26/02/2021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pic>
        <p:nvPicPr>
          <p:cNvPr id="2050" name="Picture 2" descr="http://www.blackboxtoolkit.com/images/os_issues.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712961" y="132139"/>
            <a:ext cx="1360395" cy="1360395"/>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p:cNvGrpSpPr/>
          <p:nvPr userDrawn="1"/>
        </p:nvGrpSpPr>
        <p:grpSpPr>
          <a:xfrm>
            <a:off x="852830" y="1260493"/>
            <a:ext cx="9394404" cy="45719"/>
            <a:chOff x="-1707554" y="1208223"/>
            <a:chExt cx="9394404" cy="117808"/>
          </a:xfrm>
        </p:grpSpPr>
        <p:sp>
          <p:nvSpPr>
            <p:cNvPr id="11" name="Flowchart: Manual Input 10"/>
            <p:cNvSpPr/>
            <p:nvPr userDrawn="1"/>
          </p:nvSpPr>
          <p:spPr>
            <a:xfrm rot="5400000">
              <a:off x="6446743" y="78680"/>
              <a:ext cx="110564" cy="2369650"/>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Flowchart: Manual Input 13"/>
            <p:cNvSpPr/>
            <p:nvPr userDrawn="1"/>
          </p:nvSpPr>
          <p:spPr>
            <a:xfrm rot="5400000">
              <a:off x="5746771" y="78681"/>
              <a:ext cx="110564" cy="2369650"/>
            </a:xfrm>
            <a:prstGeom prst="flowChartManualInpu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Flowchart: Manual Input 14"/>
            <p:cNvSpPr/>
            <p:nvPr userDrawn="1"/>
          </p:nvSpPr>
          <p:spPr>
            <a:xfrm rot="5400000">
              <a:off x="5000064" y="80787"/>
              <a:ext cx="106352" cy="2369650"/>
            </a:xfrm>
            <a:prstGeom prst="flowChartManualInpu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Flowchart: Manual Input 15"/>
            <p:cNvSpPr/>
            <p:nvPr userDrawn="1"/>
          </p:nvSpPr>
          <p:spPr>
            <a:xfrm rot="5400000">
              <a:off x="4028545" y="78681"/>
              <a:ext cx="110564" cy="2369650"/>
            </a:xfrm>
            <a:prstGeom prst="flowChartManualInput">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Flowchart: Manual Input 16"/>
            <p:cNvSpPr/>
            <p:nvPr userDrawn="1"/>
          </p:nvSpPr>
          <p:spPr>
            <a:xfrm rot="5400000">
              <a:off x="3319141" y="78680"/>
              <a:ext cx="110564" cy="2369650"/>
            </a:xfrm>
            <a:prstGeom prst="flowChartManualInpu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Flowchart: Manual Input 17"/>
            <p:cNvSpPr/>
            <p:nvPr userDrawn="1"/>
          </p:nvSpPr>
          <p:spPr>
            <a:xfrm rot="5400000">
              <a:off x="2501144" y="78680"/>
              <a:ext cx="110564" cy="2369650"/>
            </a:xfrm>
            <a:prstGeom prst="flowChartManualInpu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Flowchart: Manual Input 18"/>
            <p:cNvSpPr/>
            <p:nvPr userDrawn="1"/>
          </p:nvSpPr>
          <p:spPr>
            <a:xfrm rot="5400000">
              <a:off x="1772762" y="273662"/>
              <a:ext cx="110564" cy="1979687"/>
            </a:xfrm>
            <a:prstGeom prst="flowChartManualInpu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Flowchart: Manual Input 20"/>
            <p:cNvSpPr/>
            <p:nvPr userDrawn="1"/>
          </p:nvSpPr>
          <p:spPr>
            <a:xfrm rot="5400000">
              <a:off x="870774" y="85923"/>
              <a:ext cx="110564" cy="2369650"/>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Flowchart: Manual Input 21"/>
            <p:cNvSpPr/>
            <p:nvPr userDrawn="1"/>
          </p:nvSpPr>
          <p:spPr>
            <a:xfrm rot="5400000">
              <a:off x="170802" y="85924"/>
              <a:ext cx="110564" cy="2369650"/>
            </a:xfrm>
            <a:prstGeom prst="flowChartManualInpu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Flowchart: Manual Input 22"/>
            <p:cNvSpPr/>
            <p:nvPr userDrawn="1"/>
          </p:nvSpPr>
          <p:spPr>
            <a:xfrm rot="5400000">
              <a:off x="-575905" y="88030"/>
              <a:ext cx="106352" cy="2369650"/>
            </a:xfrm>
            <a:prstGeom prst="flowChartManualInpu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9" name="Rectangle 8"/>
          <p:cNvSpPr/>
          <p:nvPr userDrawn="1"/>
        </p:nvSpPr>
        <p:spPr>
          <a:xfrm>
            <a:off x="10750847" y="82726"/>
            <a:ext cx="1371600" cy="1361184"/>
          </a:xfrm>
          <a:prstGeom prst="rect">
            <a:avLst/>
          </a:prstGeom>
          <a:solidFill>
            <a:srgbClr val="FFFFF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66259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615676-1EDD-4580-9E2C-06A1F01485BF}" type="datetimeFigureOut">
              <a:rPr lang="vi-VN" smtClean="0"/>
              <a:t>26/02/2021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671557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71615676-1EDD-4580-9E2C-06A1F01485BF}" type="datetimeFigureOut">
              <a:rPr lang="vi-VN" smtClean="0"/>
              <a:t>26/02/2021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249198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71615676-1EDD-4580-9E2C-06A1F01485BF}" type="datetimeFigureOut">
              <a:rPr lang="vi-VN" smtClean="0"/>
              <a:t>26/02/2021</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165158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71615676-1EDD-4580-9E2C-06A1F01485BF}" type="datetimeFigureOut">
              <a:rPr lang="vi-VN" smtClean="0"/>
              <a:t>26/02/2021</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143522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615676-1EDD-4580-9E2C-06A1F01485BF}" type="datetimeFigureOut">
              <a:rPr lang="vi-VN" smtClean="0"/>
              <a:t>26/02/2021</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2336376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615676-1EDD-4580-9E2C-06A1F01485BF}" type="datetimeFigureOut">
              <a:rPr lang="vi-VN" smtClean="0"/>
              <a:t>26/02/2021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375839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615676-1EDD-4580-9E2C-06A1F01485BF}" type="datetimeFigureOut">
              <a:rPr lang="vi-VN" smtClean="0"/>
              <a:t>26/02/2021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813654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615676-1EDD-4580-9E2C-06A1F01485BF}" type="datetimeFigureOut">
              <a:rPr lang="vi-VN" smtClean="0"/>
              <a:t>26/02/2021</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F60F1-D81D-4A0F-9A4C-4DEFF98A3653}" type="slidenum">
              <a:rPr lang="vi-VN" smtClean="0"/>
              <a:t>‹#›</a:t>
            </a:fld>
            <a:endParaRPr lang="vi-VN"/>
          </a:p>
        </p:txBody>
      </p:sp>
    </p:spTree>
    <p:extLst>
      <p:ext uri="{BB962C8B-B14F-4D97-AF65-F5344CB8AC3E}">
        <p14:creationId xmlns:p14="http://schemas.microsoft.com/office/powerpoint/2010/main" val="3055189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smtClean="0"/>
              <a:t>Chương 4</a:t>
            </a:r>
            <a:br>
              <a:rPr lang="en-US" b="1" smtClean="0"/>
            </a:br>
            <a:r>
              <a:rPr lang="en-US" b="1" smtClean="0"/>
              <a:t>ĐỒNG BỘ TIẾN TRÌNH</a:t>
            </a:r>
            <a:endParaRPr lang="vi-VN" b="1"/>
          </a:p>
        </p:txBody>
      </p:sp>
      <p:sp>
        <p:nvSpPr>
          <p:cNvPr id="3" name="Subtitle 2"/>
          <p:cNvSpPr>
            <a:spLocks noGrp="1"/>
          </p:cNvSpPr>
          <p:nvPr>
            <p:ph type="subTitle" idx="1"/>
          </p:nvPr>
        </p:nvSpPr>
        <p:spPr/>
        <p:txBody>
          <a:bodyPr/>
          <a:lstStyle/>
          <a:p>
            <a:r>
              <a:rPr lang="en-US" smtClean="0"/>
              <a:t> </a:t>
            </a:r>
            <a:endParaRPr lang="vi-VN"/>
          </a:p>
        </p:txBody>
      </p:sp>
    </p:spTree>
    <p:extLst>
      <p:ext uri="{BB962C8B-B14F-4D97-AF65-F5344CB8AC3E}">
        <p14:creationId xmlns:p14="http://schemas.microsoft.com/office/powerpoint/2010/main" val="20504689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vi-VN" smtClean="0"/>
                  <a:t>Thuật toán cho tiến trình </a:t>
                </a:r>
                <a14:m>
                  <m:oMath xmlns:m="http://schemas.openxmlformats.org/officeDocument/2006/math">
                    <m:sSub>
                      <m:sSubPr>
                        <m:ctrlPr>
                          <a:rPr lang="vi-VN" i="1" smtClean="0">
                            <a:latin typeface="Cambria Math"/>
                          </a:rPr>
                        </m:ctrlPr>
                      </m:sSubPr>
                      <m:e>
                        <m:r>
                          <a:rPr lang="vi-VN" b="0" i="1" smtClean="0">
                            <a:latin typeface="Cambria Math" panose="02040503050406030204" pitchFamily="18" charset="0"/>
                          </a:rPr>
                          <m:t>𝑃</m:t>
                        </m:r>
                      </m:e>
                      <m:sub>
                        <m:r>
                          <a:rPr lang="vi-VN" b="0" i="1" smtClean="0">
                            <a:latin typeface="Cambria Math" panose="02040503050406030204" pitchFamily="18" charset="0"/>
                          </a:rPr>
                          <m:t>𝑖</m:t>
                        </m:r>
                      </m:sub>
                    </m:sSub>
                  </m:oMath>
                </a14:m>
                <a:endParaRPr lang="vi-VN"/>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377" t="-3012" b="-13855"/>
                </a:stretch>
              </a:blipFill>
            </p:spPr>
            <p:txBody>
              <a:bodyPr/>
              <a:lstStyle/>
              <a:p>
                <a:r>
                  <a:rPr lang="vi-VN">
                    <a:noFill/>
                  </a:rPr>
                  <a:t> </a:t>
                </a:r>
              </a:p>
            </p:txBody>
          </p:sp>
        </mc:Fallback>
      </mc:AlternateContent>
      <p:pic>
        <p:nvPicPr>
          <p:cNvPr id="4" name="Content Placeholder 3"/>
          <p:cNvPicPr>
            <a:picLocks noGrp="1" noChangeAspect="1"/>
          </p:cNvPicPr>
          <p:nvPr>
            <p:ph idx="1"/>
          </p:nvPr>
        </p:nvPicPr>
        <p:blipFill>
          <a:blip r:embed="rId3"/>
          <a:stretch>
            <a:fillRect/>
          </a:stretch>
        </p:blipFill>
        <p:spPr>
          <a:xfrm>
            <a:off x="3408218" y="1733880"/>
            <a:ext cx="5008418" cy="4664493"/>
          </a:xfrm>
          <a:prstGeom prst="rect">
            <a:avLst/>
          </a:prstGeom>
        </p:spPr>
      </p:pic>
    </p:spTree>
    <p:extLst>
      <p:ext uri="{BB962C8B-B14F-4D97-AF65-F5344CB8AC3E}">
        <p14:creationId xmlns:p14="http://schemas.microsoft.com/office/powerpoint/2010/main" val="30694590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Đồng bộ hóa nhờ phần cứng</a:t>
            </a:r>
            <a:endParaRPr lang="vi-VN"/>
          </a:p>
        </p:txBody>
      </p:sp>
      <p:sp>
        <p:nvSpPr>
          <p:cNvPr id="3" name="Content Placeholder 2"/>
          <p:cNvSpPr>
            <a:spLocks noGrp="1"/>
          </p:cNvSpPr>
          <p:nvPr>
            <p:ph idx="1"/>
          </p:nvPr>
        </p:nvSpPr>
        <p:spPr/>
        <p:txBody>
          <a:bodyPr>
            <a:normAutofit fontScale="92500" lnSpcReduction="10000"/>
          </a:bodyPr>
          <a:lstStyle/>
          <a:p>
            <a:pPr algn="just"/>
            <a:r>
              <a:rPr lang="vi-VN" smtClean="0"/>
              <a:t>Nhiều hệ thống </a:t>
            </a:r>
            <a:r>
              <a:rPr lang="vi-VN"/>
              <a:t>cung </a:t>
            </a:r>
            <a:r>
              <a:rPr lang="vi-VN" smtClean="0"/>
              <a:t>cấp sự hỗ trợ của phần cứng cho vấn đề đoạn tới hạn</a:t>
            </a:r>
            <a:endParaRPr lang="vi-VN"/>
          </a:p>
          <a:p>
            <a:pPr algn="just"/>
            <a:r>
              <a:rPr lang="vi-VN" smtClean="0"/>
              <a:t>Các hệ đơn xử lý </a:t>
            </a:r>
            <a:r>
              <a:rPr lang="vi-VN"/>
              <a:t>– có </a:t>
            </a:r>
            <a:r>
              <a:rPr lang="vi-VN" smtClean="0"/>
              <a:t>thể bỏ chức năng </a:t>
            </a:r>
            <a:r>
              <a:rPr lang="vi-VN"/>
              <a:t>ngắt</a:t>
            </a:r>
          </a:p>
          <a:p>
            <a:pPr lvl="1" algn="just"/>
            <a:r>
              <a:rPr lang="vi-VN" smtClean="0"/>
              <a:t>Mã được thực </a:t>
            </a:r>
            <a:r>
              <a:rPr lang="vi-VN"/>
              <a:t>thi mà không có </a:t>
            </a:r>
            <a:r>
              <a:rPr lang="vi-VN" smtClean="0"/>
              <a:t>sự chiếm đoạt</a:t>
            </a:r>
            <a:endParaRPr lang="vi-VN"/>
          </a:p>
          <a:p>
            <a:pPr lvl="1" algn="just"/>
            <a:r>
              <a:rPr lang="vi-VN" smtClean="0"/>
              <a:t>Thông </a:t>
            </a:r>
            <a:r>
              <a:rPr lang="vi-VN"/>
              <a:t>thường không </a:t>
            </a:r>
            <a:r>
              <a:rPr lang="vi-VN" smtClean="0"/>
              <a:t>hiệu quả trên </a:t>
            </a:r>
            <a:r>
              <a:rPr lang="vi-VN"/>
              <a:t>các </a:t>
            </a:r>
            <a:r>
              <a:rPr lang="vi-VN" smtClean="0"/>
              <a:t>hệ thống đa xử lý</a:t>
            </a:r>
            <a:endParaRPr lang="vi-VN"/>
          </a:p>
          <a:p>
            <a:pPr lvl="2" algn="just"/>
            <a:r>
              <a:rPr lang="vi-VN" smtClean="0"/>
              <a:t>Các hệ điều </a:t>
            </a:r>
            <a:r>
              <a:rPr lang="vi-VN"/>
              <a:t>hành </a:t>
            </a:r>
            <a:r>
              <a:rPr lang="vi-VN" smtClean="0"/>
              <a:t>với chiến lược </a:t>
            </a:r>
            <a:r>
              <a:rPr lang="vi-VN"/>
              <a:t>này thường không </a:t>
            </a:r>
            <a:r>
              <a:rPr lang="vi-VN" smtClean="0"/>
              <a:t>khả cỡ</a:t>
            </a:r>
            <a:endParaRPr lang="vi-VN"/>
          </a:p>
          <a:p>
            <a:pPr algn="just"/>
            <a:r>
              <a:rPr lang="vi-VN" smtClean="0"/>
              <a:t>Các </a:t>
            </a:r>
            <a:r>
              <a:rPr lang="vi-VN"/>
              <a:t>máy tính </a:t>
            </a:r>
            <a:r>
              <a:rPr lang="vi-VN" smtClean="0"/>
              <a:t>hiện đại cung cấp các lệnh phần cứng nguyên </a:t>
            </a:r>
            <a:r>
              <a:rPr lang="vi-VN"/>
              <a:t>tử</a:t>
            </a:r>
          </a:p>
          <a:p>
            <a:pPr lvl="2" algn="just"/>
            <a:r>
              <a:rPr lang="vi-VN" smtClean="0">
                <a:solidFill>
                  <a:schemeClr val="accent6">
                    <a:lumMod val="50000"/>
                  </a:schemeClr>
                </a:solidFill>
              </a:rPr>
              <a:t>Nguyên tử = </a:t>
            </a:r>
            <a:r>
              <a:rPr lang="vi-VN">
                <a:solidFill>
                  <a:schemeClr val="accent6">
                    <a:lumMod val="50000"/>
                  </a:schemeClr>
                </a:solidFill>
              </a:rPr>
              <a:t>không phân chia</a:t>
            </a:r>
          </a:p>
          <a:p>
            <a:pPr lvl="1" algn="just"/>
            <a:r>
              <a:rPr lang="vi-VN" smtClean="0"/>
              <a:t>Kiểm tra từ nhớ và thiết lập giá trị</a:t>
            </a:r>
            <a:endParaRPr lang="vi-VN"/>
          </a:p>
          <a:p>
            <a:pPr lvl="1" algn="just"/>
            <a:r>
              <a:rPr lang="vi-VN" smtClean="0"/>
              <a:t>Tráo đổi nội </a:t>
            </a:r>
            <a:r>
              <a:rPr lang="vi-VN"/>
              <a:t>dung của hai </a:t>
            </a:r>
            <a:r>
              <a:rPr lang="vi-VN" smtClean="0"/>
              <a:t>từ nhớ</a:t>
            </a:r>
            <a:endParaRPr lang="vi-VN"/>
          </a:p>
        </p:txBody>
      </p:sp>
    </p:spTree>
    <p:extLst>
      <p:ext uri="{BB962C8B-B14F-4D97-AF65-F5344CB8AC3E}">
        <p14:creationId xmlns:p14="http://schemas.microsoft.com/office/powerpoint/2010/main" val="18908320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Lệnh TestAndSet</a:t>
            </a:r>
            <a:endParaRPr lang="vi-VN"/>
          </a:p>
        </p:txBody>
      </p:sp>
      <p:sp>
        <p:nvSpPr>
          <p:cNvPr id="3" name="Content Placeholder 2"/>
          <p:cNvSpPr>
            <a:spLocks noGrp="1"/>
          </p:cNvSpPr>
          <p:nvPr>
            <p:ph idx="1"/>
          </p:nvPr>
        </p:nvSpPr>
        <p:spPr/>
        <p:txBody>
          <a:bodyPr/>
          <a:lstStyle/>
          <a:p>
            <a:r>
              <a:rPr lang="vi-VN"/>
              <a:t>Định nghĩa:</a:t>
            </a:r>
          </a:p>
          <a:p>
            <a:pPr marL="914400" lvl="2" indent="0">
              <a:buNone/>
            </a:pPr>
            <a:r>
              <a:rPr lang="vi-VN" sz="2800" smtClean="0">
                <a:solidFill>
                  <a:srgbClr val="0033CC"/>
                </a:solidFill>
              </a:rPr>
              <a:t>Boolean TestAndSet (boolean *target</a:t>
            </a:r>
            <a:r>
              <a:rPr lang="vi-VN" sz="2800">
                <a:solidFill>
                  <a:srgbClr val="0033CC"/>
                </a:solidFill>
              </a:rPr>
              <a:t>)</a:t>
            </a:r>
          </a:p>
          <a:p>
            <a:pPr marL="914400" lvl="2" indent="0">
              <a:buNone/>
            </a:pPr>
            <a:r>
              <a:rPr lang="vi-VN" sz="2800">
                <a:solidFill>
                  <a:srgbClr val="0033CC"/>
                </a:solidFill>
              </a:rPr>
              <a:t>{</a:t>
            </a:r>
          </a:p>
          <a:p>
            <a:pPr marL="914400" lvl="2" indent="0">
              <a:buNone/>
            </a:pPr>
            <a:r>
              <a:rPr lang="vi-VN" sz="2800" smtClean="0">
                <a:solidFill>
                  <a:srgbClr val="0033CC"/>
                </a:solidFill>
              </a:rPr>
              <a:t>Boolean rv = </a:t>
            </a:r>
            <a:r>
              <a:rPr lang="vi-VN" sz="2800">
                <a:solidFill>
                  <a:srgbClr val="0033CC"/>
                </a:solidFill>
              </a:rPr>
              <a:t>*target;</a:t>
            </a:r>
          </a:p>
          <a:p>
            <a:pPr marL="914400" lvl="2" indent="0">
              <a:buNone/>
            </a:pPr>
            <a:r>
              <a:rPr lang="vi-VN" sz="2800">
                <a:solidFill>
                  <a:srgbClr val="0033CC"/>
                </a:solidFill>
              </a:rPr>
              <a:t>*target = TRUE;</a:t>
            </a:r>
          </a:p>
          <a:p>
            <a:pPr marL="914400" lvl="2" indent="0">
              <a:buNone/>
            </a:pPr>
            <a:r>
              <a:rPr lang="vi-VN" sz="2800">
                <a:solidFill>
                  <a:srgbClr val="0033CC"/>
                </a:solidFill>
              </a:rPr>
              <a:t>return rv</a:t>
            </a:r>
            <a:r>
              <a:rPr lang="vi-VN" sz="2800" smtClean="0">
                <a:solidFill>
                  <a:srgbClr val="0033CC"/>
                </a:solidFill>
              </a:rPr>
              <a:t>:</a:t>
            </a:r>
          </a:p>
          <a:p>
            <a:pPr marL="914400" lvl="2" indent="0">
              <a:buNone/>
            </a:pPr>
            <a:r>
              <a:rPr lang="vi-VN" sz="2800" smtClean="0">
                <a:solidFill>
                  <a:srgbClr val="0033CC"/>
                </a:solidFill>
              </a:rPr>
              <a:t>}</a:t>
            </a:r>
            <a:endParaRPr lang="vi-VN" sz="2800">
              <a:solidFill>
                <a:srgbClr val="0033CC"/>
              </a:solidFill>
            </a:endParaRPr>
          </a:p>
        </p:txBody>
      </p:sp>
    </p:spTree>
    <p:extLst>
      <p:ext uri="{BB962C8B-B14F-4D97-AF65-F5344CB8AC3E}">
        <p14:creationId xmlns:p14="http://schemas.microsoft.com/office/powerpoint/2010/main" val="28623902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Giải pháp dùng TestAndSet</a:t>
            </a:r>
            <a:endParaRPr lang="vi-VN"/>
          </a:p>
        </p:txBody>
      </p:sp>
      <p:sp>
        <p:nvSpPr>
          <p:cNvPr id="3" name="Content Placeholder 2"/>
          <p:cNvSpPr>
            <a:spLocks noGrp="1"/>
          </p:cNvSpPr>
          <p:nvPr>
            <p:ph idx="1"/>
          </p:nvPr>
        </p:nvSpPr>
        <p:spPr/>
        <p:txBody>
          <a:bodyPr/>
          <a:lstStyle/>
          <a:p>
            <a:r>
              <a:rPr lang="vi-VN" smtClean="0"/>
              <a:t>Biến chia sẻ </a:t>
            </a:r>
            <a:r>
              <a:rPr lang="vi-VN" smtClean="0">
                <a:solidFill>
                  <a:srgbClr val="C00000"/>
                </a:solidFill>
              </a:rPr>
              <a:t>lock</a:t>
            </a:r>
            <a:r>
              <a:rPr lang="vi-VN"/>
              <a:t>, </a:t>
            </a:r>
            <a:r>
              <a:rPr lang="vi-VN" smtClean="0"/>
              <a:t>được khởi tạo bằng </a:t>
            </a:r>
            <a:r>
              <a:rPr lang="vi-VN" smtClean="0">
                <a:solidFill>
                  <a:srgbClr val="C00000"/>
                </a:solidFill>
              </a:rPr>
              <a:t>false</a:t>
            </a:r>
            <a:endParaRPr lang="vi-VN">
              <a:solidFill>
                <a:srgbClr val="C00000"/>
              </a:solidFill>
            </a:endParaRPr>
          </a:p>
          <a:p>
            <a:r>
              <a:rPr lang="vi-VN" smtClean="0"/>
              <a:t>Giải </a:t>
            </a:r>
            <a:r>
              <a:rPr lang="vi-VN"/>
              <a:t>pháp:</a:t>
            </a:r>
          </a:p>
          <a:p>
            <a:pPr marL="457200" lvl="1" indent="0">
              <a:buNone/>
            </a:pPr>
            <a:r>
              <a:rPr lang="vi-VN">
                <a:solidFill>
                  <a:srgbClr val="0033CC"/>
                </a:solidFill>
              </a:rPr>
              <a:t>do {</a:t>
            </a:r>
          </a:p>
          <a:p>
            <a:pPr marL="457200" lvl="1" indent="0">
              <a:buNone/>
            </a:pPr>
            <a:r>
              <a:rPr lang="vi-VN">
                <a:solidFill>
                  <a:srgbClr val="0033CC"/>
                </a:solidFill>
              </a:rPr>
              <a:t>while ( </a:t>
            </a:r>
            <a:r>
              <a:rPr lang="vi-VN" smtClean="0">
                <a:solidFill>
                  <a:srgbClr val="0033CC"/>
                </a:solidFill>
              </a:rPr>
              <a:t>TestAndSet (&amp;</a:t>
            </a:r>
            <a:r>
              <a:rPr lang="vi-VN">
                <a:solidFill>
                  <a:srgbClr val="0033CC"/>
                </a:solidFill>
              </a:rPr>
              <a:t>lock )) ; /* do nothing</a:t>
            </a:r>
          </a:p>
          <a:p>
            <a:pPr marL="457200" lvl="1" indent="0">
              <a:buNone/>
            </a:pPr>
            <a:r>
              <a:rPr lang="vi-VN" smtClean="0">
                <a:solidFill>
                  <a:srgbClr val="0033CC"/>
                </a:solidFill>
              </a:rPr>
              <a:t>	// </a:t>
            </a:r>
            <a:r>
              <a:rPr lang="vi-VN">
                <a:solidFill>
                  <a:srgbClr val="0033CC"/>
                </a:solidFill>
              </a:rPr>
              <a:t>critical section</a:t>
            </a:r>
          </a:p>
          <a:p>
            <a:pPr marL="457200" lvl="1" indent="0">
              <a:buNone/>
            </a:pPr>
            <a:r>
              <a:rPr lang="vi-VN">
                <a:solidFill>
                  <a:srgbClr val="0033CC"/>
                </a:solidFill>
              </a:rPr>
              <a:t>lock = FALSE;</a:t>
            </a:r>
          </a:p>
          <a:p>
            <a:pPr marL="457200" lvl="1" indent="0">
              <a:buNone/>
            </a:pPr>
            <a:r>
              <a:rPr lang="vi-VN" smtClean="0">
                <a:solidFill>
                  <a:srgbClr val="0033CC"/>
                </a:solidFill>
              </a:rPr>
              <a:t>	// </a:t>
            </a:r>
            <a:r>
              <a:rPr lang="vi-VN">
                <a:solidFill>
                  <a:srgbClr val="0033CC"/>
                </a:solidFill>
              </a:rPr>
              <a:t>remainder section </a:t>
            </a:r>
          </a:p>
          <a:p>
            <a:pPr marL="457200" lvl="1" indent="0">
              <a:buNone/>
            </a:pPr>
            <a:r>
              <a:rPr lang="vi-VN">
                <a:solidFill>
                  <a:srgbClr val="0033CC"/>
                </a:solidFill>
              </a:rPr>
              <a:t>} while ( TRUE);</a:t>
            </a:r>
          </a:p>
        </p:txBody>
      </p:sp>
    </p:spTree>
    <p:extLst>
      <p:ext uri="{BB962C8B-B14F-4D97-AF65-F5344CB8AC3E}">
        <p14:creationId xmlns:p14="http://schemas.microsoft.com/office/powerpoint/2010/main" val="5148815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Lệnh Swap</a:t>
            </a:r>
            <a:endParaRPr lang="vi-VN"/>
          </a:p>
        </p:txBody>
      </p:sp>
      <p:sp>
        <p:nvSpPr>
          <p:cNvPr id="3" name="Content Placeholder 2"/>
          <p:cNvSpPr>
            <a:spLocks noGrp="1"/>
          </p:cNvSpPr>
          <p:nvPr>
            <p:ph idx="1"/>
          </p:nvPr>
        </p:nvSpPr>
        <p:spPr/>
        <p:txBody>
          <a:bodyPr/>
          <a:lstStyle/>
          <a:p>
            <a:r>
              <a:rPr lang="vi-VN"/>
              <a:t>Định nghĩa:</a:t>
            </a:r>
          </a:p>
          <a:p>
            <a:pPr marL="457200" lvl="1" indent="0">
              <a:buNone/>
            </a:pPr>
            <a:r>
              <a:rPr lang="vi-VN">
                <a:solidFill>
                  <a:srgbClr val="0033CC"/>
                </a:solidFill>
              </a:rPr>
              <a:t>void Swap (</a:t>
            </a:r>
            <a:r>
              <a:rPr lang="vi-VN" smtClean="0">
                <a:solidFill>
                  <a:srgbClr val="0033CC"/>
                </a:solidFill>
              </a:rPr>
              <a:t>boolean *</a:t>
            </a:r>
            <a:r>
              <a:rPr lang="vi-VN">
                <a:solidFill>
                  <a:srgbClr val="0033CC"/>
                </a:solidFill>
              </a:rPr>
              <a:t>a, </a:t>
            </a:r>
            <a:r>
              <a:rPr lang="vi-VN" smtClean="0">
                <a:solidFill>
                  <a:srgbClr val="0033CC"/>
                </a:solidFill>
              </a:rPr>
              <a:t>boolean *</a:t>
            </a:r>
            <a:r>
              <a:rPr lang="vi-VN">
                <a:solidFill>
                  <a:srgbClr val="0033CC"/>
                </a:solidFill>
              </a:rPr>
              <a:t>b)</a:t>
            </a:r>
          </a:p>
          <a:p>
            <a:pPr marL="457200" lvl="1" indent="0">
              <a:buNone/>
            </a:pPr>
            <a:r>
              <a:rPr lang="vi-VN">
                <a:solidFill>
                  <a:srgbClr val="0033CC"/>
                </a:solidFill>
              </a:rPr>
              <a:t>{</a:t>
            </a:r>
          </a:p>
          <a:p>
            <a:pPr marL="457200" lvl="1" indent="0">
              <a:buNone/>
            </a:pPr>
            <a:r>
              <a:rPr lang="vi-VN">
                <a:solidFill>
                  <a:srgbClr val="0033CC"/>
                </a:solidFill>
              </a:rPr>
              <a:t>booleantemp = *a;</a:t>
            </a:r>
          </a:p>
          <a:p>
            <a:pPr marL="457200" lvl="1" indent="0">
              <a:buNone/>
            </a:pPr>
            <a:r>
              <a:rPr lang="vi-VN">
                <a:solidFill>
                  <a:srgbClr val="0033CC"/>
                </a:solidFill>
              </a:rPr>
              <a:t>*a = *b;</a:t>
            </a:r>
          </a:p>
          <a:p>
            <a:pPr marL="457200" lvl="1" indent="0">
              <a:buNone/>
            </a:pPr>
            <a:r>
              <a:rPr lang="vi-VN">
                <a:solidFill>
                  <a:srgbClr val="0033CC"/>
                </a:solidFill>
              </a:rPr>
              <a:t>*b = temp:</a:t>
            </a:r>
          </a:p>
          <a:p>
            <a:pPr marL="457200" lvl="1" indent="0">
              <a:buNone/>
            </a:pPr>
            <a:r>
              <a:rPr lang="vi-VN">
                <a:solidFill>
                  <a:srgbClr val="0033CC"/>
                </a:solidFill>
              </a:rPr>
              <a:t>}</a:t>
            </a:r>
          </a:p>
        </p:txBody>
      </p:sp>
    </p:spTree>
    <p:extLst>
      <p:ext uri="{BB962C8B-B14F-4D97-AF65-F5344CB8AC3E}">
        <p14:creationId xmlns:p14="http://schemas.microsoft.com/office/powerpoint/2010/main" val="42939833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Giải pháp dùng Swap</a:t>
            </a:r>
            <a:endParaRPr lang="vi-VN"/>
          </a:p>
        </p:txBody>
      </p:sp>
      <p:sp>
        <p:nvSpPr>
          <p:cNvPr id="3" name="Content Placeholder 2"/>
          <p:cNvSpPr>
            <a:spLocks noGrp="1"/>
          </p:cNvSpPr>
          <p:nvPr>
            <p:ph idx="1"/>
          </p:nvPr>
        </p:nvSpPr>
        <p:spPr/>
        <p:txBody>
          <a:bodyPr>
            <a:normAutofit fontScale="92500" lnSpcReduction="20000"/>
          </a:bodyPr>
          <a:lstStyle/>
          <a:p>
            <a:pPr algn="just"/>
            <a:r>
              <a:rPr lang="vi-VN" smtClean="0"/>
              <a:t>Biến chia sẻ </a:t>
            </a:r>
            <a:r>
              <a:rPr lang="vi-VN" smtClean="0">
                <a:solidFill>
                  <a:srgbClr val="C00000"/>
                </a:solidFill>
              </a:rPr>
              <a:t>lock</a:t>
            </a:r>
            <a:r>
              <a:rPr lang="vi-VN"/>
              <a:t>, </a:t>
            </a:r>
            <a:r>
              <a:rPr lang="vi-VN" smtClean="0"/>
              <a:t>được khởi tạo bằng </a:t>
            </a:r>
            <a:r>
              <a:rPr lang="vi-VN" smtClean="0">
                <a:solidFill>
                  <a:srgbClr val="C00000"/>
                </a:solidFill>
              </a:rPr>
              <a:t>false</a:t>
            </a:r>
            <a:r>
              <a:rPr lang="vi-VN"/>
              <a:t>; </a:t>
            </a:r>
            <a:r>
              <a:rPr lang="vi-VN" smtClean="0"/>
              <a:t>mỗi tiến trình có một biến Boolean cục bộ</a:t>
            </a:r>
            <a:endParaRPr lang="vi-VN"/>
          </a:p>
          <a:p>
            <a:pPr algn="just"/>
            <a:r>
              <a:rPr lang="vi-VN" smtClean="0"/>
              <a:t>Giải </a:t>
            </a:r>
            <a:r>
              <a:rPr lang="vi-VN"/>
              <a:t>pháp:</a:t>
            </a:r>
          </a:p>
          <a:p>
            <a:pPr marL="457200" lvl="1" indent="0" algn="just">
              <a:buNone/>
            </a:pPr>
            <a:r>
              <a:rPr lang="vi-VN">
                <a:solidFill>
                  <a:srgbClr val="0033CC"/>
                </a:solidFill>
              </a:rPr>
              <a:t>do {</a:t>
            </a:r>
          </a:p>
          <a:p>
            <a:pPr marL="457200" lvl="1" indent="0" algn="just">
              <a:buNone/>
            </a:pPr>
            <a:r>
              <a:rPr lang="vi-VN" smtClean="0">
                <a:solidFill>
                  <a:srgbClr val="0033CC"/>
                </a:solidFill>
              </a:rPr>
              <a:t>	key </a:t>
            </a:r>
            <a:r>
              <a:rPr lang="vi-VN">
                <a:solidFill>
                  <a:srgbClr val="0033CC"/>
                </a:solidFill>
              </a:rPr>
              <a:t>= TRUE;</a:t>
            </a:r>
          </a:p>
          <a:p>
            <a:pPr marL="457200" lvl="1" indent="0" algn="just">
              <a:buNone/>
            </a:pPr>
            <a:r>
              <a:rPr lang="vi-VN" smtClean="0">
                <a:solidFill>
                  <a:srgbClr val="0033CC"/>
                </a:solidFill>
              </a:rPr>
              <a:t>		while </a:t>
            </a:r>
            <a:r>
              <a:rPr lang="vi-VN">
                <a:solidFill>
                  <a:srgbClr val="0033CC"/>
                </a:solidFill>
              </a:rPr>
              <a:t>( key == TRUE)</a:t>
            </a:r>
          </a:p>
          <a:p>
            <a:pPr marL="457200" lvl="1" indent="0" algn="just">
              <a:buNone/>
            </a:pPr>
            <a:r>
              <a:rPr lang="vi-VN" smtClean="0">
                <a:solidFill>
                  <a:srgbClr val="0033CC"/>
                </a:solidFill>
              </a:rPr>
              <a:t>			Swap </a:t>
            </a:r>
            <a:r>
              <a:rPr lang="vi-VN">
                <a:solidFill>
                  <a:srgbClr val="0033CC"/>
                </a:solidFill>
              </a:rPr>
              <a:t>(&amp;lock, &amp;key );</a:t>
            </a:r>
          </a:p>
          <a:p>
            <a:pPr marL="457200" lvl="1" indent="0" algn="just">
              <a:buNone/>
            </a:pPr>
            <a:r>
              <a:rPr lang="vi-VN" smtClean="0">
                <a:solidFill>
                  <a:srgbClr val="0033CC"/>
                </a:solidFill>
              </a:rPr>
              <a:t>				// </a:t>
            </a:r>
            <a:r>
              <a:rPr lang="vi-VN">
                <a:solidFill>
                  <a:srgbClr val="0033CC"/>
                </a:solidFill>
              </a:rPr>
              <a:t>critical section</a:t>
            </a:r>
          </a:p>
          <a:p>
            <a:pPr marL="457200" lvl="1" indent="0" algn="just">
              <a:buNone/>
            </a:pPr>
            <a:r>
              <a:rPr lang="vi-VN" smtClean="0">
                <a:solidFill>
                  <a:srgbClr val="0033CC"/>
                </a:solidFill>
              </a:rPr>
              <a:t>			lock </a:t>
            </a:r>
            <a:r>
              <a:rPr lang="vi-VN">
                <a:solidFill>
                  <a:srgbClr val="0033CC"/>
                </a:solidFill>
              </a:rPr>
              <a:t>= FALSE;</a:t>
            </a:r>
          </a:p>
          <a:p>
            <a:pPr marL="457200" lvl="1" indent="0" algn="just">
              <a:buNone/>
            </a:pPr>
            <a:r>
              <a:rPr lang="vi-VN" smtClean="0">
                <a:solidFill>
                  <a:srgbClr val="0033CC"/>
                </a:solidFill>
              </a:rPr>
              <a:t>				// </a:t>
            </a:r>
            <a:r>
              <a:rPr lang="vi-VN">
                <a:solidFill>
                  <a:srgbClr val="0033CC"/>
                </a:solidFill>
              </a:rPr>
              <a:t>remainder section </a:t>
            </a:r>
          </a:p>
          <a:p>
            <a:pPr marL="457200" lvl="1" indent="0" algn="just">
              <a:buNone/>
            </a:pPr>
            <a:r>
              <a:rPr lang="vi-VN" smtClean="0">
                <a:solidFill>
                  <a:srgbClr val="0033CC"/>
                </a:solidFill>
              </a:rPr>
              <a:t>	} </a:t>
            </a:r>
            <a:r>
              <a:rPr lang="vi-VN">
                <a:solidFill>
                  <a:srgbClr val="0033CC"/>
                </a:solidFill>
              </a:rPr>
              <a:t>while ( TRUE);</a:t>
            </a:r>
          </a:p>
        </p:txBody>
      </p:sp>
    </p:spTree>
    <p:extLst>
      <p:ext uri="{BB962C8B-B14F-4D97-AF65-F5344CB8AC3E}">
        <p14:creationId xmlns:p14="http://schemas.microsoft.com/office/powerpoint/2010/main" val="3894759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Semaphores</a:t>
            </a:r>
          </a:p>
        </p:txBody>
      </p:sp>
      <p:sp>
        <p:nvSpPr>
          <p:cNvPr id="3" name="Content Placeholder 2"/>
          <p:cNvSpPr>
            <a:spLocks noGrp="1"/>
          </p:cNvSpPr>
          <p:nvPr>
            <p:ph idx="1"/>
          </p:nvPr>
        </p:nvSpPr>
        <p:spPr>
          <a:xfrm>
            <a:off x="838200" y="1556252"/>
            <a:ext cx="10515600" cy="1810403"/>
          </a:xfrm>
        </p:spPr>
        <p:txBody>
          <a:bodyPr>
            <a:normAutofit/>
          </a:bodyPr>
          <a:lstStyle/>
          <a:p>
            <a:r>
              <a:rPr lang="vi-VN" smtClean="0"/>
              <a:t>Công cụ đồng bộ không đòi hỏi “chờ - bận</a:t>
            </a:r>
            <a:r>
              <a:rPr lang="vi-VN"/>
              <a:t>”</a:t>
            </a:r>
          </a:p>
          <a:p>
            <a:r>
              <a:rPr lang="vi-VN" smtClean="0"/>
              <a:t>Semaphore </a:t>
            </a:r>
            <a:r>
              <a:rPr lang="vi-VN"/>
              <a:t>S – biến nguyên</a:t>
            </a:r>
          </a:p>
          <a:p>
            <a:r>
              <a:rPr lang="vi-VN" smtClean="0"/>
              <a:t>Hai </a:t>
            </a:r>
            <a:r>
              <a:rPr lang="vi-VN"/>
              <a:t>thao tác “nguyên tử</a:t>
            </a:r>
            <a:r>
              <a:rPr lang="vi-VN" smtClean="0"/>
              <a:t>” để sửa đổi S:</a:t>
            </a:r>
            <a:endParaRPr lang="vi-VN"/>
          </a:p>
        </p:txBody>
      </p:sp>
      <p:sp>
        <p:nvSpPr>
          <p:cNvPr id="5" name="TextBox 4"/>
          <p:cNvSpPr txBox="1"/>
          <p:nvPr/>
        </p:nvSpPr>
        <p:spPr>
          <a:xfrm>
            <a:off x="1724890" y="3366655"/>
            <a:ext cx="4197927" cy="2862322"/>
          </a:xfrm>
          <a:prstGeom prst="rect">
            <a:avLst/>
          </a:prstGeom>
          <a:noFill/>
          <a:ln>
            <a:solidFill>
              <a:srgbClr val="000066"/>
            </a:solidFill>
          </a:ln>
        </p:spPr>
        <p:txBody>
          <a:bodyPr wrap="square" rtlCol="0">
            <a:spAutoFit/>
          </a:bodyPr>
          <a:lstStyle/>
          <a:p>
            <a:pPr lvl="1">
              <a:spcBef>
                <a:spcPts val="600"/>
              </a:spcBef>
            </a:pPr>
            <a:r>
              <a:rPr lang="vi-VN" sz="3200">
                <a:solidFill>
                  <a:srgbClr val="0033CC"/>
                </a:solidFill>
              </a:rPr>
              <a:t>wait (S) { </a:t>
            </a:r>
          </a:p>
          <a:p>
            <a:pPr lvl="1">
              <a:spcBef>
                <a:spcPts val="600"/>
              </a:spcBef>
            </a:pPr>
            <a:r>
              <a:rPr lang="vi-VN" sz="3200" smtClean="0">
                <a:solidFill>
                  <a:srgbClr val="0033CC"/>
                </a:solidFill>
              </a:rPr>
              <a:t>	while </a:t>
            </a:r>
            <a:r>
              <a:rPr lang="vi-VN" sz="3200">
                <a:solidFill>
                  <a:srgbClr val="0033CC"/>
                </a:solidFill>
              </a:rPr>
              <a:t>S &lt;= </a:t>
            </a:r>
            <a:r>
              <a:rPr lang="vi-VN" sz="3200" smtClean="0">
                <a:solidFill>
                  <a:srgbClr val="0033CC"/>
                </a:solidFill>
              </a:rPr>
              <a:t>0</a:t>
            </a:r>
            <a:r>
              <a:rPr lang="vi-VN" sz="3200">
                <a:solidFill>
                  <a:srgbClr val="0033CC"/>
                </a:solidFill>
              </a:rPr>
              <a:t>; </a:t>
            </a:r>
          </a:p>
          <a:p>
            <a:pPr lvl="1">
              <a:spcBef>
                <a:spcPts val="600"/>
              </a:spcBef>
            </a:pPr>
            <a:r>
              <a:rPr lang="vi-VN" sz="3200" smtClean="0">
                <a:solidFill>
                  <a:srgbClr val="0033CC"/>
                </a:solidFill>
              </a:rPr>
              <a:t>		// </a:t>
            </a:r>
            <a:r>
              <a:rPr lang="vi-VN" sz="3200">
                <a:solidFill>
                  <a:srgbClr val="0033CC"/>
                </a:solidFill>
              </a:rPr>
              <a:t>no-op</a:t>
            </a:r>
          </a:p>
          <a:p>
            <a:pPr lvl="1">
              <a:spcBef>
                <a:spcPts val="600"/>
              </a:spcBef>
            </a:pPr>
            <a:r>
              <a:rPr lang="vi-VN" sz="3200" smtClean="0">
                <a:solidFill>
                  <a:srgbClr val="0033CC"/>
                </a:solidFill>
              </a:rPr>
              <a:t>	S-</a:t>
            </a:r>
            <a:r>
              <a:rPr lang="vi-VN" sz="3200">
                <a:solidFill>
                  <a:srgbClr val="0033CC"/>
                </a:solidFill>
              </a:rPr>
              <a:t>-;</a:t>
            </a:r>
          </a:p>
          <a:p>
            <a:pPr lvl="1">
              <a:spcBef>
                <a:spcPts val="600"/>
              </a:spcBef>
            </a:pPr>
            <a:r>
              <a:rPr lang="vi-VN" sz="3200" smtClean="0">
                <a:solidFill>
                  <a:srgbClr val="0033CC"/>
                </a:solidFill>
              </a:rPr>
              <a:t>}</a:t>
            </a:r>
            <a:endParaRPr lang="vi-VN" sz="3200">
              <a:solidFill>
                <a:srgbClr val="0033CC"/>
              </a:solidFill>
            </a:endParaRPr>
          </a:p>
        </p:txBody>
      </p:sp>
      <p:sp>
        <p:nvSpPr>
          <p:cNvPr id="6" name="TextBox 5"/>
          <p:cNvSpPr txBox="1"/>
          <p:nvPr/>
        </p:nvSpPr>
        <p:spPr>
          <a:xfrm>
            <a:off x="6567054" y="3339669"/>
            <a:ext cx="3927763" cy="2862322"/>
          </a:xfrm>
          <a:prstGeom prst="rect">
            <a:avLst/>
          </a:prstGeom>
          <a:noFill/>
          <a:ln>
            <a:solidFill>
              <a:srgbClr val="000066"/>
            </a:solidFill>
          </a:ln>
        </p:spPr>
        <p:txBody>
          <a:bodyPr wrap="square" rtlCol="0">
            <a:spAutoFit/>
          </a:bodyPr>
          <a:lstStyle/>
          <a:p>
            <a:pPr lvl="1">
              <a:spcBef>
                <a:spcPts val="600"/>
              </a:spcBef>
            </a:pPr>
            <a:r>
              <a:rPr lang="vi-VN" sz="3200">
                <a:solidFill>
                  <a:srgbClr val="0033CC"/>
                </a:solidFill>
              </a:rPr>
              <a:t>signal (S) { </a:t>
            </a:r>
          </a:p>
          <a:p>
            <a:pPr lvl="1">
              <a:spcBef>
                <a:spcPts val="600"/>
              </a:spcBef>
            </a:pPr>
            <a:r>
              <a:rPr lang="vi-VN" sz="3200">
                <a:solidFill>
                  <a:srgbClr val="0033CC"/>
                </a:solidFill>
              </a:rPr>
              <a:t>S++;</a:t>
            </a:r>
          </a:p>
          <a:p>
            <a:pPr lvl="1">
              <a:spcBef>
                <a:spcPts val="600"/>
              </a:spcBef>
            </a:pPr>
            <a:r>
              <a:rPr lang="vi-VN" sz="3200" smtClean="0">
                <a:solidFill>
                  <a:srgbClr val="0033CC"/>
                </a:solidFill>
              </a:rPr>
              <a:t>}</a:t>
            </a:r>
          </a:p>
          <a:p>
            <a:pPr lvl="1">
              <a:spcBef>
                <a:spcPts val="600"/>
              </a:spcBef>
            </a:pPr>
            <a:endParaRPr lang="vi-VN" sz="3200">
              <a:solidFill>
                <a:srgbClr val="0033CC"/>
              </a:solidFill>
            </a:endParaRPr>
          </a:p>
          <a:p>
            <a:pPr>
              <a:spcBef>
                <a:spcPts val="600"/>
              </a:spcBef>
            </a:pPr>
            <a:endParaRPr lang="vi-VN" sz="3200">
              <a:solidFill>
                <a:srgbClr val="0033CC"/>
              </a:solidFill>
            </a:endParaRPr>
          </a:p>
        </p:txBody>
      </p:sp>
    </p:spTree>
    <p:extLst>
      <p:ext uri="{BB962C8B-B14F-4D97-AF65-F5344CB8AC3E}">
        <p14:creationId xmlns:p14="http://schemas.microsoft.com/office/powerpoint/2010/main" val="3992294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Semaphore –</a:t>
            </a:r>
            <a:r>
              <a:rPr lang="vi-VN" smtClean="0"/>
              <a:t>Công cụ đồng bộ tổng quát</a:t>
            </a:r>
            <a:endParaRPr lang="vi-VN"/>
          </a:p>
        </p:txBody>
      </p:sp>
      <p:sp>
        <p:nvSpPr>
          <p:cNvPr id="3" name="Content Placeholder 2"/>
          <p:cNvSpPr>
            <a:spLocks noGrp="1"/>
          </p:cNvSpPr>
          <p:nvPr>
            <p:ph idx="1"/>
          </p:nvPr>
        </p:nvSpPr>
        <p:spPr>
          <a:xfrm>
            <a:off x="838200" y="1556252"/>
            <a:ext cx="10515600" cy="4761421"/>
          </a:xfrm>
        </p:spPr>
        <p:txBody>
          <a:bodyPr>
            <a:noAutofit/>
          </a:bodyPr>
          <a:lstStyle/>
          <a:p>
            <a:r>
              <a:rPr lang="vi-VN" sz="2400"/>
              <a:t>Hai loại semaphore</a:t>
            </a:r>
          </a:p>
          <a:p>
            <a:pPr lvl="1"/>
            <a:r>
              <a:rPr lang="vi-VN" sz="2000" smtClean="0"/>
              <a:t>Semaphore </a:t>
            </a:r>
            <a:r>
              <a:rPr lang="vi-VN" sz="2000">
                <a:solidFill>
                  <a:srgbClr val="C00000"/>
                </a:solidFill>
              </a:rPr>
              <a:t>đếm</a:t>
            </a:r>
          </a:p>
          <a:p>
            <a:pPr lvl="2"/>
            <a:r>
              <a:rPr lang="vi-VN" sz="1800" smtClean="0"/>
              <a:t>Giá </a:t>
            </a:r>
            <a:r>
              <a:rPr lang="vi-VN" sz="1800"/>
              <a:t>trị của semaphore là </a:t>
            </a:r>
            <a:r>
              <a:rPr lang="vi-VN" sz="1800" smtClean="0"/>
              <a:t>số các </a:t>
            </a:r>
            <a:r>
              <a:rPr lang="vi-VN" sz="1800"/>
              <a:t>tài nguyên available</a:t>
            </a:r>
          </a:p>
          <a:p>
            <a:pPr lvl="1"/>
            <a:r>
              <a:rPr lang="vi-VN" sz="2000" smtClean="0"/>
              <a:t>Semaphore </a:t>
            </a:r>
            <a:r>
              <a:rPr lang="vi-VN" sz="2000">
                <a:solidFill>
                  <a:srgbClr val="C00000"/>
                </a:solidFill>
              </a:rPr>
              <a:t>nhị phân</a:t>
            </a:r>
          </a:p>
          <a:p>
            <a:pPr lvl="2"/>
            <a:r>
              <a:rPr lang="vi-VN" sz="1800" smtClean="0"/>
              <a:t>Semaphore </a:t>
            </a:r>
            <a:r>
              <a:rPr lang="vi-VN" sz="1800"/>
              <a:t>chỉ nhận hai giá trị 0 và 1</a:t>
            </a:r>
          </a:p>
          <a:p>
            <a:pPr lvl="2"/>
            <a:r>
              <a:rPr lang="vi-VN" sz="1800" smtClean="0"/>
              <a:t>Còn được gọi là </a:t>
            </a:r>
            <a:r>
              <a:rPr lang="vi-VN" sz="1800" smtClean="0">
                <a:solidFill>
                  <a:srgbClr val="C00000"/>
                </a:solidFill>
              </a:rPr>
              <a:t>mutex </a:t>
            </a:r>
            <a:r>
              <a:rPr lang="vi-VN" sz="1800">
                <a:solidFill>
                  <a:srgbClr val="C00000"/>
                </a:solidFill>
              </a:rPr>
              <a:t>lock</a:t>
            </a:r>
          </a:p>
          <a:p>
            <a:r>
              <a:rPr lang="vi-VN" sz="2400" smtClean="0"/>
              <a:t>Loại trừ lẫn </a:t>
            </a:r>
            <a:r>
              <a:rPr lang="vi-VN" sz="2400"/>
              <a:t>nhau dùng semaphore</a:t>
            </a:r>
          </a:p>
          <a:p>
            <a:pPr marL="457200" lvl="1" indent="0">
              <a:spcBef>
                <a:spcPts val="0"/>
              </a:spcBef>
              <a:spcAft>
                <a:spcPts val="0"/>
              </a:spcAft>
              <a:buNone/>
            </a:pPr>
            <a:r>
              <a:rPr lang="vi-VN" sz="2000" smtClean="0">
                <a:solidFill>
                  <a:srgbClr val="0033CC"/>
                </a:solidFill>
              </a:rPr>
              <a:t>Semaphore </a:t>
            </a:r>
            <a:r>
              <a:rPr lang="vi-VN" sz="2000">
                <a:solidFill>
                  <a:srgbClr val="0033CC"/>
                </a:solidFill>
              </a:rPr>
              <a:t>S; // initialized to 1</a:t>
            </a:r>
          </a:p>
          <a:p>
            <a:pPr marL="457200" lvl="1" indent="0">
              <a:spcBef>
                <a:spcPts val="0"/>
              </a:spcBef>
              <a:spcAft>
                <a:spcPts val="0"/>
              </a:spcAft>
              <a:buNone/>
            </a:pPr>
            <a:r>
              <a:rPr lang="vi-VN" sz="2000" smtClean="0">
                <a:solidFill>
                  <a:srgbClr val="0033CC"/>
                </a:solidFill>
              </a:rPr>
              <a:t>	wait </a:t>
            </a:r>
            <a:r>
              <a:rPr lang="vi-VN" sz="2000">
                <a:solidFill>
                  <a:srgbClr val="0033CC"/>
                </a:solidFill>
              </a:rPr>
              <a:t>(S);</a:t>
            </a:r>
          </a:p>
          <a:p>
            <a:pPr marL="0" indent="0">
              <a:spcBef>
                <a:spcPts val="0"/>
              </a:spcBef>
              <a:spcAft>
                <a:spcPts val="0"/>
              </a:spcAft>
              <a:buNone/>
            </a:pPr>
            <a:r>
              <a:rPr lang="vi-VN" sz="2400">
                <a:solidFill>
                  <a:srgbClr val="0033CC"/>
                </a:solidFill>
              </a:rPr>
              <a:t>	</a:t>
            </a:r>
            <a:r>
              <a:rPr lang="vi-VN" sz="2400" smtClean="0">
                <a:solidFill>
                  <a:srgbClr val="0033CC"/>
                </a:solidFill>
              </a:rPr>
              <a:t>	</a:t>
            </a:r>
            <a:r>
              <a:rPr lang="vi-VN" sz="2000" smtClean="0">
                <a:solidFill>
                  <a:srgbClr val="0033CC"/>
                </a:solidFill>
              </a:rPr>
              <a:t>Critical </a:t>
            </a:r>
            <a:r>
              <a:rPr lang="vi-VN" sz="2000">
                <a:solidFill>
                  <a:srgbClr val="0033CC"/>
                </a:solidFill>
              </a:rPr>
              <a:t>Section</a:t>
            </a:r>
          </a:p>
          <a:p>
            <a:pPr marL="0" indent="0">
              <a:spcBef>
                <a:spcPts val="0"/>
              </a:spcBef>
              <a:spcAft>
                <a:spcPts val="0"/>
              </a:spcAft>
              <a:buNone/>
            </a:pPr>
            <a:r>
              <a:rPr lang="vi-VN" sz="2000" smtClean="0">
                <a:solidFill>
                  <a:srgbClr val="0033CC"/>
                </a:solidFill>
              </a:rPr>
              <a:t>	signal </a:t>
            </a:r>
            <a:r>
              <a:rPr lang="vi-VN" sz="2000">
                <a:solidFill>
                  <a:srgbClr val="0033CC"/>
                </a:solidFill>
              </a:rPr>
              <a:t>(S</a:t>
            </a:r>
            <a:r>
              <a:rPr lang="vi-VN" sz="2000" smtClean="0">
                <a:solidFill>
                  <a:srgbClr val="0033CC"/>
                </a:solidFill>
              </a:rPr>
              <a:t>);</a:t>
            </a:r>
          </a:p>
          <a:p>
            <a:pPr marL="0" indent="0">
              <a:spcBef>
                <a:spcPts val="0"/>
              </a:spcBef>
              <a:spcAft>
                <a:spcPts val="0"/>
              </a:spcAft>
              <a:buNone/>
            </a:pPr>
            <a:r>
              <a:rPr lang="vi-VN" sz="2000" smtClean="0">
                <a:solidFill>
                  <a:srgbClr val="0033CC"/>
                </a:solidFill>
              </a:rPr>
              <a:t>		remainder </a:t>
            </a:r>
            <a:r>
              <a:rPr lang="vi-VN" sz="2000">
                <a:solidFill>
                  <a:srgbClr val="0033CC"/>
                </a:solidFill>
              </a:rPr>
              <a:t>section</a:t>
            </a:r>
          </a:p>
        </p:txBody>
      </p:sp>
    </p:spTree>
    <p:extLst>
      <p:ext uri="{BB962C8B-B14F-4D97-AF65-F5344CB8AC3E}">
        <p14:creationId xmlns:p14="http://schemas.microsoft.com/office/powerpoint/2010/main" val="14721208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Cài đặt Semaphore</a:t>
            </a:r>
            <a:endParaRPr lang="vi-VN"/>
          </a:p>
        </p:txBody>
      </p:sp>
      <p:sp>
        <p:nvSpPr>
          <p:cNvPr id="3" name="Content Placeholder 2"/>
          <p:cNvSpPr>
            <a:spLocks noGrp="1"/>
          </p:cNvSpPr>
          <p:nvPr>
            <p:ph idx="1"/>
          </p:nvPr>
        </p:nvSpPr>
        <p:spPr/>
        <p:txBody>
          <a:bodyPr>
            <a:normAutofit/>
          </a:bodyPr>
          <a:lstStyle/>
          <a:p>
            <a:pPr algn="just"/>
            <a:r>
              <a:rPr lang="vi-VN" smtClean="0"/>
              <a:t>Cần đảm bảo rằng </a:t>
            </a:r>
            <a:r>
              <a:rPr lang="vi-VN"/>
              <a:t>không có hai </a:t>
            </a:r>
            <a:r>
              <a:rPr lang="vi-VN" smtClean="0"/>
              <a:t>tiến trình nào có thể cùng thực thi </a:t>
            </a:r>
            <a:r>
              <a:rPr lang="vi-VN" smtClean="0">
                <a:solidFill>
                  <a:srgbClr val="C00000"/>
                </a:solidFill>
              </a:rPr>
              <a:t>wait()</a:t>
            </a:r>
            <a:r>
              <a:rPr lang="vi-VN" smtClean="0"/>
              <a:t> và </a:t>
            </a:r>
            <a:r>
              <a:rPr lang="vi-VN" smtClean="0">
                <a:solidFill>
                  <a:srgbClr val="C00000"/>
                </a:solidFill>
              </a:rPr>
              <a:t>signal() </a:t>
            </a:r>
            <a:r>
              <a:rPr lang="vi-VN" smtClean="0"/>
              <a:t>trên </a:t>
            </a:r>
            <a:r>
              <a:rPr lang="vi-VN"/>
              <a:t>cùng 1 </a:t>
            </a:r>
            <a:r>
              <a:rPr lang="vi-VN" smtClean="0"/>
              <a:t>semaphore </a:t>
            </a:r>
            <a:r>
              <a:rPr lang="vi-VN"/>
              <a:t>tại cùng 1 thời điểm</a:t>
            </a:r>
          </a:p>
          <a:p>
            <a:pPr algn="just"/>
            <a:r>
              <a:rPr lang="vi-VN" smtClean="0"/>
              <a:t>Thực </a:t>
            </a:r>
            <a:r>
              <a:rPr lang="vi-VN"/>
              <a:t>thi semaphore bản thân nó cũng là bài </a:t>
            </a:r>
            <a:r>
              <a:rPr lang="vi-VN" smtClean="0"/>
              <a:t>toán đoạn tới hạn</a:t>
            </a:r>
            <a:endParaRPr lang="vi-VN"/>
          </a:p>
          <a:p>
            <a:pPr lvl="1" algn="just"/>
            <a:r>
              <a:rPr lang="vi-VN" smtClean="0"/>
              <a:t>Mã cho </a:t>
            </a:r>
            <a:r>
              <a:rPr lang="vi-VN" smtClean="0">
                <a:solidFill>
                  <a:srgbClr val="C00000"/>
                </a:solidFill>
              </a:rPr>
              <a:t>wait() </a:t>
            </a:r>
            <a:r>
              <a:rPr lang="vi-VN" smtClean="0"/>
              <a:t>và </a:t>
            </a:r>
            <a:r>
              <a:rPr lang="vi-VN" smtClean="0">
                <a:solidFill>
                  <a:srgbClr val="C00000"/>
                </a:solidFill>
              </a:rPr>
              <a:t>signal() </a:t>
            </a:r>
            <a:r>
              <a:rPr lang="vi-VN" smtClean="0"/>
              <a:t>được đặt </a:t>
            </a:r>
            <a:r>
              <a:rPr lang="vi-VN"/>
              <a:t>trong </a:t>
            </a:r>
            <a:r>
              <a:rPr lang="vi-VN" smtClean="0"/>
              <a:t>đoạn tới hạn</a:t>
            </a:r>
            <a:endParaRPr lang="vi-VN"/>
          </a:p>
          <a:p>
            <a:pPr lvl="1" algn="just"/>
            <a:r>
              <a:rPr lang="vi-VN" smtClean="0"/>
              <a:t>Có thể cài đặt cơ chế “</a:t>
            </a:r>
            <a:r>
              <a:rPr lang="vi-VN" smtClean="0">
                <a:solidFill>
                  <a:srgbClr val="C00000"/>
                </a:solidFill>
              </a:rPr>
              <a:t>chờ - bận</a:t>
            </a:r>
            <a:r>
              <a:rPr lang="vi-VN" smtClean="0"/>
              <a:t>” hoặc </a:t>
            </a:r>
            <a:r>
              <a:rPr lang="vi-VN"/>
              <a:t>không</a:t>
            </a:r>
          </a:p>
          <a:p>
            <a:pPr algn="just"/>
            <a:r>
              <a:rPr lang="vi-VN" smtClean="0">
                <a:solidFill>
                  <a:srgbClr val="C00000"/>
                </a:solidFill>
              </a:rPr>
              <a:t>Chờ - bận</a:t>
            </a:r>
            <a:endParaRPr lang="vi-VN">
              <a:solidFill>
                <a:srgbClr val="C00000"/>
              </a:solidFill>
            </a:endParaRPr>
          </a:p>
          <a:p>
            <a:pPr lvl="1" algn="just"/>
            <a:r>
              <a:rPr lang="vi-VN" smtClean="0"/>
              <a:t>Mã nguồn đơn giản</a:t>
            </a:r>
            <a:endParaRPr lang="vi-VN"/>
          </a:p>
          <a:p>
            <a:pPr lvl="1" algn="just"/>
            <a:r>
              <a:rPr lang="vi-VN" smtClean="0"/>
              <a:t>Chấp nhận được trong TH đoạn tới hạn ít khi được truy nhập tới</a:t>
            </a:r>
            <a:endParaRPr lang="vi-VN"/>
          </a:p>
        </p:txBody>
      </p:sp>
    </p:spTree>
    <p:extLst>
      <p:ext uri="{BB962C8B-B14F-4D97-AF65-F5344CB8AC3E}">
        <p14:creationId xmlns:p14="http://schemas.microsoft.com/office/powerpoint/2010/main" val="29029575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Cài đặt Semaphore không chờ-bận</a:t>
            </a:r>
            <a:endParaRPr lang="vi-VN"/>
          </a:p>
        </p:txBody>
      </p:sp>
      <p:sp>
        <p:nvSpPr>
          <p:cNvPr id="3" name="Content Placeholder 2"/>
          <p:cNvSpPr>
            <a:spLocks noGrp="1"/>
          </p:cNvSpPr>
          <p:nvPr>
            <p:ph idx="1"/>
          </p:nvPr>
        </p:nvSpPr>
        <p:spPr/>
        <p:txBody>
          <a:bodyPr>
            <a:normAutofit/>
          </a:bodyPr>
          <a:lstStyle/>
          <a:p>
            <a:pPr algn="just"/>
            <a:r>
              <a:rPr lang="vi-VN"/>
              <a:t>Mỗi semaphore liên </a:t>
            </a:r>
            <a:r>
              <a:rPr lang="vi-VN" smtClean="0"/>
              <a:t>kết với một </a:t>
            </a:r>
            <a:r>
              <a:rPr lang="vi-VN"/>
              <a:t>hàng đợi. </a:t>
            </a:r>
          </a:p>
          <a:p>
            <a:pPr algn="just"/>
            <a:r>
              <a:rPr lang="vi-VN" smtClean="0"/>
              <a:t>Mỗi phần tử của hàng đợi có hai phần</a:t>
            </a:r>
            <a:endParaRPr lang="vi-VN"/>
          </a:p>
          <a:p>
            <a:pPr lvl="1" algn="just"/>
            <a:r>
              <a:rPr lang="vi-VN" smtClean="0"/>
              <a:t>Giá </a:t>
            </a:r>
            <a:r>
              <a:rPr lang="vi-VN"/>
              <a:t>trị (kiểu nguyên)</a:t>
            </a:r>
          </a:p>
          <a:p>
            <a:pPr lvl="1" algn="just"/>
            <a:r>
              <a:rPr lang="vi-VN" smtClean="0"/>
              <a:t>Con trỏ đến bản ghi tiếp </a:t>
            </a:r>
            <a:r>
              <a:rPr lang="vi-VN"/>
              <a:t>theo trong danh sách</a:t>
            </a:r>
          </a:p>
          <a:p>
            <a:pPr algn="just"/>
            <a:r>
              <a:rPr lang="vi-VN" smtClean="0"/>
              <a:t>Hai </a:t>
            </a:r>
            <a:r>
              <a:rPr lang="vi-VN"/>
              <a:t>thao tác:</a:t>
            </a:r>
          </a:p>
          <a:p>
            <a:pPr lvl="1" algn="just"/>
            <a:r>
              <a:rPr lang="vi-VN" smtClean="0"/>
              <a:t>Block </a:t>
            </a:r>
            <a:r>
              <a:rPr lang="vi-VN"/>
              <a:t>–</a:t>
            </a:r>
            <a:r>
              <a:rPr lang="vi-VN" smtClean="0"/>
              <a:t>đặt tiến trình gọi </a:t>
            </a:r>
            <a:r>
              <a:rPr lang="vi-VN"/>
              <a:t>thao tác này vào </a:t>
            </a:r>
            <a:r>
              <a:rPr lang="vi-VN" smtClean="0"/>
              <a:t>hàng đợi </a:t>
            </a:r>
            <a:r>
              <a:rPr lang="vi-VN"/>
              <a:t>semaphore.</a:t>
            </a:r>
          </a:p>
          <a:p>
            <a:pPr lvl="1" algn="just"/>
            <a:r>
              <a:rPr lang="vi-VN" smtClean="0"/>
              <a:t>Wakeup </a:t>
            </a:r>
            <a:r>
              <a:rPr lang="vi-VN"/>
              <a:t>– </a:t>
            </a:r>
            <a:r>
              <a:rPr lang="vi-VN" smtClean="0"/>
              <a:t>gỡ bỏ một trong số các </a:t>
            </a:r>
            <a:r>
              <a:rPr lang="vi-VN"/>
              <a:t>tiến trình </a:t>
            </a:r>
            <a:r>
              <a:rPr lang="vi-VN" smtClean="0"/>
              <a:t>trong hàng đợi và đặt </a:t>
            </a:r>
            <a:r>
              <a:rPr lang="vi-VN"/>
              <a:t>nó vào hàng </a:t>
            </a:r>
            <a:r>
              <a:rPr lang="vi-VN" smtClean="0"/>
              <a:t>đợi sẵn sàng</a:t>
            </a:r>
            <a:endParaRPr lang="vi-VN"/>
          </a:p>
        </p:txBody>
      </p:sp>
    </p:spTree>
    <p:extLst>
      <p:ext uri="{BB962C8B-B14F-4D97-AF65-F5344CB8AC3E}">
        <p14:creationId xmlns:p14="http://schemas.microsoft.com/office/powerpoint/2010/main" val="35322081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Đồng bộ hóa tiến trình</a:t>
            </a:r>
            <a:endParaRPr lang="vi-VN"/>
          </a:p>
        </p:txBody>
      </p:sp>
      <p:sp>
        <p:nvSpPr>
          <p:cNvPr id="3" name="Content Placeholder 2"/>
          <p:cNvSpPr>
            <a:spLocks noGrp="1"/>
          </p:cNvSpPr>
          <p:nvPr>
            <p:ph idx="1"/>
          </p:nvPr>
        </p:nvSpPr>
        <p:spPr/>
        <p:txBody>
          <a:bodyPr/>
          <a:lstStyle/>
          <a:p>
            <a:r>
              <a:rPr lang="vi-VN" smtClean="0"/>
              <a:t>Nền tảng</a:t>
            </a:r>
            <a:endParaRPr lang="vi-VN"/>
          </a:p>
          <a:p>
            <a:r>
              <a:rPr lang="vi-VN" smtClean="0"/>
              <a:t>Vấn đề “Đoạn tới hạn</a:t>
            </a:r>
            <a:r>
              <a:rPr lang="vi-VN"/>
              <a:t>”</a:t>
            </a:r>
          </a:p>
          <a:p>
            <a:r>
              <a:rPr lang="vi-VN" smtClean="0"/>
              <a:t>Giải </a:t>
            </a:r>
            <a:r>
              <a:rPr lang="vi-VN"/>
              <a:t>pháp của Peterson</a:t>
            </a:r>
          </a:p>
          <a:p>
            <a:r>
              <a:rPr lang="vi-VN" smtClean="0"/>
              <a:t>Đồng bộ nhờ phần cứng</a:t>
            </a:r>
            <a:endParaRPr lang="vi-VN"/>
          </a:p>
          <a:p>
            <a:r>
              <a:rPr lang="vi-VN" smtClean="0"/>
              <a:t>Semaphores</a:t>
            </a:r>
            <a:endParaRPr lang="vi-VN"/>
          </a:p>
          <a:p>
            <a:r>
              <a:rPr lang="vi-VN" smtClean="0"/>
              <a:t>3 </a:t>
            </a:r>
            <a:r>
              <a:rPr lang="vi-VN"/>
              <a:t>bài </a:t>
            </a:r>
            <a:r>
              <a:rPr lang="vi-VN" smtClean="0"/>
              <a:t>toán đồng bộ điển hình</a:t>
            </a:r>
            <a:endParaRPr lang="vi-VN"/>
          </a:p>
          <a:p>
            <a:r>
              <a:rPr lang="vi-VN" smtClean="0"/>
              <a:t>Monitors</a:t>
            </a:r>
            <a:endParaRPr lang="vi-VN"/>
          </a:p>
        </p:txBody>
      </p:sp>
    </p:spTree>
    <p:extLst>
      <p:ext uri="{BB962C8B-B14F-4D97-AF65-F5344CB8AC3E}">
        <p14:creationId xmlns:p14="http://schemas.microsoft.com/office/powerpoint/2010/main" val="1866674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Cài đặt Semaphore không chờ - bận</a:t>
            </a:r>
            <a:endParaRPr lang="vi-VN"/>
          </a:p>
        </p:txBody>
      </p:sp>
      <p:sp>
        <p:nvSpPr>
          <p:cNvPr id="3" name="Content Placeholder 2"/>
          <p:cNvSpPr>
            <a:spLocks noGrp="1"/>
          </p:cNvSpPr>
          <p:nvPr>
            <p:ph idx="1"/>
          </p:nvPr>
        </p:nvSpPr>
        <p:spPr>
          <a:xfrm>
            <a:off x="838200" y="1556252"/>
            <a:ext cx="5230091" cy="4610965"/>
          </a:xfrm>
        </p:spPr>
        <p:txBody>
          <a:bodyPr>
            <a:normAutofit fontScale="92500" lnSpcReduction="10000"/>
          </a:bodyPr>
          <a:lstStyle/>
          <a:p>
            <a:r>
              <a:rPr lang="en-US"/>
              <a:t>Implementation of wait:</a:t>
            </a:r>
          </a:p>
          <a:p>
            <a:pPr marL="0" indent="0">
              <a:buNone/>
            </a:pPr>
            <a:r>
              <a:rPr lang="en-US">
                <a:solidFill>
                  <a:srgbClr val="0033CC"/>
                </a:solidFill>
              </a:rPr>
              <a:t>Wait (S)</a:t>
            </a:r>
          </a:p>
          <a:p>
            <a:pPr marL="0" indent="0">
              <a:buNone/>
            </a:pPr>
            <a:r>
              <a:rPr lang="en-US">
                <a:solidFill>
                  <a:srgbClr val="0033CC"/>
                </a:solidFill>
              </a:rPr>
              <a:t>{ </a:t>
            </a:r>
          </a:p>
          <a:p>
            <a:pPr marL="0" indent="0">
              <a:buNone/>
            </a:pPr>
            <a:r>
              <a:rPr lang="en-US" smtClean="0">
                <a:solidFill>
                  <a:srgbClr val="0033CC"/>
                </a:solidFill>
              </a:rPr>
              <a:t>	value-</a:t>
            </a:r>
            <a:r>
              <a:rPr lang="en-US">
                <a:solidFill>
                  <a:srgbClr val="0033CC"/>
                </a:solidFill>
              </a:rPr>
              <a:t>-;</a:t>
            </a:r>
          </a:p>
          <a:p>
            <a:pPr marL="0" indent="0">
              <a:buNone/>
            </a:pPr>
            <a:r>
              <a:rPr lang="en-US" smtClean="0">
                <a:solidFill>
                  <a:srgbClr val="0033CC"/>
                </a:solidFill>
              </a:rPr>
              <a:t>	if </a:t>
            </a:r>
            <a:r>
              <a:rPr lang="en-US">
                <a:solidFill>
                  <a:srgbClr val="0033CC"/>
                </a:solidFill>
              </a:rPr>
              <a:t>(value &lt; 0) { </a:t>
            </a:r>
          </a:p>
          <a:p>
            <a:pPr marL="0" indent="0">
              <a:buNone/>
            </a:pPr>
            <a:r>
              <a:rPr lang="en-US" smtClean="0">
                <a:solidFill>
                  <a:srgbClr val="0033CC"/>
                </a:solidFill>
              </a:rPr>
              <a:t>	//</a:t>
            </a:r>
            <a:r>
              <a:rPr lang="en-US">
                <a:solidFill>
                  <a:srgbClr val="0033CC"/>
                </a:solidFill>
              </a:rPr>
              <a:t>add this process to waiting </a:t>
            </a:r>
          </a:p>
          <a:p>
            <a:pPr marL="0" indent="0">
              <a:buNone/>
            </a:pPr>
            <a:r>
              <a:rPr lang="en-US" smtClean="0">
                <a:solidFill>
                  <a:srgbClr val="0033CC"/>
                </a:solidFill>
              </a:rPr>
              <a:t>	//</a:t>
            </a:r>
            <a:r>
              <a:rPr lang="en-US">
                <a:solidFill>
                  <a:srgbClr val="0033CC"/>
                </a:solidFill>
              </a:rPr>
              <a:t>queue</a:t>
            </a:r>
          </a:p>
          <a:p>
            <a:pPr marL="0" indent="0">
              <a:buNone/>
            </a:pPr>
            <a:r>
              <a:rPr lang="en-US" smtClean="0">
                <a:solidFill>
                  <a:srgbClr val="0033CC"/>
                </a:solidFill>
              </a:rPr>
              <a:t>	block</a:t>
            </a:r>
            <a:r>
              <a:rPr lang="en-US">
                <a:solidFill>
                  <a:srgbClr val="0033CC"/>
                </a:solidFill>
              </a:rPr>
              <a:t>(); </a:t>
            </a:r>
          </a:p>
          <a:p>
            <a:pPr marL="0" indent="0">
              <a:buNone/>
            </a:pPr>
            <a:r>
              <a:rPr lang="en-US">
                <a:solidFill>
                  <a:srgbClr val="0033CC"/>
                </a:solidFill>
              </a:rPr>
              <a:t>}</a:t>
            </a:r>
            <a:endParaRPr lang="vi-VN">
              <a:solidFill>
                <a:srgbClr val="0033CC"/>
              </a:solidFill>
            </a:endParaRPr>
          </a:p>
        </p:txBody>
      </p:sp>
      <p:sp>
        <p:nvSpPr>
          <p:cNvPr id="4" name="Content Placeholder 2"/>
          <p:cNvSpPr txBox="1">
            <a:spLocks/>
          </p:cNvSpPr>
          <p:nvPr/>
        </p:nvSpPr>
        <p:spPr>
          <a:xfrm>
            <a:off x="6096000" y="1556252"/>
            <a:ext cx="5618018" cy="4610965"/>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114000"/>
              </a:lnSpc>
              <a:spcBef>
                <a:spcPts val="300"/>
              </a:spcBef>
              <a:spcAft>
                <a:spcPts val="3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4000"/>
              </a:lnSpc>
              <a:spcBef>
                <a:spcPts val="300"/>
              </a:spcBef>
              <a:spcAft>
                <a:spcPts val="3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4000"/>
              </a:lnSpc>
              <a:spcBef>
                <a:spcPts val="300"/>
              </a:spcBef>
              <a:spcAft>
                <a:spcPts val="3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4000"/>
              </a:lnSpc>
              <a:spcBef>
                <a:spcPts val="300"/>
              </a:spcBef>
              <a:spcAft>
                <a:spcPts val="3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4000"/>
              </a:lnSpc>
              <a:spcBef>
                <a:spcPts val="300"/>
              </a:spcBef>
              <a:spcAft>
                <a:spcPts val="3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Implementation of signal:</a:t>
            </a:r>
          </a:p>
          <a:p>
            <a:pPr marL="0" indent="0">
              <a:buNone/>
            </a:pPr>
            <a:r>
              <a:rPr lang="en-US">
                <a:solidFill>
                  <a:srgbClr val="0033CC"/>
                </a:solidFill>
              </a:rPr>
              <a:t>Signal (S)</a:t>
            </a:r>
          </a:p>
          <a:p>
            <a:pPr marL="0" indent="0">
              <a:buNone/>
            </a:pPr>
            <a:r>
              <a:rPr lang="en-US" smtClean="0">
                <a:solidFill>
                  <a:srgbClr val="0033CC"/>
                </a:solidFill>
              </a:rPr>
              <a:t>{ </a:t>
            </a:r>
            <a:endParaRPr lang="en-US">
              <a:solidFill>
                <a:srgbClr val="0033CC"/>
              </a:solidFill>
            </a:endParaRPr>
          </a:p>
          <a:p>
            <a:pPr marL="0" indent="0">
              <a:buNone/>
            </a:pPr>
            <a:r>
              <a:rPr lang="en-US" smtClean="0">
                <a:solidFill>
                  <a:srgbClr val="0033CC"/>
                </a:solidFill>
              </a:rPr>
              <a:t>	value</a:t>
            </a:r>
            <a:r>
              <a:rPr lang="en-US">
                <a:solidFill>
                  <a:srgbClr val="0033CC"/>
                </a:solidFill>
              </a:rPr>
              <a:t>++;</a:t>
            </a:r>
          </a:p>
          <a:p>
            <a:pPr marL="0" indent="0">
              <a:buNone/>
            </a:pPr>
            <a:r>
              <a:rPr lang="en-US" smtClean="0">
                <a:solidFill>
                  <a:srgbClr val="0033CC"/>
                </a:solidFill>
              </a:rPr>
              <a:t>	if </a:t>
            </a:r>
            <a:r>
              <a:rPr lang="en-US">
                <a:solidFill>
                  <a:srgbClr val="0033CC"/>
                </a:solidFill>
              </a:rPr>
              <a:t>(value &lt;= 0) { </a:t>
            </a:r>
          </a:p>
          <a:p>
            <a:pPr marL="0" indent="0">
              <a:buNone/>
            </a:pPr>
            <a:r>
              <a:rPr lang="en-US" smtClean="0">
                <a:solidFill>
                  <a:srgbClr val="0033CC"/>
                </a:solidFill>
              </a:rPr>
              <a:t>		//</a:t>
            </a:r>
            <a:r>
              <a:rPr lang="en-US">
                <a:solidFill>
                  <a:srgbClr val="0033CC"/>
                </a:solidFill>
              </a:rPr>
              <a:t>remove a process P from </a:t>
            </a:r>
          </a:p>
          <a:p>
            <a:pPr marL="0" indent="0">
              <a:buNone/>
            </a:pPr>
            <a:r>
              <a:rPr lang="en-US" smtClean="0">
                <a:solidFill>
                  <a:srgbClr val="0033CC"/>
                </a:solidFill>
              </a:rPr>
              <a:t>		//</a:t>
            </a:r>
            <a:r>
              <a:rPr lang="en-US">
                <a:solidFill>
                  <a:srgbClr val="0033CC"/>
                </a:solidFill>
              </a:rPr>
              <a:t>the waiting queue</a:t>
            </a:r>
          </a:p>
          <a:p>
            <a:pPr marL="0" indent="0">
              <a:buNone/>
            </a:pPr>
            <a:r>
              <a:rPr lang="en-US" smtClean="0">
                <a:solidFill>
                  <a:srgbClr val="0033CC"/>
                </a:solidFill>
              </a:rPr>
              <a:t>	wakeup(P</a:t>
            </a:r>
            <a:r>
              <a:rPr lang="en-US">
                <a:solidFill>
                  <a:srgbClr val="0033CC"/>
                </a:solidFill>
              </a:rPr>
              <a:t>); </a:t>
            </a:r>
          </a:p>
          <a:p>
            <a:pPr marL="0" indent="0">
              <a:buNone/>
            </a:pPr>
            <a:r>
              <a:rPr lang="en-US">
                <a:solidFill>
                  <a:srgbClr val="0033CC"/>
                </a:solidFill>
              </a:rPr>
              <a:t>}</a:t>
            </a:r>
            <a:endParaRPr lang="vi-VN">
              <a:solidFill>
                <a:srgbClr val="0033CC"/>
              </a:solidFill>
            </a:endParaRPr>
          </a:p>
        </p:txBody>
      </p:sp>
    </p:spTree>
    <p:extLst>
      <p:ext uri="{BB962C8B-B14F-4D97-AF65-F5344CB8AC3E}">
        <p14:creationId xmlns:p14="http://schemas.microsoft.com/office/powerpoint/2010/main" val="2926672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Bế tắc và Chết đói</a:t>
            </a:r>
            <a:endParaRPr lang="vi-VN"/>
          </a:p>
        </p:txBody>
      </p:sp>
      <p:sp>
        <p:nvSpPr>
          <p:cNvPr id="3" name="Content Placeholder 2"/>
          <p:cNvSpPr>
            <a:spLocks noGrp="1"/>
          </p:cNvSpPr>
          <p:nvPr>
            <p:ph idx="1"/>
          </p:nvPr>
        </p:nvSpPr>
        <p:spPr>
          <a:xfrm>
            <a:off x="838200" y="1556252"/>
            <a:ext cx="10515600" cy="4990021"/>
          </a:xfrm>
        </p:spPr>
        <p:txBody>
          <a:bodyPr>
            <a:normAutofit/>
          </a:bodyPr>
          <a:lstStyle/>
          <a:p>
            <a:pPr algn="just"/>
            <a:r>
              <a:rPr lang="vi-VN" sz="2400" smtClean="0"/>
              <a:t>Bế tắc</a:t>
            </a:r>
            <a:r>
              <a:rPr lang="vi-VN" sz="2400"/>
              <a:t>– hai hay </a:t>
            </a:r>
            <a:r>
              <a:rPr lang="vi-VN" sz="2400" smtClean="0"/>
              <a:t>nhiều tiến trình chờ vô hạn trên một sự kiện gây ra bởi một trong các tiến trình đang </a:t>
            </a:r>
            <a:r>
              <a:rPr lang="vi-VN" sz="2400"/>
              <a:t>chờ</a:t>
            </a:r>
          </a:p>
          <a:p>
            <a:pPr algn="just"/>
            <a:r>
              <a:rPr lang="vi-VN" sz="2400" smtClean="0"/>
              <a:t>S và Q là </a:t>
            </a:r>
            <a:r>
              <a:rPr lang="vi-VN" sz="2400"/>
              <a:t>hai semaphores </a:t>
            </a:r>
            <a:r>
              <a:rPr lang="vi-VN" sz="2400" smtClean="0"/>
              <a:t>được khởi tạo bằng 1</a:t>
            </a:r>
          </a:p>
          <a:p>
            <a:pPr algn="just"/>
            <a:endParaRPr lang="vi-VN" sz="2400"/>
          </a:p>
          <a:p>
            <a:pPr algn="just"/>
            <a:endParaRPr lang="vi-VN" sz="2400" smtClean="0"/>
          </a:p>
          <a:p>
            <a:pPr algn="just"/>
            <a:endParaRPr lang="vi-VN" sz="2400"/>
          </a:p>
          <a:p>
            <a:pPr algn="just"/>
            <a:endParaRPr lang="vi-VN" sz="2400" smtClean="0"/>
          </a:p>
          <a:p>
            <a:pPr algn="just"/>
            <a:endParaRPr lang="vi-VN" sz="2400" smtClean="0"/>
          </a:p>
          <a:p>
            <a:pPr algn="just"/>
            <a:r>
              <a:rPr lang="vi-VN" sz="2400" smtClean="0"/>
              <a:t>Chết </a:t>
            </a:r>
            <a:r>
              <a:rPr lang="vi-VN" sz="2400"/>
              <a:t>đói –bị block vô hạn. </a:t>
            </a:r>
            <a:r>
              <a:rPr lang="vi-VN" sz="2400" smtClean="0"/>
              <a:t>Một tiến trình có thể bị gỡ khỏi hàng đợi của </a:t>
            </a:r>
            <a:r>
              <a:rPr lang="vi-VN" sz="2400"/>
              <a:t>semaphore.</a:t>
            </a:r>
          </a:p>
        </p:txBody>
      </p:sp>
      <mc:AlternateContent xmlns:mc="http://schemas.openxmlformats.org/markup-compatibility/2006" xmlns:a14="http://schemas.microsoft.com/office/drawing/2010/main">
        <mc:Choice Requires="a14">
          <p:sp>
            <p:nvSpPr>
              <p:cNvPr id="4" name="TextBox 3"/>
              <p:cNvSpPr txBox="1"/>
              <p:nvPr/>
            </p:nvSpPr>
            <p:spPr>
              <a:xfrm>
                <a:off x="3207329" y="3013361"/>
                <a:ext cx="1468582" cy="25545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vi-VN" sz="2000" i="1" smtClean="0">
                              <a:solidFill>
                                <a:srgbClr val="0033CC"/>
                              </a:solidFill>
                              <a:latin typeface="Cambria Math"/>
                            </a:rPr>
                          </m:ctrlPr>
                        </m:sSubPr>
                        <m:e>
                          <m:r>
                            <a:rPr lang="vi-VN" sz="2000" b="0" i="1" smtClean="0">
                              <a:solidFill>
                                <a:srgbClr val="0033CC"/>
                              </a:solidFill>
                              <a:latin typeface="Cambria Math" panose="02040503050406030204" pitchFamily="18" charset="0"/>
                            </a:rPr>
                            <m:t>𝑃</m:t>
                          </m:r>
                        </m:e>
                        <m:sub>
                          <m:r>
                            <a:rPr lang="vi-VN" sz="2000" b="0" i="1" smtClean="0">
                              <a:solidFill>
                                <a:srgbClr val="0033CC"/>
                              </a:solidFill>
                              <a:latin typeface="Cambria Math" panose="02040503050406030204" pitchFamily="18" charset="0"/>
                            </a:rPr>
                            <m:t>0</m:t>
                          </m:r>
                        </m:sub>
                      </m:sSub>
                    </m:oMath>
                  </m:oMathPara>
                </a14:m>
                <a:endParaRPr lang="vi-VN" sz="2000" smtClean="0">
                  <a:solidFill>
                    <a:srgbClr val="0033CC"/>
                  </a:solidFill>
                </a:endParaRPr>
              </a:p>
              <a:p>
                <a:r>
                  <a:rPr lang="vi-VN" sz="2000" smtClean="0">
                    <a:solidFill>
                      <a:srgbClr val="0033CC"/>
                    </a:solidFill>
                  </a:rPr>
                  <a:t>wait (S);</a:t>
                </a:r>
              </a:p>
              <a:p>
                <a:r>
                  <a:rPr lang="vi-VN" sz="2000" smtClean="0">
                    <a:solidFill>
                      <a:srgbClr val="0033CC"/>
                    </a:solidFill>
                  </a:rPr>
                  <a:t>wait (Q);</a:t>
                </a:r>
              </a:p>
              <a:p>
                <a:r>
                  <a:rPr lang="vi-VN" sz="2000" smtClean="0">
                    <a:solidFill>
                      <a:srgbClr val="0033CC"/>
                    </a:solidFill>
                  </a:rPr>
                  <a:t>.</a:t>
                </a:r>
              </a:p>
              <a:p>
                <a:r>
                  <a:rPr lang="vi-VN" sz="2000" smtClean="0">
                    <a:solidFill>
                      <a:srgbClr val="0033CC"/>
                    </a:solidFill>
                  </a:rPr>
                  <a:t>.</a:t>
                </a:r>
              </a:p>
              <a:p>
                <a:r>
                  <a:rPr lang="vi-VN" sz="2000" smtClean="0">
                    <a:solidFill>
                      <a:srgbClr val="0033CC"/>
                    </a:solidFill>
                  </a:rPr>
                  <a:t>.</a:t>
                </a:r>
              </a:p>
              <a:p>
                <a:r>
                  <a:rPr lang="vi-VN" sz="2000" smtClean="0">
                    <a:solidFill>
                      <a:srgbClr val="0033CC"/>
                    </a:solidFill>
                  </a:rPr>
                  <a:t>signal (S);</a:t>
                </a:r>
              </a:p>
              <a:p>
                <a:r>
                  <a:rPr lang="vi-VN" sz="2000" smtClean="0">
                    <a:solidFill>
                      <a:srgbClr val="0033CC"/>
                    </a:solidFill>
                  </a:rPr>
                  <a:t>signal (Q);</a:t>
                </a:r>
                <a:endParaRPr lang="vi-VN" sz="2000">
                  <a:solidFill>
                    <a:srgbClr val="0033CC"/>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207329" y="3013361"/>
                <a:ext cx="1468582" cy="2554545"/>
              </a:xfrm>
              <a:prstGeom prst="rect">
                <a:avLst/>
              </a:prstGeom>
              <a:blipFill rotWithShape="0">
                <a:blip r:embed="rId2"/>
                <a:stretch>
                  <a:fillRect l="-4149" b="-3580"/>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6061367" y="3013362"/>
                <a:ext cx="1468582" cy="25545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vi-VN" sz="2000" i="1" smtClean="0">
                              <a:solidFill>
                                <a:srgbClr val="0033CC"/>
                              </a:solidFill>
                              <a:latin typeface="Cambria Math"/>
                            </a:rPr>
                          </m:ctrlPr>
                        </m:sSubPr>
                        <m:e>
                          <m:r>
                            <a:rPr lang="vi-VN" sz="2000" b="0" i="1" smtClean="0">
                              <a:solidFill>
                                <a:srgbClr val="0033CC"/>
                              </a:solidFill>
                              <a:latin typeface="Cambria Math" panose="02040503050406030204" pitchFamily="18" charset="0"/>
                            </a:rPr>
                            <m:t>𝑃</m:t>
                          </m:r>
                        </m:e>
                        <m:sub>
                          <m:r>
                            <a:rPr lang="vi-VN" sz="2000" b="0" i="1" smtClean="0">
                              <a:solidFill>
                                <a:srgbClr val="0033CC"/>
                              </a:solidFill>
                              <a:latin typeface="Cambria Math" panose="02040503050406030204" pitchFamily="18" charset="0"/>
                            </a:rPr>
                            <m:t>1</m:t>
                          </m:r>
                        </m:sub>
                      </m:sSub>
                    </m:oMath>
                  </m:oMathPara>
                </a14:m>
                <a:endParaRPr lang="vi-VN" sz="2000" smtClean="0">
                  <a:solidFill>
                    <a:srgbClr val="0033CC"/>
                  </a:solidFill>
                </a:endParaRPr>
              </a:p>
              <a:p>
                <a:r>
                  <a:rPr lang="vi-VN" sz="2000" smtClean="0">
                    <a:solidFill>
                      <a:srgbClr val="0033CC"/>
                    </a:solidFill>
                  </a:rPr>
                  <a:t>wait (Q);</a:t>
                </a:r>
              </a:p>
              <a:p>
                <a:r>
                  <a:rPr lang="vi-VN" sz="2000" smtClean="0">
                    <a:solidFill>
                      <a:srgbClr val="0033CC"/>
                    </a:solidFill>
                  </a:rPr>
                  <a:t>wait (S);</a:t>
                </a:r>
              </a:p>
              <a:p>
                <a:r>
                  <a:rPr lang="vi-VN" sz="2000" smtClean="0">
                    <a:solidFill>
                      <a:srgbClr val="0033CC"/>
                    </a:solidFill>
                  </a:rPr>
                  <a:t>.</a:t>
                </a:r>
              </a:p>
              <a:p>
                <a:r>
                  <a:rPr lang="vi-VN" sz="2000" smtClean="0">
                    <a:solidFill>
                      <a:srgbClr val="0033CC"/>
                    </a:solidFill>
                  </a:rPr>
                  <a:t>.</a:t>
                </a:r>
              </a:p>
              <a:p>
                <a:r>
                  <a:rPr lang="vi-VN" sz="2000" smtClean="0">
                    <a:solidFill>
                      <a:srgbClr val="0033CC"/>
                    </a:solidFill>
                  </a:rPr>
                  <a:t>.</a:t>
                </a:r>
              </a:p>
              <a:p>
                <a:r>
                  <a:rPr lang="vi-VN" sz="2000" smtClean="0">
                    <a:solidFill>
                      <a:srgbClr val="0033CC"/>
                    </a:solidFill>
                  </a:rPr>
                  <a:t>signal (Q);</a:t>
                </a:r>
              </a:p>
              <a:p>
                <a:r>
                  <a:rPr lang="vi-VN" sz="2000" smtClean="0">
                    <a:solidFill>
                      <a:srgbClr val="0033CC"/>
                    </a:solidFill>
                  </a:rPr>
                  <a:t>signal (S);</a:t>
                </a:r>
                <a:endParaRPr lang="vi-VN" sz="2000">
                  <a:solidFill>
                    <a:srgbClr val="0033CC"/>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061367" y="3013362"/>
                <a:ext cx="1468582" cy="2554545"/>
              </a:xfrm>
              <a:prstGeom prst="rect">
                <a:avLst/>
              </a:prstGeom>
              <a:blipFill rotWithShape="0">
                <a:blip r:embed="rId3"/>
                <a:stretch>
                  <a:fillRect l="-4149" b="-3580"/>
                </a:stretch>
              </a:blipFill>
            </p:spPr>
            <p:txBody>
              <a:bodyPr/>
              <a:lstStyle/>
              <a:p>
                <a:r>
                  <a:rPr lang="vi-VN">
                    <a:noFill/>
                  </a:rPr>
                  <a:t> </a:t>
                </a:r>
              </a:p>
            </p:txBody>
          </p:sp>
        </mc:Fallback>
      </mc:AlternateContent>
    </p:spTree>
    <p:extLst>
      <p:ext uri="{BB962C8B-B14F-4D97-AF65-F5344CB8AC3E}">
        <p14:creationId xmlns:p14="http://schemas.microsoft.com/office/powerpoint/2010/main" val="4294658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 </a:t>
            </a:r>
            <a:r>
              <a:rPr lang="vi-VN" smtClean="0"/>
              <a:t>Các bài toán đồng bộ kinh điển</a:t>
            </a:r>
            <a:endParaRPr lang="vi-VN"/>
          </a:p>
        </p:txBody>
      </p:sp>
      <p:sp>
        <p:nvSpPr>
          <p:cNvPr id="3" name="Content Placeholder 2"/>
          <p:cNvSpPr>
            <a:spLocks noGrp="1"/>
          </p:cNvSpPr>
          <p:nvPr>
            <p:ph idx="1"/>
          </p:nvPr>
        </p:nvSpPr>
        <p:spPr/>
        <p:txBody>
          <a:bodyPr/>
          <a:lstStyle/>
          <a:p>
            <a:r>
              <a:rPr lang="vi-VN" smtClean="0"/>
              <a:t>Bộ đệm giới hạn</a:t>
            </a:r>
            <a:endParaRPr lang="vi-VN"/>
          </a:p>
          <a:p>
            <a:r>
              <a:rPr lang="vi-VN" smtClean="0"/>
              <a:t>Bài toán đọc và ghi</a:t>
            </a:r>
            <a:endParaRPr lang="vi-VN"/>
          </a:p>
          <a:p>
            <a:r>
              <a:rPr lang="vi-VN" smtClean="0"/>
              <a:t>Bài </a:t>
            </a:r>
            <a:r>
              <a:rPr lang="vi-VN"/>
              <a:t>toán “</a:t>
            </a:r>
            <a:r>
              <a:rPr lang="vi-VN" smtClean="0"/>
              <a:t>bữa ăn của các triết gia’’</a:t>
            </a:r>
            <a:endParaRPr lang="vi-VN"/>
          </a:p>
        </p:txBody>
      </p:sp>
    </p:spTree>
    <p:extLst>
      <p:ext uri="{BB962C8B-B14F-4D97-AF65-F5344CB8AC3E}">
        <p14:creationId xmlns:p14="http://schemas.microsoft.com/office/powerpoint/2010/main" val="24622127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Bài toán “Bộ đệm giới hạn</a:t>
            </a:r>
            <a:r>
              <a:rPr lang="vi-VN"/>
              <a:t>”</a:t>
            </a:r>
          </a:p>
        </p:txBody>
      </p:sp>
      <p:sp>
        <p:nvSpPr>
          <p:cNvPr id="3" name="Content Placeholder 2"/>
          <p:cNvSpPr>
            <a:spLocks noGrp="1"/>
          </p:cNvSpPr>
          <p:nvPr>
            <p:ph idx="1"/>
          </p:nvPr>
        </p:nvSpPr>
        <p:spPr/>
        <p:txBody>
          <a:bodyPr/>
          <a:lstStyle/>
          <a:p>
            <a:r>
              <a:rPr lang="vi-VN" smtClean="0"/>
              <a:t>N bộ đệm</a:t>
            </a:r>
            <a:r>
              <a:rPr lang="vi-VN"/>
              <a:t>, </a:t>
            </a:r>
            <a:r>
              <a:rPr lang="vi-VN" smtClean="0"/>
              <a:t>mỗi bộ đệm có item</a:t>
            </a:r>
            <a:endParaRPr lang="vi-VN"/>
          </a:p>
          <a:p>
            <a:r>
              <a:rPr lang="vi-VN" smtClean="0"/>
              <a:t>Semaphore </a:t>
            </a:r>
            <a:r>
              <a:rPr lang="vi-VN" smtClean="0">
                <a:solidFill>
                  <a:srgbClr val="C00000"/>
                </a:solidFill>
              </a:rPr>
              <a:t>mutex</a:t>
            </a:r>
            <a:r>
              <a:rPr lang="vi-VN" smtClean="0"/>
              <a:t> được khởi tạo bằng </a:t>
            </a:r>
            <a:r>
              <a:rPr lang="vi-VN"/>
              <a:t>1</a:t>
            </a:r>
          </a:p>
          <a:p>
            <a:r>
              <a:rPr lang="vi-VN" smtClean="0"/>
              <a:t>Semaphore </a:t>
            </a:r>
            <a:r>
              <a:rPr lang="vi-VN">
                <a:solidFill>
                  <a:srgbClr val="C00000"/>
                </a:solidFill>
              </a:rPr>
              <a:t>full </a:t>
            </a:r>
            <a:r>
              <a:rPr lang="vi-VN" smtClean="0"/>
              <a:t>được khởi tạo bằng </a:t>
            </a:r>
            <a:r>
              <a:rPr lang="vi-VN"/>
              <a:t>0</a:t>
            </a:r>
          </a:p>
          <a:p>
            <a:r>
              <a:rPr lang="vi-VN" smtClean="0"/>
              <a:t>Semaphore </a:t>
            </a:r>
            <a:r>
              <a:rPr lang="vi-VN" smtClean="0">
                <a:solidFill>
                  <a:srgbClr val="C00000"/>
                </a:solidFill>
              </a:rPr>
              <a:t>empty</a:t>
            </a:r>
            <a:r>
              <a:rPr lang="vi-VN" smtClean="0"/>
              <a:t> được khởi tạo bằng </a:t>
            </a:r>
            <a:r>
              <a:rPr lang="vi-VN"/>
              <a:t>N.</a:t>
            </a:r>
          </a:p>
        </p:txBody>
      </p:sp>
    </p:spTree>
    <p:extLst>
      <p:ext uri="{BB962C8B-B14F-4D97-AF65-F5344CB8AC3E}">
        <p14:creationId xmlns:p14="http://schemas.microsoft.com/office/powerpoint/2010/main" val="30689748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Bài toán “Bộ đệm giới hạn</a:t>
            </a:r>
            <a:r>
              <a:rPr lang="vi-VN"/>
              <a:t>”</a:t>
            </a:r>
          </a:p>
        </p:txBody>
      </p:sp>
      <p:sp>
        <p:nvSpPr>
          <p:cNvPr id="3" name="Content Placeholder 2"/>
          <p:cNvSpPr>
            <a:spLocks noGrp="1"/>
          </p:cNvSpPr>
          <p:nvPr>
            <p:ph idx="1"/>
          </p:nvPr>
        </p:nvSpPr>
        <p:spPr>
          <a:xfrm>
            <a:off x="491836" y="1556251"/>
            <a:ext cx="5604164" cy="4610965"/>
          </a:xfrm>
        </p:spPr>
        <p:txBody>
          <a:bodyPr>
            <a:normAutofit/>
          </a:bodyPr>
          <a:lstStyle/>
          <a:p>
            <a:r>
              <a:rPr lang="en-US"/>
              <a:t>Tiến trình “producer”</a:t>
            </a:r>
          </a:p>
          <a:p>
            <a:pPr marL="457200" lvl="1" indent="0">
              <a:buNone/>
            </a:pPr>
            <a:r>
              <a:rPr lang="en-US">
                <a:solidFill>
                  <a:srgbClr val="0033CC"/>
                </a:solidFill>
              </a:rPr>
              <a:t>do {</a:t>
            </a:r>
          </a:p>
          <a:p>
            <a:pPr marL="457200" lvl="1" indent="0">
              <a:buNone/>
            </a:pPr>
            <a:r>
              <a:rPr lang="en-US" smtClean="0">
                <a:solidFill>
                  <a:srgbClr val="0033CC"/>
                </a:solidFill>
              </a:rPr>
              <a:t>	      // </a:t>
            </a:r>
            <a:r>
              <a:rPr lang="en-US">
                <a:solidFill>
                  <a:srgbClr val="0033CC"/>
                </a:solidFill>
              </a:rPr>
              <a:t>produce an item</a:t>
            </a:r>
          </a:p>
          <a:p>
            <a:pPr marL="457200" lvl="1" indent="0">
              <a:buNone/>
            </a:pPr>
            <a:r>
              <a:rPr lang="en-US" smtClean="0">
                <a:solidFill>
                  <a:srgbClr val="0033CC"/>
                </a:solidFill>
              </a:rPr>
              <a:t>	wait </a:t>
            </a:r>
            <a:r>
              <a:rPr lang="en-US">
                <a:solidFill>
                  <a:srgbClr val="0033CC"/>
                </a:solidFill>
              </a:rPr>
              <a:t>(empty);</a:t>
            </a:r>
          </a:p>
          <a:p>
            <a:pPr marL="457200" lvl="1" indent="0">
              <a:buNone/>
            </a:pPr>
            <a:r>
              <a:rPr lang="en-US" smtClean="0">
                <a:solidFill>
                  <a:srgbClr val="0033CC"/>
                </a:solidFill>
              </a:rPr>
              <a:t>	wait </a:t>
            </a:r>
            <a:r>
              <a:rPr lang="en-US">
                <a:solidFill>
                  <a:srgbClr val="0033CC"/>
                </a:solidFill>
              </a:rPr>
              <a:t>(mutex);</a:t>
            </a:r>
          </a:p>
          <a:p>
            <a:pPr marL="457200" lvl="1" indent="0">
              <a:buNone/>
            </a:pPr>
            <a:r>
              <a:rPr lang="en-US" smtClean="0">
                <a:solidFill>
                  <a:srgbClr val="0033CC"/>
                </a:solidFill>
              </a:rPr>
              <a:t>	       // </a:t>
            </a:r>
            <a:r>
              <a:rPr lang="en-US">
                <a:solidFill>
                  <a:srgbClr val="0033CC"/>
                </a:solidFill>
              </a:rPr>
              <a:t>add the item to the buffer</a:t>
            </a:r>
          </a:p>
          <a:p>
            <a:pPr marL="457200" lvl="1" indent="0">
              <a:buNone/>
            </a:pPr>
            <a:r>
              <a:rPr lang="en-US" smtClean="0">
                <a:solidFill>
                  <a:srgbClr val="0033CC"/>
                </a:solidFill>
              </a:rPr>
              <a:t>	signal </a:t>
            </a:r>
            <a:r>
              <a:rPr lang="en-US">
                <a:solidFill>
                  <a:srgbClr val="0033CC"/>
                </a:solidFill>
              </a:rPr>
              <a:t>(mutex);</a:t>
            </a:r>
          </a:p>
          <a:p>
            <a:pPr marL="457200" lvl="1" indent="0">
              <a:buNone/>
            </a:pPr>
            <a:r>
              <a:rPr lang="en-US" smtClean="0">
                <a:solidFill>
                  <a:srgbClr val="0033CC"/>
                </a:solidFill>
              </a:rPr>
              <a:t>	signal </a:t>
            </a:r>
            <a:r>
              <a:rPr lang="en-US">
                <a:solidFill>
                  <a:srgbClr val="0033CC"/>
                </a:solidFill>
              </a:rPr>
              <a:t>(full);</a:t>
            </a:r>
          </a:p>
          <a:p>
            <a:pPr marL="457200" lvl="1" indent="0">
              <a:buNone/>
            </a:pPr>
            <a:r>
              <a:rPr lang="en-US">
                <a:solidFill>
                  <a:srgbClr val="0033CC"/>
                </a:solidFill>
              </a:rPr>
              <a:t>} while (true);</a:t>
            </a:r>
            <a:endParaRPr lang="vi-VN">
              <a:solidFill>
                <a:srgbClr val="0033CC"/>
              </a:solidFill>
            </a:endParaRPr>
          </a:p>
        </p:txBody>
      </p:sp>
      <p:sp>
        <p:nvSpPr>
          <p:cNvPr id="4" name="Content Placeholder 2"/>
          <p:cNvSpPr txBox="1">
            <a:spLocks/>
          </p:cNvSpPr>
          <p:nvPr/>
        </p:nvSpPr>
        <p:spPr>
          <a:xfrm>
            <a:off x="5908964" y="1556251"/>
            <a:ext cx="6082145" cy="4610965"/>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14000"/>
              </a:lnSpc>
              <a:spcBef>
                <a:spcPts val="300"/>
              </a:spcBef>
              <a:spcAft>
                <a:spcPts val="3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4000"/>
              </a:lnSpc>
              <a:spcBef>
                <a:spcPts val="300"/>
              </a:spcBef>
              <a:spcAft>
                <a:spcPts val="3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4000"/>
              </a:lnSpc>
              <a:spcBef>
                <a:spcPts val="300"/>
              </a:spcBef>
              <a:spcAft>
                <a:spcPts val="3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4000"/>
              </a:lnSpc>
              <a:spcBef>
                <a:spcPts val="300"/>
              </a:spcBef>
              <a:spcAft>
                <a:spcPts val="3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4000"/>
              </a:lnSpc>
              <a:spcBef>
                <a:spcPts val="300"/>
              </a:spcBef>
              <a:spcAft>
                <a:spcPts val="3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Tiến trình “consumer”</a:t>
            </a:r>
          </a:p>
          <a:p>
            <a:pPr marL="457200" lvl="1" indent="0">
              <a:buNone/>
            </a:pPr>
            <a:r>
              <a:rPr lang="en-US">
                <a:solidFill>
                  <a:srgbClr val="0033CC"/>
                </a:solidFill>
              </a:rPr>
              <a:t>do {</a:t>
            </a:r>
          </a:p>
          <a:p>
            <a:pPr marL="457200" lvl="1" indent="0">
              <a:buNone/>
            </a:pPr>
            <a:r>
              <a:rPr lang="en-US" smtClean="0">
                <a:solidFill>
                  <a:srgbClr val="0033CC"/>
                </a:solidFill>
              </a:rPr>
              <a:t>	wait </a:t>
            </a:r>
            <a:r>
              <a:rPr lang="en-US">
                <a:solidFill>
                  <a:srgbClr val="0033CC"/>
                </a:solidFill>
              </a:rPr>
              <a:t>(full);</a:t>
            </a:r>
          </a:p>
          <a:p>
            <a:pPr marL="457200" lvl="1" indent="0">
              <a:buNone/>
            </a:pPr>
            <a:r>
              <a:rPr lang="en-US" smtClean="0">
                <a:solidFill>
                  <a:srgbClr val="0033CC"/>
                </a:solidFill>
              </a:rPr>
              <a:t>	wait </a:t>
            </a:r>
            <a:r>
              <a:rPr lang="en-US">
                <a:solidFill>
                  <a:srgbClr val="0033CC"/>
                </a:solidFill>
              </a:rPr>
              <a:t>(mutex);</a:t>
            </a:r>
          </a:p>
          <a:p>
            <a:pPr marL="457200" lvl="1" indent="0">
              <a:buNone/>
            </a:pPr>
            <a:r>
              <a:rPr lang="en-US" smtClean="0">
                <a:solidFill>
                  <a:srgbClr val="0033CC"/>
                </a:solidFill>
              </a:rPr>
              <a:t>	         // </a:t>
            </a:r>
            <a:r>
              <a:rPr lang="en-US">
                <a:solidFill>
                  <a:srgbClr val="0033CC"/>
                </a:solidFill>
              </a:rPr>
              <a:t>remove an item from buffer</a:t>
            </a:r>
          </a:p>
          <a:p>
            <a:pPr marL="457200" lvl="1" indent="0">
              <a:buNone/>
            </a:pPr>
            <a:r>
              <a:rPr lang="en-US" smtClean="0">
                <a:solidFill>
                  <a:srgbClr val="0033CC"/>
                </a:solidFill>
              </a:rPr>
              <a:t>	signal </a:t>
            </a:r>
            <a:r>
              <a:rPr lang="en-US">
                <a:solidFill>
                  <a:srgbClr val="0033CC"/>
                </a:solidFill>
              </a:rPr>
              <a:t>(mutex);</a:t>
            </a:r>
          </a:p>
          <a:p>
            <a:pPr marL="914400" lvl="2" indent="0">
              <a:buNone/>
            </a:pPr>
            <a:r>
              <a:rPr lang="en-US" sz="2400">
                <a:solidFill>
                  <a:srgbClr val="0033CC"/>
                </a:solidFill>
              </a:rPr>
              <a:t>signal (empty);</a:t>
            </a:r>
          </a:p>
          <a:p>
            <a:pPr marL="457200" lvl="1" indent="0">
              <a:buNone/>
            </a:pPr>
            <a:r>
              <a:rPr lang="en-US" smtClean="0">
                <a:solidFill>
                  <a:srgbClr val="0033CC"/>
                </a:solidFill>
              </a:rPr>
              <a:t>	        // </a:t>
            </a:r>
            <a:r>
              <a:rPr lang="en-US">
                <a:solidFill>
                  <a:srgbClr val="0033CC"/>
                </a:solidFill>
              </a:rPr>
              <a:t>consume the removed </a:t>
            </a:r>
            <a:r>
              <a:rPr lang="en-US" smtClean="0">
                <a:solidFill>
                  <a:srgbClr val="0033CC"/>
                </a:solidFill>
              </a:rPr>
              <a:t>item</a:t>
            </a:r>
            <a:endParaRPr lang="en-US">
              <a:solidFill>
                <a:srgbClr val="0033CC"/>
              </a:solidFill>
            </a:endParaRPr>
          </a:p>
          <a:p>
            <a:pPr marL="457200" lvl="1" indent="0">
              <a:buNone/>
            </a:pPr>
            <a:r>
              <a:rPr lang="en-US">
                <a:solidFill>
                  <a:srgbClr val="0033CC"/>
                </a:solidFill>
              </a:rPr>
              <a:t>} while (true);</a:t>
            </a:r>
            <a:endParaRPr lang="vi-VN">
              <a:solidFill>
                <a:srgbClr val="0033CC"/>
              </a:solidFill>
            </a:endParaRPr>
          </a:p>
        </p:txBody>
      </p:sp>
    </p:spTree>
    <p:extLst>
      <p:ext uri="{BB962C8B-B14F-4D97-AF65-F5344CB8AC3E}">
        <p14:creationId xmlns:p14="http://schemas.microsoft.com/office/powerpoint/2010/main" val="36366647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Bài toán “Đọc - ghi</a:t>
            </a:r>
            <a:r>
              <a:rPr lang="vi-VN"/>
              <a:t>”</a:t>
            </a:r>
          </a:p>
        </p:txBody>
      </p:sp>
      <p:sp>
        <p:nvSpPr>
          <p:cNvPr id="3" name="Content Placeholder 2"/>
          <p:cNvSpPr>
            <a:spLocks noGrp="1"/>
          </p:cNvSpPr>
          <p:nvPr>
            <p:ph idx="1"/>
          </p:nvPr>
        </p:nvSpPr>
        <p:spPr/>
        <p:txBody>
          <a:bodyPr>
            <a:normAutofit fontScale="92500" lnSpcReduction="20000"/>
          </a:bodyPr>
          <a:lstStyle/>
          <a:p>
            <a:pPr algn="just"/>
            <a:r>
              <a:rPr lang="vi-VN" smtClean="0"/>
              <a:t>Một tập dữ liệu được chia sẻ giữa một số tiến trình đồng </a:t>
            </a:r>
            <a:r>
              <a:rPr lang="vi-VN"/>
              <a:t>thời</a:t>
            </a:r>
          </a:p>
          <a:p>
            <a:pPr lvl="1" algn="just"/>
            <a:r>
              <a:rPr lang="vi-VN" smtClean="0"/>
              <a:t>Reader </a:t>
            </a:r>
            <a:r>
              <a:rPr lang="vi-VN"/>
              <a:t>– </a:t>
            </a:r>
            <a:r>
              <a:rPr lang="vi-VN" smtClean="0"/>
              <a:t>chỉ đọc dữ liệu</a:t>
            </a:r>
            <a:r>
              <a:rPr lang="vi-VN"/>
              <a:t>; </a:t>
            </a:r>
            <a:r>
              <a:rPr lang="vi-VN" smtClean="0"/>
              <a:t>không thực hiện bất kì một </a:t>
            </a:r>
            <a:r>
              <a:rPr lang="vi-VN"/>
              <a:t>thao tác </a:t>
            </a:r>
            <a:r>
              <a:rPr lang="vi-VN" smtClean="0"/>
              <a:t>cập nhật</a:t>
            </a:r>
            <a:r>
              <a:rPr lang="vi-VN"/>
              <a:t>.</a:t>
            </a:r>
          </a:p>
          <a:p>
            <a:pPr lvl="1" algn="just"/>
            <a:r>
              <a:rPr lang="vi-VN" smtClean="0"/>
              <a:t>Writers </a:t>
            </a:r>
            <a:r>
              <a:rPr lang="vi-VN"/>
              <a:t>– có </a:t>
            </a:r>
            <a:r>
              <a:rPr lang="vi-VN" smtClean="0"/>
              <a:t>thể vừa đọc vừa ghi</a:t>
            </a:r>
            <a:r>
              <a:rPr lang="vi-VN"/>
              <a:t>.</a:t>
            </a:r>
          </a:p>
          <a:p>
            <a:pPr algn="just"/>
            <a:r>
              <a:rPr lang="vi-VN" smtClean="0"/>
              <a:t>Vấn đề</a:t>
            </a:r>
            <a:endParaRPr lang="vi-VN"/>
          </a:p>
          <a:p>
            <a:pPr lvl="1" algn="just"/>
            <a:r>
              <a:rPr lang="vi-VN" smtClean="0"/>
              <a:t>Cho </a:t>
            </a:r>
            <a:r>
              <a:rPr lang="vi-VN"/>
              <a:t>phép nhiều reader đọc cùng </a:t>
            </a:r>
            <a:r>
              <a:rPr lang="vi-VN" smtClean="0"/>
              <a:t>một thời </a:t>
            </a:r>
            <a:r>
              <a:rPr lang="vi-VN"/>
              <a:t>điểm. Chỉ có một writer </a:t>
            </a:r>
            <a:r>
              <a:rPr lang="vi-VN" smtClean="0"/>
              <a:t>có thể truy nhập đến dữ liệu chia sẻ tại </a:t>
            </a:r>
            <a:r>
              <a:rPr lang="vi-VN"/>
              <a:t>cùng </a:t>
            </a:r>
            <a:r>
              <a:rPr lang="vi-VN" smtClean="0"/>
              <a:t>một thời </a:t>
            </a:r>
            <a:r>
              <a:rPr lang="vi-VN"/>
              <a:t>điểm.</a:t>
            </a:r>
          </a:p>
          <a:p>
            <a:pPr algn="just"/>
            <a:r>
              <a:rPr lang="vi-VN" smtClean="0"/>
              <a:t>Dữ liệu chia sẻ</a:t>
            </a:r>
            <a:endParaRPr lang="vi-VN"/>
          </a:p>
          <a:p>
            <a:pPr lvl="1" algn="just"/>
            <a:r>
              <a:rPr lang="vi-VN" smtClean="0"/>
              <a:t>Tập dữ liệu</a:t>
            </a:r>
            <a:endParaRPr lang="vi-VN"/>
          </a:p>
          <a:p>
            <a:pPr lvl="1" algn="just"/>
            <a:r>
              <a:rPr lang="vi-VN" smtClean="0"/>
              <a:t>Semaphore mutex được khởi tạo bằng </a:t>
            </a:r>
            <a:r>
              <a:rPr lang="vi-VN"/>
              <a:t>1.</a:t>
            </a:r>
          </a:p>
          <a:p>
            <a:pPr lvl="1" algn="just"/>
            <a:r>
              <a:rPr lang="vi-VN" smtClean="0"/>
              <a:t>Semaphore wrt được khởi tạo bằng </a:t>
            </a:r>
            <a:r>
              <a:rPr lang="vi-VN"/>
              <a:t>1.</a:t>
            </a:r>
          </a:p>
          <a:p>
            <a:pPr lvl="1" algn="just"/>
            <a:r>
              <a:rPr lang="vi-VN" smtClean="0"/>
              <a:t>Số nguyên read count được khởi tạo bằng </a:t>
            </a:r>
            <a:r>
              <a:rPr lang="vi-VN"/>
              <a:t>0.</a:t>
            </a:r>
          </a:p>
        </p:txBody>
      </p:sp>
    </p:spTree>
    <p:extLst>
      <p:ext uri="{BB962C8B-B14F-4D97-AF65-F5344CB8AC3E}">
        <p14:creationId xmlns:p14="http://schemas.microsoft.com/office/powerpoint/2010/main" val="207517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Bài toán “Đọc - ghi</a:t>
            </a:r>
            <a:r>
              <a:rPr lang="vi-VN"/>
              <a:t>”</a:t>
            </a:r>
          </a:p>
        </p:txBody>
      </p:sp>
      <p:sp>
        <p:nvSpPr>
          <p:cNvPr id="3" name="Content Placeholder 2"/>
          <p:cNvSpPr>
            <a:spLocks noGrp="1"/>
          </p:cNvSpPr>
          <p:nvPr>
            <p:ph idx="1"/>
          </p:nvPr>
        </p:nvSpPr>
        <p:spPr>
          <a:xfrm>
            <a:off x="838200" y="1556252"/>
            <a:ext cx="5396345" cy="4610965"/>
          </a:xfrm>
        </p:spPr>
        <p:txBody>
          <a:bodyPr/>
          <a:lstStyle/>
          <a:p>
            <a:r>
              <a:rPr lang="vi-VN"/>
              <a:t>Tiến trình ghi (writer)</a:t>
            </a:r>
          </a:p>
          <a:p>
            <a:pPr marL="0" indent="0">
              <a:buNone/>
            </a:pPr>
            <a:r>
              <a:rPr lang="vi-VN">
                <a:solidFill>
                  <a:srgbClr val="0033CC"/>
                </a:solidFill>
              </a:rPr>
              <a:t>do {</a:t>
            </a:r>
          </a:p>
          <a:p>
            <a:pPr marL="0" indent="0">
              <a:buNone/>
            </a:pPr>
            <a:r>
              <a:rPr lang="vi-VN" smtClean="0">
                <a:solidFill>
                  <a:srgbClr val="0033CC"/>
                </a:solidFill>
              </a:rPr>
              <a:t>	wait </a:t>
            </a:r>
            <a:r>
              <a:rPr lang="vi-VN">
                <a:solidFill>
                  <a:srgbClr val="0033CC"/>
                </a:solidFill>
              </a:rPr>
              <a:t>(wrt) ;</a:t>
            </a:r>
          </a:p>
          <a:p>
            <a:pPr marL="0" indent="0">
              <a:buNone/>
            </a:pPr>
            <a:r>
              <a:rPr lang="vi-VN" smtClean="0">
                <a:solidFill>
                  <a:srgbClr val="0033CC"/>
                </a:solidFill>
              </a:rPr>
              <a:t>	     // </a:t>
            </a:r>
            <a:r>
              <a:rPr lang="vi-VN">
                <a:solidFill>
                  <a:srgbClr val="0033CC"/>
                </a:solidFill>
              </a:rPr>
              <a:t>writing is performed</a:t>
            </a:r>
          </a:p>
          <a:p>
            <a:pPr marL="0" indent="0">
              <a:buNone/>
            </a:pPr>
            <a:r>
              <a:rPr lang="vi-VN" smtClean="0">
                <a:solidFill>
                  <a:srgbClr val="0033CC"/>
                </a:solidFill>
              </a:rPr>
              <a:t>	signal </a:t>
            </a:r>
            <a:r>
              <a:rPr lang="vi-VN">
                <a:solidFill>
                  <a:srgbClr val="0033CC"/>
                </a:solidFill>
              </a:rPr>
              <a:t>(wrt) ;</a:t>
            </a:r>
          </a:p>
          <a:p>
            <a:pPr marL="0" indent="0">
              <a:buNone/>
            </a:pPr>
            <a:r>
              <a:rPr lang="vi-VN">
                <a:solidFill>
                  <a:srgbClr val="0033CC"/>
                </a:solidFill>
              </a:rPr>
              <a:t> </a:t>
            </a:r>
            <a:r>
              <a:rPr lang="vi-VN" smtClean="0">
                <a:solidFill>
                  <a:srgbClr val="0033CC"/>
                </a:solidFill>
              </a:rPr>
              <a:t>    } </a:t>
            </a:r>
            <a:r>
              <a:rPr lang="vi-VN">
                <a:solidFill>
                  <a:srgbClr val="0033CC"/>
                </a:solidFill>
              </a:rPr>
              <a:t>while (true)</a:t>
            </a:r>
          </a:p>
        </p:txBody>
      </p:sp>
      <p:sp>
        <p:nvSpPr>
          <p:cNvPr id="4" name="Content Placeholder 2"/>
          <p:cNvSpPr txBox="1">
            <a:spLocks/>
          </p:cNvSpPr>
          <p:nvPr/>
        </p:nvSpPr>
        <p:spPr>
          <a:xfrm>
            <a:off x="6795655" y="1556252"/>
            <a:ext cx="5396345" cy="4610965"/>
          </a:xfrm>
          <a:prstGeom prst="rect">
            <a:avLst/>
          </a:prstGeom>
          <a:ln>
            <a:noFill/>
          </a:ln>
        </p:spPr>
        <p:txBody>
          <a:bodyPr vert="horz" lIns="91440" tIns="45720" rIns="91440" bIns="45720" rtlCol="0">
            <a:normAutofit fontScale="70000" lnSpcReduction="20000"/>
          </a:bodyPr>
          <a:lstStyle>
            <a:lvl1pPr marL="228600" indent="-228600" algn="l" defTabSz="914400" rtl="0" eaLnBrk="1" latinLnBrk="0" hangingPunct="1">
              <a:lnSpc>
                <a:spcPct val="114000"/>
              </a:lnSpc>
              <a:spcBef>
                <a:spcPts val="300"/>
              </a:spcBef>
              <a:spcAft>
                <a:spcPts val="3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4000"/>
              </a:lnSpc>
              <a:spcBef>
                <a:spcPts val="300"/>
              </a:spcBef>
              <a:spcAft>
                <a:spcPts val="3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4000"/>
              </a:lnSpc>
              <a:spcBef>
                <a:spcPts val="300"/>
              </a:spcBef>
              <a:spcAft>
                <a:spcPts val="3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4000"/>
              </a:lnSpc>
              <a:spcBef>
                <a:spcPts val="300"/>
              </a:spcBef>
              <a:spcAft>
                <a:spcPts val="3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4000"/>
              </a:lnSpc>
              <a:spcBef>
                <a:spcPts val="300"/>
              </a:spcBef>
              <a:spcAft>
                <a:spcPts val="3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3400" smtClean="0"/>
              <a:t>Tiến trình đọc </a:t>
            </a:r>
            <a:r>
              <a:rPr lang="vi-VN" sz="3400"/>
              <a:t>(reader)</a:t>
            </a:r>
          </a:p>
          <a:p>
            <a:pPr marL="0" indent="0">
              <a:buNone/>
            </a:pPr>
            <a:r>
              <a:rPr lang="vi-VN">
                <a:solidFill>
                  <a:srgbClr val="0033CC"/>
                </a:solidFill>
              </a:rPr>
              <a:t>do {</a:t>
            </a:r>
          </a:p>
          <a:p>
            <a:pPr marL="0" indent="0">
              <a:buNone/>
            </a:pPr>
            <a:r>
              <a:rPr lang="vi-VN" smtClean="0">
                <a:solidFill>
                  <a:srgbClr val="0033CC"/>
                </a:solidFill>
              </a:rPr>
              <a:t>	wait </a:t>
            </a:r>
            <a:r>
              <a:rPr lang="vi-VN">
                <a:solidFill>
                  <a:srgbClr val="0033CC"/>
                </a:solidFill>
              </a:rPr>
              <a:t>(mutex) ;</a:t>
            </a:r>
          </a:p>
          <a:p>
            <a:pPr marL="0" indent="0">
              <a:buNone/>
            </a:pPr>
            <a:r>
              <a:rPr lang="vi-VN" smtClean="0">
                <a:solidFill>
                  <a:srgbClr val="0033CC"/>
                </a:solidFill>
              </a:rPr>
              <a:t>	readcount</a:t>
            </a:r>
            <a:r>
              <a:rPr lang="vi-VN">
                <a:solidFill>
                  <a:srgbClr val="0033CC"/>
                </a:solidFill>
              </a:rPr>
              <a:t>++ ;</a:t>
            </a:r>
          </a:p>
          <a:p>
            <a:pPr marL="0" indent="0">
              <a:buNone/>
            </a:pPr>
            <a:r>
              <a:rPr lang="vi-VN" smtClean="0">
                <a:solidFill>
                  <a:srgbClr val="0033CC"/>
                </a:solidFill>
              </a:rPr>
              <a:t>	if </a:t>
            </a:r>
            <a:r>
              <a:rPr lang="vi-VN">
                <a:solidFill>
                  <a:srgbClr val="0033CC"/>
                </a:solidFill>
              </a:rPr>
              <a:t>(readercount == 1) wait (wrt) ;</a:t>
            </a:r>
          </a:p>
          <a:p>
            <a:pPr marL="0" indent="0">
              <a:buNone/>
            </a:pPr>
            <a:r>
              <a:rPr lang="vi-VN" smtClean="0">
                <a:solidFill>
                  <a:srgbClr val="0033CC"/>
                </a:solidFill>
              </a:rPr>
              <a:t>	signal </a:t>
            </a:r>
            <a:r>
              <a:rPr lang="vi-VN">
                <a:solidFill>
                  <a:srgbClr val="0033CC"/>
                </a:solidFill>
              </a:rPr>
              <a:t>(mutex)</a:t>
            </a:r>
          </a:p>
          <a:p>
            <a:pPr marL="0" indent="0">
              <a:buNone/>
            </a:pPr>
            <a:r>
              <a:rPr lang="vi-VN" smtClean="0">
                <a:solidFill>
                  <a:srgbClr val="0033CC"/>
                </a:solidFill>
              </a:rPr>
              <a:t>	      // </a:t>
            </a:r>
            <a:r>
              <a:rPr lang="vi-VN">
                <a:solidFill>
                  <a:srgbClr val="0033CC"/>
                </a:solidFill>
              </a:rPr>
              <a:t>reading is performed</a:t>
            </a:r>
          </a:p>
          <a:p>
            <a:pPr marL="0" indent="0">
              <a:buNone/>
            </a:pPr>
            <a:r>
              <a:rPr lang="vi-VN" smtClean="0">
                <a:solidFill>
                  <a:srgbClr val="0033CC"/>
                </a:solidFill>
              </a:rPr>
              <a:t>	wait </a:t>
            </a:r>
            <a:r>
              <a:rPr lang="vi-VN">
                <a:solidFill>
                  <a:srgbClr val="0033CC"/>
                </a:solidFill>
              </a:rPr>
              <a:t>(mutex) ;</a:t>
            </a:r>
          </a:p>
          <a:p>
            <a:pPr marL="0" indent="0">
              <a:buNone/>
            </a:pPr>
            <a:r>
              <a:rPr lang="vi-VN" smtClean="0">
                <a:solidFill>
                  <a:srgbClr val="0033CC"/>
                </a:solidFill>
              </a:rPr>
              <a:t>	readcount </a:t>
            </a:r>
            <a:r>
              <a:rPr lang="vi-VN">
                <a:solidFill>
                  <a:srgbClr val="0033CC"/>
                </a:solidFill>
              </a:rPr>
              <a:t>--;</a:t>
            </a:r>
          </a:p>
          <a:p>
            <a:pPr marL="0" indent="0">
              <a:buNone/>
            </a:pPr>
            <a:r>
              <a:rPr lang="vi-VN" smtClean="0">
                <a:solidFill>
                  <a:srgbClr val="0033CC"/>
                </a:solidFill>
              </a:rPr>
              <a:t>	if </a:t>
            </a:r>
            <a:r>
              <a:rPr lang="vi-VN">
                <a:solidFill>
                  <a:srgbClr val="0033CC"/>
                </a:solidFill>
              </a:rPr>
              <a:t>redacount == 0) signal (wrt) ;</a:t>
            </a:r>
          </a:p>
          <a:p>
            <a:pPr marL="0" indent="0">
              <a:buNone/>
            </a:pPr>
            <a:r>
              <a:rPr lang="vi-VN" smtClean="0">
                <a:solidFill>
                  <a:srgbClr val="0033CC"/>
                </a:solidFill>
              </a:rPr>
              <a:t>	signal </a:t>
            </a:r>
            <a:r>
              <a:rPr lang="vi-VN">
                <a:solidFill>
                  <a:srgbClr val="0033CC"/>
                </a:solidFill>
              </a:rPr>
              <a:t>(mutex) ;</a:t>
            </a:r>
          </a:p>
          <a:p>
            <a:pPr marL="0" indent="0">
              <a:buNone/>
            </a:pPr>
            <a:r>
              <a:rPr lang="vi-VN" smtClean="0">
                <a:solidFill>
                  <a:srgbClr val="0033CC"/>
                </a:solidFill>
              </a:rPr>
              <a:t>      } </a:t>
            </a:r>
            <a:r>
              <a:rPr lang="vi-VN">
                <a:solidFill>
                  <a:srgbClr val="0033CC"/>
                </a:solidFill>
              </a:rPr>
              <a:t>while (true)</a:t>
            </a:r>
          </a:p>
        </p:txBody>
      </p:sp>
    </p:spTree>
    <p:extLst>
      <p:ext uri="{BB962C8B-B14F-4D97-AF65-F5344CB8AC3E}">
        <p14:creationId xmlns:p14="http://schemas.microsoft.com/office/powerpoint/2010/main" val="28362612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Bài toán “Bữa ăn của các triết gia”...</a:t>
            </a:r>
            <a:endParaRPr lang="vi-VN"/>
          </a:p>
        </p:txBody>
      </p:sp>
      <p:sp>
        <p:nvSpPr>
          <p:cNvPr id="3" name="Content Placeholder 2"/>
          <p:cNvSpPr>
            <a:spLocks noGrp="1"/>
          </p:cNvSpPr>
          <p:nvPr>
            <p:ph idx="1"/>
          </p:nvPr>
        </p:nvSpPr>
        <p:spPr>
          <a:xfrm>
            <a:off x="838200" y="4322618"/>
            <a:ext cx="10515600" cy="1844599"/>
          </a:xfrm>
        </p:spPr>
        <p:txBody>
          <a:bodyPr/>
          <a:lstStyle/>
          <a:p>
            <a:r>
              <a:rPr lang="vi-VN" smtClean="0"/>
              <a:t>Dữ liệu chia sẻ</a:t>
            </a:r>
            <a:endParaRPr lang="vi-VN"/>
          </a:p>
          <a:p>
            <a:r>
              <a:rPr lang="vi-VN" smtClean="0"/>
              <a:t>Cơm (tập dữ liệu</a:t>
            </a:r>
            <a:r>
              <a:rPr lang="vi-VN"/>
              <a:t>)</a:t>
            </a:r>
          </a:p>
          <a:p>
            <a:r>
              <a:rPr lang="vi-VN" smtClean="0"/>
              <a:t> </a:t>
            </a:r>
            <a:r>
              <a:rPr lang="vi-VN"/>
              <a:t>Semaphore chopstick [5</a:t>
            </a:r>
            <a:r>
              <a:rPr lang="vi-VN" smtClean="0"/>
              <a:t>] được khởi tạo bằng </a:t>
            </a:r>
            <a:r>
              <a:rPr lang="vi-VN"/>
              <a:t>1</a:t>
            </a:r>
          </a:p>
        </p:txBody>
      </p:sp>
      <p:pic>
        <p:nvPicPr>
          <p:cNvPr id="4" name="Picture 3"/>
          <p:cNvPicPr>
            <a:picLocks noChangeAspect="1"/>
          </p:cNvPicPr>
          <p:nvPr/>
        </p:nvPicPr>
        <p:blipFill>
          <a:blip r:embed="rId2"/>
          <a:stretch>
            <a:fillRect/>
          </a:stretch>
        </p:blipFill>
        <p:spPr>
          <a:xfrm>
            <a:off x="4496000" y="1522887"/>
            <a:ext cx="3005462" cy="2799731"/>
          </a:xfrm>
          <a:prstGeom prst="rect">
            <a:avLst/>
          </a:prstGeom>
        </p:spPr>
      </p:pic>
    </p:spTree>
    <p:extLst>
      <p:ext uri="{BB962C8B-B14F-4D97-AF65-F5344CB8AC3E}">
        <p14:creationId xmlns:p14="http://schemas.microsoft.com/office/powerpoint/2010/main" val="22796384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a:t>
            </a:r>
            <a:r>
              <a:rPr lang="vi-VN"/>
              <a:t> Bài toán “Bữa ăn của các triết gia”</a:t>
            </a:r>
          </a:p>
        </p:txBody>
      </p:sp>
      <p:sp>
        <p:nvSpPr>
          <p:cNvPr id="3" name="Content Placeholder 2"/>
          <p:cNvSpPr>
            <a:spLocks noGrp="1"/>
          </p:cNvSpPr>
          <p:nvPr>
            <p:ph idx="1"/>
          </p:nvPr>
        </p:nvSpPr>
        <p:spPr/>
        <p:txBody>
          <a:bodyPr>
            <a:normAutofit/>
          </a:bodyPr>
          <a:lstStyle/>
          <a:p>
            <a:r>
              <a:rPr lang="vi-VN"/>
              <a:t>Mã lệnh cho </a:t>
            </a:r>
            <a:r>
              <a:rPr lang="vi-VN" smtClean="0"/>
              <a:t>Triết gia thứ I</a:t>
            </a:r>
            <a:endParaRPr lang="vi-VN"/>
          </a:p>
          <a:p>
            <a:pPr marL="457200" lvl="1" indent="0">
              <a:buNone/>
            </a:pPr>
            <a:r>
              <a:rPr lang="vi-VN">
                <a:solidFill>
                  <a:srgbClr val="0033CC"/>
                </a:solidFill>
              </a:rPr>
              <a:t>Do { </a:t>
            </a:r>
          </a:p>
          <a:p>
            <a:pPr marL="914400" lvl="2" indent="0">
              <a:buNone/>
            </a:pPr>
            <a:r>
              <a:rPr lang="vi-VN" sz="2400">
                <a:solidFill>
                  <a:srgbClr val="0033CC"/>
                </a:solidFill>
              </a:rPr>
              <a:t>wait ( chopstick[i] );</a:t>
            </a:r>
          </a:p>
          <a:p>
            <a:pPr marL="914400" lvl="2" indent="0">
              <a:buNone/>
            </a:pPr>
            <a:r>
              <a:rPr lang="vi-VN" sz="2400">
                <a:solidFill>
                  <a:srgbClr val="0033CC"/>
                </a:solidFill>
              </a:rPr>
              <a:t>wait ( chopStick[ (i + 1) % 5] );</a:t>
            </a:r>
          </a:p>
          <a:p>
            <a:pPr marL="914400" lvl="2" indent="0">
              <a:buNone/>
            </a:pPr>
            <a:r>
              <a:rPr lang="vi-VN" sz="2400">
                <a:solidFill>
                  <a:srgbClr val="0033CC"/>
                </a:solidFill>
              </a:rPr>
              <a:t>// eat</a:t>
            </a:r>
          </a:p>
          <a:p>
            <a:pPr marL="914400" lvl="2" indent="0">
              <a:buNone/>
            </a:pPr>
            <a:r>
              <a:rPr lang="vi-VN" sz="2400">
                <a:solidFill>
                  <a:srgbClr val="0033CC"/>
                </a:solidFill>
              </a:rPr>
              <a:t>signal ( chopstick[i] );</a:t>
            </a:r>
          </a:p>
          <a:p>
            <a:pPr marL="914400" lvl="2" indent="0">
              <a:buNone/>
            </a:pPr>
            <a:r>
              <a:rPr lang="vi-VN" sz="2400">
                <a:solidFill>
                  <a:srgbClr val="0033CC"/>
                </a:solidFill>
              </a:rPr>
              <a:t>signal (chopstick[ (i + 1) % 5] );</a:t>
            </a:r>
          </a:p>
          <a:p>
            <a:pPr marL="914400" lvl="2" indent="0">
              <a:buNone/>
            </a:pPr>
            <a:r>
              <a:rPr lang="vi-VN" sz="2400">
                <a:solidFill>
                  <a:srgbClr val="0033CC"/>
                </a:solidFill>
              </a:rPr>
              <a:t>// think</a:t>
            </a:r>
          </a:p>
          <a:p>
            <a:pPr marL="457200" lvl="1" indent="0">
              <a:buNone/>
            </a:pPr>
            <a:r>
              <a:rPr lang="vi-VN">
                <a:solidFill>
                  <a:srgbClr val="0033CC"/>
                </a:solidFill>
              </a:rPr>
              <a:t>} while (true) ;</a:t>
            </a:r>
          </a:p>
        </p:txBody>
      </p:sp>
    </p:spTree>
    <p:extLst>
      <p:ext uri="{BB962C8B-B14F-4D97-AF65-F5344CB8AC3E}">
        <p14:creationId xmlns:p14="http://schemas.microsoft.com/office/powerpoint/2010/main" val="32892801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Vấn đề của Semaphores</a:t>
            </a:r>
            <a:endParaRPr lang="vi-VN"/>
          </a:p>
        </p:txBody>
      </p:sp>
      <p:sp>
        <p:nvSpPr>
          <p:cNvPr id="3" name="Content Placeholder 2"/>
          <p:cNvSpPr>
            <a:spLocks noGrp="1"/>
          </p:cNvSpPr>
          <p:nvPr>
            <p:ph idx="1"/>
          </p:nvPr>
        </p:nvSpPr>
        <p:spPr/>
        <p:txBody>
          <a:bodyPr>
            <a:normAutofit/>
          </a:bodyPr>
          <a:lstStyle/>
          <a:p>
            <a:r>
              <a:rPr lang="vi-VN" sz="3200"/>
              <a:t>Không </a:t>
            </a:r>
            <a:r>
              <a:rPr lang="vi-VN" sz="3200" smtClean="0"/>
              <a:t>sử dụng đúng </a:t>
            </a:r>
            <a:r>
              <a:rPr lang="vi-VN" sz="3200"/>
              <a:t>các thao tác </a:t>
            </a:r>
            <a:r>
              <a:rPr lang="vi-VN" sz="3200" smtClean="0"/>
              <a:t>trên semaphore</a:t>
            </a:r>
            <a:endParaRPr lang="vi-VN" sz="3200"/>
          </a:p>
          <a:p>
            <a:pPr lvl="1"/>
            <a:r>
              <a:rPr lang="vi-VN" sz="2800" smtClean="0"/>
              <a:t>signal </a:t>
            </a:r>
            <a:r>
              <a:rPr lang="vi-VN" sz="2800"/>
              <a:t>(mutex) …. wait (mutex)</a:t>
            </a:r>
          </a:p>
          <a:p>
            <a:pPr lvl="1"/>
            <a:r>
              <a:rPr lang="vi-VN" sz="2800" smtClean="0"/>
              <a:t>wait </a:t>
            </a:r>
            <a:r>
              <a:rPr lang="vi-VN" sz="2800"/>
              <a:t>(mutex) … wait (mutex)</a:t>
            </a:r>
          </a:p>
          <a:p>
            <a:pPr lvl="1"/>
            <a:r>
              <a:rPr lang="vi-VN" sz="2800" smtClean="0"/>
              <a:t>Bỏ qua </a:t>
            </a:r>
            <a:r>
              <a:rPr lang="vi-VN" sz="2800"/>
              <a:t>wait (mutex) hay signal (mutex) (</a:t>
            </a:r>
            <a:r>
              <a:rPr lang="vi-VN" sz="2800" smtClean="0"/>
              <a:t>hoặc cả hai</a:t>
            </a:r>
            <a:r>
              <a:rPr lang="vi-VN" sz="2800"/>
              <a:t>)</a:t>
            </a:r>
          </a:p>
        </p:txBody>
      </p:sp>
    </p:spTree>
    <p:extLst>
      <p:ext uri="{BB962C8B-B14F-4D97-AF65-F5344CB8AC3E}">
        <p14:creationId xmlns:p14="http://schemas.microsoft.com/office/powerpoint/2010/main" val="16821431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Nền tảng</a:t>
            </a:r>
            <a:endParaRPr lang="vi-VN"/>
          </a:p>
        </p:txBody>
      </p:sp>
      <p:sp>
        <p:nvSpPr>
          <p:cNvPr id="3" name="Content Placeholder 2"/>
          <p:cNvSpPr>
            <a:spLocks noGrp="1"/>
          </p:cNvSpPr>
          <p:nvPr>
            <p:ph idx="1"/>
          </p:nvPr>
        </p:nvSpPr>
        <p:spPr/>
        <p:txBody>
          <a:bodyPr>
            <a:normAutofit lnSpcReduction="10000"/>
          </a:bodyPr>
          <a:lstStyle/>
          <a:p>
            <a:pPr algn="just"/>
            <a:r>
              <a:rPr lang="vi-VN" sz="3200"/>
              <a:t>Truy </a:t>
            </a:r>
            <a:r>
              <a:rPr lang="vi-VN" sz="3200" smtClean="0"/>
              <a:t>nhập đồng </a:t>
            </a:r>
            <a:r>
              <a:rPr lang="vi-VN" sz="3200"/>
              <a:t>thời </a:t>
            </a:r>
            <a:r>
              <a:rPr lang="vi-VN" sz="3200" smtClean="0"/>
              <a:t>đến dữ liệu chia sẻ có thể gây </a:t>
            </a:r>
            <a:r>
              <a:rPr lang="vi-VN" sz="3200"/>
              <a:t>ra </a:t>
            </a:r>
            <a:r>
              <a:rPr lang="vi-VN" sz="3200" smtClean="0"/>
              <a:t>sự không </a:t>
            </a:r>
            <a:r>
              <a:rPr lang="vi-VN" sz="3200"/>
              <a:t>nhất quán </a:t>
            </a:r>
            <a:r>
              <a:rPr lang="vi-VN" sz="3200" smtClean="0"/>
              <a:t>về dữ liệu</a:t>
            </a:r>
            <a:endParaRPr lang="vi-VN" sz="3200"/>
          </a:p>
          <a:p>
            <a:pPr marL="0" indent="0" algn="just">
              <a:buNone/>
            </a:pPr>
            <a:r>
              <a:rPr lang="vi-VN" sz="3200" smtClean="0">
                <a:sym typeface="Symbol" panose="05050102010706020507" pitchFamily="18" charset="2"/>
              </a:rPr>
              <a:t>	</a:t>
            </a:r>
            <a:r>
              <a:rPr lang="vi-VN" smtClean="0">
                <a:sym typeface="Symbol" panose="05050102010706020507" pitchFamily="18" charset="2"/>
              </a:rPr>
              <a:t> </a:t>
            </a:r>
            <a:r>
              <a:rPr lang="vi-VN" smtClean="0"/>
              <a:t>Cần các kĩ </a:t>
            </a:r>
            <a:r>
              <a:rPr lang="vi-VN"/>
              <a:t>thuật </a:t>
            </a:r>
            <a:r>
              <a:rPr lang="vi-VN" smtClean="0"/>
              <a:t>để việc thực thi tuần tự của các tiến trình cộng </a:t>
            </a:r>
            <a:r>
              <a:rPr lang="vi-VN"/>
              <a:t>tác</a:t>
            </a:r>
            <a:endParaRPr lang="vi-VN" sz="3200"/>
          </a:p>
          <a:p>
            <a:pPr algn="just"/>
            <a:r>
              <a:rPr lang="vi-VN" sz="3200" smtClean="0"/>
              <a:t>Vấn đề cộng </a:t>
            </a:r>
            <a:r>
              <a:rPr lang="vi-VN" sz="3200"/>
              <a:t>tác </a:t>
            </a:r>
            <a:r>
              <a:rPr lang="vi-VN" sz="3200" smtClean="0"/>
              <a:t>tiến trình (phần1</a:t>
            </a:r>
            <a:r>
              <a:rPr lang="vi-VN" sz="3200"/>
              <a:t>)</a:t>
            </a:r>
          </a:p>
          <a:p>
            <a:pPr lvl="1" algn="just"/>
            <a:r>
              <a:rPr lang="vi-VN" sz="2800" smtClean="0"/>
              <a:t>Bài </a:t>
            </a:r>
            <a:r>
              <a:rPr lang="vi-VN" sz="2800"/>
              <a:t>toán “</a:t>
            </a:r>
            <a:r>
              <a:rPr lang="vi-VN" sz="2800" smtClean="0"/>
              <a:t>Sản xuất </a:t>
            </a:r>
            <a:r>
              <a:rPr lang="vi-VN" sz="2800"/>
              <a:t>– Tiêu dùng”</a:t>
            </a:r>
          </a:p>
          <a:p>
            <a:pPr lvl="1" algn="just"/>
            <a:r>
              <a:rPr lang="vi-VN" sz="2800" smtClean="0"/>
              <a:t>Bộ nhớ chia sẻ (</a:t>
            </a:r>
            <a:r>
              <a:rPr lang="vi-VN" sz="2800"/>
              <a:t>có </a:t>
            </a:r>
            <a:r>
              <a:rPr lang="vi-VN" sz="2800" smtClean="0"/>
              <a:t>giới hạn</a:t>
            </a:r>
            <a:r>
              <a:rPr lang="vi-VN" sz="2800"/>
              <a:t>)</a:t>
            </a:r>
          </a:p>
          <a:p>
            <a:pPr lvl="1" algn="just"/>
            <a:r>
              <a:rPr lang="vi-VN" sz="2800" smtClean="0"/>
              <a:t>Biến count lưu số các </a:t>
            </a:r>
            <a:r>
              <a:rPr lang="vi-VN" sz="2800"/>
              <a:t>items trong buffer</a:t>
            </a:r>
          </a:p>
        </p:txBody>
      </p:sp>
    </p:spTree>
    <p:extLst>
      <p:ext uri="{BB962C8B-B14F-4D97-AF65-F5344CB8AC3E}">
        <p14:creationId xmlns:p14="http://schemas.microsoft.com/office/powerpoint/2010/main" val="38046586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 </a:t>
            </a:r>
            <a:r>
              <a:rPr lang="vi-VN" smtClean="0"/>
              <a:t>Monitors...</a:t>
            </a:r>
            <a:endParaRPr lang="vi-VN"/>
          </a:p>
        </p:txBody>
      </p:sp>
      <p:sp>
        <p:nvSpPr>
          <p:cNvPr id="3" name="Content Placeholder 2"/>
          <p:cNvSpPr>
            <a:spLocks noGrp="1"/>
          </p:cNvSpPr>
          <p:nvPr>
            <p:ph idx="1"/>
          </p:nvPr>
        </p:nvSpPr>
        <p:spPr>
          <a:xfrm>
            <a:off x="838200" y="1556252"/>
            <a:ext cx="10841182" cy="4844548"/>
          </a:xfrm>
        </p:spPr>
        <p:txBody>
          <a:bodyPr>
            <a:noAutofit/>
          </a:bodyPr>
          <a:lstStyle/>
          <a:p>
            <a:r>
              <a:rPr lang="vi-VN" sz="2400" smtClean="0"/>
              <a:t>Trừu tượng </a:t>
            </a:r>
            <a:r>
              <a:rPr lang="vi-VN" sz="2400"/>
              <a:t>mức cao cung </a:t>
            </a:r>
            <a:r>
              <a:rPr lang="vi-VN" sz="2400" smtClean="0"/>
              <a:t>cấp phương thức hữu hiệu cho đồng bộ tiến trình</a:t>
            </a:r>
            <a:endParaRPr lang="vi-VN" sz="2400"/>
          </a:p>
          <a:p>
            <a:r>
              <a:rPr lang="vi-VN" sz="2400" smtClean="0"/>
              <a:t>Chỉ </a:t>
            </a:r>
            <a:r>
              <a:rPr lang="vi-VN" sz="2400"/>
              <a:t>có </a:t>
            </a:r>
            <a:r>
              <a:rPr lang="vi-VN" sz="2400" smtClean="0"/>
              <a:t>một tiến trình chỉ </a:t>
            </a:r>
            <a:r>
              <a:rPr lang="vi-VN" sz="2400"/>
              <a:t>có </a:t>
            </a:r>
            <a:r>
              <a:rPr lang="vi-VN" sz="2400" smtClean="0"/>
              <a:t>thể active </a:t>
            </a:r>
            <a:r>
              <a:rPr lang="vi-VN" sz="2400"/>
              <a:t>trong monitor </a:t>
            </a:r>
            <a:r>
              <a:rPr lang="vi-VN" sz="2400" smtClean="0"/>
              <a:t>tại một thời gian</a:t>
            </a:r>
            <a:endParaRPr lang="vi-VN" sz="2400"/>
          </a:p>
          <a:p>
            <a:pPr marL="457200" lvl="1" indent="0">
              <a:lnSpc>
                <a:spcPct val="110000"/>
              </a:lnSpc>
              <a:spcBef>
                <a:spcPts val="0"/>
              </a:spcBef>
              <a:buNone/>
            </a:pPr>
            <a:r>
              <a:rPr lang="vi-VN">
                <a:solidFill>
                  <a:srgbClr val="0033CC"/>
                </a:solidFill>
              </a:rPr>
              <a:t>monitor monitor-name</a:t>
            </a:r>
          </a:p>
          <a:p>
            <a:pPr marL="457200" lvl="1" indent="0">
              <a:lnSpc>
                <a:spcPct val="110000"/>
              </a:lnSpc>
              <a:spcBef>
                <a:spcPts val="0"/>
              </a:spcBef>
              <a:buNone/>
            </a:pPr>
            <a:r>
              <a:rPr lang="vi-VN" sz="2000">
                <a:solidFill>
                  <a:srgbClr val="0033CC"/>
                </a:solidFill>
              </a:rPr>
              <a:t>{</a:t>
            </a:r>
          </a:p>
          <a:p>
            <a:pPr marL="914400" lvl="2" indent="0">
              <a:lnSpc>
                <a:spcPct val="110000"/>
              </a:lnSpc>
              <a:spcBef>
                <a:spcPts val="0"/>
              </a:spcBef>
              <a:buNone/>
            </a:pPr>
            <a:r>
              <a:rPr lang="vi-VN" sz="2400">
                <a:solidFill>
                  <a:srgbClr val="0033CC"/>
                </a:solidFill>
              </a:rPr>
              <a:t>// shared variable declarations</a:t>
            </a:r>
          </a:p>
          <a:p>
            <a:pPr marL="914400" lvl="2" indent="0">
              <a:lnSpc>
                <a:spcPct val="110000"/>
              </a:lnSpc>
              <a:spcBef>
                <a:spcPts val="0"/>
              </a:spcBef>
              <a:buNone/>
            </a:pPr>
            <a:r>
              <a:rPr lang="vi-VN" sz="2400">
                <a:solidFill>
                  <a:srgbClr val="0033CC"/>
                </a:solidFill>
              </a:rPr>
              <a:t>procedure P1 (…) { …. }</a:t>
            </a:r>
          </a:p>
          <a:p>
            <a:pPr marL="914400" lvl="2" indent="0">
              <a:lnSpc>
                <a:spcPct val="110000"/>
              </a:lnSpc>
              <a:spcBef>
                <a:spcPts val="0"/>
              </a:spcBef>
              <a:buNone/>
            </a:pPr>
            <a:r>
              <a:rPr lang="vi-VN" sz="2400">
                <a:solidFill>
                  <a:srgbClr val="0033CC"/>
                </a:solidFill>
              </a:rPr>
              <a:t>…</a:t>
            </a:r>
          </a:p>
          <a:p>
            <a:pPr marL="914400" lvl="2" indent="0">
              <a:lnSpc>
                <a:spcPct val="110000"/>
              </a:lnSpc>
              <a:spcBef>
                <a:spcPts val="0"/>
              </a:spcBef>
              <a:buNone/>
            </a:pPr>
            <a:r>
              <a:rPr lang="vi-VN" sz="2400">
                <a:solidFill>
                  <a:srgbClr val="0033CC"/>
                </a:solidFill>
              </a:rPr>
              <a:t>procedure Pn(…) {……}</a:t>
            </a:r>
          </a:p>
          <a:p>
            <a:pPr marL="914400" lvl="2" indent="0">
              <a:lnSpc>
                <a:spcPct val="110000"/>
              </a:lnSpc>
              <a:spcBef>
                <a:spcPts val="0"/>
              </a:spcBef>
              <a:buNone/>
            </a:pPr>
            <a:r>
              <a:rPr lang="vi-VN" sz="2400">
                <a:solidFill>
                  <a:srgbClr val="0033CC"/>
                </a:solidFill>
              </a:rPr>
              <a:t>Initialization code ( ….) { …}</a:t>
            </a:r>
          </a:p>
          <a:p>
            <a:pPr marL="914400" lvl="2" indent="0">
              <a:lnSpc>
                <a:spcPct val="110000"/>
              </a:lnSpc>
              <a:spcBef>
                <a:spcPts val="0"/>
              </a:spcBef>
              <a:buNone/>
            </a:pPr>
            <a:r>
              <a:rPr lang="vi-VN" sz="2400" smtClean="0">
                <a:solidFill>
                  <a:srgbClr val="0033CC"/>
                </a:solidFill>
              </a:rPr>
              <a:t>…</a:t>
            </a:r>
            <a:endParaRPr lang="vi-VN" sz="2400">
              <a:solidFill>
                <a:srgbClr val="0033CC"/>
              </a:solidFill>
            </a:endParaRPr>
          </a:p>
          <a:p>
            <a:pPr marL="457200" lvl="1" indent="0">
              <a:lnSpc>
                <a:spcPct val="110000"/>
              </a:lnSpc>
              <a:spcBef>
                <a:spcPts val="0"/>
              </a:spcBef>
              <a:buNone/>
            </a:pPr>
            <a:r>
              <a:rPr lang="vi-VN" sz="2000">
                <a:solidFill>
                  <a:srgbClr val="0033CC"/>
                </a:solidFill>
              </a:rPr>
              <a:t>}</a:t>
            </a:r>
          </a:p>
        </p:txBody>
      </p:sp>
    </p:spTree>
    <p:extLst>
      <p:ext uri="{BB962C8B-B14F-4D97-AF65-F5344CB8AC3E}">
        <p14:creationId xmlns:p14="http://schemas.microsoft.com/office/powerpoint/2010/main" val="31347804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 </a:t>
            </a:r>
            <a:r>
              <a:rPr lang="vi-VN" smtClean="0"/>
              <a:t>Monitor</a:t>
            </a:r>
            <a:endParaRPr lang="vi-VN"/>
          </a:p>
        </p:txBody>
      </p:sp>
      <p:pic>
        <p:nvPicPr>
          <p:cNvPr id="4" name="Content Placeholder 3"/>
          <p:cNvPicPr>
            <a:picLocks noGrp="1" noChangeAspect="1"/>
          </p:cNvPicPr>
          <p:nvPr>
            <p:ph idx="1"/>
          </p:nvPr>
        </p:nvPicPr>
        <p:blipFill>
          <a:blip r:embed="rId2"/>
          <a:stretch>
            <a:fillRect/>
          </a:stretch>
        </p:blipFill>
        <p:spPr>
          <a:xfrm>
            <a:off x="3685725" y="1555750"/>
            <a:ext cx="4521406" cy="4325505"/>
          </a:xfrm>
          <a:prstGeom prst="rect">
            <a:avLst/>
          </a:prstGeom>
        </p:spPr>
      </p:pic>
    </p:spTree>
    <p:extLst>
      <p:ext uri="{BB962C8B-B14F-4D97-AF65-F5344CB8AC3E}">
        <p14:creationId xmlns:p14="http://schemas.microsoft.com/office/powerpoint/2010/main" val="24841344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Các biến điều kiện</a:t>
            </a:r>
            <a:endParaRPr lang="vi-VN"/>
          </a:p>
        </p:txBody>
      </p:sp>
      <p:sp>
        <p:nvSpPr>
          <p:cNvPr id="3" name="Content Placeholder 2"/>
          <p:cNvSpPr>
            <a:spLocks noGrp="1"/>
          </p:cNvSpPr>
          <p:nvPr>
            <p:ph idx="1"/>
          </p:nvPr>
        </p:nvSpPr>
        <p:spPr/>
        <p:txBody>
          <a:bodyPr>
            <a:normAutofit/>
          </a:bodyPr>
          <a:lstStyle/>
          <a:p>
            <a:pPr algn="just"/>
            <a:r>
              <a:rPr lang="vi-VN" sz="3600">
                <a:solidFill>
                  <a:srgbClr val="0033CC"/>
                </a:solidFill>
              </a:rPr>
              <a:t>condition x, y;</a:t>
            </a:r>
          </a:p>
          <a:p>
            <a:pPr algn="just"/>
            <a:r>
              <a:rPr lang="vi-VN" sz="3600" smtClean="0"/>
              <a:t>Hai </a:t>
            </a:r>
            <a:r>
              <a:rPr lang="vi-VN" sz="3600"/>
              <a:t>thao tác trên </a:t>
            </a:r>
            <a:r>
              <a:rPr lang="vi-VN" sz="3600" smtClean="0"/>
              <a:t>biến điều kiện</a:t>
            </a:r>
            <a:r>
              <a:rPr lang="vi-VN" sz="3600"/>
              <a:t>:</a:t>
            </a:r>
          </a:p>
          <a:p>
            <a:pPr lvl="1" algn="just"/>
            <a:r>
              <a:rPr lang="vi-VN" sz="3200" smtClean="0">
                <a:solidFill>
                  <a:srgbClr val="0033CC"/>
                </a:solidFill>
              </a:rPr>
              <a:t>x.wait </a:t>
            </a:r>
            <a:r>
              <a:rPr lang="vi-VN" sz="3200">
                <a:solidFill>
                  <a:srgbClr val="0033CC"/>
                </a:solidFill>
              </a:rPr>
              <a:t>() </a:t>
            </a:r>
            <a:r>
              <a:rPr lang="vi-VN" sz="3200" smtClean="0"/>
              <a:t>–</a:t>
            </a:r>
            <a:r>
              <a:rPr lang="en-US" sz="3200" smtClean="0"/>
              <a:t> </a:t>
            </a:r>
            <a:r>
              <a:rPr lang="vi-VN" sz="3200" smtClean="0"/>
              <a:t>tiến trình gọi </a:t>
            </a:r>
            <a:r>
              <a:rPr lang="vi-VN" sz="3200"/>
              <a:t>thao tác này </a:t>
            </a:r>
            <a:r>
              <a:rPr lang="vi-VN" sz="3200" smtClean="0"/>
              <a:t>sẽ bị </a:t>
            </a:r>
            <a:r>
              <a:rPr lang="vi-VN" sz="3200"/>
              <a:t>block.</a:t>
            </a:r>
          </a:p>
          <a:p>
            <a:pPr lvl="1" algn="just"/>
            <a:r>
              <a:rPr lang="vi-VN" sz="3200" smtClean="0">
                <a:solidFill>
                  <a:srgbClr val="0033CC"/>
                </a:solidFill>
              </a:rPr>
              <a:t>x.signal </a:t>
            </a:r>
            <a:r>
              <a:rPr lang="vi-VN" sz="3200">
                <a:solidFill>
                  <a:srgbClr val="0033CC"/>
                </a:solidFill>
              </a:rPr>
              <a:t>() </a:t>
            </a:r>
            <a:r>
              <a:rPr lang="vi-VN" sz="3200" smtClean="0"/>
              <a:t>–</a:t>
            </a:r>
            <a:r>
              <a:rPr lang="en-US" sz="3200" smtClean="0"/>
              <a:t> </a:t>
            </a:r>
            <a:r>
              <a:rPr lang="vi-VN" sz="3200" smtClean="0"/>
              <a:t>khôi phục thực thi của một trong số các </a:t>
            </a:r>
            <a:r>
              <a:rPr lang="vi-VN" sz="3200"/>
              <a:t>tiến trình (nếucó) </a:t>
            </a:r>
            <a:r>
              <a:rPr lang="vi-VN" sz="3200" smtClean="0"/>
              <a:t>đã gọi thao tác </a:t>
            </a:r>
            <a:r>
              <a:rPr lang="vi-VN" sz="3200" smtClean="0">
                <a:solidFill>
                  <a:srgbClr val="0033CC"/>
                </a:solidFill>
              </a:rPr>
              <a:t>x.wait </a:t>
            </a:r>
            <a:r>
              <a:rPr lang="vi-VN" sz="3200">
                <a:solidFill>
                  <a:srgbClr val="0033CC"/>
                </a:solidFill>
              </a:rPr>
              <a:t>()</a:t>
            </a:r>
          </a:p>
        </p:txBody>
      </p:sp>
    </p:spTree>
    <p:extLst>
      <p:ext uri="{BB962C8B-B14F-4D97-AF65-F5344CB8AC3E}">
        <p14:creationId xmlns:p14="http://schemas.microsoft.com/office/powerpoint/2010/main" val="35911749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Monitor </a:t>
            </a:r>
            <a:r>
              <a:rPr lang="vi-VN" smtClean="0"/>
              <a:t>với các biến điều kiện</a:t>
            </a:r>
            <a:endParaRPr lang="vi-VN"/>
          </a:p>
        </p:txBody>
      </p:sp>
      <p:pic>
        <p:nvPicPr>
          <p:cNvPr id="4" name="Content Placeholder 3"/>
          <p:cNvPicPr>
            <a:picLocks noGrp="1" noChangeAspect="1"/>
          </p:cNvPicPr>
          <p:nvPr>
            <p:ph idx="1"/>
          </p:nvPr>
        </p:nvPicPr>
        <p:blipFill>
          <a:blip r:embed="rId2"/>
          <a:stretch>
            <a:fillRect/>
          </a:stretch>
        </p:blipFill>
        <p:spPr>
          <a:xfrm>
            <a:off x="2830000" y="1687147"/>
            <a:ext cx="6531999" cy="4514437"/>
          </a:xfrm>
          <a:prstGeom prst="rect">
            <a:avLst/>
          </a:prstGeom>
        </p:spPr>
      </p:pic>
    </p:spTree>
    <p:extLst>
      <p:ext uri="{BB962C8B-B14F-4D97-AF65-F5344CB8AC3E}">
        <p14:creationId xmlns:p14="http://schemas.microsoft.com/office/powerpoint/2010/main" val="13974202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4000" smtClean="0"/>
              <a:t>Giải pháp cho bài toán “Bữa ăn của các triết gia</a:t>
            </a:r>
            <a:r>
              <a:rPr lang="vi-VN" sz="4000"/>
              <a:t>”</a:t>
            </a:r>
          </a:p>
        </p:txBody>
      </p:sp>
      <p:sp>
        <p:nvSpPr>
          <p:cNvPr id="3" name="Content Placeholder 2"/>
          <p:cNvSpPr>
            <a:spLocks noGrp="1"/>
          </p:cNvSpPr>
          <p:nvPr>
            <p:ph sz="half" idx="1"/>
          </p:nvPr>
        </p:nvSpPr>
        <p:spPr>
          <a:xfrm>
            <a:off x="1922928" y="1825625"/>
            <a:ext cx="4096871" cy="4351338"/>
          </a:xfrm>
        </p:spPr>
        <p:txBody>
          <a:bodyPr>
            <a:normAutofit fontScale="55000" lnSpcReduction="20000"/>
          </a:bodyPr>
          <a:lstStyle/>
          <a:p>
            <a:pPr marL="0" indent="0">
              <a:lnSpc>
                <a:spcPct val="120000"/>
              </a:lnSpc>
              <a:spcBef>
                <a:spcPts val="100"/>
              </a:spcBef>
              <a:spcAft>
                <a:spcPts val="200"/>
              </a:spcAft>
              <a:buNone/>
            </a:pPr>
            <a:r>
              <a:rPr lang="vi-VN" smtClean="0">
                <a:solidFill>
                  <a:srgbClr val="0033CC"/>
                </a:solidFill>
              </a:rPr>
              <a:t>monitor DP</a:t>
            </a:r>
          </a:p>
          <a:p>
            <a:pPr marL="0" indent="0">
              <a:lnSpc>
                <a:spcPct val="120000"/>
              </a:lnSpc>
              <a:spcBef>
                <a:spcPts val="100"/>
              </a:spcBef>
              <a:spcAft>
                <a:spcPts val="200"/>
              </a:spcAft>
              <a:buNone/>
            </a:pPr>
            <a:r>
              <a:rPr lang="vi-VN" smtClean="0">
                <a:solidFill>
                  <a:srgbClr val="0033CC"/>
                </a:solidFill>
              </a:rPr>
              <a:t>{ </a:t>
            </a:r>
          </a:p>
          <a:p>
            <a:pPr marL="0" indent="0">
              <a:lnSpc>
                <a:spcPct val="120000"/>
              </a:lnSpc>
              <a:spcBef>
                <a:spcPts val="100"/>
              </a:spcBef>
              <a:spcAft>
                <a:spcPts val="200"/>
              </a:spcAft>
              <a:buNone/>
            </a:pPr>
            <a:r>
              <a:rPr lang="vi-VN" smtClean="0">
                <a:solidFill>
                  <a:srgbClr val="0033CC"/>
                </a:solidFill>
              </a:rPr>
              <a:t>enum{ THINKING; HUNGRY, </a:t>
            </a:r>
          </a:p>
          <a:p>
            <a:pPr marL="0" indent="0">
              <a:lnSpc>
                <a:spcPct val="120000"/>
              </a:lnSpc>
              <a:spcBef>
                <a:spcPts val="100"/>
              </a:spcBef>
              <a:spcAft>
                <a:spcPts val="200"/>
              </a:spcAft>
              <a:buNone/>
            </a:pPr>
            <a:r>
              <a:rPr lang="vi-VN" smtClean="0">
                <a:solidFill>
                  <a:srgbClr val="0033CC"/>
                </a:solidFill>
              </a:rPr>
              <a:t>EATING) state [5] ;</a:t>
            </a:r>
          </a:p>
          <a:p>
            <a:pPr marL="0" indent="0">
              <a:lnSpc>
                <a:spcPct val="120000"/>
              </a:lnSpc>
              <a:spcBef>
                <a:spcPts val="100"/>
              </a:spcBef>
              <a:spcAft>
                <a:spcPts val="200"/>
              </a:spcAft>
              <a:buNone/>
            </a:pPr>
            <a:r>
              <a:rPr lang="vi-VN" smtClean="0">
                <a:solidFill>
                  <a:srgbClr val="0033CC"/>
                </a:solidFill>
              </a:rPr>
              <a:t>condition self [5];</a:t>
            </a:r>
          </a:p>
          <a:p>
            <a:pPr marL="0" indent="0">
              <a:lnSpc>
                <a:spcPct val="120000"/>
              </a:lnSpc>
              <a:spcBef>
                <a:spcPts val="100"/>
              </a:spcBef>
              <a:spcAft>
                <a:spcPts val="200"/>
              </a:spcAft>
              <a:buNone/>
            </a:pPr>
            <a:r>
              <a:rPr lang="vi-VN" smtClean="0">
                <a:solidFill>
                  <a:srgbClr val="000066"/>
                </a:solidFill>
              </a:rPr>
              <a:t>void pickup (inti) { </a:t>
            </a:r>
          </a:p>
          <a:p>
            <a:pPr marL="0" indent="0">
              <a:lnSpc>
                <a:spcPct val="120000"/>
              </a:lnSpc>
              <a:spcBef>
                <a:spcPts val="100"/>
              </a:spcBef>
              <a:spcAft>
                <a:spcPts val="200"/>
              </a:spcAft>
              <a:buNone/>
            </a:pPr>
            <a:r>
              <a:rPr lang="vi-VN" smtClean="0">
                <a:solidFill>
                  <a:srgbClr val="0033CC"/>
                </a:solidFill>
              </a:rPr>
              <a:t>state[i] = HUNGRY;</a:t>
            </a:r>
          </a:p>
          <a:p>
            <a:pPr marL="0" indent="0">
              <a:lnSpc>
                <a:spcPct val="120000"/>
              </a:lnSpc>
              <a:spcBef>
                <a:spcPts val="100"/>
              </a:spcBef>
              <a:spcAft>
                <a:spcPts val="200"/>
              </a:spcAft>
              <a:buNone/>
            </a:pPr>
            <a:r>
              <a:rPr lang="vi-VN" smtClean="0">
                <a:solidFill>
                  <a:srgbClr val="0033CC"/>
                </a:solidFill>
              </a:rPr>
              <a:t>test(i);</a:t>
            </a:r>
          </a:p>
          <a:p>
            <a:pPr marL="0" indent="0">
              <a:lnSpc>
                <a:spcPct val="120000"/>
              </a:lnSpc>
              <a:spcBef>
                <a:spcPts val="100"/>
              </a:spcBef>
              <a:spcAft>
                <a:spcPts val="200"/>
              </a:spcAft>
              <a:buNone/>
            </a:pPr>
            <a:r>
              <a:rPr lang="vi-VN" smtClean="0">
                <a:solidFill>
                  <a:srgbClr val="0033CC"/>
                </a:solidFill>
              </a:rPr>
              <a:t>if (state[i] != EATING) self [i].wait;</a:t>
            </a:r>
          </a:p>
          <a:p>
            <a:pPr marL="0" indent="0">
              <a:lnSpc>
                <a:spcPct val="120000"/>
              </a:lnSpc>
              <a:spcBef>
                <a:spcPts val="100"/>
              </a:spcBef>
              <a:spcAft>
                <a:spcPts val="200"/>
              </a:spcAft>
              <a:buNone/>
            </a:pPr>
            <a:r>
              <a:rPr lang="vi-VN" smtClean="0">
                <a:solidFill>
                  <a:srgbClr val="0033CC"/>
                </a:solidFill>
              </a:rPr>
              <a:t>}</a:t>
            </a:r>
          </a:p>
          <a:p>
            <a:pPr marL="0" indent="0">
              <a:lnSpc>
                <a:spcPct val="120000"/>
              </a:lnSpc>
              <a:spcBef>
                <a:spcPts val="100"/>
              </a:spcBef>
              <a:spcAft>
                <a:spcPts val="200"/>
              </a:spcAft>
              <a:buNone/>
            </a:pPr>
            <a:r>
              <a:rPr lang="vi-VN" smtClean="0">
                <a:solidFill>
                  <a:srgbClr val="000066"/>
                </a:solidFill>
              </a:rPr>
              <a:t>void putdown (inti) { </a:t>
            </a:r>
          </a:p>
          <a:p>
            <a:pPr marL="0" indent="0">
              <a:lnSpc>
                <a:spcPct val="120000"/>
              </a:lnSpc>
              <a:spcBef>
                <a:spcPts val="100"/>
              </a:spcBef>
              <a:spcAft>
                <a:spcPts val="200"/>
              </a:spcAft>
              <a:buNone/>
            </a:pPr>
            <a:r>
              <a:rPr lang="vi-VN" smtClean="0">
                <a:solidFill>
                  <a:srgbClr val="0033CC"/>
                </a:solidFill>
              </a:rPr>
              <a:t>state[i] = THINKING;</a:t>
            </a:r>
          </a:p>
          <a:p>
            <a:pPr marL="0" indent="0">
              <a:lnSpc>
                <a:spcPct val="120000"/>
              </a:lnSpc>
              <a:spcBef>
                <a:spcPts val="100"/>
              </a:spcBef>
              <a:spcAft>
                <a:spcPts val="200"/>
              </a:spcAft>
              <a:buNone/>
            </a:pPr>
            <a:r>
              <a:rPr lang="vi-VN" smtClean="0">
                <a:solidFill>
                  <a:srgbClr val="0033CC"/>
                </a:solidFill>
              </a:rPr>
              <a:t>// test left and right neighbors</a:t>
            </a:r>
          </a:p>
          <a:p>
            <a:pPr marL="0" indent="0">
              <a:lnSpc>
                <a:spcPct val="120000"/>
              </a:lnSpc>
              <a:spcBef>
                <a:spcPts val="100"/>
              </a:spcBef>
              <a:spcAft>
                <a:spcPts val="200"/>
              </a:spcAft>
              <a:buNone/>
            </a:pPr>
            <a:r>
              <a:rPr lang="vi-VN" smtClean="0">
                <a:solidFill>
                  <a:srgbClr val="0033CC"/>
                </a:solidFill>
              </a:rPr>
              <a:t>test((i+ 4) % 5);</a:t>
            </a:r>
          </a:p>
          <a:p>
            <a:pPr marL="0" indent="0">
              <a:lnSpc>
                <a:spcPct val="120000"/>
              </a:lnSpc>
              <a:spcBef>
                <a:spcPts val="100"/>
              </a:spcBef>
              <a:spcAft>
                <a:spcPts val="200"/>
              </a:spcAft>
              <a:buNone/>
            </a:pPr>
            <a:r>
              <a:rPr lang="vi-VN" smtClean="0">
                <a:solidFill>
                  <a:srgbClr val="0033CC"/>
                </a:solidFill>
              </a:rPr>
              <a:t>test((i+ 1) % 5);</a:t>
            </a:r>
          </a:p>
          <a:p>
            <a:pPr marL="0" indent="0">
              <a:lnSpc>
                <a:spcPct val="120000"/>
              </a:lnSpc>
              <a:spcBef>
                <a:spcPts val="100"/>
              </a:spcBef>
              <a:spcAft>
                <a:spcPts val="200"/>
              </a:spcAft>
              <a:buNone/>
            </a:pPr>
            <a:r>
              <a:rPr lang="vi-VN" smtClean="0">
                <a:solidFill>
                  <a:srgbClr val="0033CC"/>
                </a:solidFill>
              </a:rPr>
              <a:t>}</a:t>
            </a:r>
            <a:endParaRPr lang="vi-VN">
              <a:solidFill>
                <a:srgbClr val="0033CC"/>
              </a:solidFill>
            </a:endParaRPr>
          </a:p>
        </p:txBody>
      </p:sp>
      <p:sp>
        <p:nvSpPr>
          <p:cNvPr id="7" name="Content Placeholder 6"/>
          <p:cNvSpPr>
            <a:spLocks noGrp="1"/>
          </p:cNvSpPr>
          <p:nvPr>
            <p:ph sz="half" idx="2"/>
          </p:nvPr>
        </p:nvSpPr>
        <p:spPr/>
        <p:txBody>
          <a:bodyPr>
            <a:noAutofit/>
          </a:bodyPr>
          <a:lstStyle/>
          <a:p>
            <a:pPr marL="0" indent="0">
              <a:lnSpc>
                <a:spcPct val="110000"/>
              </a:lnSpc>
              <a:spcBef>
                <a:spcPts val="200"/>
              </a:spcBef>
              <a:spcAft>
                <a:spcPts val="200"/>
              </a:spcAft>
              <a:buNone/>
            </a:pPr>
            <a:r>
              <a:rPr lang="vi-VN" sz="1600">
                <a:solidFill>
                  <a:srgbClr val="000066"/>
                </a:solidFill>
              </a:rPr>
              <a:t>void test (inti) { </a:t>
            </a:r>
          </a:p>
          <a:p>
            <a:pPr marL="0" indent="0">
              <a:lnSpc>
                <a:spcPct val="110000"/>
              </a:lnSpc>
              <a:spcBef>
                <a:spcPts val="200"/>
              </a:spcBef>
              <a:spcAft>
                <a:spcPts val="200"/>
              </a:spcAft>
              <a:buNone/>
            </a:pPr>
            <a:r>
              <a:rPr lang="vi-VN" sz="1600">
                <a:solidFill>
                  <a:srgbClr val="0033CC"/>
                </a:solidFill>
              </a:rPr>
              <a:t>if ( (state[(i + 4) % 5] != EATING) </a:t>
            </a:r>
          </a:p>
          <a:p>
            <a:pPr marL="0" indent="0">
              <a:lnSpc>
                <a:spcPct val="110000"/>
              </a:lnSpc>
              <a:spcBef>
                <a:spcPts val="200"/>
              </a:spcBef>
              <a:spcAft>
                <a:spcPts val="200"/>
              </a:spcAft>
              <a:buNone/>
            </a:pPr>
            <a:r>
              <a:rPr lang="vi-VN" sz="1600">
                <a:solidFill>
                  <a:srgbClr val="0033CC"/>
                </a:solidFill>
              </a:rPr>
              <a:t>&amp;&amp; (state[i] == HUNGRY) &amp;&amp;</a:t>
            </a:r>
          </a:p>
          <a:p>
            <a:pPr marL="0" indent="0">
              <a:lnSpc>
                <a:spcPct val="110000"/>
              </a:lnSpc>
              <a:spcBef>
                <a:spcPts val="200"/>
              </a:spcBef>
              <a:spcAft>
                <a:spcPts val="200"/>
              </a:spcAft>
              <a:buNone/>
            </a:pPr>
            <a:r>
              <a:rPr lang="vi-VN" sz="1600">
                <a:solidFill>
                  <a:srgbClr val="0033CC"/>
                </a:solidFill>
              </a:rPr>
              <a:t>(state[(i+ 1) % 5] != EATING) ) </a:t>
            </a:r>
          </a:p>
          <a:p>
            <a:pPr marL="0" indent="0">
              <a:lnSpc>
                <a:spcPct val="110000"/>
              </a:lnSpc>
              <a:spcBef>
                <a:spcPts val="200"/>
              </a:spcBef>
              <a:spcAft>
                <a:spcPts val="200"/>
              </a:spcAft>
              <a:buNone/>
            </a:pPr>
            <a:r>
              <a:rPr lang="vi-VN" sz="1600">
                <a:solidFill>
                  <a:srgbClr val="0033CC"/>
                </a:solidFill>
              </a:rPr>
              <a:t>{ </a:t>
            </a:r>
          </a:p>
          <a:p>
            <a:pPr marL="0" indent="0">
              <a:lnSpc>
                <a:spcPct val="110000"/>
              </a:lnSpc>
              <a:spcBef>
                <a:spcPts val="200"/>
              </a:spcBef>
              <a:spcAft>
                <a:spcPts val="200"/>
              </a:spcAft>
              <a:buNone/>
            </a:pPr>
            <a:r>
              <a:rPr lang="vi-VN" sz="1600">
                <a:solidFill>
                  <a:srgbClr val="0033CC"/>
                </a:solidFill>
              </a:rPr>
              <a:t>state[i] = EATING ;</a:t>
            </a:r>
          </a:p>
          <a:p>
            <a:pPr marL="0" indent="0">
              <a:lnSpc>
                <a:spcPct val="110000"/>
              </a:lnSpc>
              <a:spcBef>
                <a:spcPts val="200"/>
              </a:spcBef>
              <a:spcAft>
                <a:spcPts val="200"/>
              </a:spcAft>
              <a:buNone/>
            </a:pPr>
            <a:r>
              <a:rPr lang="vi-VN" sz="1600">
                <a:solidFill>
                  <a:srgbClr val="0033CC"/>
                </a:solidFill>
              </a:rPr>
              <a:t>self[i].signal() ;</a:t>
            </a:r>
          </a:p>
          <a:p>
            <a:pPr marL="0" indent="0">
              <a:lnSpc>
                <a:spcPct val="110000"/>
              </a:lnSpc>
              <a:spcBef>
                <a:spcPts val="200"/>
              </a:spcBef>
              <a:spcAft>
                <a:spcPts val="200"/>
              </a:spcAft>
              <a:buNone/>
            </a:pPr>
            <a:r>
              <a:rPr lang="vi-VN" sz="1600">
                <a:solidFill>
                  <a:srgbClr val="0033CC"/>
                </a:solidFill>
              </a:rPr>
              <a:t>}</a:t>
            </a:r>
          </a:p>
          <a:p>
            <a:pPr marL="0" indent="0">
              <a:lnSpc>
                <a:spcPct val="110000"/>
              </a:lnSpc>
              <a:spcBef>
                <a:spcPts val="200"/>
              </a:spcBef>
              <a:spcAft>
                <a:spcPts val="200"/>
              </a:spcAft>
              <a:buNone/>
            </a:pPr>
            <a:r>
              <a:rPr lang="vi-VN" sz="1600">
                <a:solidFill>
                  <a:srgbClr val="0033CC"/>
                </a:solidFill>
              </a:rPr>
              <a:t>}</a:t>
            </a:r>
          </a:p>
          <a:p>
            <a:pPr marL="0" indent="0">
              <a:lnSpc>
                <a:spcPct val="110000"/>
              </a:lnSpc>
              <a:spcBef>
                <a:spcPts val="200"/>
              </a:spcBef>
              <a:spcAft>
                <a:spcPts val="200"/>
              </a:spcAft>
              <a:buNone/>
            </a:pPr>
            <a:r>
              <a:rPr lang="vi-VN" sz="1600">
                <a:solidFill>
                  <a:srgbClr val="000066"/>
                </a:solidFill>
              </a:rPr>
              <a:t>initialization_code() { </a:t>
            </a:r>
          </a:p>
          <a:p>
            <a:pPr marL="0" indent="0">
              <a:lnSpc>
                <a:spcPct val="110000"/>
              </a:lnSpc>
              <a:spcBef>
                <a:spcPts val="200"/>
              </a:spcBef>
              <a:spcAft>
                <a:spcPts val="200"/>
              </a:spcAft>
              <a:buNone/>
            </a:pPr>
            <a:r>
              <a:rPr lang="vi-VN" sz="1600">
                <a:solidFill>
                  <a:srgbClr val="0033CC"/>
                </a:solidFill>
              </a:rPr>
              <a:t>for (inti = 0; i &lt; 5; i++)</a:t>
            </a:r>
          </a:p>
          <a:p>
            <a:pPr marL="0" indent="0">
              <a:lnSpc>
                <a:spcPct val="110000"/>
              </a:lnSpc>
              <a:spcBef>
                <a:spcPts val="200"/>
              </a:spcBef>
              <a:spcAft>
                <a:spcPts val="200"/>
              </a:spcAft>
              <a:buNone/>
            </a:pPr>
            <a:r>
              <a:rPr lang="vi-VN" sz="1600">
                <a:solidFill>
                  <a:srgbClr val="0033CC"/>
                </a:solidFill>
              </a:rPr>
              <a:t>state[i] = THINKING;</a:t>
            </a:r>
          </a:p>
          <a:p>
            <a:pPr marL="0" indent="0">
              <a:lnSpc>
                <a:spcPct val="110000"/>
              </a:lnSpc>
              <a:spcBef>
                <a:spcPts val="200"/>
              </a:spcBef>
              <a:spcAft>
                <a:spcPts val="200"/>
              </a:spcAft>
              <a:buNone/>
            </a:pPr>
            <a:r>
              <a:rPr lang="vi-VN" sz="1600">
                <a:solidFill>
                  <a:srgbClr val="0033CC"/>
                </a:solidFill>
              </a:rPr>
              <a:t>}</a:t>
            </a:r>
          </a:p>
          <a:p>
            <a:pPr marL="0" indent="0">
              <a:lnSpc>
                <a:spcPct val="110000"/>
              </a:lnSpc>
              <a:spcBef>
                <a:spcPts val="200"/>
              </a:spcBef>
              <a:spcAft>
                <a:spcPts val="200"/>
              </a:spcAft>
              <a:buNone/>
            </a:pPr>
            <a:r>
              <a:rPr lang="vi-VN" sz="1600">
                <a:solidFill>
                  <a:srgbClr val="0033CC"/>
                </a:solidFill>
              </a:rPr>
              <a:t>}</a:t>
            </a:r>
          </a:p>
        </p:txBody>
      </p:sp>
    </p:spTree>
    <p:extLst>
      <p:ext uri="{BB962C8B-B14F-4D97-AF65-F5344CB8AC3E}">
        <p14:creationId xmlns:p14="http://schemas.microsoft.com/office/powerpoint/2010/main" val="8592007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Mã nguồn cho Producer và Consumer</a:t>
            </a:r>
            <a:endParaRPr lang="vi-VN"/>
          </a:p>
        </p:txBody>
      </p:sp>
      <p:sp>
        <p:nvSpPr>
          <p:cNvPr id="3" name="Content Placeholder 2"/>
          <p:cNvSpPr>
            <a:spLocks noGrp="1"/>
          </p:cNvSpPr>
          <p:nvPr>
            <p:ph idx="1"/>
          </p:nvPr>
        </p:nvSpPr>
        <p:spPr>
          <a:xfrm>
            <a:off x="838200" y="1601966"/>
            <a:ext cx="4918364" cy="4610965"/>
          </a:xfrm>
        </p:spPr>
        <p:txBody>
          <a:bodyPr>
            <a:normAutofit fontScale="92500" lnSpcReduction="20000"/>
          </a:bodyPr>
          <a:lstStyle/>
          <a:p>
            <a:r>
              <a:rPr lang="en-US"/>
              <a:t>Producer</a:t>
            </a:r>
          </a:p>
          <a:p>
            <a:pPr marL="0" indent="0">
              <a:buNone/>
            </a:pPr>
            <a:r>
              <a:rPr lang="en-US">
                <a:solidFill>
                  <a:srgbClr val="003399"/>
                </a:solidFill>
              </a:rPr>
              <a:t>while (true) </a:t>
            </a:r>
          </a:p>
          <a:p>
            <a:pPr marL="0" indent="0">
              <a:buNone/>
            </a:pPr>
            <a:r>
              <a:rPr lang="en-US">
                <a:solidFill>
                  <a:srgbClr val="003399"/>
                </a:solidFill>
              </a:rPr>
              <a:t>{ </a:t>
            </a:r>
          </a:p>
          <a:p>
            <a:pPr marL="0" indent="0">
              <a:buNone/>
            </a:pPr>
            <a:r>
              <a:rPr lang="en-US">
                <a:solidFill>
                  <a:srgbClr val="003399"/>
                </a:solidFill>
              </a:rPr>
              <a:t>//produce an item </a:t>
            </a:r>
          </a:p>
          <a:p>
            <a:pPr marL="0" indent="0">
              <a:buNone/>
            </a:pPr>
            <a:r>
              <a:rPr lang="en-US">
                <a:solidFill>
                  <a:srgbClr val="003399"/>
                </a:solidFill>
              </a:rPr>
              <a:t>while (count == BUFFER_SIZE);</a:t>
            </a:r>
          </a:p>
          <a:p>
            <a:pPr marL="0" indent="0">
              <a:buNone/>
            </a:pPr>
            <a:r>
              <a:rPr lang="en-US">
                <a:solidFill>
                  <a:srgbClr val="003399"/>
                </a:solidFill>
              </a:rPr>
              <a:t>// do nothing</a:t>
            </a:r>
          </a:p>
          <a:p>
            <a:pPr marL="0" indent="0">
              <a:buNone/>
            </a:pPr>
            <a:r>
              <a:rPr lang="en-US">
                <a:solidFill>
                  <a:srgbClr val="003399"/>
                </a:solidFill>
              </a:rPr>
              <a:t>buffer [in] = nextProduced;</a:t>
            </a:r>
          </a:p>
          <a:p>
            <a:pPr marL="0" indent="0">
              <a:buNone/>
            </a:pPr>
            <a:r>
              <a:rPr lang="en-US">
                <a:solidFill>
                  <a:srgbClr val="003399"/>
                </a:solidFill>
              </a:rPr>
              <a:t>in = (in + 1) % BUFFER_SIZE;</a:t>
            </a:r>
          </a:p>
          <a:p>
            <a:pPr marL="0" indent="0">
              <a:buNone/>
            </a:pPr>
            <a:r>
              <a:rPr lang="en-US">
                <a:solidFill>
                  <a:srgbClr val="003399"/>
                </a:solidFill>
              </a:rPr>
              <a:t>count</a:t>
            </a:r>
            <a:r>
              <a:rPr lang="en-US" smtClean="0">
                <a:solidFill>
                  <a:srgbClr val="003399"/>
                </a:solidFill>
              </a:rPr>
              <a:t>++;</a:t>
            </a:r>
            <a:endParaRPr lang="vi-VN" smtClean="0">
              <a:solidFill>
                <a:srgbClr val="003399"/>
              </a:solidFill>
            </a:endParaRPr>
          </a:p>
          <a:p>
            <a:pPr marL="0" indent="0">
              <a:buNone/>
            </a:pPr>
            <a:r>
              <a:rPr lang="vi-VN" smtClean="0">
                <a:solidFill>
                  <a:srgbClr val="003399"/>
                </a:solidFill>
              </a:rPr>
              <a:t>}</a:t>
            </a:r>
            <a:endParaRPr lang="vi-VN">
              <a:solidFill>
                <a:srgbClr val="003399"/>
              </a:solidFill>
            </a:endParaRPr>
          </a:p>
        </p:txBody>
      </p:sp>
      <p:sp>
        <p:nvSpPr>
          <p:cNvPr id="4" name="Content Placeholder 2"/>
          <p:cNvSpPr txBox="1">
            <a:spLocks/>
          </p:cNvSpPr>
          <p:nvPr/>
        </p:nvSpPr>
        <p:spPr>
          <a:xfrm>
            <a:off x="6643254" y="1601965"/>
            <a:ext cx="5063837" cy="4610965"/>
          </a:xfrm>
          <a:prstGeom prst="rect">
            <a:avLst/>
          </a:prstGeom>
          <a:ln>
            <a:noFill/>
          </a:ln>
        </p:spPr>
        <p:txBody>
          <a:bodyPr vert="horz" lIns="91440" tIns="45720" rIns="91440" bIns="45720" rtlCol="0">
            <a:normAutofit fontScale="92500" lnSpcReduction="20000"/>
          </a:bodyPr>
          <a:lstStyle>
            <a:lvl1pPr marL="228600" indent="-228600" algn="l" defTabSz="914400" rtl="0" eaLnBrk="1" latinLnBrk="0" hangingPunct="1">
              <a:lnSpc>
                <a:spcPct val="110000"/>
              </a:lnSpc>
              <a:spcBef>
                <a:spcPts val="200"/>
              </a:spcBef>
              <a:spcAft>
                <a:spcPts val="1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200"/>
              </a:spcBef>
              <a:spcAft>
                <a:spcPts val="1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200"/>
              </a:spcBef>
              <a:spcAft>
                <a:spcPts val="1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200"/>
              </a:spcBef>
              <a:spcAft>
                <a:spcPts val="1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200"/>
              </a:spcBef>
              <a:spcAft>
                <a:spcPts val="1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Consumer</a:t>
            </a:r>
          </a:p>
          <a:p>
            <a:pPr marL="0" indent="0">
              <a:buNone/>
            </a:pPr>
            <a:r>
              <a:rPr lang="en-US">
                <a:solidFill>
                  <a:srgbClr val="003399"/>
                </a:solidFill>
              </a:rPr>
              <a:t>while (1) </a:t>
            </a:r>
          </a:p>
          <a:p>
            <a:pPr marL="0" indent="0">
              <a:buNone/>
            </a:pPr>
            <a:r>
              <a:rPr lang="en-US">
                <a:solidFill>
                  <a:srgbClr val="003399"/>
                </a:solidFill>
              </a:rPr>
              <a:t>{</a:t>
            </a:r>
          </a:p>
          <a:p>
            <a:pPr marL="0" indent="0">
              <a:buNone/>
            </a:pPr>
            <a:r>
              <a:rPr lang="en-US">
                <a:solidFill>
                  <a:srgbClr val="003399"/>
                </a:solidFill>
              </a:rPr>
              <a:t>while (count == 0)</a:t>
            </a:r>
          </a:p>
          <a:p>
            <a:pPr marL="0" indent="0">
              <a:buNone/>
            </a:pPr>
            <a:r>
              <a:rPr lang="en-US">
                <a:solidFill>
                  <a:srgbClr val="003399"/>
                </a:solidFill>
              </a:rPr>
              <a:t>; // do nothing</a:t>
            </a:r>
          </a:p>
          <a:p>
            <a:pPr marL="0" indent="0">
              <a:buNone/>
            </a:pPr>
            <a:r>
              <a:rPr lang="en-US">
                <a:solidFill>
                  <a:srgbClr val="003399"/>
                </a:solidFill>
              </a:rPr>
              <a:t>nextConsumed= buffer[out];</a:t>
            </a:r>
          </a:p>
          <a:p>
            <a:pPr marL="0" indent="0">
              <a:buNone/>
            </a:pPr>
            <a:r>
              <a:rPr lang="en-US">
                <a:solidFill>
                  <a:srgbClr val="003399"/>
                </a:solidFill>
              </a:rPr>
              <a:t>out = (out + 1) % </a:t>
            </a:r>
          </a:p>
          <a:p>
            <a:pPr marL="0" indent="0">
              <a:buNone/>
            </a:pPr>
            <a:r>
              <a:rPr lang="en-US">
                <a:solidFill>
                  <a:srgbClr val="003399"/>
                </a:solidFill>
              </a:rPr>
              <a:t>BUFFER_SIZE;</a:t>
            </a:r>
          </a:p>
          <a:p>
            <a:pPr marL="0" indent="0">
              <a:buNone/>
            </a:pPr>
            <a:r>
              <a:rPr lang="en-US">
                <a:solidFill>
                  <a:srgbClr val="003399"/>
                </a:solidFill>
              </a:rPr>
              <a:t>count--;</a:t>
            </a:r>
          </a:p>
          <a:p>
            <a:pPr marL="0" indent="0">
              <a:buNone/>
            </a:pPr>
            <a:r>
              <a:rPr lang="en-US">
                <a:solidFill>
                  <a:srgbClr val="003399"/>
                </a:solidFill>
              </a:rPr>
              <a:t>/*consume theitem in </a:t>
            </a:r>
          </a:p>
          <a:p>
            <a:pPr marL="0" indent="0">
              <a:buNone/>
            </a:pPr>
            <a:r>
              <a:rPr lang="en-US">
                <a:solidFill>
                  <a:srgbClr val="003399"/>
                </a:solidFill>
              </a:rPr>
              <a:t>}</a:t>
            </a:r>
            <a:endParaRPr lang="vi-VN">
              <a:solidFill>
                <a:srgbClr val="003399"/>
              </a:solidFill>
            </a:endParaRPr>
          </a:p>
        </p:txBody>
      </p:sp>
    </p:spTree>
    <p:extLst>
      <p:ext uri="{BB962C8B-B14F-4D97-AF65-F5344CB8AC3E}">
        <p14:creationId xmlns:p14="http://schemas.microsoft.com/office/powerpoint/2010/main" val="19005354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Chạy đua...</a:t>
            </a:r>
            <a:endParaRPr lang="vi-VN"/>
          </a:p>
        </p:txBody>
      </p:sp>
      <p:sp>
        <p:nvSpPr>
          <p:cNvPr id="3" name="Content Placeholder 2"/>
          <p:cNvSpPr>
            <a:spLocks noGrp="1"/>
          </p:cNvSpPr>
          <p:nvPr>
            <p:ph idx="1"/>
          </p:nvPr>
        </p:nvSpPr>
        <p:spPr>
          <a:xfrm>
            <a:off x="389965" y="1406698"/>
            <a:ext cx="5179562" cy="4904510"/>
          </a:xfrm>
        </p:spPr>
        <p:txBody>
          <a:bodyPr>
            <a:noAutofit/>
          </a:bodyPr>
          <a:lstStyle/>
          <a:p>
            <a:r>
              <a:rPr lang="vi-VN" smtClean="0"/>
              <a:t>count++ có thể được thực hiện như sau</a:t>
            </a:r>
            <a:endParaRPr lang="vi-VN"/>
          </a:p>
          <a:p>
            <a:pPr lvl="1"/>
            <a:r>
              <a:rPr lang="vi-VN" sz="2000">
                <a:solidFill>
                  <a:srgbClr val="003399"/>
                </a:solidFill>
              </a:rPr>
              <a:t>register1 = count</a:t>
            </a:r>
          </a:p>
          <a:p>
            <a:pPr lvl="1"/>
            <a:r>
              <a:rPr lang="vi-VN" sz="2000">
                <a:solidFill>
                  <a:srgbClr val="003399"/>
                </a:solidFill>
              </a:rPr>
              <a:t>register1 = register1 + 1</a:t>
            </a:r>
          </a:p>
          <a:p>
            <a:pPr lvl="1"/>
            <a:r>
              <a:rPr lang="vi-VN" sz="2000">
                <a:solidFill>
                  <a:srgbClr val="003399"/>
                </a:solidFill>
              </a:rPr>
              <a:t>count = register1</a:t>
            </a:r>
          </a:p>
          <a:p>
            <a:r>
              <a:rPr lang="vi-VN" smtClean="0"/>
              <a:t>count - - có thể được thực hiện như sau</a:t>
            </a:r>
            <a:endParaRPr lang="vi-VN"/>
          </a:p>
          <a:p>
            <a:pPr lvl="1"/>
            <a:r>
              <a:rPr lang="vi-VN" sz="2000">
                <a:solidFill>
                  <a:schemeClr val="accent2">
                    <a:lumMod val="75000"/>
                  </a:schemeClr>
                </a:solidFill>
              </a:rPr>
              <a:t>register2 = count</a:t>
            </a:r>
          </a:p>
          <a:p>
            <a:pPr lvl="1"/>
            <a:r>
              <a:rPr lang="vi-VN" sz="2000">
                <a:solidFill>
                  <a:schemeClr val="accent2">
                    <a:lumMod val="75000"/>
                  </a:schemeClr>
                </a:solidFill>
              </a:rPr>
              <a:t>register2 = register2 - 1</a:t>
            </a:r>
          </a:p>
          <a:p>
            <a:pPr lvl="1"/>
            <a:r>
              <a:rPr lang="vi-VN" sz="2000">
                <a:solidFill>
                  <a:schemeClr val="accent2">
                    <a:lumMod val="75000"/>
                  </a:schemeClr>
                </a:solidFill>
              </a:rPr>
              <a:t>count = </a:t>
            </a:r>
            <a:r>
              <a:rPr lang="vi-VN" sz="2000" smtClean="0">
                <a:solidFill>
                  <a:schemeClr val="accent2">
                    <a:lumMod val="75000"/>
                  </a:schemeClr>
                </a:solidFill>
              </a:rPr>
              <a:t>register2</a:t>
            </a:r>
            <a:endParaRPr lang="vi-VN" sz="2000">
              <a:solidFill>
                <a:schemeClr val="accent2">
                  <a:lumMod val="75000"/>
                </a:schemeClr>
              </a:solidFill>
            </a:endParaRPr>
          </a:p>
        </p:txBody>
      </p:sp>
      <p:sp>
        <p:nvSpPr>
          <p:cNvPr id="4" name="TextBox 3"/>
          <p:cNvSpPr txBox="1"/>
          <p:nvPr/>
        </p:nvSpPr>
        <p:spPr>
          <a:xfrm>
            <a:off x="5569527" y="1375420"/>
            <a:ext cx="6338455" cy="5006499"/>
          </a:xfrm>
          <a:prstGeom prst="rect">
            <a:avLst/>
          </a:prstGeom>
          <a:noFill/>
          <a:ln>
            <a:solidFill>
              <a:schemeClr val="tx1"/>
            </a:solidFill>
          </a:ln>
        </p:spPr>
        <p:txBody>
          <a:bodyPr wrap="square" rtlCol="0">
            <a:spAutoFit/>
          </a:bodyPr>
          <a:lstStyle/>
          <a:p>
            <a:pPr>
              <a:spcBef>
                <a:spcPts val="200"/>
              </a:spcBef>
              <a:spcAft>
                <a:spcPts val="200"/>
              </a:spcAft>
            </a:pPr>
            <a:r>
              <a:rPr lang="vi-VN" sz="2800" smtClean="0"/>
              <a:t>Giả sử ban </a:t>
            </a:r>
            <a:r>
              <a:rPr lang="vi-VN" sz="2800"/>
              <a:t>đầu “count = 5</a:t>
            </a:r>
            <a:r>
              <a:rPr lang="vi-VN" sz="2800" smtClean="0"/>
              <a:t>”:</a:t>
            </a:r>
          </a:p>
          <a:p>
            <a:pPr>
              <a:spcBef>
                <a:spcPts val="200"/>
              </a:spcBef>
              <a:spcAft>
                <a:spcPts val="200"/>
              </a:spcAft>
            </a:pPr>
            <a:endParaRPr lang="vi-VN" sz="800"/>
          </a:p>
          <a:p>
            <a:pPr lvl="1">
              <a:spcBef>
                <a:spcPts val="200"/>
              </a:spcBef>
              <a:spcAft>
                <a:spcPts val="200"/>
              </a:spcAft>
            </a:pPr>
            <a:r>
              <a:rPr lang="vi-VN" sz="2000"/>
              <a:t>S0: producer </a:t>
            </a:r>
            <a:r>
              <a:rPr lang="vi-VN" sz="2000" smtClean="0"/>
              <a:t>thực thi </a:t>
            </a:r>
          </a:p>
          <a:p>
            <a:pPr lvl="1">
              <a:spcBef>
                <a:spcPts val="200"/>
              </a:spcBef>
              <a:spcAft>
                <a:spcPts val="200"/>
              </a:spcAft>
            </a:pPr>
            <a:r>
              <a:rPr lang="vi-VN" sz="2000" smtClean="0"/>
              <a:t>	</a:t>
            </a:r>
            <a:r>
              <a:rPr lang="vi-VN" sz="2000" smtClean="0">
                <a:solidFill>
                  <a:srgbClr val="003399"/>
                </a:solidFill>
              </a:rPr>
              <a:t>register1 </a:t>
            </a:r>
            <a:r>
              <a:rPr lang="vi-VN" sz="2000">
                <a:solidFill>
                  <a:srgbClr val="003399"/>
                </a:solidFill>
              </a:rPr>
              <a:t>= </a:t>
            </a:r>
            <a:r>
              <a:rPr lang="vi-VN" sz="2000" smtClean="0">
                <a:solidFill>
                  <a:srgbClr val="003399"/>
                </a:solidFill>
              </a:rPr>
              <a:t>count	 </a:t>
            </a:r>
            <a:r>
              <a:rPr lang="vi-VN" sz="2000"/>
              <a:t>{register1 = 5}</a:t>
            </a:r>
          </a:p>
          <a:p>
            <a:pPr lvl="1">
              <a:spcBef>
                <a:spcPts val="200"/>
              </a:spcBef>
              <a:spcAft>
                <a:spcPts val="200"/>
              </a:spcAft>
            </a:pPr>
            <a:r>
              <a:rPr lang="vi-VN" sz="2000"/>
              <a:t>S1: producer </a:t>
            </a:r>
            <a:r>
              <a:rPr lang="vi-VN" sz="2000" smtClean="0"/>
              <a:t>thực thi </a:t>
            </a:r>
          </a:p>
          <a:p>
            <a:pPr lvl="1">
              <a:spcBef>
                <a:spcPts val="200"/>
              </a:spcBef>
              <a:spcAft>
                <a:spcPts val="200"/>
              </a:spcAft>
            </a:pPr>
            <a:r>
              <a:rPr lang="vi-VN" sz="2000" smtClean="0">
                <a:solidFill>
                  <a:srgbClr val="003399"/>
                </a:solidFill>
              </a:rPr>
              <a:t>	register1 </a:t>
            </a:r>
            <a:r>
              <a:rPr lang="vi-VN" sz="2000">
                <a:solidFill>
                  <a:srgbClr val="003399"/>
                </a:solidFill>
              </a:rPr>
              <a:t>= register1+ 1</a:t>
            </a:r>
            <a:r>
              <a:rPr lang="vi-VN" sz="2000"/>
              <a:t> </a:t>
            </a:r>
            <a:r>
              <a:rPr lang="vi-VN" sz="2000" smtClean="0"/>
              <a:t>	{</a:t>
            </a:r>
            <a:r>
              <a:rPr lang="vi-VN" sz="2000"/>
              <a:t>register1 = 6} </a:t>
            </a:r>
          </a:p>
          <a:p>
            <a:pPr lvl="1">
              <a:spcBef>
                <a:spcPts val="200"/>
              </a:spcBef>
              <a:spcAft>
                <a:spcPts val="200"/>
              </a:spcAft>
            </a:pPr>
            <a:r>
              <a:rPr lang="vi-VN" sz="2000"/>
              <a:t>S2: consumer </a:t>
            </a:r>
            <a:r>
              <a:rPr lang="vi-VN" sz="2000" smtClean="0"/>
              <a:t>thực thi </a:t>
            </a:r>
          </a:p>
          <a:p>
            <a:pPr lvl="1">
              <a:spcBef>
                <a:spcPts val="200"/>
              </a:spcBef>
              <a:spcAft>
                <a:spcPts val="200"/>
              </a:spcAft>
            </a:pPr>
            <a:r>
              <a:rPr lang="vi-VN" sz="2000" smtClean="0">
                <a:solidFill>
                  <a:srgbClr val="003399"/>
                </a:solidFill>
              </a:rPr>
              <a:t>	</a:t>
            </a:r>
            <a:r>
              <a:rPr lang="vi-VN" sz="2000" smtClean="0">
                <a:solidFill>
                  <a:schemeClr val="accent2">
                    <a:lumMod val="75000"/>
                  </a:schemeClr>
                </a:solidFill>
              </a:rPr>
              <a:t>register2 </a:t>
            </a:r>
            <a:r>
              <a:rPr lang="vi-VN" sz="2000">
                <a:solidFill>
                  <a:schemeClr val="accent2">
                    <a:lumMod val="75000"/>
                  </a:schemeClr>
                </a:solidFill>
              </a:rPr>
              <a:t>= </a:t>
            </a:r>
            <a:r>
              <a:rPr lang="vi-VN" sz="2000" smtClean="0">
                <a:solidFill>
                  <a:schemeClr val="accent2">
                    <a:lumMod val="75000"/>
                  </a:schemeClr>
                </a:solidFill>
              </a:rPr>
              <a:t>count</a:t>
            </a:r>
            <a:r>
              <a:rPr lang="vi-VN" sz="2000" smtClean="0">
                <a:solidFill>
                  <a:schemeClr val="accent6">
                    <a:lumMod val="50000"/>
                  </a:schemeClr>
                </a:solidFill>
              </a:rPr>
              <a:t>	 </a:t>
            </a:r>
            <a:r>
              <a:rPr lang="vi-VN" sz="2000"/>
              <a:t>{register2 = 5} </a:t>
            </a:r>
          </a:p>
          <a:p>
            <a:pPr lvl="1">
              <a:spcBef>
                <a:spcPts val="200"/>
              </a:spcBef>
              <a:spcAft>
                <a:spcPts val="200"/>
              </a:spcAft>
            </a:pPr>
            <a:r>
              <a:rPr lang="vi-VN" sz="2000"/>
              <a:t>S3: consumer </a:t>
            </a:r>
            <a:r>
              <a:rPr lang="vi-VN" sz="2000" smtClean="0"/>
              <a:t>thực thi </a:t>
            </a:r>
          </a:p>
          <a:p>
            <a:pPr lvl="1">
              <a:spcBef>
                <a:spcPts val="200"/>
              </a:spcBef>
              <a:spcAft>
                <a:spcPts val="200"/>
              </a:spcAft>
            </a:pPr>
            <a:r>
              <a:rPr lang="vi-VN" sz="2000" smtClean="0">
                <a:solidFill>
                  <a:srgbClr val="003399"/>
                </a:solidFill>
              </a:rPr>
              <a:t>	</a:t>
            </a:r>
            <a:r>
              <a:rPr lang="vi-VN" sz="2000" smtClean="0">
                <a:solidFill>
                  <a:schemeClr val="accent2">
                    <a:lumMod val="75000"/>
                  </a:schemeClr>
                </a:solidFill>
              </a:rPr>
              <a:t>register2 </a:t>
            </a:r>
            <a:r>
              <a:rPr lang="vi-VN" sz="2000">
                <a:solidFill>
                  <a:schemeClr val="accent2">
                    <a:lumMod val="75000"/>
                  </a:schemeClr>
                </a:solidFill>
              </a:rPr>
              <a:t>= </a:t>
            </a:r>
            <a:r>
              <a:rPr lang="vi-VN" sz="2000" smtClean="0">
                <a:solidFill>
                  <a:schemeClr val="accent2">
                    <a:lumMod val="75000"/>
                  </a:schemeClr>
                </a:solidFill>
              </a:rPr>
              <a:t>register2-1</a:t>
            </a:r>
            <a:r>
              <a:rPr lang="vi-VN" sz="2000" smtClean="0">
                <a:solidFill>
                  <a:schemeClr val="accent6">
                    <a:lumMod val="50000"/>
                  </a:schemeClr>
                </a:solidFill>
              </a:rPr>
              <a:t>	 </a:t>
            </a:r>
            <a:r>
              <a:rPr lang="vi-VN" sz="2000"/>
              <a:t>{register2 = 4} </a:t>
            </a:r>
          </a:p>
          <a:p>
            <a:pPr lvl="1">
              <a:spcBef>
                <a:spcPts val="200"/>
              </a:spcBef>
              <a:spcAft>
                <a:spcPts val="200"/>
              </a:spcAft>
            </a:pPr>
            <a:r>
              <a:rPr lang="vi-VN" sz="2000"/>
              <a:t>S4: producer </a:t>
            </a:r>
            <a:r>
              <a:rPr lang="vi-VN" sz="2000" smtClean="0"/>
              <a:t>thực thi </a:t>
            </a:r>
          </a:p>
          <a:p>
            <a:pPr lvl="1">
              <a:spcBef>
                <a:spcPts val="200"/>
              </a:spcBef>
              <a:spcAft>
                <a:spcPts val="200"/>
              </a:spcAft>
            </a:pPr>
            <a:r>
              <a:rPr lang="vi-VN" sz="2000" smtClean="0">
                <a:solidFill>
                  <a:srgbClr val="003399"/>
                </a:solidFill>
              </a:rPr>
              <a:t>	count </a:t>
            </a:r>
            <a:r>
              <a:rPr lang="vi-VN" sz="2000">
                <a:solidFill>
                  <a:srgbClr val="003399"/>
                </a:solidFill>
              </a:rPr>
              <a:t>= </a:t>
            </a:r>
            <a:r>
              <a:rPr lang="vi-VN" sz="2000" smtClean="0">
                <a:solidFill>
                  <a:srgbClr val="003399"/>
                </a:solidFill>
              </a:rPr>
              <a:t>register1	 </a:t>
            </a:r>
            <a:r>
              <a:rPr lang="vi-VN" sz="2000"/>
              <a:t>{count = 6 } </a:t>
            </a:r>
          </a:p>
          <a:p>
            <a:pPr lvl="1">
              <a:spcBef>
                <a:spcPts val="200"/>
              </a:spcBef>
              <a:spcAft>
                <a:spcPts val="200"/>
              </a:spcAft>
            </a:pPr>
            <a:r>
              <a:rPr lang="vi-VN" sz="2000"/>
              <a:t>S5: consumer </a:t>
            </a:r>
            <a:r>
              <a:rPr lang="vi-VN" sz="2000" smtClean="0"/>
              <a:t>thực thi </a:t>
            </a:r>
          </a:p>
          <a:p>
            <a:pPr lvl="1">
              <a:spcBef>
                <a:spcPts val="200"/>
              </a:spcBef>
              <a:spcAft>
                <a:spcPts val="200"/>
              </a:spcAft>
            </a:pPr>
            <a:r>
              <a:rPr lang="vi-VN" sz="2000" smtClean="0">
                <a:solidFill>
                  <a:srgbClr val="003399"/>
                </a:solidFill>
              </a:rPr>
              <a:t>	</a:t>
            </a:r>
            <a:r>
              <a:rPr lang="vi-VN" sz="2000" smtClean="0">
                <a:solidFill>
                  <a:schemeClr val="accent2">
                    <a:lumMod val="75000"/>
                  </a:schemeClr>
                </a:solidFill>
              </a:rPr>
              <a:t>count </a:t>
            </a:r>
            <a:r>
              <a:rPr lang="vi-VN" sz="2000">
                <a:solidFill>
                  <a:schemeClr val="accent2">
                    <a:lumMod val="75000"/>
                  </a:schemeClr>
                </a:solidFill>
              </a:rPr>
              <a:t>= </a:t>
            </a:r>
            <a:r>
              <a:rPr lang="vi-VN" sz="2000" smtClean="0">
                <a:solidFill>
                  <a:schemeClr val="accent2">
                    <a:lumMod val="75000"/>
                  </a:schemeClr>
                </a:solidFill>
              </a:rPr>
              <a:t>register2</a:t>
            </a:r>
            <a:r>
              <a:rPr lang="vi-VN" sz="2000" smtClean="0">
                <a:solidFill>
                  <a:schemeClr val="accent6">
                    <a:lumMod val="50000"/>
                  </a:schemeClr>
                </a:solidFill>
              </a:rPr>
              <a:t>	</a:t>
            </a:r>
            <a:r>
              <a:rPr lang="vi-VN" sz="2000" smtClean="0">
                <a:solidFill>
                  <a:srgbClr val="003399"/>
                </a:solidFill>
              </a:rPr>
              <a:t> </a:t>
            </a:r>
            <a:r>
              <a:rPr lang="vi-VN" sz="2000"/>
              <a:t>{count = 4</a:t>
            </a:r>
            <a:r>
              <a:rPr lang="vi-VN" sz="2000" smtClean="0"/>
              <a:t>}</a:t>
            </a:r>
            <a:endParaRPr lang="vi-VN" sz="1600"/>
          </a:p>
        </p:txBody>
      </p:sp>
    </p:spTree>
    <p:extLst>
      <p:ext uri="{BB962C8B-B14F-4D97-AF65-F5344CB8AC3E}">
        <p14:creationId xmlns:p14="http://schemas.microsoft.com/office/powerpoint/2010/main" val="4120418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t>
            </a:r>
            <a:r>
              <a:rPr lang="vi-VN" smtClean="0"/>
              <a:t>Chạy </a:t>
            </a:r>
            <a:r>
              <a:rPr lang="vi-VN" smtClean="0"/>
              <a:t>đua</a:t>
            </a:r>
            <a:endParaRPr lang="vi-VN"/>
          </a:p>
        </p:txBody>
      </p:sp>
      <p:sp>
        <p:nvSpPr>
          <p:cNvPr id="3" name="Content Placeholder 2"/>
          <p:cNvSpPr>
            <a:spLocks noGrp="1"/>
          </p:cNvSpPr>
          <p:nvPr>
            <p:ph idx="1"/>
          </p:nvPr>
        </p:nvSpPr>
        <p:spPr/>
        <p:txBody>
          <a:bodyPr/>
          <a:lstStyle/>
          <a:p>
            <a:pPr algn="just"/>
            <a:r>
              <a:rPr lang="vi-VN" smtClean="0"/>
              <a:t>Chạy đua</a:t>
            </a:r>
            <a:r>
              <a:rPr lang="vi-VN"/>
              <a:t>: Tình huống </a:t>
            </a:r>
            <a:r>
              <a:rPr lang="vi-VN" smtClean="0"/>
              <a:t>nhiều tiến </a:t>
            </a:r>
            <a:r>
              <a:rPr lang="vi-VN"/>
              <a:t>trình cùng </a:t>
            </a:r>
            <a:r>
              <a:rPr lang="vi-VN" smtClean="0"/>
              <a:t>truy cập và xử lý dữ liệu dùng chung đồng </a:t>
            </a:r>
            <a:r>
              <a:rPr lang="vi-VN"/>
              <a:t>thời. Giá </a:t>
            </a:r>
            <a:r>
              <a:rPr lang="vi-VN" smtClean="0"/>
              <a:t>trị cuối cùng của dữ liệu phụ thuộc vào tiến trình sẽ kết thúc </a:t>
            </a:r>
            <a:r>
              <a:rPr lang="vi-VN"/>
              <a:t>cuối.</a:t>
            </a:r>
          </a:p>
          <a:p>
            <a:pPr algn="just"/>
            <a:r>
              <a:rPr lang="vi-VN" smtClean="0"/>
              <a:t>Để tránh việc chạy đua</a:t>
            </a:r>
            <a:r>
              <a:rPr lang="vi-VN"/>
              <a:t>, các </a:t>
            </a:r>
            <a:r>
              <a:rPr lang="vi-VN" smtClean="0"/>
              <a:t>tiến trình đồng thời cần phải được </a:t>
            </a:r>
            <a:r>
              <a:rPr lang="vi-VN" smtClean="0">
                <a:solidFill>
                  <a:srgbClr val="0000FF"/>
                </a:solidFill>
              </a:rPr>
              <a:t>đồng bộ hóa</a:t>
            </a:r>
            <a:endParaRPr lang="vi-VN">
              <a:solidFill>
                <a:srgbClr val="0000FF"/>
              </a:solidFill>
            </a:endParaRPr>
          </a:p>
        </p:txBody>
      </p:sp>
    </p:spTree>
    <p:extLst>
      <p:ext uri="{BB962C8B-B14F-4D97-AF65-F5344CB8AC3E}">
        <p14:creationId xmlns:p14="http://schemas.microsoft.com/office/powerpoint/2010/main" val="1043115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Vấn đề đoạn tới </a:t>
            </a:r>
            <a:r>
              <a:rPr lang="vi-VN" smtClean="0"/>
              <a:t>hạn</a:t>
            </a:r>
            <a:r>
              <a:rPr lang="en-US" smtClean="0"/>
              <a:t> </a:t>
            </a:r>
            <a:r>
              <a:rPr lang="en-US" sz="4000" smtClean="0">
                <a:latin typeface="Times New Roman" pitchFamily="18" charset="0"/>
                <a:cs typeface="Times New Roman" pitchFamily="18" charset="0"/>
              </a:rPr>
              <a:t>(Critical section)</a:t>
            </a:r>
            <a:endParaRPr lang="vi-VN">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vi-VN" sz="3200" i="1" smtClean="0"/>
              <a:t>n </a:t>
            </a:r>
            <a:r>
              <a:rPr lang="vi-VN" sz="3200" smtClean="0"/>
              <a:t>tiến trình cùng muốn truy cập đến dữ liệu chia sẻ</a:t>
            </a:r>
            <a:endParaRPr lang="vi-VN" sz="3200"/>
          </a:p>
          <a:p>
            <a:pPr algn="just"/>
            <a:r>
              <a:rPr lang="vi-VN" sz="3200" smtClean="0"/>
              <a:t>Mỗi tiến trình có một đoạn mã gọi là “đoạn tới hạn” (miền găng), trong </a:t>
            </a:r>
            <a:r>
              <a:rPr lang="vi-VN" sz="3200"/>
              <a:t>“</a:t>
            </a:r>
            <a:r>
              <a:rPr lang="vi-VN" sz="3200" smtClean="0"/>
              <a:t>đoạn tới hạn” dữ liệu chia sẻ mới được truy cập tới</a:t>
            </a:r>
            <a:r>
              <a:rPr lang="vi-VN" sz="3200"/>
              <a:t>.</a:t>
            </a:r>
          </a:p>
          <a:p>
            <a:pPr algn="just"/>
            <a:r>
              <a:rPr lang="vi-VN" sz="3200" smtClean="0"/>
              <a:t>Vấn đề - đảm bảo rằng </a:t>
            </a:r>
            <a:r>
              <a:rPr lang="vi-VN" sz="3200"/>
              <a:t>khi </a:t>
            </a:r>
            <a:r>
              <a:rPr lang="vi-VN" sz="3200" smtClean="0"/>
              <a:t>một tiến trình đang trong đoạn tới hạn của </a:t>
            </a:r>
            <a:r>
              <a:rPr lang="vi-VN" sz="3200"/>
              <a:t>nó, các tiến trình khác </a:t>
            </a:r>
            <a:r>
              <a:rPr lang="vi-VN" sz="3200" smtClean="0"/>
              <a:t>không được phép thực thi đoạn tới hạn của </a:t>
            </a:r>
            <a:r>
              <a:rPr lang="vi-VN" sz="3200"/>
              <a:t>chúng.</a:t>
            </a:r>
          </a:p>
        </p:txBody>
      </p:sp>
    </p:spTree>
    <p:extLst>
      <p:ext uri="{BB962C8B-B14F-4D97-AF65-F5344CB8AC3E}">
        <p14:creationId xmlns:p14="http://schemas.microsoft.com/office/powerpoint/2010/main" val="870629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mtClean="0"/>
              <a:t>Giải pháp cho vấn đề “đoạn tới hạn”</a:t>
            </a:r>
            <a:endParaRPr lang="vi-VN"/>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pPr marL="0" indent="0" algn="just">
                  <a:buNone/>
                </a:pPr>
                <a:r>
                  <a:rPr lang="vi-VN" b="1" smtClean="0"/>
                  <a:t>1. Loại trừ lẫn nhau (độc quyền truy xuất).</a:t>
                </a:r>
                <a:r>
                  <a:rPr lang="vi-VN" smtClean="0"/>
                  <a:t> Nếu tiến trình </a:t>
                </a:r>
                <a14:m>
                  <m:oMath xmlns:m="http://schemas.openxmlformats.org/officeDocument/2006/math">
                    <m:sSub>
                      <m:sSubPr>
                        <m:ctrlPr>
                          <a:rPr lang="vi-VN" i="1" smtClean="0">
                            <a:latin typeface="Cambria Math"/>
                          </a:rPr>
                        </m:ctrlPr>
                      </m:sSubPr>
                      <m:e>
                        <m:r>
                          <a:rPr lang="vi-VN" b="0" i="1" smtClean="0">
                            <a:latin typeface="Cambria Math" panose="02040503050406030204" pitchFamily="18" charset="0"/>
                          </a:rPr>
                          <m:t>𝑃</m:t>
                        </m:r>
                      </m:e>
                      <m:sub>
                        <m:r>
                          <a:rPr lang="vi-VN" b="0" i="1" smtClean="0">
                            <a:latin typeface="Cambria Math" panose="02040503050406030204" pitchFamily="18" charset="0"/>
                          </a:rPr>
                          <m:t>𝑖</m:t>
                        </m:r>
                      </m:sub>
                    </m:sSub>
                  </m:oMath>
                </a14:m>
                <a:r>
                  <a:rPr lang="vi-VN" smtClean="0"/>
                  <a:t> đang trong đoạn tới hạn</a:t>
                </a:r>
                <a:r>
                  <a:rPr lang="vi-VN"/>
                  <a:t>, </a:t>
                </a:r>
                <a:r>
                  <a:rPr lang="vi-VN" smtClean="0"/>
                  <a:t>không tiến trình nào khác được phép ở trong đoạn tới hạn</a:t>
                </a:r>
                <a:r>
                  <a:rPr lang="vi-VN"/>
                  <a:t>.</a:t>
                </a:r>
              </a:p>
              <a:p>
                <a:pPr marL="0" indent="0" algn="just">
                  <a:buNone/>
                </a:pPr>
                <a:r>
                  <a:rPr lang="vi-VN" b="1" smtClean="0"/>
                  <a:t>2. Phát triển</a:t>
                </a:r>
                <a:r>
                  <a:rPr lang="vi-VN" b="1"/>
                  <a:t>.</a:t>
                </a:r>
                <a:r>
                  <a:rPr lang="vi-VN"/>
                  <a:t> </a:t>
                </a:r>
                <a:r>
                  <a:rPr lang="vi-VN" smtClean="0"/>
                  <a:t>Nếu không tiến trình nào ở trong đoạn tới hạn và có một số tiến trình muốn vào đoạn tới hạn</a:t>
                </a:r>
                <a:r>
                  <a:rPr lang="vi-VN"/>
                  <a:t>, </a:t>
                </a:r>
                <a:r>
                  <a:rPr lang="vi-VN" smtClean="0"/>
                  <a:t>việc lựa chọn một tiến trình vào đoạn tới hạn sẽ không bị trì hoãn mãi</a:t>
                </a:r>
                <a:r>
                  <a:rPr lang="vi-VN"/>
                  <a:t>.</a:t>
                </a:r>
              </a:p>
              <a:p>
                <a:pPr marL="0" indent="0" algn="just">
                  <a:buNone/>
                </a:pPr>
                <a:r>
                  <a:rPr lang="vi-VN" b="1" smtClean="0"/>
                  <a:t>3. Chờ đợi có cận</a:t>
                </a:r>
                <a:r>
                  <a:rPr lang="vi-VN" b="1"/>
                  <a:t>.</a:t>
                </a:r>
                <a:r>
                  <a:rPr lang="vi-VN"/>
                  <a:t> </a:t>
                </a:r>
                <a:r>
                  <a:rPr lang="vi-VN" smtClean="0"/>
                  <a:t>Phải có một cận về số lần mà các tiến trình khác được phép vào đoạn tới hạn sau khi một tiến trình đã yêu cầu vào đoạn tới hạn và trước khi yêu cầu đó được đáp ứng</a:t>
                </a:r>
                <a:r>
                  <a:rPr lang="vi-VN"/>
                  <a:t>.</a:t>
                </a:r>
              </a:p>
              <a:p>
                <a:pPr marL="457200" lvl="1" indent="0" algn="just">
                  <a:buNone/>
                </a:pPr>
                <a:r>
                  <a:rPr lang="vi-VN" smtClean="0"/>
                  <a:t>Giả thiết rằng mỗi tiến trình thực thi với tốc độ khác không</a:t>
                </a:r>
                <a:endParaRPr lang="vi-VN"/>
              </a:p>
              <a:p>
                <a:pPr marL="457200" lvl="1" indent="0" algn="just">
                  <a:buNone/>
                </a:pPr>
                <a:r>
                  <a:rPr lang="vi-VN" smtClean="0"/>
                  <a:t>Không </a:t>
                </a:r>
                <a:r>
                  <a:rPr lang="vi-VN"/>
                  <a:t>có </a:t>
                </a:r>
                <a:r>
                  <a:rPr lang="vi-VN" smtClean="0"/>
                  <a:t>giả thiết về mối tương </a:t>
                </a:r>
                <a:r>
                  <a:rPr lang="vi-VN"/>
                  <a:t>quan </a:t>
                </a:r>
                <a:r>
                  <a:rPr lang="vi-VN" smtClean="0"/>
                  <a:t>tốc độ của </a:t>
                </a:r>
                <a:r>
                  <a:rPr lang="vi-VN"/>
                  <a:t>n tiến trình</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1717" r="-1043"/>
                </a:stretch>
              </a:blipFill>
            </p:spPr>
            <p:txBody>
              <a:bodyPr/>
              <a:lstStyle/>
              <a:p>
                <a:r>
                  <a:rPr lang="en-US">
                    <a:noFill/>
                  </a:rPr>
                  <a:t> </a:t>
                </a:r>
              </a:p>
            </p:txBody>
          </p:sp>
        </mc:Fallback>
      </mc:AlternateContent>
    </p:spTree>
    <p:extLst>
      <p:ext uri="{BB962C8B-B14F-4D97-AF65-F5344CB8AC3E}">
        <p14:creationId xmlns:p14="http://schemas.microsoft.com/office/powerpoint/2010/main" val="3639219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Giải pháp của Peterson</a:t>
            </a:r>
            <a:endParaRPr lang="vi-VN"/>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10000"/>
              </a:bodyPr>
              <a:lstStyle/>
              <a:p>
                <a:pPr algn="just"/>
                <a:r>
                  <a:rPr lang="vi-VN" smtClean="0"/>
                  <a:t>Giải </a:t>
                </a:r>
                <a:r>
                  <a:rPr lang="vi-VN"/>
                  <a:t>pháp đồng </a:t>
                </a:r>
                <a:r>
                  <a:rPr lang="vi-VN" smtClean="0"/>
                  <a:t>bộ cho hai tiến trình</a:t>
                </a:r>
                <a:endParaRPr lang="vi-VN"/>
              </a:p>
              <a:p>
                <a:pPr algn="just"/>
                <a:r>
                  <a:rPr lang="vi-VN" smtClean="0"/>
                  <a:t>Giả sử hai </a:t>
                </a:r>
                <a:r>
                  <a:rPr lang="vi-VN"/>
                  <a:t>lệnh LOAD và STORE là các </a:t>
                </a:r>
                <a:r>
                  <a:rPr lang="vi-VN" smtClean="0"/>
                  <a:t>lệnh nguyên tử (</a:t>
                </a:r>
                <a:r>
                  <a:rPr lang="vi-VN"/>
                  <a:t>thao tác không </a:t>
                </a:r>
                <a:r>
                  <a:rPr lang="vi-VN" smtClean="0"/>
                  <a:t>thể phân </a:t>
                </a:r>
                <a:r>
                  <a:rPr lang="vi-VN"/>
                  <a:t>chia)</a:t>
                </a:r>
              </a:p>
              <a:p>
                <a:pPr algn="just"/>
                <a:r>
                  <a:rPr lang="vi-VN" smtClean="0"/>
                  <a:t>Các tiến trình chia sẻ các </a:t>
                </a:r>
                <a:r>
                  <a:rPr lang="vi-VN"/>
                  <a:t>biến sau:</a:t>
                </a:r>
              </a:p>
              <a:p>
                <a:pPr lvl="1" algn="just"/>
                <a:r>
                  <a:rPr lang="vi-VN" smtClean="0"/>
                  <a:t>int </a:t>
                </a:r>
                <a:r>
                  <a:rPr lang="vi-VN"/>
                  <a:t>turn; </a:t>
                </a:r>
              </a:p>
              <a:p>
                <a:pPr lvl="1" algn="just"/>
                <a:r>
                  <a:rPr lang="vi-VN" smtClean="0"/>
                  <a:t>Boolean </a:t>
                </a:r>
                <a:r>
                  <a:rPr lang="vi-VN"/>
                  <a:t>flag[2</a:t>
                </a:r>
                <a:r>
                  <a:rPr lang="vi-VN" smtClean="0"/>
                  <a:t>]</a:t>
                </a:r>
                <a:r>
                  <a:rPr lang="en-US" smtClean="0"/>
                  <a:t>;</a:t>
                </a:r>
                <a:endParaRPr lang="vi-VN"/>
              </a:p>
              <a:p>
                <a:pPr algn="just"/>
                <a:r>
                  <a:rPr lang="vi-VN" smtClean="0"/>
                  <a:t>Biến turn </a:t>
                </a:r>
                <a:r>
                  <a:rPr lang="vi-VN"/>
                  <a:t>cho </a:t>
                </a:r>
                <a:r>
                  <a:rPr lang="vi-VN" smtClean="0"/>
                  <a:t>biết tiến trình nào được vào đoạn tới hạn</a:t>
                </a:r>
                <a:r>
                  <a:rPr lang="vi-VN"/>
                  <a:t>. </a:t>
                </a:r>
              </a:p>
              <a:p>
                <a:pPr algn="just"/>
                <a:r>
                  <a:rPr lang="vi-VN" smtClean="0"/>
                  <a:t>Mảng flag chỉ </a:t>
                </a:r>
                <a:r>
                  <a:rPr lang="vi-VN"/>
                  <a:t>xem </a:t>
                </a:r>
                <a:r>
                  <a:rPr lang="vi-VN" smtClean="0"/>
                  <a:t>liệu một tiến trình có sẵn sàng vào đoạn tới hạn </a:t>
                </a:r>
                <a:r>
                  <a:rPr lang="vi-VN"/>
                  <a:t>hay không.</a:t>
                </a:r>
              </a:p>
              <a:p>
                <a:pPr lvl="1" algn="just"/>
                <a:r>
                  <a:rPr lang="vi-VN" smtClean="0"/>
                  <a:t>flag[i</a:t>
                </a:r>
                <a:r>
                  <a:rPr lang="vi-VN"/>
                  <a:t>] = true là </a:t>
                </a:r>
                <a:r>
                  <a:rPr lang="vi-VN" smtClean="0"/>
                  <a:t>tiến trình </a:t>
                </a:r>
                <a14:m>
                  <m:oMath xmlns:m="http://schemas.openxmlformats.org/officeDocument/2006/math">
                    <m:sSub>
                      <m:sSubPr>
                        <m:ctrlPr>
                          <a:rPr lang="vi-VN" i="1" smtClean="0">
                            <a:latin typeface="Cambria Math"/>
                          </a:rPr>
                        </m:ctrlPr>
                      </m:sSubPr>
                      <m:e>
                        <m:r>
                          <a:rPr lang="vi-VN" b="0" i="1" smtClean="0">
                            <a:latin typeface="Cambria Math" panose="02040503050406030204" pitchFamily="18" charset="0"/>
                          </a:rPr>
                          <m:t>𝑃</m:t>
                        </m:r>
                      </m:e>
                      <m:sub>
                        <m:r>
                          <a:rPr lang="vi-VN" b="0" i="1" smtClean="0">
                            <a:latin typeface="Cambria Math" panose="02040503050406030204" pitchFamily="18" charset="0"/>
                          </a:rPr>
                          <m:t>𝑖</m:t>
                        </m:r>
                      </m:sub>
                    </m:sSub>
                  </m:oMath>
                </a14:m>
                <a:r>
                  <a:rPr lang="vi-VN" smtClean="0"/>
                  <a:t> sẵn </a:t>
                </a:r>
                <a:r>
                  <a:rPr lang="vi-VN"/>
                  <a:t>sàng </a:t>
                </a:r>
                <a:r>
                  <a:rPr lang="vi-VN" smtClean="0"/>
                  <a:t>vào đoạn tới hạn</a:t>
                </a:r>
                <a:endParaRPr lang="vi-VN"/>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28" t="-1453" r="-1043" b="-925"/>
                </a:stretch>
              </a:blipFill>
            </p:spPr>
            <p:txBody>
              <a:bodyPr/>
              <a:lstStyle/>
              <a:p>
                <a:r>
                  <a:rPr lang="en-US">
                    <a:noFill/>
                  </a:rPr>
                  <a:t> </a:t>
                </a:r>
              </a:p>
            </p:txBody>
          </p:sp>
        </mc:Fallback>
      </mc:AlternateContent>
    </p:spTree>
    <p:extLst>
      <p:ext uri="{BB962C8B-B14F-4D97-AF65-F5344CB8AC3E}">
        <p14:creationId xmlns:p14="http://schemas.microsoft.com/office/powerpoint/2010/main" val="3998116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3765</TotalTime>
  <Words>1906</Words>
  <Application>Microsoft Office PowerPoint</Application>
  <PresentationFormat>Custom</PresentationFormat>
  <Paragraphs>343</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Chương 4 ĐỒNG BỘ TIẾN TRÌNH</vt:lpstr>
      <vt:lpstr>Đồng bộ hóa tiến trình</vt:lpstr>
      <vt:lpstr>Nền tảng</vt:lpstr>
      <vt:lpstr>Mã nguồn cho Producer và Consumer</vt:lpstr>
      <vt:lpstr>Chạy đua...</vt:lpstr>
      <vt:lpstr>…Chạy đua</vt:lpstr>
      <vt:lpstr>Vấn đề đoạn tới hạn (Critical section)</vt:lpstr>
      <vt:lpstr>Giải pháp cho vấn đề “đoạn tới hạn”</vt:lpstr>
      <vt:lpstr>Giải pháp của Peterson</vt:lpstr>
      <vt:lpstr>Thuật toán cho tiến trình P_i</vt:lpstr>
      <vt:lpstr>Đồng bộ hóa nhờ phần cứng</vt:lpstr>
      <vt:lpstr>Lệnh TestAndSet</vt:lpstr>
      <vt:lpstr>Giải pháp dùng TestAndSet</vt:lpstr>
      <vt:lpstr>Lệnh Swap</vt:lpstr>
      <vt:lpstr>Giải pháp dùng Swap</vt:lpstr>
      <vt:lpstr>Semaphores</vt:lpstr>
      <vt:lpstr>Semaphore –Công cụ đồng bộ tổng quát</vt:lpstr>
      <vt:lpstr>Cài đặt Semaphore</vt:lpstr>
      <vt:lpstr>Cài đặt Semaphore không chờ-bận</vt:lpstr>
      <vt:lpstr>Cài đặt Semaphore không chờ - bận</vt:lpstr>
      <vt:lpstr>Bế tắc và Chết đói</vt:lpstr>
      <vt:lpstr> Các bài toán đồng bộ kinh điển</vt:lpstr>
      <vt:lpstr>Bài toán “Bộ đệm giới hạn”</vt:lpstr>
      <vt:lpstr>Bài toán “Bộ đệm giới hạn”</vt:lpstr>
      <vt:lpstr>Bài toán “Đọc - ghi”</vt:lpstr>
      <vt:lpstr>Bài toán “Đọc - ghi”</vt:lpstr>
      <vt:lpstr>Bài toán “Bữa ăn của các triết gia”...</vt:lpstr>
      <vt:lpstr>... Bài toán “Bữa ăn của các triết gia”</vt:lpstr>
      <vt:lpstr>Vấn đề của Semaphores</vt:lpstr>
      <vt:lpstr> Monitors...</vt:lpstr>
      <vt:lpstr>... Monitor</vt:lpstr>
      <vt:lpstr>Các biến điều kiện</vt:lpstr>
      <vt:lpstr>Monitor với các biến điều kiện</vt:lpstr>
      <vt:lpstr>Giải pháp cho bài toán “Bữa ăn của các triết gia”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Kim Sao</dc:creator>
  <cp:lastModifiedBy>nttoan</cp:lastModifiedBy>
  <cp:revision>116</cp:revision>
  <dcterms:created xsi:type="dcterms:W3CDTF">2016-01-06T01:29:25Z</dcterms:created>
  <dcterms:modified xsi:type="dcterms:W3CDTF">2021-02-26T15:29:01Z</dcterms:modified>
</cp:coreProperties>
</file>