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407" r:id="rId31"/>
    <p:sldId id="408" r:id="rId32"/>
    <p:sldId id="409" r:id="rId33"/>
    <p:sldId id="410" r:id="rId34"/>
    <p:sldId id="411" r:id="rId35"/>
    <p:sldId id="412" r:id="rId36"/>
    <p:sldId id="426" r:id="rId37"/>
    <p:sldId id="427" r:id="rId38"/>
    <p:sldId id="413" r:id="rId39"/>
    <p:sldId id="414" r:id="rId40"/>
    <p:sldId id="415" r:id="rId41"/>
    <p:sldId id="416" r:id="rId42"/>
    <p:sldId id="428" r:id="rId43"/>
    <p:sldId id="417" r:id="rId44"/>
    <p:sldId id="418" r:id="rId45"/>
    <p:sldId id="419" r:id="rId46"/>
    <p:sldId id="420" r:id="rId47"/>
    <p:sldId id="421" r:id="rId48"/>
    <p:sldId id="422" r:id="rId49"/>
    <p:sldId id="423" r:id="rId50"/>
    <p:sldId id="424" r:id="rId51"/>
    <p:sldId id="425" r:id="rId52"/>
    <p:sldId id="429" r:id="rId53"/>
    <p:sldId id="430" r:id="rId54"/>
    <p:sldId id="431" r:id="rId55"/>
    <p:sldId id="432" r:id="rId56"/>
    <p:sldId id="433" r:id="rId57"/>
    <p:sldId id="343" r:id="rId58"/>
    <p:sldId id="342" r:id="rId59"/>
    <p:sldId id="344" r:id="rId6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66"/>
    <a:srgbClr val="0000FF"/>
    <a:srgbClr val="003399"/>
    <a:srgbClr val="00FFFF"/>
    <a:srgbClr val="009900"/>
    <a:srgbClr val="00FF00"/>
    <a:srgbClr val="00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739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lpha-scan.co.uk/images/operating-systems-pi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9" y="3223186"/>
            <a:ext cx="11436509" cy="278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470647" y="3223186"/>
            <a:ext cx="11497235" cy="27742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7048"/>
            <a:ext cx="9144000" cy="17406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389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790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887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1030138" cy="635635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28769" y="509168"/>
            <a:ext cx="11049000" cy="634883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02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252"/>
            <a:ext cx="10515600" cy="4610965"/>
          </a:xfrm>
          <a:ln>
            <a:noFill/>
          </a:ln>
        </p:spPr>
        <p:txBody>
          <a:bodyPr/>
          <a:lstStyle>
            <a:lvl1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  <p:pic>
        <p:nvPicPr>
          <p:cNvPr id="2050" name="Picture 2" descr="http://www.blackboxtoolkit.com/images/os_issues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961" y="132139"/>
            <a:ext cx="1360395" cy="136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852830" y="1260493"/>
            <a:ext cx="9394404" cy="45719"/>
            <a:chOff x="-1707554" y="1208223"/>
            <a:chExt cx="9394404" cy="117808"/>
          </a:xfrm>
        </p:grpSpPr>
        <p:sp>
          <p:nvSpPr>
            <p:cNvPr id="11" name="Flowchart: Manual Input 10"/>
            <p:cNvSpPr/>
            <p:nvPr userDrawn="1"/>
          </p:nvSpPr>
          <p:spPr>
            <a:xfrm rot="5400000">
              <a:off x="6446743" y="78680"/>
              <a:ext cx="110564" cy="2369650"/>
            </a:xfrm>
            <a:prstGeom prst="flowChartManualIn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Flowchart: Manual Input 13"/>
            <p:cNvSpPr/>
            <p:nvPr userDrawn="1"/>
          </p:nvSpPr>
          <p:spPr>
            <a:xfrm rot="5400000">
              <a:off x="5746771" y="78681"/>
              <a:ext cx="110564" cy="2369650"/>
            </a:xfrm>
            <a:prstGeom prst="flowChartManualInpu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Flowchart: Manual Input 14"/>
            <p:cNvSpPr/>
            <p:nvPr userDrawn="1"/>
          </p:nvSpPr>
          <p:spPr>
            <a:xfrm rot="5400000">
              <a:off x="5000064" y="80787"/>
              <a:ext cx="106352" cy="2369650"/>
            </a:xfrm>
            <a:prstGeom prst="flowChartManualInpu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Flowchart: Manual Input 15"/>
            <p:cNvSpPr/>
            <p:nvPr userDrawn="1"/>
          </p:nvSpPr>
          <p:spPr>
            <a:xfrm rot="5400000">
              <a:off x="4028545" y="78681"/>
              <a:ext cx="110564" cy="2369650"/>
            </a:xfrm>
            <a:prstGeom prst="flowChartManualInpu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Flowchart: Manual Input 16"/>
            <p:cNvSpPr/>
            <p:nvPr userDrawn="1"/>
          </p:nvSpPr>
          <p:spPr>
            <a:xfrm rot="5400000">
              <a:off x="3319141" y="78680"/>
              <a:ext cx="110564" cy="2369650"/>
            </a:xfrm>
            <a:prstGeom prst="flowChartManualInpu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Flowchart: Manual Input 17"/>
            <p:cNvSpPr/>
            <p:nvPr userDrawn="1"/>
          </p:nvSpPr>
          <p:spPr>
            <a:xfrm rot="5400000">
              <a:off x="2501144" y="78680"/>
              <a:ext cx="110564" cy="2369650"/>
            </a:xfrm>
            <a:prstGeom prst="flowChartManualInpu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Flowchart: Manual Input 18"/>
            <p:cNvSpPr/>
            <p:nvPr userDrawn="1"/>
          </p:nvSpPr>
          <p:spPr>
            <a:xfrm rot="5400000">
              <a:off x="1772762" y="273662"/>
              <a:ext cx="110564" cy="1979687"/>
            </a:xfrm>
            <a:prstGeom prst="flowChartManualInpu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Flowchart: Manual Input 20"/>
            <p:cNvSpPr/>
            <p:nvPr userDrawn="1"/>
          </p:nvSpPr>
          <p:spPr>
            <a:xfrm rot="5400000">
              <a:off x="870774" y="85923"/>
              <a:ext cx="110564" cy="2369650"/>
            </a:xfrm>
            <a:prstGeom prst="flowChartManualIn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Flowchart: Manual Input 21"/>
            <p:cNvSpPr/>
            <p:nvPr userDrawn="1"/>
          </p:nvSpPr>
          <p:spPr>
            <a:xfrm rot="5400000">
              <a:off x="170802" y="85924"/>
              <a:ext cx="110564" cy="2369650"/>
            </a:xfrm>
            <a:prstGeom prst="flowChartManualInpu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Flowchart: Manual Input 22"/>
            <p:cNvSpPr/>
            <p:nvPr userDrawn="1"/>
          </p:nvSpPr>
          <p:spPr>
            <a:xfrm rot="5400000">
              <a:off x="-575905" y="88030"/>
              <a:ext cx="106352" cy="2369650"/>
            </a:xfrm>
            <a:prstGeom prst="flowChartManualInpu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10750847" y="82726"/>
            <a:ext cx="1371600" cy="1361184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259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155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919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15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522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637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583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365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518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Chương 6</a:t>
            </a:r>
            <a:br>
              <a:rPr lang="en-US" b="1" smtClean="0"/>
            </a:br>
            <a:r>
              <a:rPr lang="en-US" sz="8000" b="1" smtClean="0"/>
              <a:t>QUẢN </a:t>
            </a:r>
            <a:r>
              <a:rPr lang="en-US" sz="8000" b="1" smtClean="0"/>
              <a:t>LÝ BỘ NHỚ</a:t>
            </a:r>
            <a:endParaRPr lang="vi-VN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04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Liên kết động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/>
              <a:t>Việc liên </a:t>
            </a:r>
            <a:r>
              <a:rPr lang="vi-VN" smtClean="0"/>
              <a:t>kết sẽ bị </a:t>
            </a:r>
            <a:r>
              <a:rPr lang="vi-VN"/>
              <a:t>trì </a:t>
            </a:r>
            <a:r>
              <a:rPr lang="vi-VN" smtClean="0"/>
              <a:t>hoãn đến thời gian thực thi</a:t>
            </a:r>
            <a:endParaRPr lang="vi-VN"/>
          </a:p>
          <a:p>
            <a:pPr algn="just"/>
            <a:r>
              <a:rPr lang="vi-VN" smtClean="0"/>
              <a:t>Các đoạn mã nhỏ</a:t>
            </a:r>
            <a:r>
              <a:rPr lang="vi-VN"/>
              <a:t>, </a:t>
            </a:r>
            <a:r>
              <a:rPr lang="vi-VN" smtClean="0"/>
              <a:t>gọi là stub</a:t>
            </a:r>
            <a:r>
              <a:rPr lang="vi-VN"/>
              <a:t>, </a:t>
            </a:r>
            <a:r>
              <a:rPr lang="vi-VN" smtClean="0"/>
              <a:t>được sử dụng để xác định thủ tục thư viện </a:t>
            </a:r>
            <a:r>
              <a:rPr lang="vi-VN"/>
              <a:t>trong vùng </a:t>
            </a:r>
            <a:r>
              <a:rPr lang="vi-VN" smtClean="0"/>
              <a:t>bộ nhớ thích </a:t>
            </a:r>
            <a:r>
              <a:rPr lang="vi-VN"/>
              <a:t>hợp.</a:t>
            </a:r>
          </a:p>
          <a:p>
            <a:pPr algn="just"/>
            <a:r>
              <a:rPr lang="vi-VN" smtClean="0"/>
              <a:t>Stub được thay thế bởi địa chỉ vật lý của </a:t>
            </a:r>
            <a:r>
              <a:rPr lang="vi-VN"/>
              <a:t>routine và </a:t>
            </a:r>
            <a:r>
              <a:rPr lang="vi-VN" smtClean="0"/>
              <a:t>thực thi routine</a:t>
            </a:r>
            <a:endParaRPr lang="vi-VN"/>
          </a:p>
          <a:p>
            <a:pPr algn="just"/>
            <a:r>
              <a:rPr lang="vi-VN" smtClean="0"/>
              <a:t>Hệ điều </a:t>
            </a:r>
            <a:r>
              <a:rPr lang="vi-VN"/>
              <a:t>hành </a:t>
            </a:r>
            <a:r>
              <a:rPr lang="vi-VN" smtClean="0"/>
              <a:t>cần phải kiểm tra xem liệu phương thức có nằm trong địa chỉ bộ nhớ của tiến trình</a:t>
            </a:r>
            <a:endParaRPr lang="vi-VN"/>
          </a:p>
          <a:p>
            <a:pPr algn="just"/>
            <a:r>
              <a:rPr lang="vi-VN" smtClean="0"/>
              <a:t>Liên kết động rất hữu hiệu </a:t>
            </a:r>
            <a:r>
              <a:rPr lang="vi-VN"/>
              <a:t>cho các </a:t>
            </a:r>
            <a:r>
              <a:rPr lang="vi-VN" smtClean="0"/>
              <a:t>thư viện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8862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Overlays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vi-VN" sz="3600" smtClean="0"/>
              <a:t>Chỉ giữ trong bộ nhớ những </a:t>
            </a:r>
            <a:r>
              <a:rPr lang="vi-VN" sz="3600"/>
              <a:t>câu lệnh và </a:t>
            </a:r>
            <a:r>
              <a:rPr lang="vi-VN" sz="3600" smtClean="0"/>
              <a:t>dữ liệu cần trong bất cứ thời điểm nào</a:t>
            </a:r>
            <a:endParaRPr lang="vi-VN" sz="3600"/>
          </a:p>
          <a:p>
            <a:pPr algn="just"/>
            <a:r>
              <a:rPr lang="vi-VN" sz="3600" smtClean="0"/>
              <a:t>Cần khi tiến trình lớn hơn kích cỡ bộ nhớ được gán cho </a:t>
            </a:r>
            <a:r>
              <a:rPr lang="vi-VN" sz="3600"/>
              <a:t>nó</a:t>
            </a:r>
          </a:p>
          <a:p>
            <a:pPr algn="just"/>
            <a:r>
              <a:rPr lang="vi-VN" sz="3600" smtClean="0"/>
              <a:t>Được thực thi bởi người </a:t>
            </a:r>
            <a:r>
              <a:rPr lang="vi-VN" sz="3600"/>
              <a:t>dùng, không </a:t>
            </a:r>
            <a:r>
              <a:rPr lang="vi-VN" sz="3600" smtClean="0"/>
              <a:t>cần sự hỗ trợ đặc biệt từ hệ điều </a:t>
            </a:r>
            <a:r>
              <a:rPr lang="vi-VN" sz="3600"/>
              <a:t>hành, </a:t>
            </a:r>
            <a:r>
              <a:rPr lang="vi-VN" sz="3600" smtClean="0"/>
              <a:t>thiết kế lập trình của cấu trúc </a:t>
            </a:r>
            <a:r>
              <a:rPr lang="vi-VN" sz="3600"/>
              <a:t>overlay </a:t>
            </a:r>
            <a:r>
              <a:rPr lang="vi-VN" sz="3600" smtClean="0"/>
              <a:t>tương đối phức tạp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321475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Overlays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5850" y="1555750"/>
            <a:ext cx="5960300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72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Swapping...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vi-VN" smtClean="0"/>
              <a:t>Một tiến trình có thể bị </a:t>
            </a:r>
            <a:r>
              <a:rPr lang="vi-VN"/>
              <a:t>swapped </a:t>
            </a:r>
            <a:r>
              <a:rPr lang="vi-VN" smtClean="0"/>
              <a:t>tạm ra bộ lưu trữ nền</a:t>
            </a:r>
            <a:r>
              <a:rPr lang="vi-VN"/>
              <a:t>, sau </a:t>
            </a:r>
            <a:r>
              <a:rPr lang="vi-VN" smtClean="0"/>
              <a:t>đó được mang trở lại bộ nhớ để thực thi tiếp</a:t>
            </a:r>
            <a:endParaRPr lang="vi-VN"/>
          </a:p>
          <a:p>
            <a:pPr algn="just"/>
            <a:r>
              <a:rPr lang="vi-VN" smtClean="0"/>
              <a:t>Bộ lưu trữ nền – đĩa tốc độ nhanh</a:t>
            </a:r>
            <a:r>
              <a:rPr lang="vi-VN"/>
              <a:t>, </a:t>
            </a:r>
            <a:r>
              <a:rPr lang="vi-VN" smtClean="0"/>
              <a:t>đủ lớn để lưu trữ phiên bản của tất cả ảnh bộ nhớ cho tất cả người </a:t>
            </a:r>
            <a:r>
              <a:rPr lang="vi-VN"/>
              <a:t>dùng; phải cung </a:t>
            </a:r>
            <a:r>
              <a:rPr lang="vi-VN" smtClean="0"/>
              <a:t>cấp khả năng </a:t>
            </a:r>
            <a:r>
              <a:rPr lang="vi-VN"/>
              <a:t>truy </a:t>
            </a:r>
            <a:r>
              <a:rPr lang="vi-VN" smtClean="0"/>
              <a:t>cập trực tiếp đến các ảnh bộ nhớ này. </a:t>
            </a:r>
          </a:p>
          <a:p>
            <a:pPr algn="just"/>
            <a:r>
              <a:rPr lang="vi-VN" smtClean="0"/>
              <a:t>Roll out, roll in – biến thể swapping được sử dụng trong thuật toán lấp lịch có ưu tiên; tiến trình có độ ưu tiên thấp nhất bị swap ra cho phép tiến trình có độ ưu tiên cao nhất được tải vào và thực thi. 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7644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...Swapping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3600" smtClean="0"/>
              <a:t>Một </a:t>
            </a:r>
            <a:r>
              <a:rPr lang="vi-VN" sz="3600"/>
              <a:t>trong những giai đoạn quan trọng trong thời gian swap là thời gian chuyển đổi ngữ cảnh</a:t>
            </a:r>
          </a:p>
          <a:p>
            <a:pPr lvl="1" algn="just"/>
            <a:r>
              <a:rPr lang="vi-VN" sz="3200"/>
              <a:t>Tổng thời gian chuyển giao tỉ lệ với tổng dung lượng bộ nhớ bị swap.</a:t>
            </a:r>
          </a:p>
          <a:p>
            <a:pPr algn="just"/>
            <a:r>
              <a:rPr lang="vi-VN" sz="3600"/>
              <a:t>Ta có thể thấy nhiều phiên bản biến thể trên rất nhiều hệ thống, i.e., UNIX, Linux, and Windows.</a:t>
            </a:r>
            <a:endParaRPr lang="vi-VN" sz="4400"/>
          </a:p>
        </p:txBody>
      </p:sp>
    </p:spTree>
    <p:extLst>
      <p:ext uri="{BB962C8B-B14F-4D97-AF65-F5344CB8AC3E}">
        <p14:creationId xmlns:p14="http://schemas.microsoft.com/office/powerpoint/2010/main" val="786093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Lược đồ Swapping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013" y="1555750"/>
            <a:ext cx="5561974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4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Phân phối bộ nhớ liên tục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vi-VN" smtClean="0"/>
              <a:t>Bộ nhớ chính thường được </a:t>
            </a:r>
            <a:r>
              <a:rPr lang="vi-VN"/>
              <a:t>chia thành hai phần</a:t>
            </a:r>
          </a:p>
          <a:p>
            <a:pPr lvl="1" algn="just"/>
            <a:r>
              <a:rPr lang="vi-VN" smtClean="0"/>
              <a:t>Phần lưu trú hệ điều </a:t>
            </a:r>
            <a:r>
              <a:rPr lang="vi-VN"/>
              <a:t>hành, </a:t>
            </a:r>
            <a:r>
              <a:rPr lang="vi-VN" smtClean="0"/>
              <a:t>thường được tổ chức trong vùng bộ nhớ thấp (địa chỉ </a:t>
            </a:r>
            <a:r>
              <a:rPr lang="vi-VN"/>
              <a:t>thấp) </a:t>
            </a:r>
            <a:r>
              <a:rPr lang="vi-VN" smtClean="0"/>
              <a:t>với vector </a:t>
            </a:r>
            <a:r>
              <a:rPr lang="vi-VN"/>
              <a:t>ngắt.</a:t>
            </a:r>
          </a:p>
          <a:p>
            <a:pPr lvl="1" algn="just"/>
            <a:r>
              <a:rPr lang="vi-VN" smtClean="0"/>
              <a:t>Các </a:t>
            </a:r>
            <a:r>
              <a:rPr lang="vi-VN"/>
              <a:t>tiến trình người dùng, </a:t>
            </a:r>
            <a:r>
              <a:rPr lang="vi-VN" smtClean="0"/>
              <a:t>thường được tổ chức trong vùng bộ nhớ cao</a:t>
            </a:r>
            <a:r>
              <a:rPr lang="vi-VN"/>
              <a:t>. </a:t>
            </a:r>
          </a:p>
          <a:p>
            <a:pPr algn="just"/>
            <a:r>
              <a:rPr lang="vi-VN" smtClean="0"/>
              <a:t>Bảo vệ</a:t>
            </a:r>
            <a:endParaRPr lang="vi-VN"/>
          </a:p>
          <a:p>
            <a:pPr lvl="1" algn="just"/>
            <a:r>
              <a:rPr lang="vi-VN" smtClean="0"/>
              <a:t>Lược đồ thanh </a:t>
            </a:r>
            <a:r>
              <a:rPr lang="vi-VN"/>
              <a:t>ghi relocation cho </a:t>
            </a:r>
            <a:r>
              <a:rPr lang="vi-VN" smtClean="0"/>
              <a:t>việc bảo vệ các tiến trình người </a:t>
            </a:r>
            <a:r>
              <a:rPr lang="vi-VN"/>
              <a:t>dùng.</a:t>
            </a:r>
          </a:p>
          <a:p>
            <a:pPr lvl="1" algn="just"/>
            <a:r>
              <a:rPr lang="vi-VN" smtClean="0"/>
              <a:t>Thay </a:t>
            </a:r>
            <a:r>
              <a:rPr lang="vi-VN"/>
              <a:t>ghi relocation </a:t>
            </a:r>
            <a:r>
              <a:rPr lang="vi-VN" smtClean="0"/>
              <a:t>chứa giá trị của địa chỉ vật lý nhỏ nhất</a:t>
            </a:r>
            <a:r>
              <a:rPr lang="vi-VN"/>
              <a:t>; thanh ghi </a:t>
            </a:r>
            <a:r>
              <a:rPr lang="vi-VN" smtClean="0"/>
              <a:t>giới hạn chứa </a:t>
            </a:r>
            <a:r>
              <a:rPr lang="vi-VN"/>
              <a:t>các giá trị </a:t>
            </a:r>
            <a:r>
              <a:rPr lang="vi-VN" smtClean="0"/>
              <a:t>từ miền địa chỉ logic </a:t>
            </a:r>
            <a:r>
              <a:rPr lang="vi-VN"/>
              <a:t>– các </a:t>
            </a:r>
            <a:r>
              <a:rPr lang="vi-VN" smtClean="0"/>
              <a:t>địa chỉ </a:t>
            </a:r>
            <a:r>
              <a:rPr lang="vi-VN"/>
              <a:t>logic </a:t>
            </a:r>
            <a:r>
              <a:rPr lang="vi-VN" smtClean="0"/>
              <a:t>phải có giá trị nhỏ hơn giá trị của thanh </a:t>
            </a:r>
            <a:r>
              <a:rPr lang="vi-VN"/>
              <a:t>ghi </a:t>
            </a:r>
            <a:r>
              <a:rPr lang="vi-VN" smtClean="0"/>
              <a:t>giới hạn</a:t>
            </a:r>
            <a:r>
              <a:rPr lang="vi-V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8794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mtClean="0"/>
              <a:t>Hỗ trợ phần cứng cho các thanh ghi relocation và thanh ghi limit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6000" y="1580641"/>
            <a:ext cx="6000000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94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... </a:t>
            </a:r>
            <a:r>
              <a:rPr lang="vi-VN" smtClean="0"/>
              <a:t>Phân phối liên tục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2400"/>
              <a:t>Phân phối đa </a:t>
            </a:r>
            <a:r>
              <a:rPr lang="vi-VN" sz="2400" smtClean="0"/>
              <a:t>phân đoạn</a:t>
            </a:r>
            <a:endParaRPr lang="vi-VN" sz="2400"/>
          </a:p>
          <a:p>
            <a:pPr lvl="1" algn="just"/>
            <a:r>
              <a:rPr lang="vi-VN" sz="2000" smtClean="0"/>
              <a:t>Lỗ hổng – khối bộ nhớ rỗi</a:t>
            </a:r>
            <a:r>
              <a:rPr lang="vi-VN" sz="2000"/>
              <a:t>; các </a:t>
            </a:r>
            <a:r>
              <a:rPr lang="vi-VN" sz="2000" smtClean="0"/>
              <a:t>lỗ hổng với những </a:t>
            </a:r>
            <a:r>
              <a:rPr lang="vi-VN" sz="2000"/>
              <a:t>kích </a:t>
            </a:r>
            <a:r>
              <a:rPr lang="vi-VN" sz="2000" smtClean="0"/>
              <a:t>cỡ khác </a:t>
            </a:r>
            <a:r>
              <a:rPr lang="vi-VN" sz="2000"/>
              <a:t>nhau </a:t>
            </a:r>
            <a:r>
              <a:rPr lang="vi-VN" sz="2000" smtClean="0"/>
              <a:t>nằm rải </a:t>
            </a:r>
            <a:r>
              <a:rPr lang="vi-VN" sz="2000"/>
              <a:t>rác trong </a:t>
            </a:r>
            <a:r>
              <a:rPr lang="vi-VN" sz="2000" smtClean="0"/>
              <a:t>bộ nhớ</a:t>
            </a:r>
            <a:r>
              <a:rPr lang="vi-VN" sz="2000"/>
              <a:t>.</a:t>
            </a:r>
          </a:p>
          <a:p>
            <a:pPr lvl="1" algn="just"/>
            <a:r>
              <a:rPr lang="vi-VN" sz="2000" smtClean="0"/>
              <a:t>Khi một tiến trình cần tải vào bộ nhớ</a:t>
            </a:r>
            <a:r>
              <a:rPr lang="vi-VN" sz="2000"/>
              <a:t>, </a:t>
            </a:r>
            <a:r>
              <a:rPr lang="vi-VN" sz="2000" smtClean="0"/>
              <a:t>nó được </a:t>
            </a:r>
            <a:r>
              <a:rPr lang="vi-VN" sz="2000"/>
              <a:t>phân phối vùng </a:t>
            </a:r>
            <a:r>
              <a:rPr lang="vi-VN" sz="2000" smtClean="0"/>
              <a:t>bộ nhớ từ lỗ hổng đủ lớn chứa nó</a:t>
            </a:r>
            <a:r>
              <a:rPr lang="vi-VN" sz="2000"/>
              <a:t>.</a:t>
            </a:r>
          </a:p>
          <a:p>
            <a:pPr lvl="1" algn="just"/>
            <a:r>
              <a:rPr lang="vi-VN" sz="2000" smtClean="0"/>
              <a:t>Hệ điều </a:t>
            </a:r>
            <a:r>
              <a:rPr lang="vi-VN" sz="2000"/>
              <a:t>hành quản lý thông tin về:</a:t>
            </a:r>
          </a:p>
          <a:p>
            <a:pPr marL="457200" lvl="1" indent="0" algn="just">
              <a:buNone/>
            </a:pPr>
            <a:r>
              <a:rPr lang="vi-VN" sz="2000"/>
              <a:t>a) các </a:t>
            </a:r>
            <a:r>
              <a:rPr lang="vi-VN" sz="2000" smtClean="0"/>
              <a:t>phân đoạn đã được </a:t>
            </a:r>
            <a:r>
              <a:rPr lang="vi-VN" sz="2000"/>
              <a:t>phân </a:t>
            </a:r>
            <a:r>
              <a:rPr lang="vi-VN" sz="2000" smtClean="0"/>
              <a:t>phối b) Các phân đoạn rỗi (lỗ hổng</a:t>
            </a:r>
            <a:r>
              <a:rPr lang="vi-VN" sz="200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18" y="4429929"/>
            <a:ext cx="6843793" cy="225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30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Bài toán phân phối bộ nhớ động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vi-VN"/>
              <a:t>Làm </a:t>
            </a:r>
            <a:r>
              <a:rPr lang="vi-VN" smtClean="0"/>
              <a:t>thế nào để phân phối tiến </a:t>
            </a:r>
            <a:r>
              <a:rPr lang="vi-VN"/>
              <a:t>trình có kích </a:t>
            </a:r>
            <a:r>
              <a:rPr lang="vi-VN" smtClean="0"/>
              <a:t>cỡ n vào </a:t>
            </a:r>
            <a:r>
              <a:rPr lang="vi-VN"/>
              <a:t>một danh sách các </a:t>
            </a:r>
            <a:r>
              <a:rPr lang="vi-VN" smtClean="0"/>
              <a:t>lỗ hổng </a:t>
            </a:r>
            <a:r>
              <a:rPr lang="vi-VN"/>
              <a:t>còn rỗi</a:t>
            </a:r>
          </a:p>
          <a:p>
            <a:pPr lvl="1" algn="just"/>
            <a:r>
              <a:rPr lang="vi-VN" smtClean="0"/>
              <a:t>First-fit</a:t>
            </a:r>
            <a:r>
              <a:rPr lang="vi-VN"/>
              <a:t>: tìm </a:t>
            </a:r>
            <a:r>
              <a:rPr lang="vi-VN" smtClean="0"/>
              <a:t>lỗ hổng đầu tiên đủ lớn</a:t>
            </a:r>
            <a:endParaRPr lang="vi-VN"/>
          </a:p>
          <a:p>
            <a:pPr lvl="1" algn="just"/>
            <a:r>
              <a:rPr lang="vi-VN" smtClean="0"/>
              <a:t>Best-fit</a:t>
            </a:r>
            <a:r>
              <a:rPr lang="vi-VN"/>
              <a:t>: tìm </a:t>
            </a:r>
            <a:r>
              <a:rPr lang="vi-VN" smtClean="0"/>
              <a:t>lỗ hổng </a:t>
            </a:r>
            <a:r>
              <a:rPr lang="vi-VN"/>
              <a:t>bé nhất, </a:t>
            </a:r>
            <a:r>
              <a:rPr lang="vi-VN" smtClean="0"/>
              <a:t>đủ lớn</a:t>
            </a:r>
            <a:endParaRPr lang="vi-VN"/>
          </a:p>
          <a:p>
            <a:pPr lvl="2" algn="just"/>
            <a:r>
              <a:rPr lang="vi-VN" smtClean="0"/>
              <a:t>Tìm </a:t>
            </a:r>
            <a:r>
              <a:rPr lang="vi-VN"/>
              <a:t>kiếm trên toàn </a:t>
            </a:r>
            <a:r>
              <a:rPr lang="vi-VN" smtClean="0"/>
              <a:t>bộ danh </a:t>
            </a:r>
            <a:r>
              <a:rPr lang="vi-VN"/>
              <a:t>sách các </a:t>
            </a:r>
            <a:r>
              <a:rPr lang="vi-VN" smtClean="0"/>
              <a:t>lỗ hổng </a:t>
            </a:r>
            <a:r>
              <a:rPr lang="vi-VN"/>
              <a:t>(</a:t>
            </a:r>
            <a:r>
              <a:rPr lang="vi-VN" smtClean="0"/>
              <a:t>trừ phi </a:t>
            </a:r>
            <a:r>
              <a:rPr lang="vi-VN"/>
              <a:t>các </a:t>
            </a:r>
            <a:r>
              <a:rPr lang="vi-VN" smtClean="0"/>
              <a:t>lỗ hổng được sắp xếp </a:t>
            </a:r>
            <a:r>
              <a:rPr lang="vi-VN"/>
              <a:t>theo kích cỡ)</a:t>
            </a:r>
          </a:p>
          <a:p>
            <a:pPr lvl="2" algn="just"/>
            <a:r>
              <a:rPr lang="vi-VN" smtClean="0"/>
              <a:t>Sinh </a:t>
            </a:r>
            <a:r>
              <a:rPr lang="vi-VN"/>
              <a:t>ra </a:t>
            </a:r>
            <a:r>
              <a:rPr lang="vi-VN" smtClean="0"/>
              <a:t>phần thừa nhỏ nhất</a:t>
            </a:r>
            <a:endParaRPr lang="vi-VN"/>
          </a:p>
          <a:p>
            <a:pPr lvl="1" algn="just"/>
            <a:r>
              <a:rPr lang="vi-VN" smtClean="0"/>
              <a:t>Worst-fit</a:t>
            </a:r>
            <a:r>
              <a:rPr lang="vi-VN"/>
              <a:t>: tìm </a:t>
            </a:r>
            <a:r>
              <a:rPr lang="vi-VN" smtClean="0"/>
              <a:t>lỗ hổng lớn nhất</a:t>
            </a:r>
            <a:endParaRPr lang="vi-VN"/>
          </a:p>
          <a:p>
            <a:pPr lvl="2" algn="just"/>
            <a:r>
              <a:rPr lang="vi-VN" smtClean="0"/>
              <a:t>Cũng phải tìm kiếm</a:t>
            </a:r>
            <a:endParaRPr lang="vi-VN"/>
          </a:p>
          <a:p>
            <a:pPr lvl="2" algn="just"/>
            <a:r>
              <a:rPr lang="vi-VN" smtClean="0"/>
              <a:t>Sinh </a:t>
            </a:r>
            <a:r>
              <a:rPr lang="vi-VN"/>
              <a:t>ra </a:t>
            </a:r>
            <a:r>
              <a:rPr lang="vi-VN" smtClean="0"/>
              <a:t>phần thừa lớn nhất</a:t>
            </a:r>
            <a:endParaRPr lang="vi-VN"/>
          </a:p>
          <a:p>
            <a:pPr algn="just"/>
            <a:r>
              <a:rPr lang="vi-VN" smtClean="0"/>
              <a:t>First-fit </a:t>
            </a:r>
            <a:r>
              <a:rPr lang="vi-VN"/>
              <a:t>và best-fit </a:t>
            </a:r>
            <a:r>
              <a:rPr lang="vi-VN" smtClean="0"/>
              <a:t>tốt hơn chiến lược </a:t>
            </a:r>
            <a:r>
              <a:rPr lang="vi-VN"/>
              <a:t>worst-fit </a:t>
            </a:r>
            <a:r>
              <a:rPr lang="vi-VN" smtClean="0"/>
              <a:t>trên quan điểm tốc độ và sự tận dụng </a:t>
            </a:r>
            <a:r>
              <a:rPr lang="vi-VN"/>
              <a:t>bộnhớ</a:t>
            </a:r>
          </a:p>
        </p:txBody>
      </p:sp>
    </p:spTree>
    <p:extLst>
      <p:ext uri="{BB962C8B-B14F-4D97-AF65-F5344CB8AC3E}">
        <p14:creationId xmlns:p14="http://schemas.microsoft.com/office/powerpoint/2010/main" val="229683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Quản lý bộ nhớ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Cơsở</a:t>
            </a:r>
          </a:p>
          <a:p>
            <a:r>
              <a:rPr lang="vi-VN" smtClean="0"/>
              <a:t>Swapping</a:t>
            </a:r>
            <a:endParaRPr lang="vi-VN"/>
          </a:p>
          <a:p>
            <a:r>
              <a:rPr lang="vi-VN" smtClean="0"/>
              <a:t>Phân phối bộ nhớ liên </a:t>
            </a:r>
            <a:r>
              <a:rPr lang="vi-VN"/>
              <a:t>tục</a:t>
            </a:r>
          </a:p>
          <a:p>
            <a:r>
              <a:rPr lang="vi-VN" smtClean="0"/>
              <a:t>Phân trang </a:t>
            </a:r>
            <a:r>
              <a:rPr lang="vi-VN"/>
              <a:t>(paging)</a:t>
            </a:r>
          </a:p>
          <a:p>
            <a:r>
              <a:rPr lang="vi-VN" smtClean="0"/>
              <a:t>Phân đoạn(segmentation</a:t>
            </a:r>
            <a:r>
              <a:rPr lang="vi-VN"/>
              <a:t>)</a:t>
            </a:r>
          </a:p>
          <a:p>
            <a:r>
              <a:rPr lang="vi-VN" smtClean="0"/>
              <a:t>Phân đoạn kết hợp với phân trang (Segmentation </a:t>
            </a:r>
            <a:r>
              <a:rPr lang="vi-VN"/>
              <a:t>với Paging)</a:t>
            </a:r>
          </a:p>
        </p:txBody>
      </p:sp>
    </p:spTree>
    <p:extLst>
      <p:ext uri="{BB962C8B-B14F-4D97-AF65-F5344CB8AC3E}">
        <p14:creationId xmlns:p14="http://schemas.microsoft.com/office/powerpoint/2010/main" val="723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Sự phân mảnh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vi-VN" b="1"/>
              <a:t>Phân mảnh </a:t>
            </a:r>
            <a:r>
              <a:rPr lang="vi-VN" b="1" smtClean="0"/>
              <a:t>ngoài </a:t>
            </a:r>
            <a:r>
              <a:rPr lang="vi-VN" smtClean="0"/>
              <a:t>– tổng không gian bộ nhớ có thể đáp ứng </a:t>
            </a:r>
            <a:r>
              <a:rPr lang="vi-VN"/>
              <a:t>yêu cầu, nhưng không liên tục</a:t>
            </a:r>
          </a:p>
          <a:p>
            <a:pPr algn="just"/>
            <a:r>
              <a:rPr lang="vi-VN" b="1" smtClean="0"/>
              <a:t>Phân </a:t>
            </a:r>
            <a:r>
              <a:rPr lang="vi-VN" b="1"/>
              <a:t>mảnh </a:t>
            </a:r>
            <a:r>
              <a:rPr lang="vi-VN" b="1" smtClean="0"/>
              <a:t>trong </a:t>
            </a:r>
            <a:r>
              <a:rPr lang="vi-VN" smtClean="0"/>
              <a:t>– bộ nhớ được </a:t>
            </a:r>
            <a:r>
              <a:rPr lang="vi-VN"/>
              <a:t>phân </a:t>
            </a:r>
            <a:r>
              <a:rPr lang="vi-VN" smtClean="0"/>
              <a:t>phối có thể lớn hơn một </a:t>
            </a:r>
            <a:r>
              <a:rPr lang="vi-VN"/>
              <a:t>chút so </a:t>
            </a:r>
            <a:r>
              <a:rPr lang="vi-VN" smtClean="0"/>
              <a:t>với yêu cầu</a:t>
            </a:r>
            <a:r>
              <a:rPr lang="vi-VN"/>
              <a:t>; </a:t>
            </a:r>
            <a:r>
              <a:rPr lang="vi-VN" smtClean="0"/>
              <a:t>sự khác biệt về kích cỡ này </a:t>
            </a:r>
            <a:r>
              <a:rPr lang="vi-VN"/>
              <a:t>là </a:t>
            </a:r>
            <a:r>
              <a:rPr lang="vi-VN" smtClean="0"/>
              <a:t>nội trong một </a:t>
            </a:r>
            <a:r>
              <a:rPr lang="vi-VN"/>
              <a:t>phân đoạn, và </a:t>
            </a:r>
            <a:r>
              <a:rPr lang="vi-VN" smtClean="0"/>
              <a:t>không được sử dụng</a:t>
            </a:r>
            <a:endParaRPr lang="vi-VN"/>
          </a:p>
          <a:p>
            <a:pPr algn="just"/>
            <a:r>
              <a:rPr lang="vi-VN" smtClean="0"/>
              <a:t>Làm </a:t>
            </a:r>
            <a:r>
              <a:rPr lang="vi-VN"/>
              <a:t>giảm phân mảnh ngoài bằng </a:t>
            </a:r>
            <a:r>
              <a:rPr lang="vi-VN" smtClean="0"/>
              <a:t>kết khối</a:t>
            </a:r>
            <a:endParaRPr lang="vi-VN"/>
          </a:p>
          <a:p>
            <a:pPr lvl="1" algn="just"/>
            <a:r>
              <a:rPr lang="vi-VN" smtClean="0"/>
              <a:t>Xáo </a:t>
            </a:r>
            <a:r>
              <a:rPr lang="vi-VN"/>
              <a:t>các nội dung </a:t>
            </a:r>
            <a:r>
              <a:rPr lang="vi-VN" smtClean="0"/>
              <a:t>bộ nhớ để đặt tất cả vùng bộ nhớ rỗi cạnh </a:t>
            </a:r>
            <a:r>
              <a:rPr lang="vi-VN"/>
              <a:t>nhau tạo thành </a:t>
            </a:r>
            <a:r>
              <a:rPr lang="vi-VN" smtClean="0"/>
              <a:t>một khối lớn</a:t>
            </a:r>
            <a:endParaRPr lang="vi-VN"/>
          </a:p>
          <a:p>
            <a:pPr lvl="1" algn="just"/>
            <a:r>
              <a:rPr lang="vi-VN" smtClean="0"/>
              <a:t>Kết khối chỉ </a:t>
            </a:r>
            <a:r>
              <a:rPr lang="vi-VN"/>
              <a:t>thích </a:t>
            </a:r>
            <a:r>
              <a:rPr lang="vi-VN" smtClean="0"/>
              <a:t>hợp khi việc phân đoạn lại là động và được thực hiện tại lúc thực thi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2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Phân trang (paging</a:t>
            </a:r>
            <a:r>
              <a:rPr lang="vi-VN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vi-VN" smtClean="0"/>
              <a:t>Không gian địa chỉ </a:t>
            </a:r>
            <a:r>
              <a:rPr lang="vi-VN"/>
              <a:t>logic </a:t>
            </a:r>
            <a:r>
              <a:rPr lang="vi-VN" smtClean="0"/>
              <a:t>của một tiến trình có thể không </a:t>
            </a:r>
            <a:r>
              <a:rPr lang="vi-VN"/>
              <a:t>liên tục; </a:t>
            </a:r>
          </a:p>
          <a:p>
            <a:pPr algn="just"/>
            <a:r>
              <a:rPr lang="vi-VN" smtClean="0"/>
              <a:t>Chia bộ nhớ vật </a:t>
            </a:r>
            <a:r>
              <a:rPr lang="vi-VN"/>
              <a:t>lý thành các </a:t>
            </a:r>
            <a:r>
              <a:rPr lang="vi-VN" smtClean="0"/>
              <a:t>khối có kích cỡ cố định gọi là frames (kích cỡ là lũy thừa của </a:t>
            </a:r>
            <a:r>
              <a:rPr lang="vi-VN"/>
              <a:t>2, khoảng </a:t>
            </a:r>
            <a:r>
              <a:rPr lang="vi-VN" smtClean="0"/>
              <a:t>từ 512 </a:t>
            </a:r>
            <a:r>
              <a:rPr lang="vi-VN"/>
              <a:t>bytes </a:t>
            </a:r>
            <a:r>
              <a:rPr lang="vi-VN" smtClean="0"/>
              <a:t>đến 8192 </a:t>
            </a:r>
            <a:r>
              <a:rPr lang="vi-VN"/>
              <a:t>bytes).</a:t>
            </a:r>
          </a:p>
          <a:p>
            <a:pPr algn="just"/>
            <a:r>
              <a:rPr lang="vi-VN" smtClean="0"/>
              <a:t>Chia bộ nhớ logic </a:t>
            </a:r>
            <a:r>
              <a:rPr lang="vi-VN"/>
              <a:t>thành các </a:t>
            </a:r>
            <a:r>
              <a:rPr lang="vi-VN" smtClean="0"/>
              <a:t>khối cũng </a:t>
            </a:r>
            <a:r>
              <a:rPr lang="vi-VN"/>
              <a:t>kích cỡ, </a:t>
            </a:r>
            <a:r>
              <a:rPr lang="vi-VN" smtClean="0"/>
              <a:t>gọi là trang (pages</a:t>
            </a:r>
            <a:r>
              <a:rPr lang="vi-VN"/>
              <a:t>).</a:t>
            </a:r>
          </a:p>
          <a:p>
            <a:pPr algn="just"/>
            <a:r>
              <a:rPr lang="vi-VN" smtClean="0"/>
              <a:t>Lưu lại tất cả các frames rỗi</a:t>
            </a:r>
            <a:r>
              <a:rPr lang="vi-VN"/>
              <a:t>.</a:t>
            </a:r>
          </a:p>
          <a:p>
            <a:pPr algn="just"/>
            <a:r>
              <a:rPr lang="vi-VN" smtClean="0"/>
              <a:t>Để thực thi một chương </a:t>
            </a:r>
            <a:r>
              <a:rPr lang="vi-VN"/>
              <a:t>trình </a:t>
            </a:r>
            <a:r>
              <a:rPr lang="vi-VN" smtClean="0"/>
              <a:t>có n </a:t>
            </a:r>
            <a:r>
              <a:rPr lang="vi-VN"/>
              <a:t>pages, </a:t>
            </a:r>
            <a:r>
              <a:rPr lang="vi-VN" smtClean="0"/>
              <a:t>cần tìm n frames rỗi và tải chương </a:t>
            </a:r>
            <a:r>
              <a:rPr lang="vi-VN"/>
              <a:t>trình vào.</a:t>
            </a:r>
          </a:p>
          <a:p>
            <a:pPr algn="just"/>
            <a:r>
              <a:rPr lang="vi-VN" smtClean="0"/>
              <a:t>Thiết lập một bảng </a:t>
            </a:r>
            <a:r>
              <a:rPr lang="vi-VN"/>
              <a:t>page </a:t>
            </a:r>
            <a:r>
              <a:rPr lang="vi-VN" smtClean="0"/>
              <a:t>để chuyển đổi địa chỉ </a:t>
            </a:r>
            <a:r>
              <a:rPr lang="vi-VN"/>
              <a:t>logic thành </a:t>
            </a:r>
            <a:r>
              <a:rPr lang="vi-VN" smtClean="0"/>
              <a:t>địa chỉ vật lý</a:t>
            </a:r>
            <a:r>
              <a:rPr lang="vi-VN"/>
              <a:t>.</a:t>
            </a:r>
          </a:p>
          <a:p>
            <a:pPr algn="just"/>
            <a:r>
              <a:rPr lang="vi-VN" smtClean="0"/>
              <a:t>Có sự phân </a:t>
            </a:r>
            <a:r>
              <a:rPr lang="vi-VN"/>
              <a:t>mảnh trong</a:t>
            </a:r>
          </a:p>
        </p:txBody>
      </p:sp>
    </p:spTree>
    <p:extLst>
      <p:ext uri="{BB962C8B-B14F-4D97-AF65-F5344CB8AC3E}">
        <p14:creationId xmlns:p14="http://schemas.microsoft.com/office/powerpoint/2010/main" val="385867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Lược đồ dịch địa chỉ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mtClean="0"/>
              <a:t>Địa chỉ </a:t>
            </a:r>
            <a:r>
              <a:rPr lang="vi-VN"/>
              <a:t>sinh </a:t>
            </a:r>
            <a:r>
              <a:rPr lang="vi-VN" smtClean="0"/>
              <a:t>bởi CPU </a:t>
            </a:r>
            <a:r>
              <a:rPr lang="vi-VN"/>
              <a:t>được chia thành </a:t>
            </a:r>
            <a:r>
              <a:rPr lang="vi-VN" smtClean="0"/>
              <a:t>hai phần</a:t>
            </a:r>
            <a:endParaRPr lang="vi-VN"/>
          </a:p>
          <a:p>
            <a:pPr algn="just"/>
            <a:r>
              <a:rPr lang="vi-VN" smtClean="0"/>
              <a:t>Page </a:t>
            </a:r>
            <a:r>
              <a:rPr lang="vi-VN"/>
              <a:t>number (p)–</a:t>
            </a:r>
            <a:r>
              <a:rPr lang="vi-VN" smtClean="0"/>
              <a:t>được sử dụng như là một chỉ số trong </a:t>
            </a:r>
            <a:r>
              <a:rPr lang="vi-VN"/>
              <a:t>bảng page, </a:t>
            </a:r>
            <a:r>
              <a:rPr lang="vi-VN" smtClean="0"/>
              <a:t>chứa địa chỉ cơ sở của mỗi page </a:t>
            </a:r>
            <a:r>
              <a:rPr lang="vi-VN"/>
              <a:t>trong </a:t>
            </a:r>
            <a:r>
              <a:rPr lang="vi-VN" smtClean="0"/>
              <a:t>bộ nhớ vật lý</a:t>
            </a:r>
            <a:endParaRPr lang="vi-VN"/>
          </a:p>
          <a:p>
            <a:pPr algn="just"/>
            <a:r>
              <a:rPr lang="vi-VN" smtClean="0"/>
              <a:t>Page </a:t>
            </a:r>
            <a:r>
              <a:rPr lang="vi-VN"/>
              <a:t>offset (d</a:t>
            </a:r>
            <a:r>
              <a:rPr lang="vi-VN" smtClean="0"/>
              <a:t>) – được kết hợp với địa chỉ cơ sở để xác định địa chỉ vật lý được gửi cho đơn vị bộ nhớ</a:t>
            </a:r>
            <a:r>
              <a:rPr lang="vi-V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3403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Kiến trúc dịch địa chỉ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8404" y="1555750"/>
            <a:ext cx="5955191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79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Ví dụ về phân trang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9905" y="1555750"/>
            <a:ext cx="5612189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42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2228"/>
            <a:ext cx="10515600" cy="1010295"/>
          </a:xfrm>
        </p:spPr>
        <p:txBody>
          <a:bodyPr/>
          <a:lstStyle/>
          <a:p>
            <a:r>
              <a:rPr lang="vi-VN"/>
              <a:t>Ví dụ về phân trang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4172" y="1555750"/>
            <a:ext cx="4003655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80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Các frame </a:t>
            </a:r>
            <a:r>
              <a:rPr lang="vi-VN"/>
              <a:t>rỗi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22587"/>
            <a:ext cx="10515600" cy="5446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smtClean="0"/>
              <a:t>                 Trước khi phân phối         Sau khi phân phối</a:t>
            </a:r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234" y="1413296"/>
            <a:ext cx="5466946" cy="420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89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Thực thi bảng page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vi-VN" smtClean="0"/>
              <a:t>Bảng </a:t>
            </a:r>
            <a:r>
              <a:rPr lang="vi-VN"/>
              <a:t>page </a:t>
            </a:r>
            <a:r>
              <a:rPr lang="vi-VN" smtClean="0"/>
              <a:t>được lưu trữ trong bộ nhớ trong</a:t>
            </a:r>
            <a:r>
              <a:rPr lang="vi-VN"/>
              <a:t>.</a:t>
            </a:r>
          </a:p>
          <a:p>
            <a:pPr algn="just"/>
            <a:r>
              <a:rPr lang="vi-VN" smtClean="0"/>
              <a:t>Thanh </a:t>
            </a:r>
            <a:r>
              <a:rPr lang="vi-VN"/>
              <a:t>ghi </a:t>
            </a:r>
            <a:r>
              <a:rPr lang="vi-VN" smtClean="0"/>
              <a:t>cơ sở bảng-trang (PTBR</a:t>
            </a:r>
            <a:r>
              <a:rPr lang="vi-VN"/>
              <a:t>) </a:t>
            </a:r>
            <a:r>
              <a:rPr lang="vi-VN" smtClean="0"/>
              <a:t>trỏ đến bảng trang</a:t>
            </a:r>
            <a:r>
              <a:rPr lang="vi-VN"/>
              <a:t>.</a:t>
            </a:r>
          </a:p>
          <a:p>
            <a:pPr algn="just"/>
            <a:r>
              <a:rPr lang="vi-VN" smtClean="0"/>
              <a:t>Thanh ghi độ dài </a:t>
            </a:r>
            <a:r>
              <a:rPr lang="vi-VN"/>
              <a:t>bảng </a:t>
            </a:r>
            <a:r>
              <a:rPr lang="vi-VN" smtClean="0"/>
              <a:t>trang (</a:t>
            </a:r>
            <a:r>
              <a:rPr lang="vi-VN"/>
              <a:t>PRLR) chỉ kích </a:t>
            </a:r>
            <a:r>
              <a:rPr lang="vi-VN" smtClean="0"/>
              <a:t>cỡ của bảng </a:t>
            </a:r>
            <a:r>
              <a:rPr lang="vi-VN"/>
              <a:t>trang.</a:t>
            </a:r>
          </a:p>
          <a:p>
            <a:pPr algn="just"/>
            <a:r>
              <a:rPr lang="vi-VN" smtClean="0"/>
              <a:t>Trong lược đồ này</a:t>
            </a:r>
            <a:r>
              <a:rPr lang="vi-VN"/>
              <a:t>, </a:t>
            </a:r>
            <a:r>
              <a:rPr lang="vi-VN" smtClean="0"/>
              <a:t>mọi truy cập đến dữ liệu và câu lệnh đòi </a:t>
            </a:r>
            <a:r>
              <a:rPr lang="vi-VN"/>
              <a:t>hỏi hai </a:t>
            </a:r>
            <a:r>
              <a:rPr lang="vi-VN" smtClean="0"/>
              <a:t>lần truy cập bộ nhớ</a:t>
            </a:r>
            <a:r>
              <a:rPr lang="vi-VN"/>
              <a:t>. </a:t>
            </a:r>
          </a:p>
          <a:p>
            <a:pPr algn="just"/>
            <a:r>
              <a:rPr lang="vi-VN" smtClean="0"/>
              <a:t>Một lần cho bảng </a:t>
            </a:r>
            <a:r>
              <a:rPr lang="vi-VN"/>
              <a:t>trang và </a:t>
            </a:r>
            <a:r>
              <a:rPr lang="vi-VN" smtClean="0"/>
              <a:t>một lần cho dữ liệu</a:t>
            </a:r>
            <a:r>
              <a:rPr lang="vi-VN"/>
              <a:t>/ câu lệnh.</a:t>
            </a:r>
          </a:p>
          <a:p>
            <a:pPr algn="just"/>
            <a:r>
              <a:rPr lang="vi-VN" smtClean="0"/>
              <a:t>Hai vấn đề truy cập bộ nhớ này </a:t>
            </a:r>
            <a:r>
              <a:rPr lang="vi-VN"/>
              <a:t>có </a:t>
            </a:r>
            <a:r>
              <a:rPr lang="vi-VN" smtClean="0"/>
              <a:t>thể được giải quyết bằng </a:t>
            </a:r>
            <a:r>
              <a:rPr lang="vi-VN"/>
              <a:t>cách </a:t>
            </a:r>
            <a:r>
              <a:rPr lang="vi-VN" smtClean="0"/>
              <a:t>sử dụng </a:t>
            </a:r>
            <a:r>
              <a:rPr lang="vi-VN"/>
              <a:t>một cache </a:t>
            </a:r>
            <a:r>
              <a:rPr lang="vi-VN" smtClean="0"/>
              <a:t>phần cứng tra cứu </a:t>
            </a:r>
            <a:r>
              <a:rPr lang="vi-VN"/>
              <a:t>nhanh </a:t>
            </a:r>
            <a:r>
              <a:rPr lang="vi-VN" smtClean="0"/>
              <a:t>gọi là bộ nhớ kết hợp hay bộ đệm dịch (TLBs</a:t>
            </a:r>
            <a:r>
              <a:rPr lang="vi-VN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8228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Bộ nhớ kết hợp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Bộ nhớ kết hợp </a:t>
            </a:r>
            <a:r>
              <a:rPr lang="vi-VN"/>
              <a:t>– tìm kiếm song </a:t>
            </a:r>
            <a:r>
              <a:rPr lang="vi-VN" smtClean="0"/>
              <a:t>song</a:t>
            </a:r>
          </a:p>
          <a:p>
            <a:endParaRPr lang="vi-VN"/>
          </a:p>
          <a:p>
            <a:endParaRPr lang="vi-VN" smtClean="0"/>
          </a:p>
          <a:p>
            <a:endParaRPr lang="vi-VN"/>
          </a:p>
          <a:p>
            <a:endParaRPr lang="vi-VN"/>
          </a:p>
          <a:p>
            <a:r>
              <a:rPr lang="vi-VN" smtClean="0"/>
              <a:t>Dịch địa chỉ </a:t>
            </a:r>
            <a:r>
              <a:rPr lang="vi-VN"/>
              <a:t>(A’, A’’)</a:t>
            </a:r>
          </a:p>
          <a:p>
            <a:pPr lvl="1"/>
            <a:r>
              <a:rPr lang="vi-VN" smtClean="0"/>
              <a:t>Nếu A’ là thanh ghi kết hợp</a:t>
            </a:r>
            <a:r>
              <a:rPr lang="vi-VN"/>
              <a:t>, lấy frame# ra</a:t>
            </a:r>
          </a:p>
          <a:p>
            <a:pPr lvl="1"/>
            <a:r>
              <a:rPr lang="vi-VN" smtClean="0"/>
              <a:t>Nếu </a:t>
            </a:r>
            <a:r>
              <a:rPr lang="vi-VN"/>
              <a:t>không, lấy frame# </a:t>
            </a:r>
            <a:r>
              <a:rPr lang="vi-VN" smtClean="0"/>
              <a:t>từ bảng </a:t>
            </a:r>
            <a:r>
              <a:rPr lang="vi-VN"/>
              <a:t>trang trong </a:t>
            </a:r>
            <a:r>
              <a:rPr lang="vi-VN" smtClean="0"/>
              <a:t>bộ nhớ</a:t>
            </a:r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454" y="2238948"/>
            <a:ext cx="3558486" cy="20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98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Phần cứng cho phân trang</a:t>
            </a:r>
            <a:r>
              <a:rPr lang="vi-VN"/>
              <a:t>, TLB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5353" y="1555750"/>
            <a:ext cx="5921294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5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Cơ sở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/>
              <a:t>Chương trình </a:t>
            </a:r>
            <a:r>
              <a:rPr lang="vi-VN" smtClean="0"/>
              <a:t>muốn thực thi cần phải được tải vào bộ nhớ và đặt </a:t>
            </a:r>
            <a:r>
              <a:rPr lang="vi-VN"/>
              <a:t>trong </a:t>
            </a:r>
            <a:r>
              <a:rPr lang="vi-VN" smtClean="0"/>
              <a:t>một tiến trình</a:t>
            </a:r>
            <a:endParaRPr lang="vi-VN"/>
          </a:p>
          <a:p>
            <a:pPr algn="just"/>
            <a:r>
              <a:rPr lang="vi-VN" smtClean="0"/>
              <a:t>Hàng đợi </a:t>
            </a:r>
            <a:r>
              <a:rPr lang="vi-VN"/>
              <a:t>vào (Input Queue)</a:t>
            </a:r>
          </a:p>
          <a:p>
            <a:pPr lvl="1" algn="just"/>
            <a:r>
              <a:rPr lang="vi-VN" smtClean="0"/>
              <a:t>Tập các tiến </a:t>
            </a:r>
            <a:r>
              <a:rPr lang="vi-VN"/>
              <a:t>trình </a:t>
            </a:r>
            <a:r>
              <a:rPr lang="vi-VN" smtClean="0"/>
              <a:t>trên đĩa</a:t>
            </a:r>
            <a:r>
              <a:rPr lang="vi-VN"/>
              <a:t>, </a:t>
            </a:r>
            <a:r>
              <a:rPr lang="vi-VN" smtClean="0"/>
              <a:t>đang đợi tải vào bộ nhớ để thực hiện</a:t>
            </a:r>
            <a:endParaRPr lang="vi-VN"/>
          </a:p>
          <a:p>
            <a:pPr algn="just"/>
            <a:r>
              <a:rPr lang="vi-VN" smtClean="0"/>
              <a:t>Các </a:t>
            </a:r>
            <a:r>
              <a:rPr lang="vi-VN"/>
              <a:t>chương trình </a:t>
            </a:r>
            <a:r>
              <a:rPr lang="vi-VN" smtClean="0"/>
              <a:t>người dùng muốn được thực thi cần phải </a:t>
            </a:r>
            <a:r>
              <a:rPr lang="vi-VN"/>
              <a:t>qua </a:t>
            </a:r>
            <a:r>
              <a:rPr lang="vi-VN" smtClean="0"/>
              <a:t>một số bước trong đó có bước gán địa chỉ </a:t>
            </a:r>
            <a:r>
              <a:rPr lang="vi-VN"/>
              <a:t>cho các câu </a:t>
            </a:r>
            <a:r>
              <a:rPr lang="vi-VN" smtClean="0"/>
              <a:t>lệnh/ dữ liệu</a:t>
            </a:r>
            <a:r>
              <a:rPr lang="vi-V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8642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Thời gian truy cập hiệu quả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vi-VN"/>
              <a:t>Tra </a:t>
            </a:r>
            <a:r>
              <a:rPr lang="vi-VN" smtClean="0"/>
              <a:t>cứu kết hợp = </a:t>
            </a:r>
            <a:r>
              <a:rPr lang="el-GR" smtClean="0"/>
              <a:t>ε</a:t>
            </a:r>
            <a:r>
              <a:rPr lang="vi-VN" smtClean="0"/>
              <a:t> thời gian đơn vị</a:t>
            </a:r>
            <a:endParaRPr lang="vi-VN"/>
          </a:p>
          <a:p>
            <a:pPr algn="just"/>
            <a:r>
              <a:rPr lang="vi-VN" smtClean="0"/>
              <a:t>Giả sử thời gian chu kỳ bộ nhớ là </a:t>
            </a:r>
            <a:r>
              <a:rPr lang="vi-VN"/>
              <a:t>1 micro giây</a:t>
            </a:r>
          </a:p>
          <a:p>
            <a:pPr algn="just"/>
            <a:r>
              <a:rPr lang="vi-VN" smtClean="0"/>
              <a:t>Tỉ lệ hit </a:t>
            </a:r>
            <a:r>
              <a:rPr lang="vi-VN"/>
              <a:t>– </a:t>
            </a:r>
            <a:r>
              <a:rPr lang="vi-VN" smtClean="0"/>
              <a:t>phần trăm thời gian mà một </a:t>
            </a:r>
            <a:r>
              <a:rPr lang="vi-VN"/>
              <a:t>page </a:t>
            </a:r>
            <a:r>
              <a:rPr lang="vi-VN" smtClean="0"/>
              <a:t>number được </a:t>
            </a:r>
            <a:r>
              <a:rPr lang="vi-VN"/>
              <a:t>tìm thấy trong các thanh ghi </a:t>
            </a:r>
            <a:r>
              <a:rPr lang="vi-VN" smtClean="0"/>
              <a:t>kết hợp</a:t>
            </a:r>
            <a:r>
              <a:rPr lang="vi-VN"/>
              <a:t>; </a:t>
            </a:r>
            <a:r>
              <a:rPr lang="vi-VN" smtClean="0"/>
              <a:t>khẩu phần </a:t>
            </a:r>
            <a:r>
              <a:rPr lang="vi-VN"/>
              <a:t>liên </a:t>
            </a:r>
            <a:r>
              <a:rPr lang="vi-VN" smtClean="0"/>
              <a:t>quan đến số các </a:t>
            </a:r>
            <a:r>
              <a:rPr lang="vi-VN"/>
              <a:t>thanh ghi kếthợp.</a:t>
            </a:r>
          </a:p>
          <a:p>
            <a:pPr algn="just"/>
            <a:r>
              <a:rPr lang="vi-VN" smtClean="0"/>
              <a:t>Hit </a:t>
            </a:r>
            <a:r>
              <a:rPr lang="vi-VN"/>
              <a:t>ratio = </a:t>
            </a:r>
            <a:r>
              <a:rPr lang="el-GR"/>
              <a:t>α</a:t>
            </a:r>
          </a:p>
          <a:p>
            <a:pPr algn="just"/>
            <a:r>
              <a:rPr lang="vi-VN" smtClean="0"/>
              <a:t>Thời gian truy cập hiệu quả (EAT</a:t>
            </a:r>
            <a:r>
              <a:rPr lang="vi-VN"/>
              <a:t>)</a:t>
            </a:r>
          </a:p>
          <a:p>
            <a:pPr marL="0" indent="0" algn="just">
              <a:buNone/>
            </a:pPr>
            <a:r>
              <a:rPr lang="vi-VN" smtClean="0"/>
              <a:t>                         EAT </a:t>
            </a:r>
            <a:r>
              <a:rPr lang="vi-VN"/>
              <a:t>= (1 + </a:t>
            </a:r>
            <a:r>
              <a:rPr lang="el-GR"/>
              <a:t>ε) α+ (2 + ε)(1 –α)</a:t>
            </a:r>
          </a:p>
          <a:p>
            <a:pPr marL="0" indent="0" algn="just">
              <a:buNone/>
            </a:pPr>
            <a:r>
              <a:rPr lang="vi-VN" smtClean="0"/>
              <a:t>                                 </a:t>
            </a:r>
            <a:r>
              <a:rPr lang="el-GR" smtClean="0"/>
              <a:t>= </a:t>
            </a:r>
            <a:r>
              <a:rPr lang="el-GR"/>
              <a:t>2 + ε–α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0942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Bảo vệ bộ nhớ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3200" smtClean="0"/>
              <a:t>Bảo vệ bộ nhớ bằng </a:t>
            </a:r>
            <a:r>
              <a:rPr lang="vi-VN" sz="3200"/>
              <a:t>cách </a:t>
            </a:r>
            <a:r>
              <a:rPr lang="vi-VN" sz="3200" smtClean="0"/>
              <a:t>kết hợp </a:t>
            </a:r>
            <a:r>
              <a:rPr lang="vi-VN" sz="3200"/>
              <a:t>các bit </a:t>
            </a:r>
            <a:r>
              <a:rPr lang="vi-VN" sz="3200" smtClean="0"/>
              <a:t>bảo vệ với mỗi frame</a:t>
            </a:r>
            <a:r>
              <a:rPr lang="vi-VN" sz="3200"/>
              <a:t>.</a:t>
            </a:r>
          </a:p>
          <a:p>
            <a:pPr algn="just"/>
            <a:r>
              <a:rPr lang="vi-VN" sz="3200" smtClean="0"/>
              <a:t>Bit valid-invalid gắn với mỗi phần tử của bảng </a:t>
            </a:r>
            <a:r>
              <a:rPr lang="vi-VN" sz="3200"/>
              <a:t>trang:</a:t>
            </a:r>
          </a:p>
          <a:p>
            <a:pPr lvl="1" algn="just"/>
            <a:r>
              <a:rPr lang="vi-VN" sz="2800" smtClean="0"/>
              <a:t>“</a:t>
            </a:r>
            <a:r>
              <a:rPr lang="vi-VN" sz="2800"/>
              <a:t>valid” chỉ rằng trang liên </a:t>
            </a:r>
            <a:r>
              <a:rPr lang="vi-VN" sz="2800" smtClean="0"/>
              <a:t>kết trong một </a:t>
            </a:r>
            <a:r>
              <a:rPr lang="vi-VN" sz="2800"/>
              <a:t>không </a:t>
            </a:r>
            <a:r>
              <a:rPr lang="vi-VN" sz="2800" smtClean="0"/>
              <a:t>gian địa chỉ </a:t>
            </a:r>
            <a:r>
              <a:rPr lang="vi-VN" sz="2800"/>
              <a:t>logic, và là </a:t>
            </a:r>
            <a:r>
              <a:rPr lang="vi-VN" sz="2800" smtClean="0"/>
              <a:t>một trang hợp lệ</a:t>
            </a:r>
            <a:r>
              <a:rPr lang="vi-VN" sz="2800"/>
              <a:t>.</a:t>
            </a:r>
          </a:p>
          <a:p>
            <a:pPr lvl="1" algn="just"/>
            <a:r>
              <a:rPr lang="vi-VN" sz="2800" smtClean="0"/>
              <a:t>“</a:t>
            </a:r>
            <a:r>
              <a:rPr lang="vi-VN" sz="2800"/>
              <a:t>invalid” chỉ rằng trang </a:t>
            </a:r>
            <a:r>
              <a:rPr lang="vi-VN" sz="2800" smtClean="0"/>
              <a:t>không ở trong </a:t>
            </a:r>
            <a:r>
              <a:rPr lang="vi-VN" sz="2800"/>
              <a:t>một </a:t>
            </a:r>
            <a:r>
              <a:rPr lang="vi-VN" sz="2800" smtClean="0"/>
              <a:t>không gian địa chỉ </a:t>
            </a:r>
            <a:r>
              <a:rPr lang="vi-VN" sz="2800"/>
              <a:t>logic.</a:t>
            </a:r>
          </a:p>
        </p:txBody>
      </p:sp>
    </p:spTree>
    <p:extLst>
      <p:ext uri="{BB962C8B-B14F-4D97-AF65-F5344CB8AC3E}">
        <p14:creationId xmlns:p14="http://schemas.microsoft.com/office/powerpoint/2010/main" val="799827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Bit valid </a:t>
            </a:r>
            <a:r>
              <a:rPr lang="vi-VN" smtClean="0"/>
              <a:t>và invalid trong bảng trang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648" y="1555750"/>
            <a:ext cx="5942703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13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Các trang chia sẻ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/>
              <a:t>Mã chia sẻ</a:t>
            </a:r>
          </a:p>
          <a:p>
            <a:pPr lvl="1" algn="just"/>
            <a:r>
              <a:rPr lang="vi-VN" smtClean="0"/>
              <a:t>Một </a:t>
            </a:r>
            <a:r>
              <a:rPr lang="vi-VN"/>
              <a:t>phiên </a:t>
            </a:r>
            <a:r>
              <a:rPr lang="vi-VN" smtClean="0"/>
              <a:t>bản mã chỉ đọc được chia sẻ giữa nhiều tiến trình (i.e</a:t>
            </a:r>
            <a:r>
              <a:rPr lang="vi-VN"/>
              <a:t>., text editors, compilers, window systems). </a:t>
            </a:r>
          </a:p>
          <a:p>
            <a:pPr lvl="1" algn="just"/>
            <a:r>
              <a:rPr lang="vi-VN" smtClean="0"/>
              <a:t>Mã </a:t>
            </a:r>
            <a:r>
              <a:rPr lang="vi-VN"/>
              <a:t>chia </a:t>
            </a:r>
            <a:r>
              <a:rPr lang="vi-VN" smtClean="0"/>
              <a:t>sẻ phải xuất hiện tại </a:t>
            </a:r>
            <a:r>
              <a:rPr lang="vi-VN"/>
              <a:t>cùng </a:t>
            </a:r>
            <a:r>
              <a:rPr lang="vi-VN" smtClean="0"/>
              <a:t>một vị </a:t>
            </a:r>
            <a:r>
              <a:rPr lang="vi-VN"/>
              <a:t>trí trong </a:t>
            </a:r>
            <a:r>
              <a:rPr lang="vi-VN" smtClean="0"/>
              <a:t>không gian địa chỉ </a:t>
            </a:r>
            <a:r>
              <a:rPr lang="vi-VN"/>
              <a:t>logic </a:t>
            </a:r>
            <a:r>
              <a:rPr lang="vi-VN" smtClean="0"/>
              <a:t>của tất cả các tiến trình</a:t>
            </a:r>
            <a:r>
              <a:rPr lang="vi-VN"/>
              <a:t>.</a:t>
            </a:r>
          </a:p>
          <a:p>
            <a:pPr algn="just"/>
            <a:r>
              <a:rPr lang="vi-VN" smtClean="0"/>
              <a:t>Mã </a:t>
            </a:r>
            <a:r>
              <a:rPr lang="vi-VN"/>
              <a:t>và </a:t>
            </a:r>
            <a:r>
              <a:rPr lang="vi-VN" smtClean="0"/>
              <a:t>dữ liệu riêng</a:t>
            </a:r>
            <a:endParaRPr lang="vi-VN"/>
          </a:p>
          <a:p>
            <a:pPr lvl="1" algn="just"/>
            <a:r>
              <a:rPr lang="vi-VN" smtClean="0"/>
              <a:t>Mỗi tiến trình lưu trữ một </a:t>
            </a:r>
            <a:r>
              <a:rPr lang="vi-VN"/>
              <a:t>phiên </a:t>
            </a:r>
            <a:r>
              <a:rPr lang="vi-VN" smtClean="0"/>
              <a:t>bản riêng của mã và dữ liệu</a:t>
            </a:r>
            <a:r>
              <a:rPr lang="vi-VN"/>
              <a:t>.</a:t>
            </a:r>
          </a:p>
          <a:p>
            <a:pPr lvl="1" algn="just"/>
            <a:r>
              <a:rPr lang="vi-VN" smtClean="0"/>
              <a:t>Các </a:t>
            </a:r>
            <a:r>
              <a:rPr lang="vi-VN"/>
              <a:t>trang cho mã riêng và </a:t>
            </a:r>
            <a:r>
              <a:rPr lang="vi-VN" smtClean="0"/>
              <a:t>dữ liệu </a:t>
            </a:r>
            <a:r>
              <a:rPr lang="vi-VN"/>
              <a:t>riêng có </a:t>
            </a:r>
            <a:r>
              <a:rPr lang="vi-VN" smtClean="0"/>
              <a:t>thể xuất hiện mọi nơi </a:t>
            </a:r>
            <a:r>
              <a:rPr lang="vi-VN"/>
              <a:t>trong không gian </a:t>
            </a:r>
            <a:r>
              <a:rPr lang="vi-VN" smtClean="0"/>
              <a:t>địa chỉ </a:t>
            </a:r>
            <a:r>
              <a:rPr lang="vi-VN"/>
              <a:t>logc.</a:t>
            </a:r>
          </a:p>
        </p:txBody>
      </p:sp>
    </p:spTree>
    <p:extLst>
      <p:ext uri="{BB962C8B-B14F-4D97-AF65-F5344CB8AC3E}">
        <p14:creationId xmlns:p14="http://schemas.microsoft.com/office/powerpoint/2010/main" val="3076974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Ví dụ về các trang chia sẻ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905" y="1694927"/>
            <a:ext cx="5276190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 </a:t>
            </a:r>
            <a:r>
              <a:rPr lang="vi-VN" smtClean="0"/>
              <a:t>Cấu trúc bảng trang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Phân trang phân cấp</a:t>
            </a:r>
          </a:p>
          <a:p>
            <a:r>
              <a:rPr lang="vi-VN" smtClean="0"/>
              <a:t>Các </a:t>
            </a:r>
            <a:r>
              <a:rPr lang="vi-VN"/>
              <a:t>bảng trang băm</a:t>
            </a:r>
          </a:p>
          <a:p>
            <a:r>
              <a:rPr lang="vi-VN" smtClean="0"/>
              <a:t>Các </a:t>
            </a:r>
            <a:r>
              <a:rPr lang="vi-VN"/>
              <a:t>bảng </a:t>
            </a:r>
            <a:r>
              <a:rPr lang="vi-VN" smtClean="0"/>
              <a:t>trang đánh </a:t>
            </a:r>
            <a:r>
              <a:rPr lang="vi-VN"/>
              <a:t>chỉ </a:t>
            </a:r>
            <a:r>
              <a:rPr lang="vi-VN" smtClean="0"/>
              <a:t>số ngược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261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Các bảng trang phân cấp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Chia không </a:t>
            </a:r>
            <a:r>
              <a:rPr lang="vi-VN" smtClean="0"/>
              <a:t>gian địa chỉ </a:t>
            </a:r>
            <a:r>
              <a:rPr lang="vi-VN"/>
              <a:t>vật lý thành </a:t>
            </a:r>
            <a:r>
              <a:rPr lang="vi-VN" smtClean="0"/>
              <a:t>nhiều bảng </a:t>
            </a:r>
            <a:r>
              <a:rPr lang="vi-VN"/>
              <a:t>trang.</a:t>
            </a:r>
          </a:p>
          <a:p>
            <a:r>
              <a:rPr lang="vi-VN" smtClean="0"/>
              <a:t>Một kĩ thuật đơn giản là sử dụng </a:t>
            </a:r>
            <a:r>
              <a:rPr lang="vi-VN"/>
              <a:t>bảng </a:t>
            </a:r>
            <a:r>
              <a:rPr lang="vi-VN" smtClean="0"/>
              <a:t>trang hai </a:t>
            </a:r>
            <a:r>
              <a:rPr lang="vi-VN"/>
              <a:t>mức.</a:t>
            </a:r>
          </a:p>
        </p:txBody>
      </p:sp>
    </p:spTree>
    <p:extLst>
      <p:ext uri="{BB962C8B-B14F-4D97-AF65-F5344CB8AC3E}">
        <p14:creationId xmlns:p14="http://schemas.microsoft.com/office/powerpoint/2010/main" val="262990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Ví dụ về bảng trang hai mức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vi-VN" smtClean="0"/>
              <a:t>Một địa chỉ </a:t>
            </a:r>
            <a:r>
              <a:rPr lang="vi-VN"/>
              <a:t>logic (trên máy 32 bit </a:t>
            </a:r>
            <a:r>
              <a:rPr lang="vi-VN" smtClean="0"/>
              <a:t>với kích cỡ trang </a:t>
            </a:r>
            <a:r>
              <a:rPr lang="vi-VN"/>
              <a:t>4K) được chia thành:</a:t>
            </a:r>
          </a:p>
          <a:p>
            <a:pPr lvl="1" algn="just"/>
            <a:r>
              <a:rPr lang="vi-VN" smtClean="0"/>
              <a:t>Page </a:t>
            </a:r>
            <a:r>
              <a:rPr lang="vi-VN"/>
              <a:t>number </a:t>
            </a:r>
            <a:r>
              <a:rPr lang="vi-VN" smtClean="0"/>
              <a:t>gồm 20 </a:t>
            </a:r>
            <a:r>
              <a:rPr lang="vi-VN"/>
              <a:t>bits</a:t>
            </a:r>
          </a:p>
          <a:p>
            <a:pPr lvl="1" algn="just"/>
            <a:r>
              <a:rPr lang="vi-VN" smtClean="0"/>
              <a:t>Page </a:t>
            </a:r>
            <a:r>
              <a:rPr lang="vi-VN"/>
              <a:t>offset gồm 12 bits</a:t>
            </a:r>
          </a:p>
          <a:p>
            <a:pPr algn="just"/>
            <a:r>
              <a:rPr lang="vi-VN" smtClean="0"/>
              <a:t>Khi </a:t>
            </a:r>
            <a:r>
              <a:rPr lang="vi-VN"/>
              <a:t>bảng </a:t>
            </a:r>
            <a:r>
              <a:rPr lang="vi-VN" smtClean="0"/>
              <a:t>trang được </a:t>
            </a:r>
            <a:r>
              <a:rPr lang="vi-VN"/>
              <a:t>phân trang, page number </a:t>
            </a:r>
            <a:r>
              <a:rPr lang="vi-VN" smtClean="0"/>
              <a:t>được chia tiếp </a:t>
            </a:r>
            <a:r>
              <a:rPr lang="vi-VN"/>
              <a:t>thành:</a:t>
            </a:r>
          </a:p>
          <a:p>
            <a:pPr lvl="1" algn="just"/>
            <a:r>
              <a:rPr lang="vi-VN" smtClean="0"/>
              <a:t>Một </a:t>
            </a:r>
            <a:r>
              <a:rPr lang="vi-VN"/>
              <a:t>page number 10 bits.</a:t>
            </a:r>
          </a:p>
          <a:p>
            <a:pPr lvl="1" algn="just"/>
            <a:r>
              <a:rPr lang="vi-VN" smtClean="0"/>
              <a:t>Một </a:t>
            </a:r>
            <a:r>
              <a:rPr lang="vi-VN"/>
              <a:t>page offset 10 bit.</a:t>
            </a:r>
          </a:p>
          <a:p>
            <a:pPr algn="just"/>
            <a:r>
              <a:rPr lang="vi-VN" smtClean="0"/>
              <a:t>Như vậy</a:t>
            </a:r>
            <a:r>
              <a:rPr lang="vi-VN"/>
              <a:t>, không </a:t>
            </a:r>
            <a:r>
              <a:rPr lang="vi-VN" smtClean="0"/>
              <a:t>gian địa chỉ </a:t>
            </a:r>
            <a:r>
              <a:rPr lang="vi-VN"/>
              <a:t>logic </a:t>
            </a:r>
            <a:r>
              <a:rPr lang="vi-VN" smtClean="0"/>
              <a:t>sẽ như sau</a:t>
            </a:r>
            <a:r>
              <a:rPr lang="vi-VN"/>
              <a:t>:</a:t>
            </a:r>
          </a:p>
          <a:p>
            <a:pPr algn="just"/>
            <a:r>
              <a:rPr lang="vi-VN" smtClean="0"/>
              <a:t>ở đây pi </a:t>
            </a:r>
            <a:r>
              <a:rPr lang="vi-VN"/>
              <a:t>là </a:t>
            </a:r>
            <a:r>
              <a:rPr lang="vi-VN" smtClean="0"/>
              <a:t>một chỉ số của bảng page ngoài và p2 là độ dịch chuyển trong trang của bảng trang </a:t>
            </a:r>
            <a:r>
              <a:rPr lang="vi-VN"/>
              <a:t>ngoài</a:t>
            </a:r>
            <a:r>
              <a:rPr lang="vi-VN" smtClean="0"/>
              <a:t>.</a:t>
            </a:r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465" y="3822824"/>
            <a:ext cx="3238095" cy="1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Lược đồ bảng trang hai mức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1377" y="1375421"/>
            <a:ext cx="5830100" cy="535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8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Lược đồ dịch địa chỉ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Lược đồ dịch địa chỉ </a:t>
            </a:r>
            <a:r>
              <a:rPr lang="vi-VN"/>
              <a:t>cho kiến trúc phân trang 32-bit </a:t>
            </a:r>
            <a:r>
              <a:rPr lang="vi-VN" smtClean="0"/>
              <a:t>hai </a:t>
            </a:r>
            <a:r>
              <a:rPr lang="vi-VN"/>
              <a:t>tầng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888" y="2276019"/>
            <a:ext cx="7597772" cy="340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Gán bộ nhớ cho các câu lệnh và dữ liệu 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43" y="1556252"/>
            <a:ext cx="11442357" cy="4610965"/>
          </a:xfrm>
        </p:spPr>
        <p:txBody>
          <a:bodyPr>
            <a:noAutofit/>
          </a:bodyPr>
          <a:lstStyle/>
          <a:p>
            <a:pPr algn="just"/>
            <a:r>
              <a:rPr lang="vi-VN" smtClean="0"/>
              <a:t>Việc gán địa chỉ </a:t>
            </a:r>
            <a:r>
              <a:rPr lang="vi-VN"/>
              <a:t>cho các câu lệnh và </a:t>
            </a:r>
            <a:r>
              <a:rPr lang="vi-VN" smtClean="0"/>
              <a:t>dữ liệu được thực thi tại các </a:t>
            </a:r>
            <a:r>
              <a:rPr lang="vi-VN"/>
              <a:t>thời điểm</a:t>
            </a:r>
          </a:p>
          <a:p>
            <a:pPr lvl="1" algn="just"/>
            <a:r>
              <a:rPr lang="vi-VN" smtClean="0"/>
              <a:t>Biên dịch – nếu vị </a:t>
            </a:r>
            <a:r>
              <a:rPr lang="vi-VN"/>
              <a:t>trí trong </a:t>
            </a:r>
            <a:r>
              <a:rPr lang="vi-VN" smtClean="0"/>
              <a:t>bộ nhớ đã được biết trước – sinh ra mã tuyệt đối </a:t>
            </a:r>
            <a:r>
              <a:rPr lang="vi-VN"/>
              <a:t>(absolute code); </a:t>
            </a:r>
            <a:r>
              <a:rPr lang="vi-VN" smtClean="0"/>
              <a:t>cần phải được biên dịch lại nếu vị trí bắt đầu bị thay đổi</a:t>
            </a:r>
            <a:endParaRPr lang="vi-VN"/>
          </a:p>
          <a:p>
            <a:pPr lvl="1" algn="just"/>
            <a:r>
              <a:rPr lang="vi-VN" smtClean="0"/>
              <a:t>Lúc </a:t>
            </a:r>
            <a:r>
              <a:rPr lang="vi-VN"/>
              <a:t>tải (loading time</a:t>
            </a:r>
            <a:r>
              <a:rPr lang="vi-VN" smtClean="0"/>
              <a:t>) – phải sinh ra mã có thể định </a:t>
            </a:r>
            <a:r>
              <a:rPr lang="vi-VN"/>
              <a:t>vị </a:t>
            </a:r>
            <a:r>
              <a:rPr lang="vi-VN" smtClean="0"/>
              <a:t>lại (</a:t>
            </a:r>
            <a:r>
              <a:rPr lang="vi-VN"/>
              <a:t>relocatable code) – </a:t>
            </a:r>
            <a:r>
              <a:rPr lang="vi-VN" smtClean="0"/>
              <a:t>nếu vị </a:t>
            </a:r>
            <a:r>
              <a:rPr lang="vi-VN"/>
              <a:t>trí trong </a:t>
            </a:r>
            <a:r>
              <a:rPr lang="vi-VN" smtClean="0"/>
              <a:t>bộ nhớ không được biết trước</a:t>
            </a:r>
            <a:endParaRPr lang="vi-VN"/>
          </a:p>
          <a:p>
            <a:pPr lvl="2" algn="just"/>
            <a:r>
              <a:rPr lang="vi-VN" sz="1600" smtClean="0"/>
              <a:t>Mã </a:t>
            </a:r>
            <a:r>
              <a:rPr lang="vi-VN" sz="1600"/>
              <a:t>có </a:t>
            </a:r>
            <a:r>
              <a:rPr lang="vi-VN" sz="1600" smtClean="0"/>
              <a:t>thể định </a:t>
            </a:r>
            <a:r>
              <a:rPr lang="vi-VN" sz="1600"/>
              <a:t>vị lại “14 bytes </a:t>
            </a:r>
            <a:r>
              <a:rPr lang="vi-VN" sz="1600" smtClean="0"/>
              <a:t>kể từ đầu </a:t>
            </a:r>
            <a:r>
              <a:rPr lang="vi-VN" sz="1600"/>
              <a:t>module”</a:t>
            </a:r>
          </a:p>
          <a:p>
            <a:pPr lvl="1" algn="just"/>
            <a:r>
              <a:rPr lang="vi-VN" smtClean="0"/>
              <a:t>Lúc thực thi–Gán địa chỉ được trì </a:t>
            </a:r>
            <a:r>
              <a:rPr lang="vi-VN"/>
              <a:t>hoãn </a:t>
            </a:r>
            <a:r>
              <a:rPr lang="vi-VN" smtClean="0"/>
              <a:t>cho đến khi thực thi nếu tiến trình có thể thay đổi</a:t>
            </a:r>
            <a:r>
              <a:rPr lang="vi-VN"/>
              <a:t>, </a:t>
            </a:r>
            <a:r>
              <a:rPr lang="vi-VN" smtClean="0"/>
              <a:t>từ đoạn bộ nhớ này đến đoạn bộ nhớ khác </a:t>
            </a:r>
            <a:r>
              <a:rPr lang="vi-VN"/>
              <a:t>trong khi </a:t>
            </a:r>
            <a:r>
              <a:rPr lang="vi-VN" smtClean="0"/>
              <a:t>thực thi</a:t>
            </a:r>
            <a:r>
              <a:rPr lang="vi-VN"/>
              <a:t>. </a:t>
            </a:r>
          </a:p>
          <a:p>
            <a:pPr lvl="2" algn="just"/>
            <a:r>
              <a:rPr lang="vi-VN" sz="1600" smtClean="0"/>
              <a:t>Yêu cầu phần cứng hỗ trợ cho </a:t>
            </a:r>
            <a:r>
              <a:rPr lang="vi-VN" sz="1600"/>
              <a:t>các ánh </a:t>
            </a:r>
            <a:r>
              <a:rPr lang="vi-VN" sz="1600" smtClean="0"/>
              <a:t>xạ địa chỉ </a:t>
            </a:r>
            <a:r>
              <a:rPr lang="vi-VN" sz="1600"/>
              <a:t>(thanh ghi </a:t>
            </a:r>
            <a:r>
              <a:rPr lang="vi-VN" sz="1600" smtClean="0"/>
              <a:t>cơ sở, thanh </a:t>
            </a:r>
            <a:r>
              <a:rPr lang="vi-VN" sz="1600"/>
              <a:t>ghi </a:t>
            </a:r>
            <a:r>
              <a:rPr lang="vi-VN" sz="1600" smtClean="0"/>
              <a:t>giới hạn</a:t>
            </a:r>
            <a:r>
              <a:rPr lang="vi-VN" sz="1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52142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Các bảng trang băm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mtClean="0"/>
              <a:t>Thông </a:t>
            </a:r>
            <a:r>
              <a:rPr lang="vi-VN"/>
              <a:t>thường các không </a:t>
            </a:r>
            <a:r>
              <a:rPr lang="vi-VN" smtClean="0"/>
              <a:t>gian địa chỉ </a:t>
            </a:r>
            <a:r>
              <a:rPr lang="vi-VN"/>
              <a:t>&gt; 32 bits.</a:t>
            </a:r>
          </a:p>
          <a:p>
            <a:pPr algn="just"/>
            <a:r>
              <a:rPr lang="vi-VN" smtClean="0"/>
              <a:t>Chỉ số trang ảo được băm vào một bảng </a:t>
            </a:r>
            <a:r>
              <a:rPr lang="vi-VN"/>
              <a:t>trang. </a:t>
            </a:r>
            <a:r>
              <a:rPr lang="vi-VN" smtClean="0"/>
              <a:t>Bảng </a:t>
            </a:r>
            <a:r>
              <a:rPr lang="vi-VN"/>
              <a:t>trang này </a:t>
            </a:r>
            <a:r>
              <a:rPr lang="vi-VN" smtClean="0"/>
              <a:t>chứa một chuỗi các phần tử được băm vào cùng một vị </a:t>
            </a:r>
            <a:r>
              <a:rPr lang="vi-VN"/>
              <a:t>trí.</a:t>
            </a:r>
          </a:p>
          <a:p>
            <a:pPr algn="just"/>
            <a:r>
              <a:rPr lang="vi-VN" smtClean="0"/>
              <a:t>Các </a:t>
            </a:r>
            <a:r>
              <a:rPr lang="vi-VN"/>
              <a:t>chỉ </a:t>
            </a:r>
            <a:r>
              <a:rPr lang="vi-VN" smtClean="0"/>
              <a:t>số trang ảo được </a:t>
            </a:r>
            <a:r>
              <a:rPr lang="vi-VN"/>
              <a:t>tìm </a:t>
            </a:r>
            <a:r>
              <a:rPr lang="vi-VN" smtClean="0"/>
              <a:t>kiếm trong chuỗi này.Nếu tìm thấy</a:t>
            </a:r>
            <a:r>
              <a:rPr lang="vi-VN"/>
              <a:t>, frame </a:t>
            </a:r>
            <a:r>
              <a:rPr lang="vi-VN" smtClean="0"/>
              <a:t>vật lý tương ứng được lấy ra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44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Bảng trang băm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8596" y="1555750"/>
            <a:ext cx="5954807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Bảng trang ngược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mtClean="0"/>
              <a:t>Mỗi phần tử tương ứng với một </a:t>
            </a:r>
            <a:r>
              <a:rPr lang="vi-VN"/>
              <a:t>trang thật trong </a:t>
            </a:r>
            <a:r>
              <a:rPr lang="vi-VN" smtClean="0"/>
              <a:t>bộ nhớ</a:t>
            </a:r>
            <a:r>
              <a:rPr lang="vi-VN"/>
              <a:t>.</a:t>
            </a:r>
          </a:p>
          <a:p>
            <a:pPr algn="just"/>
            <a:r>
              <a:rPr lang="vi-VN" smtClean="0"/>
              <a:t>Mỗi phần tử gồm địa chỉ ảo của trang được lưu trong phần bộ nhớ thật</a:t>
            </a:r>
            <a:r>
              <a:rPr lang="vi-VN"/>
              <a:t>, với thông tin </a:t>
            </a:r>
            <a:r>
              <a:rPr lang="vi-VN" smtClean="0"/>
              <a:t>về tiến trình chứa trang đó</a:t>
            </a:r>
            <a:r>
              <a:rPr lang="vi-VN"/>
              <a:t>.</a:t>
            </a:r>
          </a:p>
          <a:p>
            <a:pPr algn="just"/>
            <a:r>
              <a:rPr lang="vi-VN" smtClean="0"/>
              <a:t>Giảm bộ nhớ cần thiết để lưu trữ mỗi bảng </a:t>
            </a:r>
            <a:r>
              <a:rPr lang="vi-VN"/>
              <a:t>trang, </a:t>
            </a:r>
            <a:r>
              <a:rPr lang="vi-VN" smtClean="0"/>
              <a:t>nhưng </a:t>
            </a:r>
            <a:r>
              <a:rPr lang="vi-VN"/>
              <a:t>tăng </a:t>
            </a:r>
            <a:r>
              <a:rPr lang="vi-VN" smtClean="0"/>
              <a:t>thời gian cần thiết để tìm kiếm bảng khi một yêu cầu truy cập trang xuất hiện</a:t>
            </a:r>
            <a:r>
              <a:rPr lang="vi-VN"/>
              <a:t>.</a:t>
            </a:r>
          </a:p>
          <a:p>
            <a:pPr algn="just"/>
            <a:r>
              <a:rPr lang="vi-VN" smtClean="0"/>
              <a:t>Sử dụng </a:t>
            </a:r>
            <a:r>
              <a:rPr lang="vi-VN"/>
              <a:t>trang </a:t>
            </a:r>
            <a:r>
              <a:rPr lang="vi-VN" smtClean="0"/>
              <a:t>băm để giới hạn tìm kiếm đến một</a:t>
            </a:r>
            <a:r>
              <a:rPr lang="vi-VN"/>
              <a:t>, </a:t>
            </a:r>
            <a:r>
              <a:rPr lang="vi-VN" smtClean="0"/>
              <a:t>hoặc một vài phần tử của bảng </a:t>
            </a:r>
            <a:r>
              <a:rPr lang="vi-VN"/>
              <a:t>trang.</a:t>
            </a:r>
          </a:p>
        </p:txBody>
      </p:sp>
    </p:spTree>
    <p:extLst>
      <p:ext uri="{BB962C8B-B14F-4D97-AF65-F5344CB8AC3E}">
        <p14:creationId xmlns:p14="http://schemas.microsoft.com/office/powerpoint/2010/main" val="32534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Kiến trúc bảng trang ngược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7053" y="1555750"/>
            <a:ext cx="5597894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 </a:t>
            </a:r>
            <a:r>
              <a:rPr lang="vi-VN" smtClean="0"/>
              <a:t>Phân đoạn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vi-VN" smtClean="0"/>
              <a:t>Lược đồ quản lý bộ nhớ hỗ trợ quan điểm của người </a:t>
            </a:r>
            <a:r>
              <a:rPr lang="vi-VN"/>
              <a:t>dùng </a:t>
            </a:r>
            <a:r>
              <a:rPr lang="vi-VN" smtClean="0"/>
              <a:t>về bộ nhớ</a:t>
            </a:r>
            <a:r>
              <a:rPr lang="vi-VN"/>
              <a:t>.</a:t>
            </a:r>
          </a:p>
          <a:p>
            <a:pPr algn="just"/>
            <a:r>
              <a:rPr lang="vi-VN" smtClean="0"/>
              <a:t>Một chương </a:t>
            </a:r>
            <a:r>
              <a:rPr lang="vi-VN"/>
              <a:t>trình là </a:t>
            </a:r>
            <a:r>
              <a:rPr lang="vi-VN" smtClean="0"/>
              <a:t>một tập các đoạn</a:t>
            </a:r>
            <a:r>
              <a:rPr lang="vi-VN"/>
              <a:t>. </a:t>
            </a:r>
            <a:r>
              <a:rPr lang="vi-VN" smtClean="0"/>
              <a:t>Một đoạn là một đơn vị logic gồm có</a:t>
            </a:r>
            <a:r>
              <a:rPr lang="vi-VN"/>
              <a:t>:</a:t>
            </a:r>
          </a:p>
          <a:p>
            <a:pPr marL="0" indent="2335213" algn="just">
              <a:buNone/>
            </a:pPr>
            <a:r>
              <a:rPr lang="vi-VN"/>
              <a:t>main program,</a:t>
            </a:r>
          </a:p>
          <a:p>
            <a:pPr marL="0" indent="2335213" algn="just">
              <a:buNone/>
            </a:pPr>
            <a:r>
              <a:rPr lang="vi-VN"/>
              <a:t>procedure, </a:t>
            </a:r>
          </a:p>
          <a:p>
            <a:pPr marL="0" indent="2335213" algn="just">
              <a:buNone/>
            </a:pPr>
            <a:r>
              <a:rPr lang="vi-VN"/>
              <a:t>function,</a:t>
            </a:r>
          </a:p>
          <a:p>
            <a:pPr marL="0" indent="2335213" algn="just">
              <a:buNone/>
            </a:pPr>
            <a:r>
              <a:rPr lang="vi-VN"/>
              <a:t>method,</a:t>
            </a:r>
          </a:p>
          <a:p>
            <a:pPr marL="0" indent="2335213" algn="just">
              <a:buNone/>
            </a:pPr>
            <a:r>
              <a:rPr lang="vi-VN"/>
              <a:t>object,</a:t>
            </a:r>
          </a:p>
          <a:p>
            <a:pPr marL="0" indent="2335213" algn="just">
              <a:buNone/>
            </a:pPr>
            <a:r>
              <a:rPr lang="vi-VN"/>
              <a:t>local variables, global variables,</a:t>
            </a:r>
          </a:p>
          <a:p>
            <a:pPr marL="0" indent="2335213" algn="just">
              <a:buNone/>
            </a:pPr>
            <a:r>
              <a:rPr lang="vi-VN"/>
              <a:t>common block,</a:t>
            </a:r>
          </a:p>
          <a:p>
            <a:pPr marL="0" indent="2335213" algn="just">
              <a:buNone/>
            </a:pPr>
            <a:r>
              <a:rPr lang="vi-VN"/>
              <a:t>stack,</a:t>
            </a:r>
          </a:p>
          <a:p>
            <a:pPr marL="0" indent="2335213" algn="just">
              <a:buNone/>
            </a:pPr>
            <a:r>
              <a:rPr lang="vi-VN"/>
              <a:t>symbol table, arrays</a:t>
            </a:r>
          </a:p>
        </p:txBody>
      </p:sp>
    </p:spTree>
    <p:extLst>
      <p:ext uri="{BB962C8B-B14F-4D97-AF65-F5344CB8AC3E}">
        <p14:creationId xmlns:p14="http://schemas.microsoft.com/office/powerpoint/2010/main" val="19303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Quan điểm người dùng của một chương trình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0285" y="1575879"/>
            <a:ext cx="3771429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Quan điểm logic của segmentation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47489"/>
            <a:ext cx="10515600" cy="71972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                                   user </a:t>
            </a:r>
            <a:r>
              <a:rPr lang="en-US"/>
              <a:t>space  </a:t>
            </a:r>
            <a:r>
              <a:rPr lang="en-US" smtClean="0"/>
              <a:t>           physical </a:t>
            </a:r>
            <a:r>
              <a:rPr lang="en-US"/>
              <a:t>memory space</a:t>
            </a:r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397" y="1375420"/>
            <a:ext cx="5379756" cy="411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1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Kiến trúc phân đoạn...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vi-VN" smtClean="0"/>
              <a:t>Địa chỉ </a:t>
            </a:r>
            <a:r>
              <a:rPr lang="vi-VN"/>
              <a:t>logic gồm hai phần</a:t>
            </a:r>
            <a:r>
              <a:rPr lang="vi-VN" smtClean="0"/>
              <a:t>: &lt;</a:t>
            </a:r>
            <a:r>
              <a:rPr lang="vi-VN"/>
              <a:t>segment-number, offset&gt;,</a:t>
            </a:r>
          </a:p>
          <a:p>
            <a:pPr algn="just"/>
            <a:r>
              <a:rPr lang="vi-VN" smtClean="0"/>
              <a:t>Bảng </a:t>
            </a:r>
            <a:r>
              <a:rPr lang="vi-VN"/>
              <a:t>Segment– ánh </a:t>
            </a:r>
            <a:r>
              <a:rPr lang="vi-VN" smtClean="0"/>
              <a:t>xạ các địa chỉ </a:t>
            </a:r>
            <a:r>
              <a:rPr lang="vi-VN"/>
              <a:t>vật lý hai chiều; </a:t>
            </a:r>
            <a:r>
              <a:rPr lang="vi-VN" smtClean="0"/>
              <a:t>mỗi phần tử của bảng </a:t>
            </a:r>
            <a:r>
              <a:rPr lang="vi-VN"/>
              <a:t>có:</a:t>
            </a:r>
          </a:p>
          <a:p>
            <a:pPr lvl="1" algn="just"/>
            <a:r>
              <a:rPr lang="vi-VN" smtClean="0"/>
              <a:t>Base – chứa địa chỉ vật lý bắt đầu nơi </a:t>
            </a:r>
            <a:r>
              <a:rPr lang="vi-VN"/>
              <a:t>mà các segment </a:t>
            </a:r>
            <a:r>
              <a:rPr lang="vi-VN" smtClean="0"/>
              <a:t>lưu trú trong bộ nhớ</a:t>
            </a:r>
            <a:r>
              <a:rPr lang="vi-VN"/>
              <a:t>.</a:t>
            </a:r>
          </a:p>
          <a:p>
            <a:pPr lvl="1" algn="just"/>
            <a:r>
              <a:rPr lang="vi-VN" smtClean="0"/>
              <a:t>Limit – xác định </a:t>
            </a:r>
            <a:r>
              <a:rPr lang="vi-VN"/>
              <a:t>kích </a:t>
            </a:r>
            <a:r>
              <a:rPr lang="vi-VN" smtClean="0"/>
              <a:t>cỡ của </a:t>
            </a:r>
            <a:r>
              <a:rPr lang="vi-VN"/>
              <a:t>segment.</a:t>
            </a:r>
          </a:p>
          <a:p>
            <a:pPr algn="just"/>
            <a:r>
              <a:rPr lang="vi-VN" smtClean="0"/>
              <a:t>Segment - table </a:t>
            </a:r>
            <a:r>
              <a:rPr lang="vi-VN"/>
              <a:t>base register (STBR) </a:t>
            </a:r>
            <a:r>
              <a:rPr lang="vi-VN" smtClean="0"/>
              <a:t>trỏ đến bảng </a:t>
            </a:r>
            <a:r>
              <a:rPr lang="vi-VN"/>
              <a:t>segment </a:t>
            </a:r>
            <a:r>
              <a:rPr lang="vi-VN" smtClean="0"/>
              <a:t>trong bộ nhớ</a:t>
            </a:r>
            <a:r>
              <a:rPr lang="vi-VN"/>
              <a:t>.</a:t>
            </a:r>
          </a:p>
          <a:p>
            <a:pPr algn="just"/>
            <a:r>
              <a:rPr lang="vi-VN" smtClean="0"/>
              <a:t>Segment - table </a:t>
            </a:r>
            <a:r>
              <a:rPr lang="vi-VN"/>
              <a:t>length register (STLR</a:t>
            </a:r>
            <a:r>
              <a:rPr lang="vi-VN" smtClean="0"/>
              <a:t>) thế hiện số các </a:t>
            </a:r>
            <a:r>
              <a:rPr lang="vi-VN"/>
              <a:t>segments </a:t>
            </a:r>
            <a:r>
              <a:rPr lang="vi-VN" smtClean="0"/>
              <a:t> được sử dụng bởi một chương </a:t>
            </a:r>
            <a:r>
              <a:rPr lang="vi-VN"/>
              <a:t>trình</a:t>
            </a:r>
            <a:r>
              <a:rPr lang="vi-VN" smtClean="0"/>
              <a:t>; </a:t>
            </a:r>
          </a:p>
          <a:p>
            <a:pPr marL="0" indent="0" algn="just">
              <a:buNone/>
            </a:pPr>
            <a:r>
              <a:rPr lang="vi-VN"/>
              <a:t> </a:t>
            </a:r>
            <a:r>
              <a:rPr lang="vi-VN" smtClean="0"/>
              <a:t>                    segment </a:t>
            </a:r>
            <a:r>
              <a:rPr lang="vi-VN"/>
              <a:t>number </a:t>
            </a:r>
            <a:r>
              <a:rPr lang="vi-VN" smtClean="0"/>
              <a:t>s là hợp lệ nếu s</a:t>
            </a:r>
            <a:r>
              <a:rPr lang="vi-VN"/>
              <a:t>&lt; STLR.</a:t>
            </a:r>
          </a:p>
        </p:txBody>
      </p:sp>
    </p:spTree>
    <p:extLst>
      <p:ext uri="{BB962C8B-B14F-4D97-AF65-F5344CB8AC3E}">
        <p14:creationId xmlns:p14="http://schemas.microsoft.com/office/powerpoint/2010/main" val="294290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...Kiến trúc segmentation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smtClean="0"/>
              <a:t>Xác định </a:t>
            </a:r>
            <a:r>
              <a:rPr lang="vi-VN"/>
              <a:t>vị trí lại.</a:t>
            </a:r>
          </a:p>
          <a:p>
            <a:pPr lvl="1"/>
            <a:r>
              <a:rPr lang="vi-VN" smtClean="0"/>
              <a:t>Động</a:t>
            </a:r>
            <a:endParaRPr lang="vi-VN"/>
          </a:p>
          <a:p>
            <a:pPr lvl="1"/>
            <a:r>
              <a:rPr lang="vi-VN" smtClean="0"/>
              <a:t>Dùng </a:t>
            </a:r>
            <a:r>
              <a:rPr lang="vi-VN"/>
              <a:t>bảng segment</a:t>
            </a:r>
          </a:p>
          <a:p>
            <a:r>
              <a:rPr lang="vi-VN" smtClean="0"/>
              <a:t>Chia </a:t>
            </a:r>
            <a:r>
              <a:rPr lang="vi-VN"/>
              <a:t>sẻ.</a:t>
            </a:r>
          </a:p>
          <a:p>
            <a:pPr lvl="1"/>
            <a:r>
              <a:rPr lang="vi-VN" smtClean="0"/>
              <a:t>Các đoạn được chia sẻ</a:t>
            </a:r>
            <a:r>
              <a:rPr lang="vi-VN"/>
              <a:t>.</a:t>
            </a:r>
          </a:p>
          <a:p>
            <a:pPr lvl="1"/>
            <a:r>
              <a:rPr lang="vi-VN" smtClean="0"/>
              <a:t>Cùng </a:t>
            </a:r>
            <a:r>
              <a:rPr lang="vi-VN"/>
              <a:t>segment number </a:t>
            </a:r>
          </a:p>
          <a:p>
            <a:r>
              <a:rPr lang="vi-VN" smtClean="0"/>
              <a:t>Phân </a:t>
            </a:r>
            <a:r>
              <a:rPr lang="vi-VN"/>
              <a:t>phối.</a:t>
            </a:r>
          </a:p>
          <a:p>
            <a:pPr lvl="1"/>
            <a:r>
              <a:rPr lang="vi-VN" smtClean="0"/>
              <a:t>first fit /</a:t>
            </a:r>
            <a:r>
              <a:rPr lang="vi-VN"/>
              <a:t>best fit</a:t>
            </a:r>
          </a:p>
          <a:p>
            <a:pPr lvl="1"/>
            <a:r>
              <a:rPr lang="vi-VN" smtClean="0"/>
              <a:t>Phân </a:t>
            </a:r>
            <a:r>
              <a:rPr lang="vi-VN"/>
              <a:t>mảnh ngoài</a:t>
            </a:r>
          </a:p>
        </p:txBody>
      </p:sp>
    </p:spTree>
    <p:extLst>
      <p:ext uri="{BB962C8B-B14F-4D97-AF65-F5344CB8AC3E}">
        <p14:creationId xmlns:p14="http://schemas.microsoft.com/office/powerpoint/2010/main" val="179181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...Kiến trúc phân đoạn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mtClean="0"/>
              <a:t>Bảo vệ</a:t>
            </a:r>
            <a:r>
              <a:rPr lang="vi-VN"/>
              <a:t>. </a:t>
            </a:r>
            <a:r>
              <a:rPr lang="vi-VN" smtClean="0"/>
              <a:t>Một phần tử trong </a:t>
            </a:r>
            <a:r>
              <a:rPr lang="vi-VN"/>
              <a:t>bảng segment liên </a:t>
            </a:r>
            <a:r>
              <a:rPr lang="vi-VN" smtClean="0"/>
              <a:t>kết với</a:t>
            </a:r>
            <a:r>
              <a:rPr lang="vi-VN"/>
              <a:t>:</a:t>
            </a:r>
          </a:p>
          <a:p>
            <a:pPr lvl="1" algn="just"/>
            <a:r>
              <a:rPr lang="vi-VN" smtClean="0"/>
              <a:t>Bit hợp lệ = </a:t>
            </a:r>
            <a:r>
              <a:rPr lang="vi-VN"/>
              <a:t>0 ⇒segment không </a:t>
            </a:r>
            <a:r>
              <a:rPr lang="vi-VN" smtClean="0"/>
              <a:t>hợp lệ</a:t>
            </a:r>
            <a:endParaRPr lang="vi-VN"/>
          </a:p>
          <a:p>
            <a:pPr lvl="1" algn="just"/>
            <a:r>
              <a:rPr lang="vi-VN" smtClean="0"/>
              <a:t>Ưu </a:t>
            </a:r>
            <a:r>
              <a:rPr lang="vi-VN"/>
              <a:t>tiên </a:t>
            </a:r>
            <a:r>
              <a:rPr lang="vi-VN" smtClean="0"/>
              <a:t>read/ write/ execute</a:t>
            </a:r>
            <a:endParaRPr lang="vi-VN"/>
          </a:p>
          <a:p>
            <a:pPr algn="just"/>
            <a:r>
              <a:rPr lang="vi-VN" smtClean="0"/>
              <a:t>Các </a:t>
            </a:r>
            <a:r>
              <a:rPr lang="vi-VN"/>
              <a:t>bits </a:t>
            </a:r>
            <a:r>
              <a:rPr lang="vi-VN" smtClean="0"/>
              <a:t>bảo vệ kết hợp với </a:t>
            </a:r>
            <a:r>
              <a:rPr lang="vi-VN"/>
              <a:t>các segments; chia </a:t>
            </a:r>
            <a:r>
              <a:rPr lang="vi-VN" smtClean="0"/>
              <a:t>sẻ mã ở mức </a:t>
            </a:r>
            <a:r>
              <a:rPr lang="vi-VN"/>
              <a:t>segment.</a:t>
            </a:r>
          </a:p>
          <a:p>
            <a:pPr algn="just"/>
            <a:r>
              <a:rPr lang="vi-VN" smtClean="0"/>
              <a:t>Khi </a:t>
            </a:r>
            <a:r>
              <a:rPr lang="vi-VN"/>
              <a:t>các segment </a:t>
            </a:r>
            <a:r>
              <a:rPr lang="vi-VN" smtClean="0"/>
              <a:t>thayđổi kích cỡ</a:t>
            </a:r>
            <a:r>
              <a:rPr lang="vi-VN"/>
              <a:t>, phân </a:t>
            </a:r>
            <a:r>
              <a:rPr lang="vi-VN" smtClean="0"/>
              <a:t>phối bộ nhớ là </a:t>
            </a:r>
            <a:r>
              <a:rPr lang="vi-VN"/>
              <a:t>phân phối động.</a:t>
            </a:r>
          </a:p>
          <a:p>
            <a:pPr algn="just"/>
            <a:r>
              <a:rPr lang="vi-VN" smtClean="0"/>
              <a:t>Một ví dụ segmentation </a:t>
            </a:r>
            <a:r>
              <a:rPr lang="vi-VN"/>
              <a:t>được cho trong hình </a:t>
            </a:r>
            <a:r>
              <a:rPr lang="vi-VN" smtClean="0"/>
              <a:t>vẽ sau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8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Các bước xử lý của tiến trình người dùng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6344" y="1555750"/>
            <a:ext cx="3419312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964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Phần cứng phân đoạn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293" y="1555750"/>
            <a:ext cx="5945414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5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Ví dụ về phân đoạn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7870" y="1555750"/>
            <a:ext cx="5736259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Chia sẻ các đoạn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3619" y="1599689"/>
            <a:ext cx="4704762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Phân đoạn kết hợp với phân trang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mtClean="0"/>
              <a:t>Hệ thống </a:t>
            </a:r>
            <a:r>
              <a:rPr lang="vi-VN"/>
              <a:t>MULTICS </a:t>
            </a:r>
            <a:r>
              <a:rPr lang="vi-VN" smtClean="0"/>
              <a:t>giải quyết </a:t>
            </a:r>
            <a:r>
              <a:rPr lang="vi-VN"/>
              <a:t>bài toán </a:t>
            </a:r>
            <a:r>
              <a:rPr lang="vi-VN" smtClean="0"/>
              <a:t>phân mảnh </a:t>
            </a:r>
            <a:r>
              <a:rPr lang="vi-VN"/>
              <a:t>ngoài bằng cách phân trang </a:t>
            </a:r>
            <a:r>
              <a:rPr lang="vi-VN" smtClean="0"/>
              <a:t>các segments</a:t>
            </a:r>
            <a:r>
              <a:rPr lang="vi-VN"/>
              <a:t>.</a:t>
            </a:r>
          </a:p>
          <a:p>
            <a:pPr algn="just"/>
            <a:r>
              <a:rPr lang="vi-VN" smtClean="0"/>
              <a:t>Giải </a:t>
            </a:r>
            <a:r>
              <a:rPr lang="vi-VN"/>
              <a:t>pháp khác với segmentation </a:t>
            </a:r>
            <a:r>
              <a:rPr lang="vi-VN" smtClean="0"/>
              <a:t>thuần túy là phần từ bảng </a:t>
            </a:r>
            <a:r>
              <a:rPr lang="vi-VN"/>
              <a:t>segment không </a:t>
            </a:r>
            <a:r>
              <a:rPr lang="vi-VN" smtClean="0"/>
              <a:t>chứa địa chỉ cơ sở của segment mà địa chỉ cơ sở của bảng trang </a:t>
            </a:r>
            <a:r>
              <a:rPr lang="vi-VN"/>
              <a:t>cho </a:t>
            </a:r>
            <a:r>
              <a:rPr lang="vi-VN" smtClean="0"/>
              <a:t>segment này</a:t>
            </a:r>
            <a:r>
              <a:rPr lang="vi-V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37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Lược đồ dịch địa chỉ MULTICS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0509" y="1555750"/>
            <a:ext cx="5070982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Phân đoạn kết hợp với phân trang - Intel </a:t>
            </a:r>
            <a:r>
              <a:rPr lang="vi-VN"/>
              <a:t>386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mtClean="0"/>
              <a:t>Như trong hình vẽ sau</a:t>
            </a:r>
            <a:r>
              <a:rPr lang="vi-VN"/>
              <a:t>, Intel 386 </a:t>
            </a:r>
            <a:r>
              <a:rPr lang="vi-VN" smtClean="0"/>
              <a:t>sử dụng </a:t>
            </a:r>
            <a:r>
              <a:rPr lang="vi-VN"/>
              <a:t>segmentation với paging </a:t>
            </a:r>
            <a:r>
              <a:rPr lang="vi-VN" smtClean="0"/>
              <a:t>cho việc quản lý bộ nhớ với lược đồ hai tầng </a:t>
            </a:r>
            <a:r>
              <a:rPr lang="vi-VN"/>
              <a:t>phân trang</a:t>
            </a:r>
          </a:p>
        </p:txBody>
      </p:sp>
    </p:spTree>
    <p:extLst>
      <p:ext uri="{BB962C8B-B14F-4D97-AF65-F5344CB8AC3E}">
        <p14:creationId xmlns:p14="http://schemas.microsoft.com/office/powerpoint/2010/main" val="32041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Dịch địa chỉ Intel </a:t>
            </a:r>
            <a:r>
              <a:rPr lang="vi-VN"/>
              <a:t>30386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7594" y="1555750"/>
            <a:ext cx="4656812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1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39" y="2346526"/>
            <a:ext cx="53911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6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Câu hỏi ôn tập...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314" y="1"/>
            <a:ext cx="1712686" cy="141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girlsheaven-job.net/img/img_sys/job/91621/upload/D375209B-7E09-3C1C-A0421BD396352AD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29" y="910962"/>
            <a:ext cx="5094513" cy="509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9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smtClean="0"/>
              <a:t>Không gian địa chỉ vật lý và không gian địa chỉ logic</a:t>
            </a:r>
            <a:endParaRPr lang="vi-VN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mtClean="0"/>
              <a:t>Khái </a:t>
            </a:r>
            <a:r>
              <a:rPr lang="vi-VN"/>
              <a:t>niệm không </a:t>
            </a:r>
            <a:r>
              <a:rPr lang="vi-VN" smtClean="0"/>
              <a:t>gian địa chỉ </a:t>
            </a:r>
            <a:r>
              <a:rPr lang="vi-VN"/>
              <a:t>logic </a:t>
            </a:r>
            <a:r>
              <a:rPr lang="vi-VN" smtClean="0"/>
              <a:t>gắn với không gian địa chỉ vật lý là </a:t>
            </a:r>
            <a:r>
              <a:rPr lang="vi-VN"/>
              <a:t>trung tâm </a:t>
            </a:r>
            <a:r>
              <a:rPr lang="vi-VN" smtClean="0"/>
              <a:t>của các kĩ thuật quản lý bộ nhớ</a:t>
            </a:r>
            <a:endParaRPr lang="vi-VN"/>
          </a:p>
          <a:p>
            <a:pPr lvl="1" algn="just"/>
            <a:r>
              <a:rPr lang="vi-VN" smtClean="0"/>
              <a:t>Các địa chỉ </a:t>
            </a:r>
            <a:r>
              <a:rPr lang="vi-VN"/>
              <a:t>logic –</a:t>
            </a:r>
            <a:r>
              <a:rPr lang="vi-VN" smtClean="0"/>
              <a:t>được sinh ra bởi CPU</a:t>
            </a:r>
            <a:r>
              <a:rPr lang="vi-VN"/>
              <a:t>; </a:t>
            </a:r>
            <a:r>
              <a:rPr lang="vi-VN" smtClean="0"/>
              <a:t>còn được gọi là địa chỉ ảo</a:t>
            </a:r>
            <a:endParaRPr lang="vi-VN"/>
          </a:p>
          <a:p>
            <a:pPr lvl="1" algn="just"/>
            <a:r>
              <a:rPr lang="vi-VN" smtClean="0"/>
              <a:t>Địa chỉ vật lý – địa chỉ </a:t>
            </a:r>
            <a:r>
              <a:rPr lang="vi-VN"/>
              <a:t>thật trong </a:t>
            </a:r>
            <a:r>
              <a:rPr lang="vi-VN" smtClean="0"/>
              <a:t>bộ nhớ</a:t>
            </a:r>
            <a:r>
              <a:rPr lang="vi-VN"/>
              <a:t>, </a:t>
            </a:r>
            <a:r>
              <a:rPr lang="vi-VN" smtClean="0"/>
              <a:t>thấy được bởi đơn vị quản lý bộ nhớ</a:t>
            </a:r>
            <a:endParaRPr lang="vi-VN"/>
          </a:p>
          <a:p>
            <a:pPr algn="just"/>
            <a:r>
              <a:rPr lang="vi-VN" smtClean="0"/>
              <a:t>Như nhau </a:t>
            </a:r>
            <a:r>
              <a:rPr lang="vi-VN"/>
              <a:t>trong </a:t>
            </a:r>
            <a:r>
              <a:rPr lang="vi-VN" smtClean="0"/>
              <a:t>lược đồ gán địa chỉ </a:t>
            </a:r>
            <a:r>
              <a:rPr lang="vi-VN"/>
              <a:t>lúc biên dịch, tải</a:t>
            </a:r>
          </a:p>
          <a:p>
            <a:pPr algn="just"/>
            <a:r>
              <a:rPr lang="vi-VN" smtClean="0"/>
              <a:t>Khác </a:t>
            </a:r>
            <a:r>
              <a:rPr lang="vi-VN"/>
              <a:t>nhau trong lược đồ gán địa chỉ lúc </a:t>
            </a:r>
            <a:r>
              <a:rPr lang="vi-VN" smtClean="0"/>
              <a:t>thực thi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483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Đơn vị quản lý bộ nhớ(MMU</a:t>
            </a:r>
            <a:r>
              <a:rPr lang="vi-VN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3200" smtClean="0"/>
              <a:t>Thiết bị phần cứng thực hiện việc ánh xạ địa chỉ ảo đến địa chỉ vật lý</a:t>
            </a:r>
            <a:endParaRPr lang="vi-VN" sz="3200"/>
          </a:p>
          <a:p>
            <a:pPr algn="just"/>
            <a:r>
              <a:rPr lang="vi-VN" sz="3200" smtClean="0"/>
              <a:t>Ví dụ về 1 lược đồ MMU đơn giản</a:t>
            </a:r>
            <a:endParaRPr lang="vi-VN" sz="3200"/>
          </a:p>
          <a:p>
            <a:pPr lvl="1" algn="just"/>
            <a:r>
              <a:rPr lang="vi-VN" sz="2800" smtClean="0"/>
              <a:t>Giá </a:t>
            </a:r>
            <a:r>
              <a:rPr lang="vi-VN" sz="2800"/>
              <a:t>trị thanh ghi relocation </a:t>
            </a:r>
            <a:r>
              <a:rPr lang="vi-VN" sz="2800" smtClean="0"/>
              <a:t>được cộng </a:t>
            </a:r>
            <a:r>
              <a:rPr lang="vi-VN" sz="2800"/>
              <a:t>vào cho mỗi </a:t>
            </a:r>
            <a:r>
              <a:rPr lang="vi-VN" sz="2800" smtClean="0"/>
              <a:t>địa chỉ được sinh ra bởi tiến </a:t>
            </a:r>
            <a:r>
              <a:rPr lang="vi-VN" sz="2800"/>
              <a:t>trình người dùng </a:t>
            </a:r>
            <a:r>
              <a:rPr lang="vi-VN" sz="2800" smtClean="0"/>
              <a:t>tại thời điểm nó tải vào bộ nhớ</a:t>
            </a:r>
            <a:r>
              <a:rPr lang="vi-VN" sz="2800"/>
              <a:t>.</a:t>
            </a:r>
          </a:p>
          <a:p>
            <a:pPr algn="just"/>
            <a:r>
              <a:rPr lang="vi-VN" sz="3200" smtClean="0"/>
              <a:t>Chương </a:t>
            </a:r>
            <a:r>
              <a:rPr lang="vi-VN" sz="3200"/>
              <a:t>trình người dùng làm </a:t>
            </a:r>
            <a:r>
              <a:rPr lang="vi-VN" sz="3200" smtClean="0"/>
              <a:t>việc với các địa chỉ logic</a:t>
            </a:r>
            <a:r>
              <a:rPr lang="vi-VN" sz="3200"/>
              <a:t>; nó không bao </a:t>
            </a:r>
            <a:r>
              <a:rPr lang="vi-VN" sz="3200" smtClean="0"/>
              <a:t>giờ thấy địa chỉ vật lý</a:t>
            </a:r>
            <a:endParaRPr lang="vi-VN" sz="3200"/>
          </a:p>
        </p:txBody>
      </p:sp>
    </p:spTree>
    <p:extLst>
      <p:ext uri="{BB962C8B-B14F-4D97-AF65-F5344CB8AC3E}">
        <p14:creationId xmlns:p14="http://schemas.microsoft.com/office/powerpoint/2010/main" val="3283741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Gán địa chỉ động với thanh ghi relocation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047" y="1615121"/>
            <a:ext cx="5561905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1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Tải động vào bộ nhớ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252"/>
            <a:ext cx="10826578" cy="4610965"/>
          </a:xfrm>
        </p:spPr>
        <p:txBody>
          <a:bodyPr>
            <a:noAutofit/>
          </a:bodyPr>
          <a:lstStyle/>
          <a:p>
            <a:pPr algn="just"/>
            <a:r>
              <a:rPr lang="vi-VN" sz="3200"/>
              <a:t>Các phương thức </a:t>
            </a:r>
            <a:r>
              <a:rPr lang="vi-VN" sz="3200" smtClean="0"/>
              <a:t>không được tải vào bộ nhớ khi nó được gọi</a:t>
            </a:r>
            <a:endParaRPr lang="vi-VN" sz="3200"/>
          </a:p>
          <a:p>
            <a:pPr algn="just"/>
            <a:r>
              <a:rPr lang="vi-VN" sz="3200" smtClean="0"/>
              <a:t>Tận dụng </a:t>
            </a:r>
            <a:r>
              <a:rPr lang="vi-VN" sz="3200"/>
              <a:t>không gian </a:t>
            </a:r>
            <a:r>
              <a:rPr lang="vi-VN" sz="3200" smtClean="0"/>
              <a:t>bộ nhớ tốt hơn</a:t>
            </a:r>
            <a:endParaRPr lang="vi-VN" sz="3200"/>
          </a:p>
          <a:p>
            <a:pPr lvl="1" algn="just"/>
            <a:r>
              <a:rPr lang="vi-VN" sz="2800" smtClean="0"/>
              <a:t>Phương </a:t>
            </a:r>
            <a:r>
              <a:rPr lang="vi-VN" sz="2800"/>
              <a:t>thức </a:t>
            </a:r>
            <a:r>
              <a:rPr lang="vi-VN" sz="2800" smtClean="0"/>
              <a:t>không được sử dụng sẽ không bao giờ được tải</a:t>
            </a:r>
            <a:endParaRPr lang="vi-VN" sz="2800"/>
          </a:p>
          <a:p>
            <a:pPr algn="just"/>
            <a:r>
              <a:rPr lang="vi-VN" sz="3200" smtClean="0"/>
              <a:t>Hữu </a:t>
            </a:r>
            <a:r>
              <a:rPr lang="vi-VN" sz="3200"/>
              <a:t>ích khi </a:t>
            </a:r>
            <a:r>
              <a:rPr lang="vi-VN" sz="3200" smtClean="0"/>
              <a:t>cần lượng </a:t>
            </a:r>
            <a:r>
              <a:rPr lang="vi-VN" sz="3200"/>
              <a:t>mã </a:t>
            </a:r>
            <a:r>
              <a:rPr lang="vi-VN" sz="3200" smtClean="0"/>
              <a:t>lớn để xử lý các trường </a:t>
            </a:r>
            <a:r>
              <a:rPr lang="vi-VN" sz="3200"/>
              <a:t>hợp không thường xuyên</a:t>
            </a:r>
          </a:p>
          <a:p>
            <a:pPr algn="just"/>
            <a:r>
              <a:rPr lang="vi-VN" sz="3200" smtClean="0"/>
              <a:t>Không cần phải có sự hỗ trợ đặc biệt của hệ điều </a:t>
            </a:r>
            <a:r>
              <a:rPr lang="vi-VN" sz="3200"/>
              <a:t>hành trong </a:t>
            </a:r>
            <a:r>
              <a:rPr lang="vi-VN" sz="3200" smtClean="0"/>
              <a:t>thiết kế chương </a:t>
            </a:r>
            <a:r>
              <a:rPr lang="vi-VN" sz="3200"/>
              <a:t>trình</a:t>
            </a:r>
          </a:p>
        </p:txBody>
      </p:sp>
    </p:spTree>
    <p:extLst>
      <p:ext uri="{BB962C8B-B14F-4D97-AF65-F5344CB8AC3E}">
        <p14:creationId xmlns:p14="http://schemas.microsoft.com/office/powerpoint/2010/main" val="58887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4474</TotalTime>
  <Words>2775</Words>
  <Application>Microsoft Office PowerPoint</Application>
  <PresentationFormat>Custom</PresentationFormat>
  <Paragraphs>227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Chương 6 QUẢN LÝ BỘ NHỚ</vt:lpstr>
      <vt:lpstr>Quản lý bộ nhớ</vt:lpstr>
      <vt:lpstr>Cơ sở</vt:lpstr>
      <vt:lpstr>Gán bộ nhớ cho các câu lệnh và dữ liệu </vt:lpstr>
      <vt:lpstr>Các bước xử lý của tiến trình người dùng</vt:lpstr>
      <vt:lpstr>Không gian địa chỉ vật lý và không gian địa chỉ logic</vt:lpstr>
      <vt:lpstr>Đơn vị quản lý bộ nhớ(MMU)</vt:lpstr>
      <vt:lpstr>Gán địa chỉ động với thanh ghi relocation</vt:lpstr>
      <vt:lpstr>Tải động vào bộ nhớ</vt:lpstr>
      <vt:lpstr>Liên kết động</vt:lpstr>
      <vt:lpstr>Overlays</vt:lpstr>
      <vt:lpstr>Overlays</vt:lpstr>
      <vt:lpstr>Swapping...</vt:lpstr>
      <vt:lpstr>...Swapping</vt:lpstr>
      <vt:lpstr>Lược đồ Swapping</vt:lpstr>
      <vt:lpstr>Phân phối bộ nhớ liên tục</vt:lpstr>
      <vt:lpstr>Hỗ trợ phần cứng cho các thanh ghi relocation và thanh ghi limit</vt:lpstr>
      <vt:lpstr>... Phân phối liên tục</vt:lpstr>
      <vt:lpstr>Bài toán phân phối bộ nhớ động</vt:lpstr>
      <vt:lpstr>Sự phân mảnh</vt:lpstr>
      <vt:lpstr>Phân trang (paging)</vt:lpstr>
      <vt:lpstr>Lược đồ dịch địa chỉ</vt:lpstr>
      <vt:lpstr>Kiến trúc dịch địa chỉ</vt:lpstr>
      <vt:lpstr>Ví dụ về phân trang</vt:lpstr>
      <vt:lpstr>Ví dụ về phân trang</vt:lpstr>
      <vt:lpstr>Các frame rỗi</vt:lpstr>
      <vt:lpstr>Thực thi bảng page</vt:lpstr>
      <vt:lpstr>Bộ nhớ kết hợp</vt:lpstr>
      <vt:lpstr>Phần cứng cho phân trang, TLB</vt:lpstr>
      <vt:lpstr>Thời gian truy cập hiệu quả</vt:lpstr>
      <vt:lpstr>Bảo vệ bộ nhớ</vt:lpstr>
      <vt:lpstr>Bit valid và invalid trong bảng trang</vt:lpstr>
      <vt:lpstr>Các trang chia sẻ</vt:lpstr>
      <vt:lpstr>Ví dụ về các trang chia sẻ</vt:lpstr>
      <vt:lpstr> Cấu trúc bảng trang</vt:lpstr>
      <vt:lpstr>Các bảng trang phân cấp</vt:lpstr>
      <vt:lpstr>Ví dụ về bảng trang hai mức</vt:lpstr>
      <vt:lpstr>Lược đồ bảng trang hai mức</vt:lpstr>
      <vt:lpstr>Lược đồ dịch địa chỉ</vt:lpstr>
      <vt:lpstr>Các bảng trang băm</vt:lpstr>
      <vt:lpstr>Bảng trang băm</vt:lpstr>
      <vt:lpstr>Bảng trang ngược</vt:lpstr>
      <vt:lpstr>Kiến trúc bảng trang ngược</vt:lpstr>
      <vt:lpstr> Phân đoạn</vt:lpstr>
      <vt:lpstr>Quan điểm người dùng của một chương trình</vt:lpstr>
      <vt:lpstr>Quan điểm logic của segmentation</vt:lpstr>
      <vt:lpstr>Kiến trúc phân đoạn...</vt:lpstr>
      <vt:lpstr>...Kiến trúc segmentation</vt:lpstr>
      <vt:lpstr>...Kiến trúc phân đoạn</vt:lpstr>
      <vt:lpstr>Phần cứng phân đoạn</vt:lpstr>
      <vt:lpstr>Ví dụ về phân đoạn</vt:lpstr>
      <vt:lpstr>Chia sẻ các đoạn</vt:lpstr>
      <vt:lpstr>Phân đoạn kết hợp với phân trang</vt:lpstr>
      <vt:lpstr>Lược đồ dịch địa chỉ MULTICS</vt:lpstr>
      <vt:lpstr>Phân đoạn kết hợp với phân trang - Intel 386</vt:lpstr>
      <vt:lpstr>Dịch địa chỉ Intel 30386</vt:lpstr>
      <vt:lpstr>PowerPoint Presentation</vt:lpstr>
      <vt:lpstr>Câu hỏi ôn tập...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Kim Sao</dc:creator>
  <cp:lastModifiedBy>nttoan</cp:lastModifiedBy>
  <cp:revision>146</cp:revision>
  <dcterms:created xsi:type="dcterms:W3CDTF">2016-01-06T01:29:25Z</dcterms:created>
  <dcterms:modified xsi:type="dcterms:W3CDTF">2021-02-05T16:29:15Z</dcterms:modified>
</cp:coreProperties>
</file>