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43" r:id="rId46"/>
    <p:sldId id="342" r:id="rId47"/>
    <p:sldId id="344" r:id="rId4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66"/>
    <a:srgbClr val="003399"/>
    <a:srgbClr val="00FFFF"/>
    <a:srgbClr val="009900"/>
    <a:srgbClr val="00FF00"/>
    <a:srgbClr val="00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39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4610965"/>
          </a:xfrm>
          <a:ln>
            <a:noFill/>
          </a:ln>
        </p:spPr>
        <p:txBody>
          <a:bodyPr/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61" y="13213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750847" y="82726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76" y="1495636"/>
            <a:ext cx="9144000" cy="1740623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Chương 7</a:t>
            </a:r>
            <a:br>
              <a:rPr lang="en-US" b="1" smtClean="0"/>
            </a:br>
            <a:r>
              <a:rPr lang="en-US" sz="8900" b="1" smtClean="0"/>
              <a:t>BỘ </a:t>
            </a:r>
            <a:r>
              <a:rPr lang="en-US" sz="8900" b="1" smtClean="0"/>
              <a:t>NHỚ ẢO</a:t>
            </a:r>
            <a:endParaRPr lang="vi-VN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smtClean="0"/>
              <a:t>Bảng trang khi một vài trang không trong bộ nhớ chính</a:t>
            </a:r>
            <a:endParaRPr lang="vi-VN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73" y="1555750"/>
            <a:ext cx="4762454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Lỗi trang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vi-VN"/>
              <a:t>Tham </a:t>
            </a:r>
            <a:r>
              <a:rPr lang="vi-VN" smtClean="0"/>
              <a:t>chiếu đến một </a:t>
            </a:r>
            <a:r>
              <a:rPr lang="vi-VN"/>
              <a:t>trang không có trong </a:t>
            </a:r>
            <a:r>
              <a:rPr lang="vi-VN" smtClean="0"/>
              <a:t>bộ nhớ</a:t>
            </a:r>
            <a:r>
              <a:rPr lang="vi-VN"/>
              <a:t>, </a:t>
            </a:r>
            <a:r>
              <a:rPr lang="vi-VN" smtClean="0"/>
              <a:t>trước tiên </a:t>
            </a:r>
            <a:r>
              <a:rPr lang="vi-VN"/>
              <a:t>tham </a:t>
            </a:r>
            <a:r>
              <a:rPr lang="vi-VN" smtClean="0"/>
              <a:t>chiếu sinh ra một </a:t>
            </a:r>
            <a:r>
              <a:rPr lang="vi-VN"/>
              <a:t>trap cho </a:t>
            </a:r>
            <a:r>
              <a:rPr lang="vi-VN" smtClean="0"/>
              <a:t>hệ điều hành ⇒ lỗi trang</a:t>
            </a:r>
            <a:endParaRPr lang="vi-VN"/>
          </a:p>
          <a:p>
            <a:pPr algn="just"/>
            <a:r>
              <a:rPr lang="vi-VN" smtClean="0"/>
              <a:t>Hệ điều </a:t>
            </a:r>
            <a:r>
              <a:rPr lang="vi-VN"/>
              <a:t>hành </a:t>
            </a:r>
            <a:r>
              <a:rPr lang="vi-VN" smtClean="0"/>
              <a:t>kiểm tra bảng khác để xác định</a:t>
            </a:r>
            <a:endParaRPr lang="vi-VN"/>
          </a:p>
          <a:p>
            <a:pPr lvl="1" algn="just"/>
            <a:r>
              <a:rPr lang="vi-VN" smtClean="0"/>
              <a:t>Tham </a:t>
            </a:r>
            <a:r>
              <a:rPr lang="vi-VN"/>
              <a:t>chiếu không </a:t>
            </a:r>
            <a:r>
              <a:rPr lang="vi-VN" smtClean="0"/>
              <a:t>hợp lệ ⇒ bỏ qua</a:t>
            </a:r>
            <a:r>
              <a:rPr lang="vi-VN"/>
              <a:t>.</a:t>
            </a:r>
          </a:p>
          <a:p>
            <a:pPr lvl="1" algn="just"/>
            <a:r>
              <a:rPr lang="vi-VN" smtClean="0"/>
              <a:t>Trang </a:t>
            </a:r>
            <a:r>
              <a:rPr lang="vi-VN"/>
              <a:t>không có trong </a:t>
            </a:r>
            <a:r>
              <a:rPr lang="vi-VN" smtClean="0"/>
              <a:t>bộ nhớ</a:t>
            </a:r>
            <a:r>
              <a:rPr lang="vi-VN"/>
              <a:t>.</a:t>
            </a:r>
          </a:p>
          <a:p>
            <a:pPr algn="just"/>
            <a:r>
              <a:rPr lang="vi-VN" smtClean="0"/>
              <a:t>Lấy ra một </a:t>
            </a:r>
            <a:r>
              <a:rPr lang="vi-VN"/>
              <a:t>frame rỗng</a:t>
            </a:r>
          </a:p>
          <a:p>
            <a:pPr algn="just"/>
            <a:r>
              <a:rPr lang="vi-VN" smtClean="0"/>
              <a:t>Tráo đổi </a:t>
            </a:r>
            <a:r>
              <a:rPr lang="vi-VN"/>
              <a:t>trang vào frame</a:t>
            </a:r>
          </a:p>
          <a:p>
            <a:pPr algn="just"/>
            <a:r>
              <a:rPr lang="vi-VN" smtClean="0"/>
              <a:t>Thiết lập lại các bảng</a:t>
            </a:r>
            <a:r>
              <a:rPr lang="vi-VN"/>
              <a:t>, bit valid = 1</a:t>
            </a:r>
          </a:p>
          <a:p>
            <a:pPr algn="just"/>
            <a:r>
              <a:rPr lang="vi-VN" smtClean="0"/>
              <a:t>Khởi tạo lại lệnh</a:t>
            </a:r>
            <a:r>
              <a:rPr lang="vi-VN"/>
              <a:t>:</a:t>
            </a:r>
          </a:p>
          <a:p>
            <a:pPr lvl="1" algn="just"/>
            <a:r>
              <a:rPr lang="vi-VN" smtClean="0"/>
              <a:t>Chuyển khối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349" y="3786680"/>
            <a:ext cx="2070525" cy="19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bước xử lý lỗi trang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372" y="1555750"/>
            <a:ext cx="5483255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Trường hợp không còn frame </a:t>
            </a:r>
            <a:r>
              <a:rPr lang="vi-VN"/>
              <a:t>rỗi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Thay </a:t>
            </a:r>
            <a:r>
              <a:rPr lang="vi-VN" smtClean="0"/>
              <a:t>thế trang</a:t>
            </a:r>
            <a:endParaRPr lang="vi-VN"/>
          </a:p>
          <a:p>
            <a:pPr lvl="1" algn="just"/>
            <a:r>
              <a:rPr lang="vi-VN" smtClean="0"/>
              <a:t>Tìm một trang nào đó hiện trong bộ nhớ</a:t>
            </a:r>
            <a:r>
              <a:rPr lang="vi-VN"/>
              <a:t>, </a:t>
            </a:r>
            <a:r>
              <a:rPr lang="vi-VN" smtClean="0"/>
              <a:t>nhưng đang không được sử dụng</a:t>
            </a:r>
            <a:r>
              <a:rPr lang="vi-VN"/>
              <a:t>, swap nó ra.</a:t>
            </a:r>
          </a:p>
          <a:p>
            <a:pPr lvl="1" algn="just"/>
            <a:r>
              <a:rPr lang="vi-VN" smtClean="0"/>
              <a:t>Thuật </a:t>
            </a:r>
            <a:r>
              <a:rPr lang="vi-VN"/>
              <a:t>toán thay trang</a:t>
            </a:r>
          </a:p>
          <a:p>
            <a:pPr lvl="1" algn="just"/>
            <a:r>
              <a:rPr lang="vi-VN" smtClean="0"/>
              <a:t>Hiệu năng </a:t>
            </a:r>
            <a:r>
              <a:rPr lang="vi-VN"/>
              <a:t>– </a:t>
            </a:r>
            <a:r>
              <a:rPr lang="vi-VN" smtClean="0"/>
              <a:t>cần một thuận toán trả lại với ít lỗi trang nhất có thể</a:t>
            </a:r>
            <a:r>
              <a:rPr lang="vi-VN"/>
              <a:t>.</a:t>
            </a:r>
          </a:p>
          <a:p>
            <a:pPr algn="just"/>
            <a:r>
              <a:rPr lang="vi-VN" smtClean="0"/>
              <a:t>Trang có thể được tải vào bộ nhớ một vài lần</a:t>
            </a:r>
            <a:r>
              <a:rPr lang="vi-V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3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Hiệu năng của phân trang theo yêu cầu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/>
              <a:t>Tỉ </a:t>
            </a:r>
            <a:r>
              <a:rPr lang="vi-VN" smtClean="0"/>
              <a:t>lệ lỗi </a:t>
            </a:r>
            <a:r>
              <a:rPr lang="vi-VN"/>
              <a:t>trang 0 ≤p≤1.0</a:t>
            </a:r>
          </a:p>
          <a:p>
            <a:pPr lvl="1"/>
            <a:r>
              <a:rPr lang="vi-VN" smtClean="0"/>
              <a:t>Nếu p</a:t>
            </a:r>
            <a:r>
              <a:rPr lang="vi-VN"/>
              <a:t>= 0, không có </a:t>
            </a:r>
            <a:r>
              <a:rPr lang="vi-VN" smtClean="0"/>
              <a:t>lỗi trang</a:t>
            </a:r>
            <a:endParaRPr lang="vi-VN"/>
          </a:p>
          <a:p>
            <a:pPr lvl="1"/>
            <a:r>
              <a:rPr lang="vi-VN" smtClean="0"/>
              <a:t>Nếu p</a:t>
            </a:r>
            <a:r>
              <a:rPr lang="vi-VN"/>
              <a:t>= 1, mọi tham </a:t>
            </a:r>
            <a:r>
              <a:rPr lang="vi-VN" smtClean="0"/>
              <a:t>chiếu đều lỗi</a:t>
            </a:r>
            <a:endParaRPr lang="vi-VN"/>
          </a:p>
          <a:p>
            <a:r>
              <a:rPr lang="vi-VN" smtClean="0"/>
              <a:t>Thời gian truy cập hiệu quả(EAT</a:t>
            </a:r>
            <a:r>
              <a:rPr lang="vi-VN"/>
              <a:t>)</a:t>
            </a:r>
          </a:p>
          <a:p>
            <a:pPr marL="0" indent="1887538">
              <a:buNone/>
            </a:pPr>
            <a:r>
              <a:rPr lang="vi-VN"/>
              <a:t>EAT = (1 –p) x thời </a:t>
            </a:r>
            <a:r>
              <a:rPr lang="vi-VN" smtClean="0"/>
              <a:t>gian truy cập bộ nhớ</a:t>
            </a:r>
            <a:endParaRPr lang="vi-VN"/>
          </a:p>
          <a:p>
            <a:pPr marL="0" indent="2782888">
              <a:buNone/>
            </a:pPr>
            <a:r>
              <a:rPr lang="vi-VN" sz="2400"/>
              <a:t>+ </a:t>
            </a:r>
            <a:r>
              <a:rPr lang="vi-VN" sz="2400" smtClean="0"/>
              <a:t>p (phụ trội </a:t>
            </a:r>
            <a:r>
              <a:rPr lang="vi-VN" sz="2400"/>
              <a:t>do lỗi </a:t>
            </a:r>
            <a:r>
              <a:rPr lang="vi-VN" sz="2400" smtClean="0"/>
              <a:t>trang+ </a:t>
            </a:r>
            <a:r>
              <a:rPr lang="vi-VN" sz="2400"/>
              <a:t>[swap </a:t>
            </a:r>
            <a:r>
              <a:rPr lang="vi-VN" sz="2400" smtClean="0"/>
              <a:t>trang ra]+ </a:t>
            </a:r>
            <a:r>
              <a:rPr lang="vi-VN" sz="2400"/>
              <a:t>swap </a:t>
            </a:r>
            <a:r>
              <a:rPr lang="vi-VN" sz="2400" smtClean="0"/>
              <a:t>trang vào+ phụ trội do </a:t>
            </a:r>
            <a:r>
              <a:rPr lang="vi-VN" sz="2400"/>
              <a:t>khởi </a:t>
            </a:r>
            <a:r>
              <a:rPr lang="vi-VN" sz="2400" smtClean="0"/>
              <a:t>động lại</a:t>
            </a:r>
            <a:r>
              <a:rPr lang="vi-VN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62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phân trang theo yêu cầu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Thời gian truy cập bộ nhớ = </a:t>
            </a:r>
            <a:r>
              <a:rPr lang="vi-VN"/>
              <a:t>1 </a:t>
            </a:r>
            <a:r>
              <a:rPr lang="vi-VN" smtClean="0"/>
              <a:t>micro second</a:t>
            </a:r>
            <a:endParaRPr lang="vi-VN"/>
          </a:p>
          <a:p>
            <a:r>
              <a:rPr lang="vi-VN" smtClean="0"/>
              <a:t>50</a:t>
            </a:r>
            <a:r>
              <a:rPr lang="vi-VN"/>
              <a:t>% trang bị thay </a:t>
            </a:r>
            <a:r>
              <a:rPr lang="vi-VN" smtClean="0"/>
              <a:t>thế cần phải cập nhật lại </a:t>
            </a:r>
            <a:r>
              <a:rPr lang="vi-VN"/>
              <a:t>(do </a:t>
            </a:r>
            <a:r>
              <a:rPr lang="vi-VN" smtClean="0"/>
              <a:t>đã có sửa đổi</a:t>
            </a:r>
            <a:r>
              <a:rPr lang="vi-VN"/>
              <a:t>) </a:t>
            </a:r>
            <a:r>
              <a:rPr lang="vi-VN" smtClean="0">
                <a:sym typeface="Symbol" panose="05050102010706020507" pitchFamily="18" charset="2"/>
              </a:rPr>
              <a:t> </a:t>
            </a:r>
            <a:r>
              <a:rPr lang="vi-VN" smtClean="0"/>
              <a:t>50</a:t>
            </a:r>
            <a:r>
              <a:rPr lang="vi-VN"/>
              <a:t>% trang </a:t>
            </a:r>
            <a:r>
              <a:rPr lang="vi-VN" smtClean="0"/>
              <a:t>cần phải được swap </a:t>
            </a:r>
            <a:r>
              <a:rPr lang="vi-VN"/>
              <a:t>ra</a:t>
            </a:r>
          </a:p>
          <a:p>
            <a:r>
              <a:rPr lang="vi-VN" smtClean="0"/>
              <a:t>Thời </a:t>
            </a:r>
            <a:r>
              <a:rPr lang="vi-VN"/>
              <a:t>gian Swap trang = 10 msec = 10,000 microsec</a:t>
            </a:r>
          </a:p>
          <a:p>
            <a:pPr marL="0" indent="2159000">
              <a:buNone/>
            </a:pPr>
            <a:r>
              <a:rPr lang="vi-VN"/>
              <a:t>EAT = (1 –p) x 1 + p (15000)</a:t>
            </a:r>
          </a:p>
          <a:p>
            <a:pPr marL="0" indent="2159000">
              <a:buNone/>
            </a:pPr>
            <a:r>
              <a:rPr lang="vi-VN"/>
              <a:t>1 + 15000P (in microsec)</a:t>
            </a:r>
          </a:p>
        </p:txBody>
      </p:sp>
    </p:spTree>
    <p:extLst>
      <p:ext uri="{BB962C8B-B14F-4D97-AF65-F5344CB8AC3E}">
        <p14:creationId xmlns:p14="http://schemas.microsoft.com/office/powerpoint/2010/main" val="2534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Thay thế trang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Tránh tình trạng </a:t>
            </a:r>
            <a:r>
              <a:rPr lang="vi-VN"/>
              <a:t>phân </a:t>
            </a:r>
            <a:r>
              <a:rPr lang="vi-VN" smtClean="0"/>
              <a:t>phối bộ nhớ quá </a:t>
            </a:r>
            <a:r>
              <a:rPr lang="vi-VN"/>
              <a:t>tải</a:t>
            </a:r>
          </a:p>
          <a:p>
            <a:pPr lvl="1" algn="just"/>
            <a:r>
              <a:rPr lang="vi-VN" smtClean="0"/>
              <a:t>Dịch vụ lỗi </a:t>
            </a:r>
            <a:r>
              <a:rPr lang="vi-VN"/>
              <a:t>trang bao </a:t>
            </a:r>
            <a:r>
              <a:rPr lang="vi-VN" smtClean="0"/>
              <a:t>gồm việc </a:t>
            </a:r>
            <a:r>
              <a:rPr lang="vi-VN"/>
              <a:t>thay trang.</a:t>
            </a:r>
          </a:p>
          <a:p>
            <a:pPr algn="just"/>
            <a:r>
              <a:rPr lang="vi-VN" smtClean="0"/>
              <a:t>Sử dụng bít sửa đổi </a:t>
            </a:r>
            <a:r>
              <a:rPr lang="vi-VN"/>
              <a:t>(dirty) </a:t>
            </a:r>
          </a:p>
          <a:p>
            <a:pPr lvl="1" algn="just"/>
            <a:r>
              <a:rPr lang="vi-VN" smtClean="0"/>
              <a:t>Giảm thời gian phụ trội của việc chuyển </a:t>
            </a:r>
            <a:r>
              <a:rPr lang="vi-VN"/>
              <a:t>trang </a:t>
            </a:r>
            <a:r>
              <a:rPr lang="vi-VN" smtClean="0"/>
              <a:t>– chỉ </a:t>
            </a:r>
            <a:r>
              <a:rPr lang="vi-VN"/>
              <a:t>có các trang bị </a:t>
            </a:r>
            <a:r>
              <a:rPr lang="vi-VN" smtClean="0"/>
              <a:t>sửa đổi mới phải </a:t>
            </a:r>
            <a:r>
              <a:rPr lang="vi-VN"/>
              <a:t>ghi </a:t>
            </a:r>
            <a:r>
              <a:rPr lang="vi-VN" smtClean="0"/>
              <a:t>lại lên đĩa</a:t>
            </a:r>
            <a:r>
              <a:rPr lang="vi-VN"/>
              <a:t>.</a:t>
            </a:r>
          </a:p>
          <a:p>
            <a:pPr algn="just"/>
            <a:r>
              <a:rPr lang="vi-VN" smtClean="0"/>
              <a:t>Thay </a:t>
            </a:r>
            <a:r>
              <a:rPr lang="vi-VN"/>
              <a:t>trang làm </a:t>
            </a:r>
            <a:r>
              <a:rPr lang="vi-VN" smtClean="0"/>
              <a:t>tăng sự tách biệt giữa bộ nhớ logic </a:t>
            </a:r>
            <a:r>
              <a:rPr lang="vi-VN"/>
              <a:t>và </a:t>
            </a:r>
            <a:r>
              <a:rPr lang="vi-VN" smtClean="0"/>
              <a:t>bộ nhớ vật lý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2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Yêu cầu thay trang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189" y="1555750"/>
            <a:ext cx="6267622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Kĩ thuật thay trang cơ bản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Tìm vị </a:t>
            </a:r>
            <a:r>
              <a:rPr lang="vi-VN"/>
              <a:t>trí </a:t>
            </a:r>
            <a:r>
              <a:rPr lang="vi-VN" smtClean="0"/>
              <a:t>của trang yêu cầu trên đĩa</a:t>
            </a:r>
            <a:r>
              <a:rPr lang="vi-VN"/>
              <a:t>.</a:t>
            </a:r>
          </a:p>
          <a:p>
            <a:pPr algn="just"/>
            <a:r>
              <a:rPr lang="vi-VN" smtClean="0"/>
              <a:t>Tìm một frame </a:t>
            </a:r>
            <a:r>
              <a:rPr lang="vi-VN"/>
              <a:t>rỗi:</a:t>
            </a:r>
          </a:p>
          <a:p>
            <a:pPr lvl="1" algn="just"/>
            <a:r>
              <a:rPr lang="vi-VN" smtClean="0"/>
              <a:t>Nếu có một frame </a:t>
            </a:r>
            <a:r>
              <a:rPr lang="vi-VN"/>
              <a:t>rỗi, </a:t>
            </a:r>
            <a:r>
              <a:rPr lang="vi-VN" smtClean="0"/>
              <a:t>tận dụng frame </a:t>
            </a:r>
            <a:r>
              <a:rPr lang="vi-VN"/>
              <a:t>đó.</a:t>
            </a:r>
          </a:p>
          <a:p>
            <a:pPr lvl="1" algn="just"/>
            <a:r>
              <a:rPr lang="vi-VN" smtClean="0"/>
              <a:t>Nếu không có frame </a:t>
            </a:r>
            <a:r>
              <a:rPr lang="vi-VN"/>
              <a:t>rỗi, áp </a:t>
            </a:r>
            <a:r>
              <a:rPr lang="vi-VN" smtClean="0"/>
              <a:t>dụng thuật toán thay </a:t>
            </a:r>
            <a:r>
              <a:rPr lang="vi-VN"/>
              <a:t>trang </a:t>
            </a:r>
            <a:r>
              <a:rPr lang="vi-VN" smtClean="0"/>
              <a:t>để lựa chọn một frame nạn nhân</a:t>
            </a:r>
            <a:r>
              <a:rPr lang="vi-VN"/>
              <a:t>.</a:t>
            </a:r>
          </a:p>
          <a:p>
            <a:pPr algn="just"/>
            <a:r>
              <a:rPr lang="vi-VN" smtClean="0"/>
              <a:t>Đọc trang yêu cầu vào frame mới rỗi</a:t>
            </a:r>
            <a:r>
              <a:rPr lang="vi-VN"/>
              <a:t>. </a:t>
            </a:r>
            <a:r>
              <a:rPr lang="vi-VN" smtClean="0"/>
              <a:t>Cập nhật trang và bảng frame.</a:t>
            </a:r>
            <a:endParaRPr lang="vi-VN"/>
          </a:p>
          <a:p>
            <a:pPr algn="just"/>
            <a:r>
              <a:rPr lang="vi-VN" smtClean="0"/>
              <a:t>Khởi động lại tiến trình</a:t>
            </a:r>
            <a:r>
              <a:rPr lang="vi-V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04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Thay trang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750" y="1531600"/>
            <a:ext cx="6092499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Nội dung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Cơ sở</a:t>
            </a:r>
            <a:endParaRPr lang="vi-VN"/>
          </a:p>
          <a:p>
            <a:r>
              <a:rPr lang="vi-VN" smtClean="0"/>
              <a:t>Phân trang </a:t>
            </a:r>
            <a:r>
              <a:rPr lang="vi-VN"/>
              <a:t>theo </a:t>
            </a:r>
            <a:r>
              <a:rPr lang="vi-VN" smtClean="0"/>
              <a:t>yêu cầu</a:t>
            </a:r>
            <a:endParaRPr lang="vi-VN"/>
          </a:p>
          <a:p>
            <a:r>
              <a:rPr lang="vi-VN" smtClean="0"/>
              <a:t>Hiệu năng của phân trang </a:t>
            </a:r>
            <a:r>
              <a:rPr lang="vi-VN"/>
              <a:t>theo </a:t>
            </a:r>
            <a:r>
              <a:rPr lang="vi-VN" smtClean="0"/>
              <a:t>yêu cầu</a:t>
            </a:r>
            <a:endParaRPr lang="vi-VN"/>
          </a:p>
          <a:p>
            <a:r>
              <a:rPr lang="vi-VN" smtClean="0"/>
              <a:t>Thay thế trang</a:t>
            </a:r>
            <a:endParaRPr lang="vi-VN"/>
          </a:p>
          <a:p>
            <a:r>
              <a:rPr lang="vi-VN" smtClean="0"/>
              <a:t>Các thuật toán thay thế trang</a:t>
            </a:r>
            <a:endParaRPr lang="vi-VN"/>
          </a:p>
          <a:p>
            <a:r>
              <a:rPr lang="vi-VN" smtClean="0"/>
              <a:t>Cấp phát frames</a:t>
            </a:r>
            <a:endParaRPr lang="vi-VN"/>
          </a:p>
          <a:p>
            <a:r>
              <a:rPr lang="vi-VN" smtClean="0"/>
              <a:t>Thrashing</a:t>
            </a:r>
            <a:endParaRPr lang="vi-VN"/>
          </a:p>
          <a:p>
            <a:r>
              <a:rPr lang="vi-VN" smtClean="0"/>
              <a:t>Các vấn đề khác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14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Các thuật toán thay thế trang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Mục đích</a:t>
            </a:r>
            <a:r>
              <a:rPr lang="vi-VN"/>
              <a:t>: tỉ </a:t>
            </a:r>
            <a:r>
              <a:rPr lang="vi-VN" smtClean="0"/>
              <a:t>lệ lỗi </a:t>
            </a:r>
            <a:r>
              <a:rPr lang="vi-VN"/>
              <a:t>trang </a:t>
            </a:r>
            <a:r>
              <a:rPr lang="vi-VN" smtClean="0"/>
              <a:t>thấp nhất</a:t>
            </a:r>
            <a:r>
              <a:rPr lang="vi-VN"/>
              <a:t>.</a:t>
            </a:r>
          </a:p>
          <a:p>
            <a:r>
              <a:rPr lang="vi-VN" smtClean="0"/>
              <a:t>Đánh </a:t>
            </a:r>
            <a:r>
              <a:rPr lang="vi-VN"/>
              <a:t>giá thuật toán</a:t>
            </a:r>
          </a:p>
          <a:p>
            <a:r>
              <a:rPr lang="vi-VN" smtClean="0"/>
              <a:t>Áp </a:t>
            </a:r>
            <a:r>
              <a:rPr lang="vi-VN"/>
              <a:t>dụng </a:t>
            </a:r>
            <a:r>
              <a:rPr lang="vi-VN" smtClean="0"/>
              <a:t>thuật toán trên một chuỗi </a:t>
            </a:r>
            <a:r>
              <a:rPr lang="vi-VN"/>
              <a:t>các tham </a:t>
            </a:r>
            <a:r>
              <a:rPr lang="vi-VN" smtClean="0"/>
              <a:t>chiếu bộ nhớ</a:t>
            </a:r>
            <a:endParaRPr lang="vi-VN"/>
          </a:p>
          <a:p>
            <a:r>
              <a:rPr lang="vi-VN" smtClean="0"/>
              <a:t>Tính </a:t>
            </a:r>
            <a:r>
              <a:rPr lang="vi-VN"/>
              <a:t>toán </a:t>
            </a:r>
            <a:r>
              <a:rPr lang="vi-VN" smtClean="0"/>
              <a:t>số lỗi </a:t>
            </a:r>
            <a:r>
              <a:rPr lang="vi-VN"/>
              <a:t>trang trên chuỗi đó.</a:t>
            </a:r>
          </a:p>
          <a:p>
            <a:r>
              <a:rPr lang="vi-VN" smtClean="0"/>
              <a:t>Trong tất cả các </a:t>
            </a:r>
            <a:r>
              <a:rPr lang="vi-VN"/>
              <a:t>ví </a:t>
            </a:r>
            <a:r>
              <a:rPr lang="vi-VN" smtClean="0"/>
              <a:t>dụ sau</a:t>
            </a:r>
            <a:r>
              <a:rPr lang="vi-VN"/>
              <a:t>, ta </a:t>
            </a:r>
            <a:r>
              <a:rPr lang="vi-VN" smtClean="0"/>
              <a:t>sử dụng </a:t>
            </a:r>
            <a:r>
              <a:rPr lang="vi-VN"/>
              <a:t>chuỗi t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ham chiếu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</a:p>
          <a:p>
            <a:pPr marL="0" indent="0">
              <a:buNone/>
            </a:pP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, 2, 3, 4, 1, 2, 5, 1, 2, 3, 4, 5.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2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 thị mô tả số lỗi trang theo số Frames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000" y="1733022"/>
            <a:ext cx="7200000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Thuật </a:t>
            </a:r>
            <a:r>
              <a:rPr lang="vi-VN" smtClean="0"/>
              <a:t>toán vào trước ra trước (FIFO)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400" smtClean="0"/>
              <a:t>Chuỗi </a:t>
            </a:r>
            <a:r>
              <a:rPr lang="vi-VN" sz="2400"/>
              <a:t>tham chiếu: 1, 2, 3, 4, 1, 2, 5, 1, 2, 3, 4, 5</a:t>
            </a:r>
          </a:p>
          <a:p>
            <a:r>
              <a:rPr lang="vi-VN" sz="2400" smtClean="0"/>
              <a:t>3 </a:t>
            </a:r>
            <a:r>
              <a:rPr lang="vi-VN" sz="2400"/>
              <a:t>frames (</a:t>
            </a:r>
            <a:r>
              <a:rPr lang="vi-VN" sz="2400" smtClean="0"/>
              <a:t>mỗi tiến trình chỉ </a:t>
            </a:r>
            <a:r>
              <a:rPr lang="vi-VN" sz="2400"/>
              <a:t>có 3 trang </a:t>
            </a:r>
            <a:r>
              <a:rPr lang="vi-VN" sz="2400" smtClean="0"/>
              <a:t>cùng ở trong bộ nhớ tại cùng một thời </a:t>
            </a:r>
            <a:r>
              <a:rPr lang="vi-VN" sz="2400"/>
              <a:t>điểm)</a:t>
            </a:r>
          </a:p>
          <a:p>
            <a:endParaRPr lang="vi-VN" sz="2400" smtClean="0"/>
          </a:p>
          <a:p>
            <a:r>
              <a:rPr lang="vi-VN" sz="2400" smtClean="0"/>
              <a:t>4 frames</a:t>
            </a:r>
          </a:p>
          <a:p>
            <a:endParaRPr lang="vi-VN" sz="2400" smtClean="0"/>
          </a:p>
          <a:p>
            <a:endParaRPr lang="vi-VN" sz="2400" smtClean="0"/>
          </a:p>
          <a:p>
            <a:endParaRPr lang="vi-VN" sz="2400"/>
          </a:p>
          <a:p>
            <a:r>
              <a:rPr lang="vi-VN" sz="2400" smtClean="0"/>
              <a:t>Thay thế FIFO </a:t>
            </a:r>
            <a:r>
              <a:rPr lang="vi-VN" sz="2400"/>
              <a:t>– Belady’s Anomaly</a:t>
            </a:r>
          </a:p>
          <a:p>
            <a:r>
              <a:rPr lang="vi-VN" sz="2400" smtClean="0"/>
              <a:t>Nhiều frames ⇒ ít </a:t>
            </a:r>
            <a:r>
              <a:rPr lang="vi-VN" sz="2400"/>
              <a:t>lỗi trang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70" y="2427923"/>
            <a:ext cx="2440205" cy="1044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22" y="3789309"/>
            <a:ext cx="2314286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3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Thay trang theo thuật toán FIFO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238" y="2394927"/>
            <a:ext cx="860952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63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tối ưu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Thay trang </a:t>
            </a:r>
            <a:r>
              <a:rPr lang="vi-VN" smtClean="0"/>
              <a:t>sẽ không được sử dụng trong thời gian dài</a:t>
            </a:r>
          </a:p>
          <a:p>
            <a:r>
              <a:rPr lang="vi-VN" smtClean="0"/>
              <a:t>Ví dụ 4 </a:t>
            </a:r>
            <a:r>
              <a:rPr lang="vi-VN"/>
              <a:t>frames: </a:t>
            </a:r>
          </a:p>
          <a:p>
            <a:pPr marL="0" indent="1166813">
              <a:buNone/>
            </a:pPr>
            <a:r>
              <a:rPr lang="vi-VN"/>
              <a:t>1, 2, 3, 4, 1, 2, 5, 1, 2, 3, 4, 5</a:t>
            </a:r>
          </a:p>
          <a:p>
            <a:endParaRPr lang="vi-VN" smtClean="0"/>
          </a:p>
          <a:p>
            <a:endParaRPr lang="vi-VN" smtClean="0"/>
          </a:p>
          <a:p>
            <a:endParaRPr lang="vi-VN"/>
          </a:p>
          <a:p>
            <a:r>
              <a:rPr lang="vi-VN" smtClean="0"/>
              <a:t>Làm thế nào </a:t>
            </a:r>
            <a:r>
              <a:rPr lang="vi-VN"/>
              <a:t>biết </a:t>
            </a:r>
            <a:r>
              <a:rPr lang="vi-VN" smtClean="0"/>
              <a:t>được điều này</a:t>
            </a:r>
            <a:r>
              <a:rPr lang="vi-VN"/>
              <a:t>?</a:t>
            </a:r>
          </a:p>
          <a:p>
            <a:r>
              <a:rPr lang="vi-VN" smtClean="0"/>
              <a:t>Được sử dụng để </a:t>
            </a:r>
            <a:r>
              <a:rPr lang="vi-VN"/>
              <a:t>đánh giá </a:t>
            </a:r>
            <a:r>
              <a:rPr lang="vi-VN" smtClean="0"/>
              <a:t>hiệu suất thuật toán sử dụng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736" y="2662056"/>
            <a:ext cx="3188292" cy="20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5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thay trang tối ưu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286" y="2499689"/>
            <a:ext cx="9571428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LRU </a:t>
            </a:r>
            <a:r>
              <a:rPr lang="vi-VN"/>
              <a:t>(least recently used)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/>
              <a:t>Chuỗi tham chiếu: 1, 2, 3, 4, 1, 2, 5, 1, 2, 3, 4, </a:t>
            </a:r>
            <a:r>
              <a:rPr lang="vi-VN" smtClean="0"/>
              <a:t>5</a:t>
            </a:r>
          </a:p>
          <a:p>
            <a:endParaRPr lang="vi-VN" smtClean="0"/>
          </a:p>
          <a:p>
            <a:endParaRPr lang="vi-VN" smtClean="0"/>
          </a:p>
          <a:p>
            <a:endParaRPr lang="vi-VN"/>
          </a:p>
          <a:p>
            <a:r>
              <a:rPr lang="vi-VN" smtClean="0"/>
              <a:t>Thực </a:t>
            </a:r>
            <a:r>
              <a:rPr lang="vi-VN"/>
              <a:t>thi counter</a:t>
            </a:r>
          </a:p>
          <a:p>
            <a:pPr lvl="1"/>
            <a:r>
              <a:rPr lang="vi-VN" smtClean="0"/>
              <a:t>Mọi phần tử trang </a:t>
            </a:r>
            <a:r>
              <a:rPr lang="vi-VN"/>
              <a:t>có một counter; </a:t>
            </a:r>
            <a:r>
              <a:rPr lang="vi-VN" smtClean="0"/>
              <a:t>mỗi lần trang được </a:t>
            </a:r>
            <a:r>
              <a:rPr lang="vi-VN"/>
              <a:t>tham </a:t>
            </a:r>
            <a:r>
              <a:rPr lang="vi-VN" smtClean="0"/>
              <a:t>chiếu đến </a:t>
            </a:r>
            <a:r>
              <a:rPr lang="vi-VN" smtClean="0">
                <a:sym typeface="Symbol" panose="05050102010706020507" pitchFamily="18" charset="2"/>
              </a:rPr>
              <a:t> c</a:t>
            </a:r>
            <a:r>
              <a:rPr lang="vi-VN" smtClean="0"/>
              <a:t>ập nhật </a:t>
            </a:r>
            <a:r>
              <a:rPr lang="vi-VN"/>
              <a:t>counter bằng thời </a:t>
            </a:r>
            <a:r>
              <a:rPr lang="vi-VN" smtClean="0"/>
              <a:t>điểm tham chiếu mới</a:t>
            </a:r>
            <a:r>
              <a:rPr lang="vi-VN"/>
              <a:t>.</a:t>
            </a:r>
          </a:p>
          <a:p>
            <a:pPr lvl="1"/>
            <a:r>
              <a:rPr lang="vi-VN" smtClean="0"/>
              <a:t>Khi </a:t>
            </a:r>
            <a:r>
              <a:rPr lang="vi-VN"/>
              <a:t>một trang cần </a:t>
            </a:r>
            <a:r>
              <a:rPr lang="vi-VN" smtClean="0"/>
              <a:t>thay đổi</a:t>
            </a:r>
            <a:r>
              <a:rPr lang="vi-VN"/>
              <a:t>, xem xét các counter </a:t>
            </a:r>
            <a:r>
              <a:rPr lang="vi-VN" smtClean="0"/>
              <a:t>để xác định trang </a:t>
            </a:r>
            <a:r>
              <a:rPr lang="vi-VN"/>
              <a:t>nạn nhân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701" y="1682565"/>
            <a:ext cx="1232952" cy="217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9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LRU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809" y="2375879"/>
            <a:ext cx="8752381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LRU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smtClean="0"/>
              <a:t>Cài đặt bằng ngăn xếp</a:t>
            </a:r>
            <a:endParaRPr lang="vi-VN" sz="3600"/>
          </a:p>
          <a:p>
            <a:pPr lvl="1"/>
            <a:r>
              <a:rPr lang="vi-VN" sz="3200" smtClean="0"/>
              <a:t>Lưu giữ số hiệu </a:t>
            </a:r>
            <a:r>
              <a:rPr lang="vi-VN" sz="3200"/>
              <a:t>trang trong </a:t>
            </a:r>
            <a:r>
              <a:rPr lang="vi-VN" sz="3200" smtClean="0"/>
              <a:t>một ngăn xếp</a:t>
            </a:r>
            <a:endParaRPr lang="vi-VN" sz="3200"/>
          </a:p>
          <a:p>
            <a:pPr lvl="2"/>
            <a:r>
              <a:rPr lang="vi-VN" sz="2800" smtClean="0"/>
              <a:t>Cài đặt một </a:t>
            </a:r>
            <a:r>
              <a:rPr lang="vi-VN" sz="2800"/>
              <a:t>danh sách liên </a:t>
            </a:r>
            <a:r>
              <a:rPr lang="vi-VN" sz="2800" smtClean="0"/>
              <a:t>kết kép</a:t>
            </a:r>
            <a:endParaRPr lang="vi-VN" sz="2800"/>
          </a:p>
          <a:p>
            <a:pPr lvl="1"/>
            <a:r>
              <a:rPr lang="vi-VN" sz="3200" smtClean="0"/>
              <a:t>Tham </a:t>
            </a:r>
            <a:r>
              <a:rPr lang="vi-VN" sz="3200"/>
              <a:t>chiếu trang:</a:t>
            </a:r>
          </a:p>
          <a:p>
            <a:pPr lvl="2"/>
            <a:r>
              <a:rPr lang="vi-VN" sz="2800" smtClean="0"/>
              <a:t>Chuyển lên đầu ngăn xếp</a:t>
            </a:r>
            <a:endParaRPr lang="vi-VN" sz="2800"/>
          </a:p>
          <a:p>
            <a:pPr lvl="2"/>
            <a:r>
              <a:rPr lang="vi-VN" sz="2800" smtClean="0"/>
              <a:t>Cần thay đổi tổng </a:t>
            </a:r>
            <a:r>
              <a:rPr lang="vi-VN" sz="2800"/>
              <a:t>cộng 6 con trỏ</a:t>
            </a:r>
          </a:p>
          <a:p>
            <a:pPr lvl="1"/>
            <a:r>
              <a:rPr lang="vi-VN" sz="3200" smtClean="0"/>
              <a:t>Không đòi hỏi tìm kiếm </a:t>
            </a:r>
            <a:r>
              <a:rPr lang="vi-VN" sz="3200"/>
              <a:t>khi thay trang</a:t>
            </a:r>
          </a:p>
        </p:txBody>
      </p:sp>
    </p:spTree>
    <p:extLst>
      <p:ext uri="{BB962C8B-B14F-4D97-AF65-F5344CB8AC3E}">
        <p14:creationId xmlns:p14="http://schemas.microsoft.com/office/powerpoint/2010/main" val="35421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200" smtClean="0"/>
              <a:t>Sử dụng một ngăn xếp để lưu trữ hầu hết các tham chiếu mới</a:t>
            </a:r>
            <a:endParaRPr lang="vi-VN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444" y="1555750"/>
            <a:ext cx="5935112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Cơ sở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vi-VN"/>
              <a:t>Câu lệnh/ </a:t>
            </a:r>
            <a:r>
              <a:rPr lang="vi-VN" smtClean="0"/>
              <a:t>dữ liệu cần </a:t>
            </a:r>
            <a:r>
              <a:rPr lang="vi-VN"/>
              <a:t>trong </a:t>
            </a:r>
            <a:r>
              <a:rPr lang="vi-VN" smtClean="0"/>
              <a:t>BNT để thực hiện</a:t>
            </a:r>
            <a:endParaRPr lang="vi-VN"/>
          </a:p>
          <a:p>
            <a:pPr algn="just"/>
            <a:r>
              <a:rPr lang="vi-VN" smtClean="0"/>
              <a:t>Không cần thường </a:t>
            </a:r>
            <a:r>
              <a:rPr lang="vi-VN"/>
              <a:t>xuyên lưu toàn </a:t>
            </a:r>
            <a:r>
              <a:rPr lang="vi-VN" smtClean="0"/>
              <a:t>bộ chương </a:t>
            </a:r>
            <a:r>
              <a:rPr lang="vi-VN"/>
              <a:t>trình người </a:t>
            </a:r>
            <a:r>
              <a:rPr lang="vi-VN" smtClean="0"/>
              <a:t>dùng vào </a:t>
            </a:r>
            <a:r>
              <a:rPr lang="vi-VN"/>
              <a:t>trong BNT</a:t>
            </a:r>
          </a:p>
          <a:p>
            <a:pPr algn="just"/>
            <a:r>
              <a:rPr lang="vi-VN" smtClean="0"/>
              <a:t>Bộ nhớ ảo–tách biệt bộ nhớ logic mức người </a:t>
            </a:r>
            <a:r>
              <a:rPr lang="vi-VN"/>
              <a:t>dùng và </a:t>
            </a:r>
            <a:r>
              <a:rPr lang="vi-VN" smtClean="0"/>
              <a:t>bộ nhớ vật lý</a:t>
            </a:r>
            <a:endParaRPr lang="vi-VN"/>
          </a:p>
          <a:p>
            <a:pPr lvl="1" algn="just"/>
            <a:r>
              <a:rPr lang="vi-VN" smtClean="0"/>
              <a:t>Chỉ một phần chương </a:t>
            </a:r>
            <a:r>
              <a:rPr lang="vi-VN"/>
              <a:t>trình cần trong </a:t>
            </a:r>
            <a:r>
              <a:rPr lang="vi-VN" smtClean="0"/>
              <a:t>bộ nhớ để thực thi</a:t>
            </a:r>
            <a:endParaRPr lang="vi-VN"/>
          </a:p>
          <a:p>
            <a:pPr lvl="1" algn="just"/>
            <a:r>
              <a:rPr lang="vi-VN" smtClean="0"/>
              <a:t>Không gian địa chỉ </a:t>
            </a:r>
            <a:r>
              <a:rPr lang="vi-VN"/>
              <a:t>logic có </a:t>
            </a:r>
            <a:r>
              <a:rPr lang="vi-VN" smtClean="0"/>
              <a:t>thể lớn hơn </a:t>
            </a:r>
            <a:r>
              <a:rPr lang="vi-VN"/>
              <a:t>nhiều không </a:t>
            </a:r>
            <a:r>
              <a:rPr lang="vi-VN" smtClean="0"/>
              <a:t>gian địa chỉ vật lý</a:t>
            </a:r>
            <a:endParaRPr lang="vi-VN"/>
          </a:p>
          <a:p>
            <a:pPr lvl="1" algn="just"/>
            <a:r>
              <a:rPr lang="vi-VN" smtClean="0"/>
              <a:t>Cho </a:t>
            </a:r>
            <a:r>
              <a:rPr lang="vi-VN"/>
              <a:t>phép chia </a:t>
            </a:r>
            <a:r>
              <a:rPr lang="vi-VN" smtClean="0"/>
              <a:t>sẻ các </a:t>
            </a:r>
            <a:r>
              <a:rPr lang="vi-VN"/>
              <a:t>không </a:t>
            </a:r>
            <a:r>
              <a:rPr lang="vi-VN" smtClean="0"/>
              <a:t>gian địa chỉ bởi một số tiến </a:t>
            </a:r>
            <a:r>
              <a:rPr lang="vi-VN"/>
              <a:t>trình.</a:t>
            </a:r>
          </a:p>
          <a:p>
            <a:pPr lvl="1" algn="just"/>
            <a:r>
              <a:rPr lang="vi-VN" smtClean="0"/>
              <a:t>Cho </a:t>
            </a:r>
            <a:r>
              <a:rPr lang="vi-VN"/>
              <a:t>phép tạo </a:t>
            </a:r>
            <a:r>
              <a:rPr lang="vi-VN" smtClean="0"/>
              <a:t>nhiều tiến trình một cách hiệu quả</a:t>
            </a:r>
            <a:r>
              <a:rPr lang="vi-VN"/>
              <a:t>.</a:t>
            </a:r>
          </a:p>
          <a:p>
            <a:pPr algn="just"/>
            <a:r>
              <a:rPr lang="vi-VN" smtClean="0"/>
              <a:t>Bộ nhớ ảo có thể được thực </a:t>
            </a:r>
            <a:r>
              <a:rPr lang="vi-VN"/>
              <a:t>thi thông qua:</a:t>
            </a:r>
          </a:p>
          <a:p>
            <a:pPr lvl="1" algn="just"/>
            <a:r>
              <a:rPr lang="vi-VN" smtClean="0"/>
              <a:t>Phân </a:t>
            </a:r>
            <a:r>
              <a:rPr lang="vi-VN"/>
              <a:t>trang theo yêu cầu</a:t>
            </a:r>
          </a:p>
          <a:p>
            <a:pPr lvl="1" algn="just"/>
            <a:r>
              <a:rPr lang="vi-VN" smtClean="0"/>
              <a:t>Phân đoạn </a:t>
            </a:r>
            <a:r>
              <a:rPr lang="vi-VN"/>
              <a:t>theo yêu cầu</a:t>
            </a:r>
          </a:p>
        </p:txBody>
      </p:sp>
    </p:spTree>
    <p:extLst>
      <p:ext uri="{BB962C8B-B14F-4D97-AF65-F5344CB8AC3E}">
        <p14:creationId xmlns:p14="http://schemas.microsoft.com/office/powerpoint/2010/main" val="3239700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Các thuật toán xấp xỉ LRU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 smtClean="0"/>
              <a:t>Bit tham chiếu</a:t>
            </a:r>
          </a:p>
          <a:p>
            <a:pPr lvl="1"/>
            <a:r>
              <a:rPr lang="vi-VN" sz="2000" smtClean="0"/>
              <a:t>Mỗi trang liên kết với một bit, bit này được khởi tạo bằng 0</a:t>
            </a:r>
          </a:p>
          <a:p>
            <a:pPr lvl="1"/>
            <a:r>
              <a:rPr lang="vi-VN" sz="2000" smtClean="0"/>
              <a:t>Khi một trang được tham chiếu đến, bit được thiết lập bằng 1</a:t>
            </a:r>
          </a:p>
          <a:p>
            <a:pPr lvl="1"/>
            <a:r>
              <a:rPr lang="vi-VN" sz="2000" smtClean="0"/>
              <a:t>Thay thế bit 0 (nếu có). Tuy nhiên ta không biết thứ tự thay thế.</a:t>
            </a:r>
          </a:p>
          <a:p>
            <a:r>
              <a:rPr lang="vi-VN" sz="2400" smtClean="0"/>
              <a:t>Cơ hội thứ hai</a:t>
            </a:r>
          </a:p>
          <a:p>
            <a:pPr lvl="1"/>
            <a:r>
              <a:rPr lang="vi-VN" sz="2000" smtClean="0"/>
              <a:t>Cần bit tham chiếu.</a:t>
            </a:r>
          </a:p>
          <a:p>
            <a:pPr lvl="1"/>
            <a:r>
              <a:rPr lang="vi-VN" sz="2000" smtClean="0"/>
              <a:t>Thay thế đồng hồ.</a:t>
            </a:r>
          </a:p>
          <a:p>
            <a:pPr lvl="1"/>
            <a:r>
              <a:rPr lang="vi-VN" sz="2000" smtClean="0"/>
              <a:t>Nếu trang chuẩn bị được thay thế (theo thứ tự đồng hồ) có bit tham chiếu= 1.</a:t>
            </a:r>
          </a:p>
          <a:p>
            <a:pPr lvl="2"/>
            <a:r>
              <a:rPr lang="vi-VN" sz="1800" smtClean="0"/>
              <a:t>Thiết lập bit tham chiếu bằng 0.</a:t>
            </a:r>
          </a:p>
          <a:p>
            <a:pPr lvl="2"/>
            <a:r>
              <a:rPr lang="vi-VN" sz="1800" smtClean="0"/>
              <a:t>Để lại trang đó trong bộ nhớ.</a:t>
            </a:r>
          </a:p>
          <a:p>
            <a:pPr lvl="2"/>
            <a:r>
              <a:rPr lang="vi-VN" sz="1800" smtClean="0"/>
              <a:t>Thay thế trang kế tiếp (theo thứ tự đồng hồ), theo cùng một số luật.</a:t>
            </a:r>
            <a:endParaRPr lang="vi-VN" sz="1800"/>
          </a:p>
        </p:txBody>
      </p:sp>
    </p:spTree>
    <p:extLst>
      <p:ext uri="{BB962C8B-B14F-4D97-AF65-F5344CB8AC3E}">
        <p14:creationId xmlns:p14="http://schemas.microsoft.com/office/powerpoint/2010/main" val="1884367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Cơ hội thứ hai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875" y="1555750"/>
            <a:ext cx="5314250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3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Cấp phát frames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Mỗi tiến trình cần một số lượng </a:t>
            </a:r>
            <a:r>
              <a:rPr lang="vi-VN"/>
              <a:t>ít </a:t>
            </a:r>
            <a:r>
              <a:rPr lang="vi-VN" smtClean="0"/>
              <a:t>nhất các trang </a:t>
            </a:r>
            <a:r>
              <a:rPr lang="vi-VN"/>
              <a:t>cần dùng</a:t>
            </a:r>
          </a:p>
          <a:p>
            <a:r>
              <a:rPr lang="vi-VN" smtClean="0"/>
              <a:t>Ví </a:t>
            </a:r>
            <a:r>
              <a:rPr lang="vi-VN"/>
              <a:t>dụ: IBM 370 – cần 6 </a:t>
            </a:r>
            <a:r>
              <a:rPr lang="vi-VN" smtClean="0"/>
              <a:t>trang để thực hiện lệnh </a:t>
            </a:r>
            <a:r>
              <a:rPr lang="vi-VN"/>
              <a:t>SS MOVE:</a:t>
            </a:r>
          </a:p>
          <a:p>
            <a:pPr lvl="1"/>
            <a:r>
              <a:rPr lang="vi-VN" smtClean="0"/>
              <a:t>Lệnh </a:t>
            </a:r>
            <a:r>
              <a:rPr lang="vi-VN"/>
              <a:t>6 bytes, lưu trong 2 trang</a:t>
            </a:r>
          </a:p>
          <a:p>
            <a:pPr lvl="1"/>
            <a:r>
              <a:rPr lang="vi-VN" smtClean="0"/>
              <a:t>2 trang để xử lý </a:t>
            </a:r>
            <a:r>
              <a:rPr lang="vi-VN"/>
              <a:t>from</a:t>
            </a:r>
          </a:p>
          <a:p>
            <a:pPr lvl="1"/>
            <a:r>
              <a:rPr lang="vi-VN" smtClean="0"/>
              <a:t>2 trang để xử lý </a:t>
            </a:r>
            <a:r>
              <a:rPr lang="vi-VN"/>
              <a:t>to</a:t>
            </a:r>
          </a:p>
          <a:p>
            <a:r>
              <a:rPr lang="vi-VN" smtClean="0"/>
              <a:t>Hai lược đồ phân phối cơ bản</a:t>
            </a:r>
            <a:endParaRPr lang="vi-VN"/>
          </a:p>
          <a:p>
            <a:pPr lvl="1"/>
            <a:r>
              <a:rPr lang="vi-VN" smtClean="0"/>
              <a:t>Phân phối cố định</a:t>
            </a:r>
            <a:endParaRPr lang="vi-VN"/>
          </a:p>
          <a:p>
            <a:pPr lvl="1"/>
            <a:r>
              <a:rPr lang="vi-VN" smtClean="0"/>
              <a:t>Phân </a:t>
            </a:r>
            <a:r>
              <a:rPr lang="vi-VN"/>
              <a:t>phối </a:t>
            </a:r>
            <a:r>
              <a:rPr lang="vi-VN" smtClean="0"/>
              <a:t>ưu tiên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2525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Cấp phát cố định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Cấp </a:t>
            </a:r>
            <a:r>
              <a:rPr lang="vi-VN" sz="2400" smtClean="0"/>
              <a:t>phát đều – Ví dụ</a:t>
            </a:r>
            <a:r>
              <a:rPr lang="vi-VN" sz="2400"/>
              <a:t>: Nếu có 100 frames và 5 tiến trình, </a:t>
            </a:r>
            <a:r>
              <a:rPr lang="vi-VN" sz="2400" smtClean="0"/>
              <a:t>cấp cho mỗi tiến </a:t>
            </a:r>
            <a:r>
              <a:rPr lang="vi-VN" sz="2400"/>
              <a:t>trình 20 frames.</a:t>
            </a:r>
          </a:p>
          <a:p>
            <a:r>
              <a:rPr lang="vi-VN" sz="2400" smtClean="0"/>
              <a:t>Cấp </a:t>
            </a:r>
            <a:r>
              <a:rPr lang="vi-VN" sz="2400"/>
              <a:t>phát tỉ </a:t>
            </a:r>
            <a:r>
              <a:rPr lang="vi-VN" sz="2400" smtClean="0"/>
              <a:t>lệ – Cấp </a:t>
            </a:r>
            <a:r>
              <a:rPr lang="vi-VN" sz="2400"/>
              <a:t>phát theo </a:t>
            </a:r>
            <a:r>
              <a:rPr lang="vi-VN" sz="2400" smtClean="0"/>
              <a:t>kích cỡ của tiến trình</a:t>
            </a:r>
            <a:endParaRPr lang="vi-VN" sz="2400"/>
          </a:p>
        </p:txBody>
      </p:sp>
      <p:pic>
        <p:nvPicPr>
          <p:cNvPr id="2052" name="Picture 4" descr="C:\Users\NGUYEN~1\AppData\Local\Temp\SNAGHTML5228c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983" y="2889195"/>
            <a:ext cx="3229582" cy="383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27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smtClean="0"/>
              <a:t>Cấp phát ưu tiên</a:t>
            </a:r>
            <a:endParaRPr lang="vi-VN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600" smtClean="0"/>
              <a:t>Lược đồ cấp </a:t>
            </a:r>
            <a:r>
              <a:rPr lang="vi-VN" sz="3600"/>
              <a:t>phát tỉ </a:t>
            </a:r>
            <a:r>
              <a:rPr lang="vi-VN" sz="3600" smtClean="0"/>
              <a:t>lệ theo </a:t>
            </a:r>
            <a:r>
              <a:rPr lang="vi-VN" sz="3600"/>
              <a:t>độ </a:t>
            </a:r>
            <a:r>
              <a:rPr lang="vi-VN" sz="3600" smtClean="0"/>
              <a:t>ưu tiên (thay vì theo </a:t>
            </a:r>
            <a:r>
              <a:rPr lang="vi-VN" sz="3600"/>
              <a:t>kích cỡ</a:t>
            </a:r>
            <a:r>
              <a:rPr lang="vi-VN" sz="3600" smtClean="0"/>
              <a:t>) </a:t>
            </a:r>
            <a:endParaRPr lang="vi-VN" sz="3600"/>
          </a:p>
          <a:p>
            <a:pPr algn="just"/>
            <a:r>
              <a:rPr lang="vi-VN" sz="3600" smtClean="0"/>
              <a:t>Nếu tiến trình Pi </a:t>
            </a:r>
            <a:r>
              <a:rPr lang="vi-VN" sz="3600"/>
              <a:t>phát sinh </a:t>
            </a:r>
            <a:r>
              <a:rPr lang="vi-VN" sz="3600" smtClean="0"/>
              <a:t>một lỗi </a:t>
            </a:r>
            <a:r>
              <a:rPr lang="vi-VN" sz="3600"/>
              <a:t>trang</a:t>
            </a:r>
          </a:p>
          <a:p>
            <a:pPr lvl="1" algn="just"/>
            <a:r>
              <a:rPr lang="vi-VN" sz="3200" smtClean="0"/>
              <a:t>Chọn để thay thế một </a:t>
            </a:r>
            <a:r>
              <a:rPr lang="vi-VN" sz="3200"/>
              <a:t>trong các frame </a:t>
            </a:r>
            <a:r>
              <a:rPr lang="vi-VN" sz="3200" smtClean="0"/>
              <a:t>của nó</a:t>
            </a:r>
            <a:endParaRPr lang="vi-VN" sz="3200"/>
          </a:p>
          <a:p>
            <a:pPr lvl="1" algn="just"/>
            <a:r>
              <a:rPr lang="vi-VN" sz="3200" smtClean="0"/>
              <a:t>Chọn để thay thế một frame từ một tiến trình với độ ưu tiên thấp hơn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2433730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Cấp phát cục bộ và cấp phát toàn cục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Cấp phát toàn </a:t>
            </a:r>
            <a:r>
              <a:rPr lang="vi-VN" smtClean="0"/>
              <a:t>cục - tiến trình lựa chọn một frame thay thế từ tập tất cả các </a:t>
            </a:r>
            <a:r>
              <a:rPr lang="vi-VN"/>
              <a:t>frame; </a:t>
            </a:r>
            <a:r>
              <a:rPr lang="vi-VN" smtClean="0"/>
              <a:t>một tiến trình có thể lấy một frame của tiến </a:t>
            </a:r>
            <a:r>
              <a:rPr lang="vi-VN"/>
              <a:t>trình khác.</a:t>
            </a:r>
          </a:p>
          <a:p>
            <a:pPr algn="just"/>
            <a:r>
              <a:rPr lang="vi-VN" smtClean="0"/>
              <a:t>Cấp phát cục bộ - tiến trình chỉ lựa chọn frame thay thế từ tập </a:t>
            </a:r>
            <a:r>
              <a:rPr lang="vi-VN"/>
              <a:t>các frame </a:t>
            </a:r>
            <a:r>
              <a:rPr lang="vi-VN" smtClean="0"/>
              <a:t>của nó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7911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Thrashing...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Nếu một tiến </a:t>
            </a:r>
            <a:r>
              <a:rPr lang="vi-VN"/>
              <a:t>trình không có “đủ” trang, tỉ </a:t>
            </a:r>
            <a:r>
              <a:rPr lang="vi-VN" smtClean="0"/>
              <a:t>lệ lỗi trang có thể rất cao</a:t>
            </a:r>
            <a:r>
              <a:rPr lang="vi-VN"/>
              <a:t>. </a:t>
            </a:r>
          </a:p>
          <a:p>
            <a:pPr algn="just"/>
            <a:r>
              <a:rPr lang="vi-VN" smtClean="0"/>
              <a:t>Tính tận dụng </a:t>
            </a:r>
            <a:r>
              <a:rPr lang="vi-VN"/>
              <a:t>CPU thấp</a:t>
            </a:r>
          </a:p>
          <a:p>
            <a:pPr algn="just"/>
            <a:r>
              <a:rPr lang="vi-VN" smtClean="0"/>
              <a:t>Hệ điều hành muốn tăng độ đa chương </a:t>
            </a:r>
            <a:r>
              <a:rPr lang="vi-VN"/>
              <a:t>trình</a:t>
            </a:r>
          </a:p>
          <a:p>
            <a:pPr algn="just"/>
            <a:r>
              <a:rPr lang="vi-VN" smtClean="0"/>
              <a:t>Tiến trình mới </a:t>
            </a:r>
            <a:r>
              <a:rPr lang="vi-VN"/>
              <a:t>được thêm vào </a:t>
            </a:r>
            <a:r>
              <a:rPr lang="vi-VN" smtClean="0"/>
              <a:t>hệ thống</a:t>
            </a:r>
            <a:endParaRPr lang="vi-VN"/>
          </a:p>
          <a:p>
            <a:pPr algn="just"/>
            <a:r>
              <a:rPr lang="vi-VN" smtClean="0"/>
              <a:t>Thrashing ≡ một tiến </a:t>
            </a:r>
            <a:r>
              <a:rPr lang="vi-VN"/>
              <a:t>trình dùng </a:t>
            </a:r>
            <a:r>
              <a:rPr lang="vi-VN" smtClean="0"/>
              <a:t>nhiều thời gian cho việc </a:t>
            </a:r>
            <a:r>
              <a:rPr lang="vi-VN"/>
              <a:t>thay trang</a:t>
            </a:r>
          </a:p>
        </p:txBody>
      </p:sp>
    </p:spTree>
    <p:extLst>
      <p:ext uri="{BB962C8B-B14F-4D97-AF65-F5344CB8AC3E}">
        <p14:creationId xmlns:p14="http://schemas.microsoft.com/office/powerpoint/2010/main" val="395061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...Thrashing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666" y="1804451"/>
            <a:ext cx="70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61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Phân trang theo yêu cầu và thrashing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Mô hình </a:t>
            </a:r>
            <a:r>
              <a:rPr lang="vi-VN" smtClean="0"/>
              <a:t>cục bộ</a:t>
            </a:r>
            <a:endParaRPr lang="vi-VN"/>
          </a:p>
          <a:p>
            <a:pPr lvl="1"/>
            <a:r>
              <a:rPr lang="vi-VN" smtClean="0"/>
              <a:t>Các tiến trình di trú từ miền cục bộ này </a:t>
            </a:r>
            <a:r>
              <a:rPr lang="vi-VN"/>
              <a:t>sang </a:t>
            </a:r>
            <a:r>
              <a:rPr lang="vi-VN" smtClean="0"/>
              <a:t>miền cục bộ khác</a:t>
            </a:r>
            <a:endParaRPr lang="vi-VN"/>
          </a:p>
          <a:p>
            <a:pPr lvl="1"/>
            <a:r>
              <a:rPr lang="vi-VN" smtClean="0"/>
              <a:t>Các miền cục bộ có thể bị </a:t>
            </a:r>
            <a:r>
              <a:rPr lang="vi-VN"/>
              <a:t>chồng chéo.</a:t>
            </a:r>
          </a:p>
          <a:p>
            <a:r>
              <a:rPr lang="vi-VN" smtClean="0"/>
              <a:t>Vì </a:t>
            </a:r>
            <a:r>
              <a:rPr lang="vi-VN"/>
              <a:t>sao </a:t>
            </a:r>
            <a:r>
              <a:rPr lang="vi-VN" smtClean="0"/>
              <a:t>lại xuất hiện </a:t>
            </a:r>
            <a:r>
              <a:rPr lang="vi-VN"/>
              <a:t>thrashing?</a:t>
            </a:r>
          </a:p>
          <a:p>
            <a:pPr lvl="1"/>
            <a:r>
              <a:rPr lang="el-GR" smtClean="0">
                <a:sym typeface="Symbol" panose="05050102010706020507" pitchFamily="18" charset="2"/>
              </a:rPr>
              <a:t></a:t>
            </a:r>
            <a:r>
              <a:rPr lang="vi-VN" smtClean="0"/>
              <a:t> kích cỡ các miền cục bộ &gt; </a:t>
            </a:r>
            <a:r>
              <a:rPr lang="vi-VN"/>
              <a:t>dung lượng </a:t>
            </a:r>
            <a:r>
              <a:rPr lang="vi-VN" smtClean="0"/>
              <a:t>bộ nhớ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7075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Mô hình “tập làm việc</a:t>
            </a:r>
            <a:r>
              <a:rPr lang="vi-VN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l-GR" smtClean="0"/>
              <a:t>Δ</a:t>
            </a:r>
            <a:r>
              <a:rPr lang="vi-VN" smtClean="0"/>
              <a:t> </a:t>
            </a:r>
            <a:r>
              <a:rPr lang="el-GR" smtClean="0"/>
              <a:t>≡</a:t>
            </a:r>
            <a:r>
              <a:rPr lang="vi-VN" smtClean="0"/>
              <a:t> cửa sổ tập làm việc</a:t>
            </a:r>
            <a:endParaRPr lang="vi-VN"/>
          </a:p>
          <a:p>
            <a:pPr lvl="1" algn="just"/>
            <a:r>
              <a:rPr lang="vi-VN" smtClean="0"/>
              <a:t>Một tập cố định </a:t>
            </a:r>
            <a:r>
              <a:rPr lang="vi-VN"/>
              <a:t>các tham chiếu trang</a:t>
            </a:r>
          </a:p>
          <a:p>
            <a:pPr lvl="1" algn="just"/>
            <a:r>
              <a:rPr lang="vi-VN" smtClean="0"/>
              <a:t>Ví </a:t>
            </a:r>
            <a:r>
              <a:rPr lang="vi-VN"/>
              <a:t>dụ: 10,000 lệnh</a:t>
            </a:r>
          </a:p>
          <a:p>
            <a:pPr algn="just"/>
            <a:r>
              <a:rPr lang="vi-VN" smtClean="0"/>
              <a:t>WSSi (tập làm việc của tiến trình Pi)</a:t>
            </a:r>
            <a:endParaRPr lang="vi-VN"/>
          </a:p>
          <a:p>
            <a:pPr lvl="1" algn="just"/>
            <a:r>
              <a:rPr lang="vi-VN" smtClean="0"/>
              <a:t>Tổng số trang </a:t>
            </a:r>
            <a:r>
              <a:rPr lang="vi-VN"/>
              <a:t>được tham chiếu trong </a:t>
            </a:r>
            <a:r>
              <a:rPr lang="vi-VN" smtClean="0"/>
              <a:t>cửa sổ làm việc mới nhất </a:t>
            </a:r>
            <a:r>
              <a:rPr lang="el-GR" smtClean="0"/>
              <a:t>Δ</a:t>
            </a:r>
            <a:r>
              <a:rPr lang="vi-VN" smtClean="0"/>
              <a:t> </a:t>
            </a:r>
            <a:r>
              <a:rPr lang="el-GR" smtClean="0"/>
              <a:t>(</a:t>
            </a:r>
            <a:r>
              <a:rPr lang="vi-VN" smtClean="0"/>
              <a:t>thay đổi </a:t>
            </a:r>
            <a:r>
              <a:rPr lang="vi-VN"/>
              <a:t>theo thời gian)</a:t>
            </a:r>
          </a:p>
          <a:p>
            <a:pPr lvl="1" algn="just"/>
            <a:r>
              <a:rPr lang="el-GR" smtClean="0"/>
              <a:t>Δ</a:t>
            </a:r>
            <a:r>
              <a:rPr lang="vi-VN" smtClean="0"/>
              <a:t> quá nhỏ sẽ không chứa được </a:t>
            </a:r>
            <a:r>
              <a:rPr lang="vi-VN"/>
              <a:t>toàn </a:t>
            </a:r>
            <a:r>
              <a:rPr lang="vi-VN" smtClean="0"/>
              <a:t>bộ một miền cục bộ</a:t>
            </a:r>
            <a:endParaRPr lang="vi-VN"/>
          </a:p>
          <a:p>
            <a:pPr lvl="1" algn="just"/>
            <a:r>
              <a:rPr lang="el-GR" smtClean="0"/>
              <a:t>Δ</a:t>
            </a:r>
            <a:r>
              <a:rPr lang="vi-VN" smtClean="0"/>
              <a:t> quá lớn sẽ chứa đồng thời một số miền cục bộ</a:t>
            </a:r>
            <a:endParaRPr lang="vi-VN"/>
          </a:p>
          <a:p>
            <a:pPr lvl="1" algn="just"/>
            <a:r>
              <a:rPr lang="el-GR" smtClean="0"/>
              <a:t>Δ</a:t>
            </a:r>
            <a:r>
              <a:rPr lang="el-GR"/>
              <a:t>= </a:t>
            </a:r>
            <a:r>
              <a:rPr lang="el-GR" smtClean="0"/>
              <a:t>∞</a:t>
            </a:r>
            <a:r>
              <a:rPr lang="vi-VN" smtClean="0"/>
              <a:t> </a:t>
            </a:r>
            <a:r>
              <a:rPr lang="el-GR" smtClean="0"/>
              <a:t>⇒</a:t>
            </a:r>
            <a:r>
              <a:rPr lang="vi-VN" smtClean="0"/>
              <a:t> chứa </a:t>
            </a:r>
            <a:r>
              <a:rPr lang="vi-VN"/>
              <a:t>toàn </a:t>
            </a:r>
            <a:r>
              <a:rPr lang="vi-VN" smtClean="0"/>
              <a:t>bộ chương </a:t>
            </a:r>
            <a:r>
              <a:rPr lang="vi-VN"/>
              <a:t>trình</a:t>
            </a:r>
          </a:p>
          <a:p>
            <a:pPr lvl="1" algn="just"/>
            <a:r>
              <a:rPr lang="vi-VN" smtClean="0"/>
              <a:t>D = </a:t>
            </a:r>
            <a:r>
              <a:rPr lang="el-GR" smtClean="0"/>
              <a:t>Σ</a:t>
            </a:r>
            <a:r>
              <a:rPr lang="vi-VN" smtClean="0"/>
              <a:t> WSSi ≡ tổng </a:t>
            </a:r>
            <a:r>
              <a:rPr lang="vi-VN"/>
              <a:t>các frames yêu cầu</a:t>
            </a:r>
          </a:p>
          <a:p>
            <a:pPr algn="just"/>
            <a:r>
              <a:rPr lang="vi-VN" smtClean="0"/>
              <a:t>Nếu D</a:t>
            </a:r>
            <a:r>
              <a:rPr lang="vi-VN"/>
              <a:t>&gt; m⇒Thrashing</a:t>
            </a:r>
          </a:p>
          <a:p>
            <a:pPr algn="just"/>
            <a:r>
              <a:rPr lang="vi-VN" smtClean="0"/>
              <a:t>Chiến lược</a:t>
            </a:r>
            <a:r>
              <a:rPr lang="vi-VN"/>
              <a:t>: </a:t>
            </a:r>
            <a:r>
              <a:rPr lang="vi-VN" smtClean="0"/>
              <a:t>Nếu D</a:t>
            </a:r>
            <a:r>
              <a:rPr lang="vi-VN"/>
              <a:t>&gt; m, </a:t>
            </a:r>
            <a:r>
              <a:rPr lang="vi-VN" smtClean="0"/>
              <a:t>thực hiện </a:t>
            </a:r>
            <a:r>
              <a:rPr lang="vi-VN"/>
              <a:t>phong </a:t>
            </a:r>
            <a:r>
              <a:rPr lang="vi-VN" smtClean="0"/>
              <a:t>tỏa một </a:t>
            </a:r>
            <a:r>
              <a:rPr lang="vi-VN"/>
              <a:t>trong </a:t>
            </a:r>
            <a:r>
              <a:rPr lang="vi-VN" smtClean="0"/>
              <a:t>số các tiến trình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72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Bộ nhớ ảo lớn hơn bộ nhớ vật lý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204" y="1555750"/>
            <a:ext cx="6123592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Mô hình tập làm việc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286" y="2828260"/>
            <a:ext cx="8771428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28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Lược đồ tần suất lỗi trang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Thiết lập một tỉ lệ lỗi </a:t>
            </a:r>
            <a:r>
              <a:rPr lang="vi-VN"/>
              <a:t>trang </a:t>
            </a:r>
            <a:r>
              <a:rPr lang="vi-VN" smtClean="0"/>
              <a:t>chấp nhận được</a:t>
            </a:r>
            <a:endParaRPr lang="vi-VN"/>
          </a:p>
          <a:p>
            <a:pPr lvl="1"/>
            <a:r>
              <a:rPr lang="vi-VN" smtClean="0"/>
              <a:t>Nếu tỉ lệ lỗi thực tế thấp</a:t>
            </a:r>
            <a:r>
              <a:rPr lang="vi-VN"/>
              <a:t>, tiến trình giải phóng frames</a:t>
            </a:r>
          </a:p>
          <a:p>
            <a:pPr lvl="1"/>
            <a:r>
              <a:rPr lang="vi-VN" smtClean="0"/>
              <a:t>Nếu tỉ lệ lỗi thực tế cao</a:t>
            </a:r>
            <a:r>
              <a:rPr lang="vi-VN"/>
              <a:t>, </a:t>
            </a:r>
            <a:r>
              <a:rPr lang="vi-VN" smtClean="0"/>
              <a:t>tiến trình lấy </a:t>
            </a:r>
            <a:r>
              <a:rPr lang="vi-VN"/>
              <a:t>thêm frames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79" y="3063931"/>
            <a:ext cx="6885714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2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vấn đề khác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 smtClean="0"/>
              <a:t>Thực thi “tiền </a:t>
            </a:r>
            <a:r>
              <a:rPr lang="vi-VN" sz="3200"/>
              <a:t>phân trang”</a:t>
            </a:r>
          </a:p>
          <a:p>
            <a:pPr lvl="1" algn="just"/>
            <a:r>
              <a:rPr lang="vi-VN" sz="2800" smtClean="0"/>
              <a:t>Giảm một số lượng lớn lỗi </a:t>
            </a:r>
            <a:r>
              <a:rPr lang="vi-VN" sz="2800"/>
              <a:t>trang </a:t>
            </a:r>
            <a:r>
              <a:rPr lang="vi-VN" sz="2800" smtClean="0"/>
              <a:t>xuất hiện vào thời điểm bắt đầu tiến trình</a:t>
            </a:r>
            <a:endParaRPr lang="vi-VN" sz="2800"/>
          </a:p>
          <a:p>
            <a:pPr lvl="1" algn="just"/>
            <a:r>
              <a:rPr lang="vi-VN" sz="2800" smtClean="0"/>
              <a:t>Phân trước một số trang </a:t>
            </a:r>
            <a:r>
              <a:rPr lang="vi-VN" sz="2800"/>
              <a:t>mà </a:t>
            </a:r>
            <a:r>
              <a:rPr lang="vi-VN" sz="2800" smtClean="0"/>
              <a:t>tiến trình có thể cần tới</a:t>
            </a:r>
            <a:endParaRPr lang="vi-VN" sz="2800"/>
          </a:p>
          <a:p>
            <a:pPr lvl="1" algn="just"/>
            <a:r>
              <a:rPr lang="vi-VN" sz="2800" smtClean="0"/>
              <a:t>Thực hiện “tiền </a:t>
            </a:r>
            <a:r>
              <a:rPr lang="vi-VN" sz="2800"/>
              <a:t>phân trang” có </a:t>
            </a:r>
            <a:r>
              <a:rPr lang="vi-VN" sz="2800" smtClean="0"/>
              <a:t>thể làm </a:t>
            </a:r>
            <a:r>
              <a:rPr lang="vi-VN" sz="2800"/>
              <a:t>lãng </a:t>
            </a:r>
            <a:r>
              <a:rPr lang="vi-VN" sz="2800" smtClean="0"/>
              <a:t>phí thiết bị </a:t>
            </a:r>
            <a:r>
              <a:rPr lang="vi-VN" sz="2800"/>
              <a:t>vào ra </a:t>
            </a:r>
            <a:r>
              <a:rPr lang="vi-VN" sz="2800" smtClean="0"/>
              <a:t>hoặc bộ nhớ</a:t>
            </a:r>
            <a:endParaRPr lang="vi-VN" sz="2800"/>
          </a:p>
          <a:p>
            <a:pPr lvl="2" algn="just"/>
            <a:r>
              <a:rPr lang="vi-VN" sz="2400" smtClean="0"/>
              <a:t>Nếu thời gian tiết kiệm được </a:t>
            </a:r>
            <a:r>
              <a:rPr lang="vi-VN" sz="2400"/>
              <a:t>do </a:t>
            </a:r>
            <a:r>
              <a:rPr lang="vi-VN" sz="2400" smtClean="0"/>
              <a:t>lỗi trang lớn hơn thời gian </a:t>
            </a:r>
            <a:r>
              <a:rPr lang="vi-VN" sz="2400"/>
              <a:t>lãng </a:t>
            </a:r>
            <a:r>
              <a:rPr lang="vi-VN" sz="2400" smtClean="0"/>
              <a:t>phí </a:t>
            </a:r>
            <a:r>
              <a:rPr lang="vi-VN" sz="2400" smtClean="0">
                <a:sym typeface="Symbol" panose="05050102010706020507" pitchFamily="18" charset="2"/>
              </a:rPr>
              <a:t> </a:t>
            </a:r>
            <a:r>
              <a:rPr lang="vi-VN" sz="2400" smtClean="0"/>
              <a:t>nên </a:t>
            </a:r>
            <a:r>
              <a:rPr lang="vi-VN" sz="2400"/>
              <a:t>dùng </a:t>
            </a:r>
            <a:r>
              <a:rPr lang="vi-VN" sz="2400" smtClean="0"/>
              <a:t>tiền phân trang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4149625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Kích cỡ trang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Xem </a:t>
            </a:r>
            <a:r>
              <a:rPr lang="vi-VN"/>
              <a:t>xét các </a:t>
            </a:r>
            <a:r>
              <a:rPr lang="vi-VN" smtClean="0"/>
              <a:t>yếu tố để quyết định </a:t>
            </a:r>
            <a:r>
              <a:rPr lang="vi-VN"/>
              <a:t>kích </a:t>
            </a:r>
            <a:r>
              <a:rPr lang="vi-VN" smtClean="0"/>
              <a:t>cỡ trang</a:t>
            </a:r>
            <a:r>
              <a:rPr lang="vi-VN"/>
              <a:t>:</a:t>
            </a:r>
          </a:p>
          <a:p>
            <a:pPr lvl="1"/>
            <a:r>
              <a:rPr lang="vi-VN" smtClean="0"/>
              <a:t>Phân </a:t>
            </a:r>
            <a:r>
              <a:rPr lang="vi-VN"/>
              <a:t>mảnh</a:t>
            </a:r>
          </a:p>
          <a:p>
            <a:pPr lvl="1"/>
            <a:r>
              <a:rPr lang="vi-VN" smtClean="0"/>
              <a:t>Kích cỡ bảng</a:t>
            </a:r>
            <a:endParaRPr lang="vi-VN"/>
          </a:p>
          <a:p>
            <a:pPr lvl="1"/>
            <a:r>
              <a:rPr lang="vi-VN" smtClean="0"/>
              <a:t>Phụ trội </a:t>
            </a:r>
            <a:r>
              <a:rPr lang="vi-VN"/>
              <a:t>do vào ra</a:t>
            </a:r>
          </a:p>
          <a:p>
            <a:pPr lvl="1"/>
            <a:r>
              <a:rPr lang="vi-VN" smtClean="0"/>
              <a:t>Tham chiếu cục bộ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9234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chương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 smtClean="0"/>
              <a:t>Cấu trúc chương </a:t>
            </a:r>
            <a:r>
              <a:rPr lang="vi-VN"/>
              <a:t>trình</a:t>
            </a:r>
          </a:p>
          <a:p>
            <a:pPr lvl="1"/>
            <a:r>
              <a:rPr lang="vi-VN" smtClean="0">
                <a:solidFill>
                  <a:srgbClr val="0000FF"/>
                </a:solidFill>
              </a:rPr>
              <a:t>Int[128,128</a:t>
            </a:r>
            <a:r>
              <a:rPr lang="vi-VN">
                <a:solidFill>
                  <a:srgbClr val="0000FF"/>
                </a:solidFill>
              </a:rPr>
              <a:t>] data;</a:t>
            </a:r>
          </a:p>
          <a:p>
            <a:pPr lvl="1"/>
            <a:r>
              <a:rPr lang="vi-VN" smtClean="0"/>
              <a:t>Mỗi </a:t>
            </a:r>
            <a:r>
              <a:rPr lang="vi-VN"/>
              <a:t>hàng </a:t>
            </a:r>
            <a:r>
              <a:rPr lang="vi-VN" smtClean="0"/>
              <a:t>được lưu </a:t>
            </a:r>
            <a:r>
              <a:rPr lang="vi-VN"/>
              <a:t>trong 1 trang</a:t>
            </a:r>
          </a:p>
          <a:p>
            <a:pPr lvl="1"/>
            <a:r>
              <a:rPr lang="vi-VN" smtClean="0"/>
              <a:t>Chương </a:t>
            </a:r>
            <a:r>
              <a:rPr lang="vi-VN"/>
              <a:t>trình 1 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for (j = 0; j &lt;128; j++)</a:t>
            </a:r>
          </a:p>
          <a:p>
            <a:pPr marL="457200" lvl="1" indent="1887538">
              <a:buNone/>
            </a:pPr>
            <a:r>
              <a:rPr lang="vi-VN" smtClean="0">
                <a:solidFill>
                  <a:srgbClr val="0000FF"/>
                </a:solidFill>
              </a:rPr>
              <a:t>      for </a:t>
            </a:r>
            <a:r>
              <a:rPr lang="vi-VN">
                <a:solidFill>
                  <a:srgbClr val="0000FF"/>
                </a:solidFill>
              </a:rPr>
              <a:t>(i = 0; i &lt; 128; i++)</a:t>
            </a:r>
          </a:p>
          <a:p>
            <a:pPr marL="457200" lvl="1" indent="1887538">
              <a:buNone/>
            </a:pPr>
            <a:r>
              <a:rPr lang="vi-VN" smtClean="0">
                <a:solidFill>
                  <a:srgbClr val="0000FF"/>
                </a:solidFill>
              </a:rPr>
              <a:t>            data[i,j</a:t>
            </a:r>
            <a:r>
              <a:rPr lang="vi-VN">
                <a:solidFill>
                  <a:srgbClr val="0000FF"/>
                </a:solidFill>
              </a:rPr>
              <a:t>] = 0;</a:t>
            </a:r>
          </a:p>
          <a:p>
            <a:pPr marL="457200" lvl="1" indent="0">
              <a:buNone/>
            </a:pPr>
            <a:r>
              <a:rPr lang="vi-VN" smtClean="0"/>
              <a:t>     128 </a:t>
            </a:r>
            <a:r>
              <a:rPr lang="vi-VN"/>
              <a:t>x 128 = 16,384 lỗi trang</a:t>
            </a:r>
          </a:p>
          <a:p>
            <a:pPr lvl="1"/>
            <a:r>
              <a:rPr lang="vi-VN" smtClean="0"/>
              <a:t>Chương </a:t>
            </a:r>
            <a:r>
              <a:rPr lang="vi-VN"/>
              <a:t>trình 2 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for (i = 0; i &lt; 128; i++)</a:t>
            </a:r>
          </a:p>
          <a:p>
            <a:pPr marL="457200" lvl="1" indent="1887538">
              <a:buNone/>
            </a:pPr>
            <a:r>
              <a:rPr lang="vi-VN" smtClean="0">
                <a:solidFill>
                  <a:srgbClr val="0000FF"/>
                </a:solidFill>
              </a:rPr>
              <a:t>     for </a:t>
            </a:r>
            <a:r>
              <a:rPr lang="vi-VN">
                <a:solidFill>
                  <a:srgbClr val="0000FF"/>
                </a:solidFill>
              </a:rPr>
              <a:t>(j = 0; j &lt; 128; j++)</a:t>
            </a:r>
          </a:p>
          <a:p>
            <a:pPr marL="457200" lvl="1" indent="1887538">
              <a:buNone/>
            </a:pPr>
            <a:r>
              <a:rPr lang="vi-VN" smtClean="0">
                <a:solidFill>
                  <a:srgbClr val="0000FF"/>
                </a:solidFill>
              </a:rPr>
              <a:t>           data[i,j</a:t>
            </a:r>
            <a:r>
              <a:rPr lang="vi-VN">
                <a:solidFill>
                  <a:srgbClr val="0000FF"/>
                </a:solidFill>
              </a:rPr>
              <a:t>] = 0;</a:t>
            </a:r>
          </a:p>
          <a:p>
            <a:pPr marL="457200" lvl="1" indent="0">
              <a:buNone/>
            </a:pPr>
            <a:r>
              <a:rPr lang="vi-VN" smtClean="0"/>
              <a:t>      128 </a:t>
            </a:r>
            <a:r>
              <a:rPr lang="vi-VN"/>
              <a:t>lỗi trang</a:t>
            </a:r>
          </a:p>
        </p:txBody>
      </p:sp>
    </p:spTree>
    <p:extLst>
      <p:ext uri="{BB962C8B-B14F-4D97-AF65-F5344CB8AC3E}">
        <p14:creationId xmlns:p14="http://schemas.microsoft.com/office/powerpoint/2010/main" val="183496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9" y="2346526"/>
            <a:ext cx="5391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hỏi ôn tập...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14" y="1"/>
            <a:ext cx="1712686" cy="14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irlsheaven-job.net/img/img_sys/job/91621/upload/D375209B-7E09-3C1C-A0421BD396352AD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57" y="1397099"/>
            <a:ext cx="5094513" cy="50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Không gian địa chỉ ảo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521" y="1555750"/>
            <a:ext cx="1972958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7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Thư viện chia sẻ dùng bộ nhớ ảo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642546"/>
            <a:ext cx="6666667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5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Phân trang theo yêu cầu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3200"/>
              <a:t>Chỉ </a:t>
            </a:r>
            <a:r>
              <a:rPr lang="vi-VN" sz="3200" smtClean="0"/>
              <a:t>tải một </a:t>
            </a:r>
            <a:r>
              <a:rPr lang="vi-VN" sz="3200"/>
              <a:t>trang vào </a:t>
            </a:r>
            <a:r>
              <a:rPr lang="vi-VN" sz="3200" smtClean="0"/>
              <a:t>bộ nhớ khi cần thiết</a:t>
            </a:r>
            <a:endParaRPr lang="vi-VN" sz="3200"/>
          </a:p>
          <a:p>
            <a:pPr lvl="1"/>
            <a:r>
              <a:rPr lang="vi-VN" sz="2800" smtClean="0"/>
              <a:t>Cần vào/ ra ít</a:t>
            </a:r>
            <a:endParaRPr lang="vi-VN" sz="2800"/>
          </a:p>
          <a:p>
            <a:pPr lvl="1"/>
            <a:r>
              <a:rPr lang="vi-VN" sz="2800" smtClean="0"/>
              <a:t>Cần bộ nhớ ít</a:t>
            </a:r>
            <a:endParaRPr lang="vi-VN" sz="2800"/>
          </a:p>
          <a:p>
            <a:pPr lvl="1"/>
            <a:r>
              <a:rPr lang="vi-VN" sz="2800" smtClean="0"/>
              <a:t>Phản ứng </a:t>
            </a:r>
            <a:r>
              <a:rPr lang="vi-VN" sz="2800"/>
              <a:t>nhanh hơn</a:t>
            </a:r>
          </a:p>
          <a:p>
            <a:pPr lvl="1"/>
            <a:r>
              <a:rPr lang="vi-VN" sz="2800" smtClean="0"/>
              <a:t>Cho </a:t>
            </a:r>
            <a:r>
              <a:rPr lang="vi-VN" sz="2800"/>
              <a:t>phép </a:t>
            </a:r>
            <a:r>
              <a:rPr lang="vi-VN" sz="2800" smtClean="0"/>
              <a:t>nhiều người </a:t>
            </a:r>
            <a:r>
              <a:rPr lang="vi-VN" sz="2800"/>
              <a:t>dùng hơn</a:t>
            </a:r>
          </a:p>
          <a:p>
            <a:r>
              <a:rPr lang="vi-VN" sz="3200" smtClean="0"/>
              <a:t>Cần một trang ⇒ tham chiếu đến nó</a:t>
            </a:r>
            <a:endParaRPr lang="vi-VN" sz="3200"/>
          </a:p>
          <a:p>
            <a:pPr lvl="1"/>
            <a:r>
              <a:rPr lang="vi-VN" sz="2800" smtClean="0"/>
              <a:t>Tham </a:t>
            </a:r>
            <a:r>
              <a:rPr lang="vi-VN" sz="2800"/>
              <a:t>chiếu không </a:t>
            </a:r>
            <a:r>
              <a:rPr lang="vi-VN" sz="2800" smtClean="0"/>
              <a:t>hợp lệ ⇒ bỏ qua</a:t>
            </a:r>
            <a:endParaRPr lang="vi-VN" sz="2800"/>
          </a:p>
          <a:p>
            <a:pPr lvl="1"/>
            <a:r>
              <a:rPr lang="vi-VN" sz="2800" smtClean="0"/>
              <a:t>Không </a:t>
            </a:r>
            <a:r>
              <a:rPr lang="vi-VN" sz="2800"/>
              <a:t>trong </a:t>
            </a:r>
            <a:r>
              <a:rPr lang="vi-VN" sz="2800" smtClean="0"/>
              <a:t>bộ nhớ ⇒ tải vào bộ nhớ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39273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200" smtClean="0"/>
              <a:t>Chuyển bộ nhớ được phân trang vào không gian đĩa liên tục</a:t>
            </a:r>
            <a:endParaRPr lang="vi-VN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460" y="1555750"/>
            <a:ext cx="5027079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Bit </a:t>
            </a:r>
            <a:r>
              <a:rPr lang="vi-VN" smtClean="0"/>
              <a:t>valid/ invalid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7838872" cy="4610965"/>
          </a:xfrm>
        </p:spPr>
        <p:txBody>
          <a:bodyPr>
            <a:normAutofit lnSpcReduction="10000"/>
          </a:bodyPr>
          <a:lstStyle/>
          <a:p>
            <a:r>
              <a:rPr lang="vi-VN"/>
              <a:t>Liên </a:t>
            </a:r>
            <a:r>
              <a:rPr lang="vi-VN" smtClean="0"/>
              <a:t>kết mỗi phần tử của bảng </a:t>
            </a:r>
            <a:r>
              <a:rPr lang="vi-VN"/>
              <a:t>trang </a:t>
            </a:r>
            <a:r>
              <a:rPr lang="vi-VN" smtClean="0"/>
              <a:t>với một </a:t>
            </a:r>
            <a:r>
              <a:rPr lang="vi-VN"/>
              <a:t>bit valid</a:t>
            </a:r>
            <a:r>
              <a:rPr lang="vi-VN" smtClean="0"/>
              <a:t>/ invalid </a:t>
            </a:r>
          </a:p>
          <a:p>
            <a:pPr marL="0" indent="0">
              <a:buNone/>
            </a:pPr>
            <a:r>
              <a:rPr lang="vi-VN" smtClean="0"/>
              <a:t>(1 ⇒ in-memory</a:t>
            </a:r>
            <a:r>
              <a:rPr lang="vi-VN"/>
              <a:t>, 0 </a:t>
            </a:r>
            <a:r>
              <a:rPr lang="vi-VN" smtClean="0"/>
              <a:t>⇒ not-in-memory</a:t>
            </a:r>
            <a:r>
              <a:rPr lang="vi-VN"/>
              <a:t>)</a:t>
            </a:r>
          </a:p>
          <a:p>
            <a:r>
              <a:rPr lang="vi-VN" smtClean="0"/>
              <a:t>Bit valid - invalid được khởi tạo bằng </a:t>
            </a:r>
            <a:r>
              <a:rPr lang="vi-VN"/>
              <a:t>0 </a:t>
            </a:r>
            <a:r>
              <a:rPr lang="vi-VN" smtClean="0"/>
              <a:t>với mọi phần tử của bảng </a:t>
            </a:r>
            <a:r>
              <a:rPr lang="vi-VN"/>
              <a:t>trang.</a:t>
            </a:r>
          </a:p>
          <a:p>
            <a:r>
              <a:rPr lang="vi-VN" smtClean="0"/>
              <a:t>Ví dụ về một bảng </a:t>
            </a:r>
            <a:r>
              <a:rPr lang="vi-VN"/>
              <a:t>trang.</a:t>
            </a:r>
          </a:p>
          <a:p>
            <a:r>
              <a:rPr lang="vi-VN" smtClean="0"/>
              <a:t>Trong </a:t>
            </a:r>
            <a:r>
              <a:rPr lang="vi-VN"/>
              <a:t>quá trình </a:t>
            </a:r>
            <a:r>
              <a:rPr lang="vi-VN" smtClean="0"/>
              <a:t>dịch địa chỉ</a:t>
            </a:r>
            <a:r>
              <a:rPr lang="vi-VN"/>
              <a:t>, nếu bit valid-invalid </a:t>
            </a:r>
            <a:r>
              <a:rPr lang="vi-VN" smtClean="0"/>
              <a:t>trong phần tử bảng </a:t>
            </a:r>
            <a:r>
              <a:rPr lang="vi-VN"/>
              <a:t>trang </a:t>
            </a:r>
            <a:r>
              <a:rPr lang="vi-VN" smtClean="0"/>
              <a:t>là 0 ⇒ lỗi </a:t>
            </a:r>
            <a:r>
              <a:rPr lang="vi-VN"/>
              <a:t>trang</a:t>
            </a:r>
          </a:p>
        </p:txBody>
      </p:sp>
      <p:pic>
        <p:nvPicPr>
          <p:cNvPr id="1026" name="Picture 2" descr="C:\Users\NGUYEN~1\AppData\Local\Temp\SNAGHTML51e1ac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72" y="1898819"/>
            <a:ext cx="3061277" cy="317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2028</Words>
  <Application>Microsoft Office PowerPoint</Application>
  <PresentationFormat>Custom</PresentationFormat>
  <Paragraphs>224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Chương 7 BỘ NHỚ ẢO</vt:lpstr>
      <vt:lpstr>Nội dung</vt:lpstr>
      <vt:lpstr>Cơ sở</vt:lpstr>
      <vt:lpstr>Bộ nhớ ảo lớn hơn bộ nhớ vật lý</vt:lpstr>
      <vt:lpstr>Không gian địa chỉ ảo</vt:lpstr>
      <vt:lpstr>Thư viện chia sẻ dùng bộ nhớ ảo</vt:lpstr>
      <vt:lpstr>Phân trang theo yêu cầu</vt:lpstr>
      <vt:lpstr>Chuyển bộ nhớ được phân trang vào không gian đĩa liên tục</vt:lpstr>
      <vt:lpstr>Bit valid/ invalid</vt:lpstr>
      <vt:lpstr>Bảng trang khi một vài trang không trong bộ nhớ chính</vt:lpstr>
      <vt:lpstr>Lỗi trang</vt:lpstr>
      <vt:lpstr>Các bước xử lý lỗi trang</vt:lpstr>
      <vt:lpstr>Trường hợp không còn frame rỗi</vt:lpstr>
      <vt:lpstr>Hiệu năng của phân trang theo yêu cầu</vt:lpstr>
      <vt:lpstr>Ví dụ về phân trang theo yêu cầu</vt:lpstr>
      <vt:lpstr>Thay thế trang</vt:lpstr>
      <vt:lpstr>Yêu cầu thay trang</vt:lpstr>
      <vt:lpstr>Kĩ thuật thay trang cơ bản</vt:lpstr>
      <vt:lpstr>Thay trang</vt:lpstr>
      <vt:lpstr>Các thuật toán thay thế trang</vt:lpstr>
      <vt:lpstr>Đồ thị mô tả số lỗi trang theo số Frames</vt:lpstr>
      <vt:lpstr>Thuật toán vào trước ra trước (FIFO)</vt:lpstr>
      <vt:lpstr>Thay trang theo thuật toán FIFO</vt:lpstr>
      <vt:lpstr>Thuật toán tối ưu</vt:lpstr>
      <vt:lpstr>Thuật toán thay trang tối ưu</vt:lpstr>
      <vt:lpstr>Thuật toán LRU (least recently used)</vt:lpstr>
      <vt:lpstr>Thuật toán LRU</vt:lpstr>
      <vt:lpstr>Thuật toán LRU</vt:lpstr>
      <vt:lpstr>Sử dụng một ngăn xếp để lưu trữ hầu hết các tham chiếu mới</vt:lpstr>
      <vt:lpstr>Các thuật toán xấp xỉ LRU</vt:lpstr>
      <vt:lpstr>Thuật toán Cơ hội thứ hai</vt:lpstr>
      <vt:lpstr>Cấp phát frames</vt:lpstr>
      <vt:lpstr>Cấp phát cố định</vt:lpstr>
      <vt:lpstr>Cấp phát ưu tiên</vt:lpstr>
      <vt:lpstr>Cấp phát cục bộ và cấp phát toàn cục</vt:lpstr>
      <vt:lpstr>Thrashing...</vt:lpstr>
      <vt:lpstr>...Thrashing</vt:lpstr>
      <vt:lpstr>Phân trang theo yêu cầu và thrashing</vt:lpstr>
      <vt:lpstr>Mô hình “tập làm việc”</vt:lpstr>
      <vt:lpstr>Mô hình tập làm việc</vt:lpstr>
      <vt:lpstr>Lược đồ tần suất lỗi trang</vt:lpstr>
      <vt:lpstr>Các vấn đề khác</vt:lpstr>
      <vt:lpstr>Kích cỡ trang</vt:lpstr>
      <vt:lpstr>Cấu trúc chương trình</vt:lpstr>
      <vt:lpstr>PowerPoint Presentation</vt:lpstr>
      <vt:lpstr>Câu hỏi ôn tập...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nttoan</cp:lastModifiedBy>
  <cp:revision>161</cp:revision>
  <dcterms:created xsi:type="dcterms:W3CDTF">2016-01-06T01:29:25Z</dcterms:created>
  <dcterms:modified xsi:type="dcterms:W3CDTF">2021-02-05T16:29:36Z</dcterms:modified>
</cp:coreProperties>
</file>