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5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78" r:id="rId36"/>
    <p:sldId id="379" r:id="rId37"/>
    <p:sldId id="380" r:id="rId38"/>
    <p:sldId id="381" r:id="rId39"/>
    <p:sldId id="382" r:id="rId40"/>
    <p:sldId id="383" r:id="rId41"/>
    <p:sldId id="384" r:id="rId42"/>
    <p:sldId id="386" r:id="rId43"/>
    <p:sldId id="387" r:id="rId44"/>
    <p:sldId id="388" r:id="rId45"/>
    <p:sldId id="389" r:id="rId46"/>
    <p:sldId id="390" r:id="rId47"/>
    <p:sldId id="391" r:id="rId48"/>
    <p:sldId id="392" r:id="rId49"/>
    <p:sldId id="393" r:id="rId50"/>
    <p:sldId id="394" r:id="rId51"/>
    <p:sldId id="395" r:id="rId52"/>
    <p:sldId id="396" r:id="rId53"/>
    <p:sldId id="397" r:id="rId54"/>
    <p:sldId id="398" r:id="rId55"/>
    <p:sldId id="399" r:id="rId56"/>
    <p:sldId id="400" r:id="rId57"/>
    <p:sldId id="401" r:id="rId58"/>
    <p:sldId id="402" r:id="rId59"/>
    <p:sldId id="403" r:id="rId60"/>
    <p:sldId id="404" r:id="rId61"/>
    <p:sldId id="405" r:id="rId62"/>
    <p:sldId id="406" r:id="rId63"/>
    <p:sldId id="407" r:id="rId64"/>
    <p:sldId id="408" r:id="rId65"/>
    <p:sldId id="409" r:id="rId66"/>
    <p:sldId id="410" r:id="rId67"/>
    <p:sldId id="411" r:id="rId68"/>
    <p:sldId id="412" r:id="rId69"/>
    <p:sldId id="413" r:id="rId70"/>
    <p:sldId id="414" r:id="rId71"/>
    <p:sldId id="343" r:id="rId72"/>
    <p:sldId id="342" r:id="rId73"/>
    <p:sldId id="344" r:id="rId7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  <a:srgbClr val="000066"/>
    <a:srgbClr val="003399"/>
    <a:srgbClr val="00FFFF"/>
    <a:srgbClr val="009900"/>
    <a:srgbClr val="00FF00"/>
    <a:srgbClr val="009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5" autoAdjust="0"/>
    <p:restoredTop sz="94660"/>
  </p:normalViewPr>
  <p:slideViewPr>
    <p:cSldViewPr snapToGrid="0">
      <p:cViewPr varScale="1">
        <p:scale>
          <a:sx n="85" d="100"/>
          <a:sy n="85" d="100"/>
        </p:scale>
        <p:origin x="-739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lpha-scan.co.uk/images/operating-systems-pic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9" y="3223186"/>
            <a:ext cx="11436509" cy="278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470647" y="3223186"/>
            <a:ext cx="11497235" cy="27742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7048"/>
            <a:ext cx="9144000" cy="174062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3892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790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887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11030138" cy="635635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28769" y="509168"/>
            <a:ext cx="11049000" cy="634883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02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252"/>
            <a:ext cx="10515600" cy="4610965"/>
          </a:xfrm>
          <a:ln>
            <a:noFill/>
          </a:ln>
        </p:spPr>
        <p:txBody>
          <a:bodyPr/>
          <a:lstStyle>
            <a:lvl1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  <p:pic>
        <p:nvPicPr>
          <p:cNvPr id="2050" name="Picture 2" descr="http://www.blackboxtoolkit.com/images/os_issues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961" y="132139"/>
            <a:ext cx="1360395" cy="136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852830" y="1260493"/>
            <a:ext cx="9394404" cy="45719"/>
            <a:chOff x="-1707554" y="1208223"/>
            <a:chExt cx="9394404" cy="117808"/>
          </a:xfrm>
        </p:grpSpPr>
        <p:sp>
          <p:nvSpPr>
            <p:cNvPr id="11" name="Flowchart: Manual Input 10"/>
            <p:cNvSpPr/>
            <p:nvPr userDrawn="1"/>
          </p:nvSpPr>
          <p:spPr>
            <a:xfrm rot="5400000">
              <a:off x="6446743" y="78680"/>
              <a:ext cx="110564" cy="2369650"/>
            </a:xfrm>
            <a:prstGeom prst="flowChartManualInp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Flowchart: Manual Input 13"/>
            <p:cNvSpPr/>
            <p:nvPr userDrawn="1"/>
          </p:nvSpPr>
          <p:spPr>
            <a:xfrm rot="5400000">
              <a:off x="5746771" y="78681"/>
              <a:ext cx="110564" cy="2369650"/>
            </a:xfrm>
            <a:prstGeom prst="flowChartManualInpu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Flowchart: Manual Input 14"/>
            <p:cNvSpPr/>
            <p:nvPr userDrawn="1"/>
          </p:nvSpPr>
          <p:spPr>
            <a:xfrm rot="5400000">
              <a:off x="5000064" y="80787"/>
              <a:ext cx="106352" cy="2369650"/>
            </a:xfrm>
            <a:prstGeom prst="flowChartManualInput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Flowchart: Manual Input 15"/>
            <p:cNvSpPr/>
            <p:nvPr userDrawn="1"/>
          </p:nvSpPr>
          <p:spPr>
            <a:xfrm rot="5400000">
              <a:off x="4028545" y="78681"/>
              <a:ext cx="110564" cy="2369650"/>
            </a:xfrm>
            <a:prstGeom prst="flowChartManualInput">
              <a:avLst/>
            </a:prstGeom>
            <a:solidFill>
              <a:srgbClr val="00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7" name="Flowchart: Manual Input 16"/>
            <p:cNvSpPr/>
            <p:nvPr userDrawn="1"/>
          </p:nvSpPr>
          <p:spPr>
            <a:xfrm rot="5400000">
              <a:off x="3319141" y="78680"/>
              <a:ext cx="110564" cy="2369650"/>
            </a:xfrm>
            <a:prstGeom prst="flowChartManualInpu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Flowchart: Manual Input 17"/>
            <p:cNvSpPr/>
            <p:nvPr userDrawn="1"/>
          </p:nvSpPr>
          <p:spPr>
            <a:xfrm rot="5400000">
              <a:off x="2501144" y="78680"/>
              <a:ext cx="110564" cy="2369650"/>
            </a:xfrm>
            <a:prstGeom prst="flowChartManualInput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Flowchart: Manual Input 18"/>
            <p:cNvSpPr/>
            <p:nvPr userDrawn="1"/>
          </p:nvSpPr>
          <p:spPr>
            <a:xfrm rot="5400000">
              <a:off x="1772762" y="273662"/>
              <a:ext cx="110564" cy="1979687"/>
            </a:xfrm>
            <a:prstGeom prst="flowChartManualInpu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" name="Flowchart: Manual Input 20"/>
            <p:cNvSpPr/>
            <p:nvPr userDrawn="1"/>
          </p:nvSpPr>
          <p:spPr>
            <a:xfrm rot="5400000">
              <a:off x="870774" y="85923"/>
              <a:ext cx="110564" cy="2369650"/>
            </a:xfrm>
            <a:prstGeom prst="flowChartManualInpu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Flowchart: Manual Input 21"/>
            <p:cNvSpPr/>
            <p:nvPr userDrawn="1"/>
          </p:nvSpPr>
          <p:spPr>
            <a:xfrm rot="5400000">
              <a:off x="170802" y="85924"/>
              <a:ext cx="110564" cy="2369650"/>
            </a:xfrm>
            <a:prstGeom prst="flowChartManualInpu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3" name="Flowchart: Manual Input 22"/>
            <p:cNvSpPr/>
            <p:nvPr userDrawn="1"/>
          </p:nvSpPr>
          <p:spPr>
            <a:xfrm rot="5400000">
              <a:off x="-575905" y="88030"/>
              <a:ext cx="106352" cy="2369650"/>
            </a:xfrm>
            <a:prstGeom prst="flowChartManualInput">
              <a:avLst/>
            </a:prstGeom>
            <a:solidFill>
              <a:srgbClr val="00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10750847" y="82726"/>
            <a:ext cx="1371600" cy="1361184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259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155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919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15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522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637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583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365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15676-1EDD-4580-9E2C-06A1F01485BF}" type="datetimeFigureOut">
              <a:rPr lang="vi-VN" smtClean="0"/>
              <a:t>05/02/2021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F60F1-D81D-4A0F-9A4C-4DEFF98A365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518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0565" y="1773542"/>
            <a:ext cx="9144000" cy="1740623"/>
          </a:xfrm>
        </p:spPr>
        <p:txBody>
          <a:bodyPr>
            <a:normAutofit fontScale="90000"/>
          </a:bodyPr>
          <a:lstStyle/>
          <a:p>
            <a:r>
              <a:rPr lang="en-US" b="1" smtClean="0"/>
              <a:t>Chương 8</a:t>
            </a:r>
            <a:br>
              <a:rPr lang="en-US" b="1" smtClean="0"/>
            </a:br>
            <a:r>
              <a:rPr lang="en-US" sz="8900" b="1" smtClean="0"/>
              <a:t>HỆ </a:t>
            </a:r>
            <a:r>
              <a:rPr lang="en-US" sz="8900" b="1" smtClean="0"/>
              <a:t>THỐNG TẬP TIN</a:t>
            </a:r>
            <a:endParaRPr lang="vi-VN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046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Khóa các file mở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 sz="3200" smtClean="0"/>
              <a:t>Một số HĐH </a:t>
            </a:r>
            <a:r>
              <a:rPr lang="vi-VN" sz="3200"/>
              <a:t>và </a:t>
            </a:r>
            <a:r>
              <a:rPr lang="vi-VN" sz="3200" smtClean="0"/>
              <a:t>hệ thống </a:t>
            </a:r>
            <a:r>
              <a:rPr lang="vi-VN" sz="3200"/>
              <a:t>file </a:t>
            </a:r>
            <a:r>
              <a:rPr lang="vi-VN" sz="3200" smtClean="0"/>
              <a:t>hỗ trợ khóa các file </a:t>
            </a:r>
            <a:r>
              <a:rPr lang="vi-VN" sz="3200"/>
              <a:t>mở</a:t>
            </a:r>
          </a:p>
          <a:p>
            <a:r>
              <a:rPr lang="vi-VN" sz="3200" smtClean="0"/>
              <a:t>Sắp xếp việc truy nhập </a:t>
            </a:r>
            <a:r>
              <a:rPr lang="vi-VN" sz="3200"/>
              <a:t>file</a:t>
            </a:r>
          </a:p>
          <a:p>
            <a:r>
              <a:rPr lang="vi-VN" sz="3200" smtClean="0"/>
              <a:t>Bắt buộc/ Tư vấn</a:t>
            </a:r>
            <a:r>
              <a:rPr lang="vi-VN" sz="3200"/>
              <a:t>:</a:t>
            </a:r>
          </a:p>
          <a:p>
            <a:pPr lvl="1"/>
            <a:r>
              <a:rPr lang="vi-VN" sz="2800" smtClean="0"/>
              <a:t>Bắt buộc – truy vấn bị từ chối tùy thuộc khóa và</a:t>
            </a:r>
            <a:r>
              <a:rPr lang="vi-VN" sz="2800"/>
              <a:t> </a:t>
            </a:r>
            <a:r>
              <a:rPr lang="vi-VN" sz="2800" smtClean="0"/>
              <a:t>yêu </a:t>
            </a:r>
            <a:r>
              <a:rPr lang="vi-VN" sz="2800"/>
              <a:t>cầu</a:t>
            </a:r>
          </a:p>
          <a:p>
            <a:pPr lvl="1"/>
            <a:r>
              <a:rPr lang="vi-VN" sz="2800" smtClean="0"/>
              <a:t>Tư vấn – các tiến trình kiểm tra trạng </a:t>
            </a:r>
            <a:r>
              <a:rPr lang="vi-VN" sz="2800"/>
              <a:t>thái </a:t>
            </a:r>
            <a:r>
              <a:rPr lang="vi-VN" sz="2800" smtClean="0"/>
              <a:t>của khóa </a:t>
            </a:r>
            <a:r>
              <a:rPr lang="vi-VN" sz="2800"/>
              <a:t>và </a:t>
            </a:r>
            <a:r>
              <a:rPr lang="vi-VN" sz="2800" smtClean="0"/>
              <a:t>xác định</a:t>
            </a:r>
            <a:endParaRPr lang="vi-VN" sz="2800"/>
          </a:p>
        </p:txBody>
      </p:sp>
    </p:spTree>
    <p:extLst>
      <p:ext uri="{BB962C8B-B14F-4D97-AF65-F5344CB8AC3E}">
        <p14:creationId xmlns:p14="http://schemas.microsoft.com/office/powerpoint/2010/main" val="3626618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Ví dụ khóa file trong Java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257" y="1556252"/>
            <a:ext cx="10842172" cy="4610965"/>
          </a:xfrm>
        </p:spPr>
        <p:txBody>
          <a:bodyPr>
            <a:noAutofit/>
          </a:bodyPr>
          <a:lstStyle/>
          <a:p>
            <a:pPr marL="0" indent="347663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>
                <a:solidFill>
                  <a:srgbClr val="0033CC"/>
                </a:solidFill>
              </a:rPr>
              <a:t>import java.io.*;</a:t>
            </a:r>
          </a:p>
          <a:p>
            <a:pPr marL="0" indent="347663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>
                <a:solidFill>
                  <a:srgbClr val="0033CC"/>
                </a:solidFill>
              </a:rPr>
              <a:t>import java.nio.channels.*;</a:t>
            </a:r>
          </a:p>
          <a:p>
            <a:pPr marL="0" indent="347663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>
                <a:solidFill>
                  <a:srgbClr val="0033CC"/>
                </a:solidFill>
              </a:rPr>
              <a:t>public class LockingExample{ </a:t>
            </a:r>
          </a:p>
          <a:p>
            <a:pPr marL="0" indent="347663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smtClean="0">
                <a:solidFill>
                  <a:srgbClr val="0033CC"/>
                </a:solidFill>
              </a:rPr>
              <a:t>	public </a:t>
            </a:r>
            <a:r>
              <a:rPr lang="vi-VN" sz="1600">
                <a:solidFill>
                  <a:srgbClr val="0033CC"/>
                </a:solidFill>
              </a:rPr>
              <a:t>static final booleanEXCLUSIVE = false;</a:t>
            </a:r>
          </a:p>
          <a:p>
            <a:pPr marL="0" indent="347663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smtClean="0">
                <a:solidFill>
                  <a:srgbClr val="0033CC"/>
                </a:solidFill>
              </a:rPr>
              <a:t>	public </a:t>
            </a:r>
            <a:r>
              <a:rPr lang="vi-VN" sz="1600">
                <a:solidFill>
                  <a:srgbClr val="0033CC"/>
                </a:solidFill>
              </a:rPr>
              <a:t>static final booleanSHARED = true;</a:t>
            </a:r>
          </a:p>
          <a:p>
            <a:pPr marL="0" indent="347663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smtClean="0">
                <a:solidFill>
                  <a:srgbClr val="0033CC"/>
                </a:solidFill>
              </a:rPr>
              <a:t>	public </a:t>
            </a:r>
            <a:r>
              <a:rPr lang="vi-VN" sz="1600">
                <a:solidFill>
                  <a:srgbClr val="0033CC"/>
                </a:solidFill>
              </a:rPr>
              <a:t>static void main(Stringarsg[]) throws IOException{ </a:t>
            </a:r>
          </a:p>
          <a:p>
            <a:pPr marL="0" indent="347663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smtClean="0">
                <a:solidFill>
                  <a:srgbClr val="0033CC"/>
                </a:solidFill>
              </a:rPr>
              <a:t>		FileLocksharedLock</a:t>
            </a:r>
            <a:r>
              <a:rPr lang="vi-VN" sz="1600">
                <a:solidFill>
                  <a:srgbClr val="0033CC"/>
                </a:solidFill>
              </a:rPr>
              <a:t>= null;</a:t>
            </a:r>
          </a:p>
          <a:p>
            <a:pPr marL="0" indent="347663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smtClean="0">
                <a:solidFill>
                  <a:srgbClr val="0033CC"/>
                </a:solidFill>
              </a:rPr>
              <a:t>		FileLockexclusiveLock</a:t>
            </a:r>
            <a:r>
              <a:rPr lang="vi-VN" sz="1600">
                <a:solidFill>
                  <a:srgbClr val="0033CC"/>
                </a:solidFill>
              </a:rPr>
              <a:t>= null;</a:t>
            </a:r>
          </a:p>
          <a:p>
            <a:pPr marL="0" indent="347663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smtClean="0">
                <a:solidFill>
                  <a:srgbClr val="0033CC"/>
                </a:solidFill>
              </a:rPr>
              <a:t>		try </a:t>
            </a:r>
            <a:r>
              <a:rPr lang="vi-VN" sz="1600">
                <a:solidFill>
                  <a:srgbClr val="0033CC"/>
                </a:solidFill>
              </a:rPr>
              <a:t>{ </a:t>
            </a:r>
          </a:p>
          <a:p>
            <a:pPr marL="0" indent="347663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smtClean="0">
                <a:solidFill>
                  <a:srgbClr val="0033CC"/>
                </a:solidFill>
              </a:rPr>
              <a:t>			RandomAccessFileraf</a:t>
            </a:r>
            <a:r>
              <a:rPr lang="vi-VN" sz="1600">
                <a:solidFill>
                  <a:srgbClr val="0033CC"/>
                </a:solidFill>
              </a:rPr>
              <a:t>= new RandomAccessFile("file.txt", "rw");</a:t>
            </a:r>
          </a:p>
          <a:p>
            <a:pPr marL="0" indent="347663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smtClean="0">
                <a:solidFill>
                  <a:srgbClr val="0033CC"/>
                </a:solidFill>
              </a:rPr>
              <a:t>			// </a:t>
            </a:r>
            <a:r>
              <a:rPr lang="vi-VN" sz="1600">
                <a:solidFill>
                  <a:srgbClr val="0033CC"/>
                </a:solidFill>
              </a:rPr>
              <a:t>get the channel for the file</a:t>
            </a:r>
          </a:p>
          <a:p>
            <a:pPr marL="0" indent="347663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smtClean="0">
                <a:solidFill>
                  <a:srgbClr val="0033CC"/>
                </a:solidFill>
              </a:rPr>
              <a:t>			FileChannelch</a:t>
            </a:r>
            <a:r>
              <a:rPr lang="vi-VN" sz="1600">
                <a:solidFill>
                  <a:srgbClr val="0033CC"/>
                </a:solidFill>
              </a:rPr>
              <a:t>= raf.getChannel();</a:t>
            </a:r>
          </a:p>
          <a:p>
            <a:pPr marL="0" indent="347663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smtClean="0">
                <a:solidFill>
                  <a:srgbClr val="0033CC"/>
                </a:solidFill>
              </a:rPr>
              <a:t>			// </a:t>
            </a:r>
            <a:r>
              <a:rPr lang="vi-VN" sz="1600">
                <a:solidFill>
                  <a:srgbClr val="0033CC"/>
                </a:solidFill>
              </a:rPr>
              <a:t>this locks the first halfof the file -exclusive</a:t>
            </a:r>
          </a:p>
          <a:p>
            <a:pPr marL="0" indent="347663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smtClean="0">
                <a:solidFill>
                  <a:srgbClr val="0033CC"/>
                </a:solidFill>
              </a:rPr>
              <a:t>			exclusiveLock</a:t>
            </a:r>
            <a:r>
              <a:rPr lang="vi-VN" sz="1600">
                <a:solidFill>
                  <a:srgbClr val="0033CC"/>
                </a:solidFill>
              </a:rPr>
              <a:t>= ch.lock(0, raf.length()/2, EXCLUSIVE);</a:t>
            </a:r>
          </a:p>
          <a:p>
            <a:pPr marL="0" indent="347663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smtClean="0">
                <a:solidFill>
                  <a:srgbClr val="0033CC"/>
                </a:solidFill>
              </a:rPr>
              <a:t>			/** </a:t>
            </a:r>
            <a:r>
              <a:rPr lang="vi-VN" sz="1600">
                <a:solidFill>
                  <a:srgbClr val="0033CC"/>
                </a:solidFill>
              </a:rPr>
              <a:t>Now modify the data . . . */</a:t>
            </a:r>
          </a:p>
          <a:p>
            <a:pPr marL="0" indent="347663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smtClean="0">
                <a:solidFill>
                  <a:srgbClr val="0033CC"/>
                </a:solidFill>
              </a:rPr>
              <a:t>			// </a:t>
            </a:r>
            <a:r>
              <a:rPr lang="vi-VN" sz="1600">
                <a:solidFill>
                  <a:srgbClr val="0033CC"/>
                </a:solidFill>
              </a:rPr>
              <a:t>release the lock</a:t>
            </a:r>
          </a:p>
          <a:p>
            <a:pPr marL="0" indent="347663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smtClean="0">
                <a:solidFill>
                  <a:srgbClr val="0033CC"/>
                </a:solidFill>
              </a:rPr>
              <a:t>			exclusiveLock.release</a:t>
            </a:r>
            <a:r>
              <a:rPr lang="vi-VN" sz="1600">
                <a:solidFill>
                  <a:srgbClr val="0033CC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9444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Ví dụ khóa file trong Java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719138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smtClean="0">
                <a:solidFill>
                  <a:srgbClr val="0033CC"/>
                </a:solidFill>
              </a:rPr>
              <a:t>			// </a:t>
            </a:r>
            <a:r>
              <a:rPr lang="vi-VN" sz="1800">
                <a:solidFill>
                  <a:srgbClr val="0033CC"/>
                </a:solidFill>
              </a:rPr>
              <a:t>this locks the second halfof the file -shared</a:t>
            </a:r>
          </a:p>
          <a:p>
            <a:pPr marL="0" indent="719138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smtClean="0">
                <a:solidFill>
                  <a:srgbClr val="0033CC"/>
                </a:solidFill>
              </a:rPr>
              <a:t>			sharedLock</a:t>
            </a:r>
            <a:r>
              <a:rPr lang="vi-VN" sz="1800">
                <a:solidFill>
                  <a:srgbClr val="0033CC"/>
                </a:solidFill>
              </a:rPr>
              <a:t>= ch.lock(raf.length()/2+1, raf.length(), </a:t>
            </a:r>
          </a:p>
          <a:p>
            <a:pPr marL="0" indent="719138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smtClean="0">
                <a:solidFill>
                  <a:srgbClr val="0033CC"/>
                </a:solidFill>
              </a:rPr>
              <a:t>			SHARED</a:t>
            </a:r>
            <a:r>
              <a:rPr lang="vi-VN" sz="1800">
                <a:solidFill>
                  <a:srgbClr val="0033CC"/>
                </a:solidFill>
              </a:rPr>
              <a:t>);</a:t>
            </a:r>
          </a:p>
          <a:p>
            <a:pPr marL="0" indent="719138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smtClean="0">
                <a:solidFill>
                  <a:srgbClr val="0033CC"/>
                </a:solidFill>
              </a:rPr>
              <a:t>			/** </a:t>
            </a:r>
            <a:r>
              <a:rPr lang="vi-VN" sz="1800">
                <a:solidFill>
                  <a:srgbClr val="0033CC"/>
                </a:solidFill>
              </a:rPr>
              <a:t>Now read the data . . . */</a:t>
            </a:r>
          </a:p>
          <a:p>
            <a:pPr marL="0" indent="719138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smtClean="0">
                <a:solidFill>
                  <a:srgbClr val="0033CC"/>
                </a:solidFill>
              </a:rPr>
              <a:t>			// </a:t>
            </a:r>
            <a:r>
              <a:rPr lang="vi-VN" sz="1800">
                <a:solidFill>
                  <a:srgbClr val="0033CC"/>
                </a:solidFill>
              </a:rPr>
              <a:t>release the lock</a:t>
            </a:r>
          </a:p>
          <a:p>
            <a:pPr marL="0" indent="719138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smtClean="0">
                <a:solidFill>
                  <a:srgbClr val="0033CC"/>
                </a:solidFill>
              </a:rPr>
              <a:t>			exclusiveLock.release</a:t>
            </a:r>
            <a:r>
              <a:rPr lang="vi-VN" sz="1800">
                <a:solidFill>
                  <a:srgbClr val="0033CC"/>
                </a:solidFill>
              </a:rPr>
              <a:t>();</a:t>
            </a:r>
          </a:p>
          <a:p>
            <a:pPr marL="0" indent="719138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smtClean="0">
                <a:solidFill>
                  <a:srgbClr val="0033CC"/>
                </a:solidFill>
              </a:rPr>
              <a:t>		}</a:t>
            </a:r>
            <a:r>
              <a:rPr lang="vi-VN" sz="1800">
                <a:solidFill>
                  <a:srgbClr val="0033CC"/>
                </a:solidFill>
              </a:rPr>
              <a:t>catch (java.io.IOExceptionioe) {</a:t>
            </a:r>
          </a:p>
          <a:p>
            <a:pPr marL="0" indent="719138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smtClean="0">
                <a:solidFill>
                  <a:srgbClr val="0033CC"/>
                </a:solidFill>
              </a:rPr>
              <a:t>			System.err.println(ioe</a:t>
            </a:r>
            <a:r>
              <a:rPr lang="vi-VN" sz="1800">
                <a:solidFill>
                  <a:srgbClr val="0033CC"/>
                </a:solidFill>
              </a:rPr>
              <a:t>);</a:t>
            </a:r>
          </a:p>
          <a:p>
            <a:pPr marL="0" indent="719138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smtClean="0">
                <a:solidFill>
                  <a:srgbClr val="0033CC"/>
                </a:solidFill>
              </a:rPr>
              <a:t>		}</a:t>
            </a:r>
            <a:r>
              <a:rPr lang="vi-VN" sz="1800">
                <a:solidFill>
                  <a:srgbClr val="0033CC"/>
                </a:solidFill>
              </a:rPr>
              <a:t>finally {</a:t>
            </a:r>
          </a:p>
          <a:p>
            <a:pPr marL="0" indent="719138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smtClean="0">
                <a:solidFill>
                  <a:srgbClr val="0033CC"/>
                </a:solidFill>
              </a:rPr>
              <a:t>			if </a:t>
            </a:r>
            <a:r>
              <a:rPr lang="vi-VN" sz="1800">
                <a:solidFill>
                  <a:srgbClr val="0033CC"/>
                </a:solidFill>
              </a:rPr>
              <a:t>(exclusiveLock != null)</a:t>
            </a:r>
          </a:p>
          <a:p>
            <a:pPr marL="0" indent="719138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smtClean="0">
                <a:solidFill>
                  <a:srgbClr val="0033CC"/>
                </a:solidFill>
              </a:rPr>
              <a:t>			exclusiveLock.release</a:t>
            </a:r>
            <a:r>
              <a:rPr lang="vi-VN" sz="1800">
                <a:solidFill>
                  <a:srgbClr val="0033CC"/>
                </a:solidFill>
              </a:rPr>
              <a:t>();</a:t>
            </a:r>
          </a:p>
          <a:p>
            <a:pPr marL="0" indent="719138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smtClean="0">
                <a:solidFill>
                  <a:srgbClr val="0033CC"/>
                </a:solidFill>
              </a:rPr>
              <a:t>			if </a:t>
            </a:r>
            <a:r>
              <a:rPr lang="vi-VN" sz="1800">
                <a:solidFill>
                  <a:srgbClr val="0033CC"/>
                </a:solidFill>
              </a:rPr>
              <a:t>(sharedLock != null)</a:t>
            </a:r>
          </a:p>
          <a:p>
            <a:pPr marL="0" indent="719138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smtClean="0">
                <a:solidFill>
                  <a:srgbClr val="0033CC"/>
                </a:solidFill>
              </a:rPr>
              <a:t>			sharedLock.release</a:t>
            </a:r>
            <a:r>
              <a:rPr lang="vi-VN" sz="1800">
                <a:solidFill>
                  <a:srgbClr val="0033CC"/>
                </a:solidFill>
              </a:rPr>
              <a:t>();</a:t>
            </a:r>
          </a:p>
          <a:p>
            <a:pPr marL="0" indent="719138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smtClean="0">
                <a:solidFill>
                  <a:srgbClr val="0033CC"/>
                </a:solidFill>
              </a:rPr>
              <a:t>		}</a:t>
            </a:r>
            <a:endParaRPr lang="vi-VN" sz="1800">
              <a:solidFill>
                <a:srgbClr val="0033CC"/>
              </a:solidFill>
            </a:endParaRPr>
          </a:p>
          <a:p>
            <a:pPr marL="0" indent="719138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smtClean="0">
                <a:solidFill>
                  <a:srgbClr val="0033CC"/>
                </a:solidFill>
              </a:rPr>
              <a:t>	}</a:t>
            </a:r>
            <a:endParaRPr lang="vi-VN" sz="1800">
              <a:solidFill>
                <a:srgbClr val="0033CC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smtClean="0">
                <a:solidFill>
                  <a:srgbClr val="0033CC"/>
                </a:solidFill>
              </a:rPr>
              <a:t>}</a:t>
            </a:r>
            <a:endParaRPr lang="vi-VN" sz="180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044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Các kiểu file – tên</a:t>
            </a:r>
            <a:r>
              <a:rPr lang="vi-VN"/>
              <a:t>, </a:t>
            </a:r>
            <a:r>
              <a:rPr lang="vi-VN" smtClean="0"/>
              <a:t>phần mở rộng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6625" y="1555750"/>
            <a:ext cx="4338750" cy="46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75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 </a:t>
            </a:r>
            <a:r>
              <a:rPr lang="vi-VN" smtClean="0"/>
              <a:t>Các phương pháp truy cập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vi-VN" smtClean="0"/>
              <a:t>Truy cập tuần tự</a:t>
            </a:r>
            <a:endParaRPr lang="vi-VN"/>
          </a:p>
          <a:p>
            <a:pPr lvl="1"/>
            <a:r>
              <a:rPr lang="vi-VN"/>
              <a:t>read next</a:t>
            </a:r>
          </a:p>
          <a:p>
            <a:pPr lvl="1"/>
            <a:r>
              <a:rPr lang="vi-VN"/>
              <a:t>write next </a:t>
            </a:r>
          </a:p>
          <a:p>
            <a:pPr lvl="1"/>
            <a:r>
              <a:rPr lang="vi-VN"/>
              <a:t>reset</a:t>
            </a:r>
          </a:p>
          <a:p>
            <a:pPr lvl="1"/>
            <a:r>
              <a:rPr lang="vi-VN"/>
              <a:t>no read after last write</a:t>
            </a:r>
          </a:p>
          <a:p>
            <a:pPr lvl="1"/>
            <a:r>
              <a:rPr lang="vi-VN"/>
              <a:t>(rewrite)</a:t>
            </a:r>
          </a:p>
          <a:p>
            <a:r>
              <a:rPr lang="vi-VN" smtClean="0"/>
              <a:t>Truy cập trực tiếp</a:t>
            </a:r>
            <a:endParaRPr lang="vi-VN"/>
          </a:p>
          <a:p>
            <a:pPr lvl="1"/>
            <a:r>
              <a:rPr lang="vi-VN"/>
              <a:t>read n</a:t>
            </a:r>
          </a:p>
          <a:p>
            <a:pPr lvl="1"/>
            <a:r>
              <a:rPr lang="vi-VN"/>
              <a:t>write n</a:t>
            </a:r>
          </a:p>
          <a:p>
            <a:pPr lvl="1"/>
            <a:r>
              <a:rPr lang="vi-VN"/>
              <a:t>position to n</a:t>
            </a:r>
          </a:p>
          <a:p>
            <a:pPr lvl="1"/>
            <a:r>
              <a:rPr lang="vi-VN"/>
              <a:t>read next</a:t>
            </a:r>
          </a:p>
          <a:p>
            <a:pPr lvl="1"/>
            <a:r>
              <a:rPr lang="vi-VN"/>
              <a:t>write next </a:t>
            </a:r>
          </a:p>
          <a:p>
            <a:pPr lvl="1"/>
            <a:r>
              <a:rPr lang="vi-VN"/>
              <a:t>rewrite n</a:t>
            </a:r>
          </a:p>
          <a:p>
            <a:pPr lvl="2"/>
            <a:r>
              <a:rPr lang="vi-VN"/>
              <a:t>n= </a:t>
            </a:r>
            <a:r>
              <a:rPr lang="vi-VN" smtClean="0"/>
              <a:t>số hiệu tương đối của khối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90947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File </a:t>
            </a:r>
            <a:r>
              <a:rPr lang="vi-VN" smtClean="0"/>
              <a:t>truy nhập tuần tự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858" y="2068287"/>
            <a:ext cx="10996283" cy="292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42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vi-VN" sz="3200" smtClean="0"/>
              <a:t>Mô phỏng truy cập tuần tự trên một file truy nhập trực tiếp</a:t>
            </a:r>
            <a:endParaRPr lang="vi-VN" sz="320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211241"/>
            <a:ext cx="8991599" cy="314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18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Ví dụ về chỉ số và các file tương đối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476" y="1880641"/>
            <a:ext cx="6819048" cy="3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17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Cấu </a:t>
            </a:r>
            <a:r>
              <a:rPr lang="vi-VN" smtClean="0"/>
              <a:t>trúc thư mục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Các đĩa thường được tổ chức </a:t>
            </a:r>
            <a:r>
              <a:rPr lang="vi-VN"/>
              <a:t>thành các phân vùng.</a:t>
            </a:r>
          </a:p>
          <a:p>
            <a:r>
              <a:rPr lang="vi-VN" smtClean="0"/>
              <a:t>Các thư mục thu thập và tổ chức </a:t>
            </a:r>
            <a:r>
              <a:rPr lang="vi-VN"/>
              <a:t>các file trên </a:t>
            </a:r>
            <a:r>
              <a:rPr lang="vi-VN" smtClean="0"/>
              <a:t>một phân vùng</a:t>
            </a:r>
            <a:endParaRPr lang="vi-VN"/>
          </a:p>
        </p:txBody>
      </p:sp>
      <p:pic>
        <p:nvPicPr>
          <p:cNvPr id="1026" name="Picture 2" descr="C:\Users\NGUYEN~1\AppData\Local\Temp\SNAGHTML56dd2e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487" y="3014442"/>
            <a:ext cx="51530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675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Cách thức tổ chức một hệ thống file điển hình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1015" y="1697594"/>
            <a:ext cx="7949970" cy="433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9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Nội dung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Khái niệm file</a:t>
            </a:r>
            <a:endParaRPr lang="vi-VN"/>
          </a:p>
          <a:p>
            <a:r>
              <a:rPr lang="vi-VN" smtClean="0"/>
              <a:t>Các phương pháp truy nhập file</a:t>
            </a:r>
            <a:endParaRPr lang="vi-VN"/>
          </a:p>
          <a:p>
            <a:r>
              <a:rPr lang="vi-VN" smtClean="0"/>
              <a:t>Chia sẻ file</a:t>
            </a:r>
            <a:endParaRPr lang="vi-VN"/>
          </a:p>
          <a:p>
            <a:r>
              <a:rPr lang="vi-VN" smtClean="0"/>
              <a:t>Gắn hệ thống file</a:t>
            </a:r>
            <a:endParaRPr lang="vi-VN"/>
          </a:p>
          <a:p>
            <a:r>
              <a:rPr lang="vi-VN" smtClean="0"/>
              <a:t>Bảo vệ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5141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Các thao tác trên thư mục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smtClean="0"/>
              <a:t>search</a:t>
            </a:r>
            <a:r>
              <a:rPr lang="vi-VN"/>
              <a:t>: tìm một file </a:t>
            </a:r>
            <a:r>
              <a:rPr lang="vi-VN" smtClean="0"/>
              <a:t>hoặc tập </a:t>
            </a:r>
            <a:r>
              <a:rPr lang="vi-VN"/>
              <a:t>các file </a:t>
            </a:r>
            <a:r>
              <a:rPr lang="vi-VN" smtClean="0"/>
              <a:t>khớp với điều kiện tìm kiếm</a:t>
            </a:r>
            <a:endParaRPr lang="vi-VN"/>
          </a:p>
          <a:p>
            <a:pPr algn="just"/>
            <a:r>
              <a:rPr lang="vi-VN" smtClean="0"/>
              <a:t>create</a:t>
            </a:r>
            <a:r>
              <a:rPr lang="vi-VN"/>
              <a:t>: </a:t>
            </a:r>
            <a:r>
              <a:rPr lang="vi-VN" smtClean="0"/>
              <a:t>tạo một </a:t>
            </a:r>
            <a:r>
              <a:rPr lang="vi-VN"/>
              <a:t>file trên </a:t>
            </a:r>
            <a:r>
              <a:rPr lang="vi-VN" smtClean="0"/>
              <a:t>một thư mục</a:t>
            </a:r>
            <a:endParaRPr lang="vi-VN"/>
          </a:p>
          <a:p>
            <a:pPr algn="just"/>
            <a:r>
              <a:rPr lang="vi-VN" smtClean="0"/>
              <a:t>delete</a:t>
            </a:r>
            <a:r>
              <a:rPr lang="vi-VN"/>
              <a:t>: xóa một file </a:t>
            </a:r>
            <a:r>
              <a:rPr lang="vi-VN" smtClean="0"/>
              <a:t>khỏi một thư mục</a:t>
            </a:r>
            <a:endParaRPr lang="vi-VN"/>
          </a:p>
          <a:p>
            <a:pPr algn="just"/>
            <a:r>
              <a:rPr lang="vi-VN" smtClean="0"/>
              <a:t>list</a:t>
            </a:r>
            <a:r>
              <a:rPr lang="vi-VN"/>
              <a:t>: xem nội dung </a:t>
            </a:r>
            <a:r>
              <a:rPr lang="vi-VN" smtClean="0"/>
              <a:t>thư mục</a:t>
            </a:r>
            <a:endParaRPr lang="vi-VN"/>
          </a:p>
          <a:p>
            <a:pPr algn="just"/>
            <a:r>
              <a:rPr lang="vi-VN" smtClean="0"/>
              <a:t>rename</a:t>
            </a:r>
            <a:r>
              <a:rPr lang="vi-VN"/>
              <a:t>: </a:t>
            </a:r>
            <a:r>
              <a:rPr lang="vi-VN" smtClean="0"/>
              <a:t>thay đổi tên của một </a:t>
            </a:r>
            <a:r>
              <a:rPr lang="vi-VN"/>
              <a:t>file</a:t>
            </a:r>
          </a:p>
          <a:p>
            <a:pPr algn="just"/>
            <a:r>
              <a:rPr lang="vi-VN" smtClean="0"/>
              <a:t>traverse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62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Tổ chức thư mục (mức logic</a:t>
            </a:r>
            <a:r>
              <a:rPr lang="vi-VN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mtClean="0"/>
              <a:t>Hiệu quả</a:t>
            </a:r>
            <a:endParaRPr lang="vi-VN"/>
          </a:p>
          <a:p>
            <a:pPr lvl="1" algn="just"/>
            <a:r>
              <a:rPr lang="vi-VN" smtClean="0"/>
              <a:t>Xác định </a:t>
            </a:r>
            <a:r>
              <a:rPr lang="vi-VN"/>
              <a:t>vị trí các file một cách nhanh chóng</a:t>
            </a:r>
          </a:p>
          <a:p>
            <a:pPr algn="just"/>
            <a:r>
              <a:rPr lang="vi-VN" smtClean="0"/>
              <a:t>Đặt tên – thuận tiện </a:t>
            </a:r>
            <a:r>
              <a:rPr lang="vi-VN"/>
              <a:t>cho người dùng</a:t>
            </a:r>
          </a:p>
          <a:p>
            <a:pPr lvl="1" algn="just"/>
            <a:r>
              <a:rPr lang="vi-VN" smtClean="0"/>
              <a:t>Hai </a:t>
            </a:r>
            <a:r>
              <a:rPr lang="vi-VN"/>
              <a:t>người dùng có </a:t>
            </a:r>
            <a:r>
              <a:rPr lang="vi-VN" smtClean="0"/>
              <a:t>thể dùng </a:t>
            </a:r>
            <a:r>
              <a:rPr lang="vi-VN"/>
              <a:t>cùng 1 tên cho </a:t>
            </a:r>
            <a:r>
              <a:rPr lang="vi-VN" smtClean="0"/>
              <a:t>hai file </a:t>
            </a:r>
            <a:r>
              <a:rPr lang="vi-VN"/>
              <a:t>khác nhau</a:t>
            </a:r>
          </a:p>
          <a:p>
            <a:pPr lvl="1" algn="just"/>
            <a:r>
              <a:rPr lang="vi-VN" smtClean="0"/>
              <a:t>File </a:t>
            </a:r>
            <a:r>
              <a:rPr lang="vi-VN"/>
              <a:t>giống nhau có </a:t>
            </a:r>
            <a:r>
              <a:rPr lang="vi-VN" smtClean="0"/>
              <a:t>thể có </a:t>
            </a:r>
            <a:r>
              <a:rPr lang="vi-VN"/>
              <a:t>các tên khác nhau</a:t>
            </a:r>
          </a:p>
          <a:p>
            <a:pPr algn="just"/>
            <a:r>
              <a:rPr lang="vi-VN" smtClean="0"/>
              <a:t>Gộp </a:t>
            </a:r>
            <a:r>
              <a:rPr lang="vi-VN"/>
              <a:t>nhóm – gộp các file có </a:t>
            </a:r>
            <a:r>
              <a:rPr lang="vi-VN" smtClean="0"/>
              <a:t>cùng đặc trưng lại </a:t>
            </a:r>
            <a:r>
              <a:rPr lang="vi-VN"/>
              <a:t>thành các nhóm (e.g., các file </a:t>
            </a:r>
            <a:r>
              <a:rPr lang="vi-VN" smtClean="0"/>
              <a:t>chương trình </a:t>
            </a:r>
            <a:r>
              <a:rPr lang="vi-VN"/>
              <a:t>java, </a:t>
            </a:r>
            <a:r>
              <a:rPr lang="vi-VN" smtClean="0"/>
              <a:t>tất cả trò </a:t>
            </a:r>
            <a:r>
              <a:rPr lang="vi-VN"/>
              <a:t>chơi, …)</a:t>
            </a:r>
          </a:p>
        </p:txBody>
      </p:sp>
    </p:spTree>
    <p:extLst>
      <p:ext uri="{BB962C8B-B14F-4D97-AF65-F5344CB8AC3E}">
        <p14:creationId xmlns:p14="http://schemas.microsoft.com/office/powerpoint/2010/main" val="4056888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Cấu trúc đơn mức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Một thư mục đơn cho tất cả người </a:t>
            </a:r>
            <a:r>
              <a:rPr lang="vi-VN"/>
              <a:t>dùng</a:t>
            </a:r>
          </a:p>
          <a:p>
            <a:endParaRPr lang="vi-VN" smtClean="0"/>
          </a:p>
          <a:p>
            <a:endParaRPr lang="vi-VN"/>
          </a:p>
          <a:p>
            <a:endParaRPr lang="vi-VN" smtClean="0"/>
          </a:p>
          <a:p>
            <a:endParaRPr lang="vi-VN"/>
          </a:p>
          <a:p>
            <a:r>
              <a:rPr lang="vi-VN" smtClean="0"/>
              <a:t>Vấn đề</a:t>
            </a:r>
            <a:endParaRPr lang="vi-VN"/>
          </a:p>
          <a:p>
            <a:pPr lvl="1"/>
            <a:r>
              <a:rPr lang="vi-VN" smtClean="0"/>
              <a:t>Đặt tên</a:t>
            </a:r>
            <a:endParaRPr lang="vi-VN"/>
          </a:p>
          <a:p>
            <a:pPr lvl="1"/>
            <a:r>
              <a:rPr lang="vi-VN" smtClean="0"/>
              <a:t>Gộp </a:t>
            </a:r>
            <a:r>
              <a:rPr lang="vi-VN"/>
              <a:t>nhóm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641" y="2177143"/>
            <a:ext cx="9388717" cy="184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1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Cấu trúc hai mức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sz="2400" smtClean="0"/>
              <a:t>Mỗi người </a:t>
            </a:r>
            <a:r>
              <a:rPr lang="vi-VN" sz="2400"/>
              <a:t>dùng có </a:t>
            </a:r>
            <a:r>
              <a:rPr lang="vi-VN" sz="2400" smtClean="0"/>
              <a:t>một thư mục</a:t>
            </a:r>
            <a:endParaRPr lang="vi-VN" sz="2400"/>
          </a:p>
          <a:p>
            <a:endParaRPr lang="vi-VN" sz="2400" smtClean="0"/>
          </a:p>
          <a:p>
            <a:endParaRPr lang="vi-VN" sz="2400"/>
          </a:p>
          <a:p>
            <a:endParaRPr lang="vi-VN" sz="2400" smtClean="0"/>
          </a:p>
          <a:p>
            <a:endParaRPr lang="vi-VN" sz="2400"/>
          </a:p>
          <a:p>
            <a:endParaRPr lang="vi-VN" sz="2400" smtClean="0"/>
          </a:p>
          <a:p>
            <a:r>
              <a:rPr lang="vi-VN" sz="2400" smtClean="0"/>
              <a:t>Đường </a:t>
            </a:r>
            <a:r>
              <a:rPr lang="vi-VN" sz="2400"/>
              <a:t>dẫn</a:t>
            </a:r>
          </a:p>
          <a:p>
            <a:r>
              <a:rPr lang="vi-VN" sz="2400" smtClean="0"/>
              <a:t>Cho </a:t>
            </a:r>
            <a:r>
              <a:rPr lang="vi-VN" sz="2400"/>
              <a:t>phép hai người dùng khác nhau đặt cùng </a:t>
            </a:r>
            <a:r>
              <a:rPr lang="vi-VN" sz="2400" smtClean="0"/>
              <a:t>một tên file</a:t>
            </a:r>
            <a:endParaRPr lang="vi-VN" sz="2400"/>
          </a:p>
          <a:p>
            <a:r>
              <a:rPr lang="vi-VN" sz="2400" smtClean="0"/>
              <a:t>Tìm kiếm hiệu quả</a:t>
            </a:r>
            <a:endParaRPr lang="vi-VN" sz="2400"/>
          </a:p>
          <a:p>
            <a:r>
              <a:rPr lang="vi-VN" sz="2400" smtClean="0"/>
              <a:t>Chưa có tính năng </a:t>
            </a:r>
            <a:r>
              <a:rPr lang="vi-VN" sz="2400"/>
              <a:t>gộp nhóm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265" y="1985860"/>
            <a:ext cx="6957621" cy="229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71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Cấu trúc cây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8381" y="1728260"/>
            <a:ext cx="6695238" cy="4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62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Cấu trúc cây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Tìm kiếm hiệu quả</a:t>
            </a:r>
            <a:endParaRPr lang="vi-VN"/>
          </a:p>
          <a:p>
            <a:r>
              <a:rPr lang="vi-VN" smtClean="0"/>
              <a:t>Tính </a:t>
            </a:r>
            <a:r>
              <a:rPr lang="vi-VN"/>
              <a:t>năng gộp nhóm</a:t>
            </a:r>
          </a:p>
          <a:p>
            <a:r>
              <a:rPr lang="vi-VN" smtClean="0"/>
              <a:t>Thư mục hiện thời (thư mục </a:t>
            </a:r>
            <a:r>
              <a:rPr lang="vi-VN"/>
              <a:t>làm việc)</a:t>
            </a:r>
          </a:p>
          <a:p>
            <a:pPr lvl="1"/>
            <a:r>
              <a:rPr lang="vi-VN" smtClean="0"/>
              <a:t>cd </a:t>
            </a:r>
            <a:r>
              <a:rPr lang="vi-VN"/>
              <a:t>/</a:t>
            </a:r>
            <a:r>
              <a:rPr lang="vi-VN" smtClean="0"/>
              <a:t>spell /mail /</a:t>
            </a:r>
            <a:r>
              <a:rPr lang="vi-VN"/>
              <a:t>prog</a:t>
            </a:r>
          </a:p>
          <a:p>
            <a:pPr lvl="1"/>
            <a:r>
              <a:rPr lang="vi-VN" smtClean="0"/>
              <a:t>type </a:t>
            </a:r>
            <a:r>
              <a:rPr lang="vi-VN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3679831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Cấu trúc đồ thị không có chu trình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686" y="1526325"/>
            <a:ext cx="7170552" cy="432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70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Cấu trúc đồ thị không có chu trình 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z="3600" smtClean="0"/>
              <a:t>Làm sao đảm bảo </a:t>
            </a:r>
            <a:r>
              <a:rPr lang="vi-VN" sz="3600"/>
              <a:t>không có chu trình?</a:t>
            </a:r>
          </a:p>
          <a:p>
            <a:pPr lvl="1" algn="just"/>
            <a:r>
              <a:rPr lang="vi-VN" sz="3200" smtClean="0"/>
              <a:t>Chỉ cho phép tạo liên kết </a:t>
            </a:r>
            <a:r>
              <a:rPr lang="vi-VN" sz="3200"/>
              <a:t>đến file mà không </a:t>
            </a:r>
            <a:r>
              <a:rPr lang="vi-VN" sz="3200" smtClean="0"/>
              <a:t>cho tạo liên kết đến các thư mục con</a:t>
            </a:r>
            <a:endParaRPr lang="vi-VN" sz="3200"/>
          </a:p>
          <a:p>
            <a:pPr lvl="1" algn="just"/>
            <a:r>
              <a:rPr lang="vi-VN" sz="3200" smtClean="0"/>
              <a:t>Thu </a:t>
            </a:r>
            <a:r>
              <a:rPr lang="vi-VN" sz="3200"/>
              <a:t>rác (garbage collection)</a:t>
            </a:r>
          </a:p>
          <a:p>
            <a:pPr lvl="1" algn="just"/>
            <a:r>
              <a:rPr lang="vi-VN" sz="3200" smtClean="0"/>
              <a:t>Mỗi khi một liên kết mới </a:t>
            </a:r>
            <a:r>
              <a:rPr lang="vi-VN" sz="3200"/>
              <a:t>được thêm, </a:t>
            </a:r>
            <a:r>
              <a:rPr lang="vi-VN" sz="3200" smtClean="0"/>
              <a:t>sử dụng một thuật </a:t>
            </a:r>
            <a:r>
              <a:rPr lang="vi-VN" sz="3200"/>
              <a:t>toán xác định chu </a:t>
            </a:r>
            <a:r>
              <a:rPr lang="vi-VN" sz="3200" smtClean="0"/>
              <a:t>trình để kiểm tra xem có thêm </a:t>
            </a:r>
            <a:r>
              <a:rPr lang="vi-VN" sz="3200"/>
              <a:t>được không</a:t>
            </a:r>
          </a:p>
        </p:txBody>
      </p:sp>
    </p:spTree>
    <p:extLst>
      <p:ext uri="{BB962C8B-B14F-4D97-AF65-F5344CB8AC3E}">
        <p14:creationId xmlns:p14="http://schemas.microsoft.com/office/powerpoint/2010/main" val="1989178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Gắn hệ thống file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Một hệ thống </a:t>
            </a:r>
            <a:r>
              <a:rPr lang="vi-VN"/>
              <a:t>file </a:t>
            </a:r>
            <a:r>
              <a:rPr lang="vi-VN" smtClean="0"/>
              <a:t>cần được gắn trước khi có thể truy </a:t>
            </a:r>
            <a:r>
              <a:rPr lang="vi-VN"/>
              <a:t>cập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014" y="2242566"/>
            <a:ext cx="7037971" cy="410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23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Điểm gắn Hệ thống file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2190" y="1580641"/>
            <a:ext cx="3847619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6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Hệ thống file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mtClean="0"/>
              <a:t>Hệ thống </a:t>
            </a:r>
            <a:r>
              <a:rPr lang="vi-VN"/>
              <a:t>file cung </a:t>
            </a:r>
            <a:r>
              <a:rPr lang="vi-VN" smtClean="0"/>
              <a:t>cấp kho lưu trữ lâu </a:t>
            </a:r>
            <a:r>
              <a:rPr lang="vi-VN"/>
              <a:t>dài </a:t>
            </a:r>
            <a:r>
              <a:rPr lang="vi-VN" smtClean="0"/>
              <a:t>cho chương </a:t>
            </a:r>
            <a:r>
              <a:rPr lang="vi-VN"/>
              <a:t>trình và </a:t>
            </a:r>
            <a:r>
              <a:rPr lang="vi-VN" smtClean="0"/>
              <a:t>dữ liệu</a:t>
            </a:r>
            <a:r>
              <a:rPr lang="vi-VN"/>
              <a:t>.</a:t>
            </a:r>
          </a:p>
          <a:p>
            <a:pPr lvl="1" algn="just"/>
            <a:r>
              <a:rPr lang="vi-VN"/>
              <a:t>Đ</a:t>
            </a:r>
            <a:r>
              <a:rPr lang="vi-VN" smtClean="0"/>
              <a:t>ể đảm bảo việc lưu trữ lâu </a:t>
            </a:r>
            <a:r>
              <a:rPr lang="vi-VN"/>
              <a:t>dài, các file </a:t>
            </a:r>
            <a:r>
              <a:rPr lang="vi-VN" smtClean="0"/>
              <a:t>được lưu trữ trên </a:t>
            </a:r>
            <a:r>
              <a:rPr lang="vi-VN"/>
              <a:t>đĩa</a:t>
            </a:r>
          </a:p>
          <a:p>
            <a:pPr lvl="1" algn="just"/>
            <a:r>
              <a:rPr lang="vi-VN" smtClean="0"/>
              <a:t>Để có thể sử dụng </a:t>
            </a:r>
            <a:r>
              <a:rPr lang="vi-VN"/>
              <a:t>nội dung file, CPU </a:t>
            </a:r>
            <a:r>
              <a:rPr lang="vi-VN" smtClean="0"/>
              <a:t>đọc file vào bộ nhớ trong</a:t>
            </a:r>
            <a:endParaRPr lang="vi-VN"/>
          </a:p>
          <a:p>
            <a:pPr algn="just"/>
            <a:r>
              <a:rPr lang="vi-VN" smtClean="0"/>
              <a:t>Hệ thống </a:t>
            </a:r>
            <a:r>
              <a:rPr lang="vi-VN"/>
              <a:t>file bao gồm</a:t>
            </a:r>
          </a:p>
          <a:p>
            <a:pPr lvl="1" algn="just"/>
            <a:r>
              <a:rPr lang="vi-VN" smtClean="0"/>
              <a:t>Một tập các file</a:t>
            </a:r>
            <a:endParaRPr lang="vi-VN"/>
          </a:p>
          <a:p>
            <a:pPr lvl="1" algn="just"/>
            <a:r>
              <a:rPr lang="vi-VN" smtClean="0"/>
              <a:t>Một cấu trúc thư mục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0961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Chia </a:t>
            </a:r>
            <a:r>
              <a:rPr lang="vi-VN" smtClean="0"/>
              <a:t>sẻ file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smtClean="0"/>
              <a:t>Nhu cầu chia sẻ file </a:t>
            </a:r>
            <a:r>
              <a:rPr lang="vi-VN"/>
              <a:t>trong </a:t>
            </a:r>
            <a:r>
              <a:rPr lang="vi-VN" smtClean="0"/>
              <a:t>hệ thống đa người </a:t>
            </a:r>
            <a:r>
              <a:rPr lang="vi-VN"/>
              <a:t>dùng</a:t>
            </a:r>
          </a:p>
          <a:p>
            <a:pPr algn="just"/>
            <a:r>
              <a:rPr lang="vi-VN" smtClean="0"/>
              <a:t>Thực hiện chia sẻ file </a:t>
            </a:r>
            <a:r>
              <a:rPr lang="vi-VN"/>
              <a:t>thông qua </a:t>
            </a:r>
            <a:r>
              <a:rPr lang="vi-VN" smtClean="0"/>
              <a:t>lược đồ bảo vệ</a:t>
            </a:r>
            <a:endParaRPr lang="vi-VN"/>
          </a:p>
          <a:p>
            <a:pPr algn="just"/>
            <a:r>
              <a:rPr lang="vi-VN" smtClean="0"/>
              <a:t>Trên </a:t>
            </a:r>
            <a:r>
              <a:rPr lang="vi-VN"/>
              <a:t>các </a:t>
            </a:r>
            <a:r>
              <a:rPr lang="vi-VN" smtClean="0"/>
              <a:t>hệ thống </a:t>
            </a:r>
            <a:r>
              <a:rPr lang="vi-VN"/>
              <a:t>phân tán, các file có </a:t>
            </a:r>
            <a:r>
              <a:rPr lang="vi-VN" smtClean="0"/>
              <a:t>thể được chia sẻ qua </a:t>
            </a:r>
            <a:r>
              <a:rPr lang="vi-VN"/>
              <a:t>mạng</a:t>
            </a:r>
          </a:p>
          <a:p>
            <a:pPr algn="just"/>
            <a:r>
              <a:rPr lang="vi-VN" smtClean="0"/>
              <a:t>Hệ thống </a:t>
            </a:r>
            <a:r>
              <a:rPr lang="vi-VN"/>
              <a:t>file mạng (NFS) là phương pháp chia </a:t>
            </a:r>
            <a:r>
              <a:rPr lang="vi-VN" smtClean="0"/>
              <a:t>sẻ file phổ biến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5594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Chia sẻ file </a:t>
            </a:r>
            <a:r>
              <a:rPr lang="vi-VN"/>
              <a:t>–</a:t>
            </a:r>
            <a:r>
              <a:rPr lang="vi-VN" smtClean="0"/>
              <a:t>đa người dùng 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smtClean="0"/>
              <a:t>User Ids nhận diện người </a:t>
            </a:r>
            <a:r>
              <a:rPr lang="vi-VN"/>
              <a:t>dùng, cho </a:t>
            </a:r>
            <a:r>
              <a:rPr lang="vi-VN" smtClean="0"/>
              <a:t>phép cấp quyền và bảo vệ file cấp người </a:t>
            </a:r>
            <a:r>
              <a:rPr lang="vi-VN"/>
              <a:t>dùng.</a:t>
            </a:r>
          </a:p>
          <a:p>
            <a:pPr algn="just"/>
            <a:r>
              <a:rPr lang="vi-VN" smtClean="0"/>
              <a:t>Group Ids xác định </a:t>
            </a:r>
            <a:r>
              <a:rPr lang="vi-VN"/>
              <a:t>nhóm người dùng, </a:t>
            </a:r>
            <a:r>
              <a:rPr lang="vi-VN" smtClean="0"/>
              <a:t>cấp quyền truy nhập </a:t>
            </a:r>
            <a:r>
              <a:rPr lang="vi-VN"/>
              <a:t>theo nhóm</a:t>
            </a:r>
          </a:p>
        </p:txBody>
      </p:sp>
    </p:spTree>
    <p:extLst>
      <p:ext uri="{BB962C8B-B14F-4D97-AF65-F5344CB8AC3E}">
        <p14:creationId xmlns:p14="http://schemas.microsoft.com/office/powerpoint/2010/main" val="2478355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Chia sẻ file – Các hệ thống file từ xa 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vi-VN" smtClean="0"/>
              <a:t>Thông </a:t>
            </a:r>
            <a:r>
              <a:rPr lang="vi-VN"/>
              <a:t>qua </a:t>
            </a:r>
            <a:r>
              <a:rPr lang="vi-VN" smtClean="0"/>
              <a:t>mạng để truy cập hệ thống </a:t>
            </a:r>
            <a:r>
              <a:rPr lang="vi-VN"/>
              <a:t>file </a:t>
            </a:r>
            <a:r>
              <a:rPr lang="vi-VN" smtClean="0"/>
              <a:t>giữa các hệ thống</a:t>
            </a:r>
            <a:endParaRPr lang="vi-VN"/>
          </a:p>
          <a:p>
            <a:pPr lvl="1" algn="just"/>
            <a:r>
              <a:rPr lang="vi-VN" smtClean="0"/>
              <a:t>Truy  cập thủ công </a:t>
            </a:r>
            <a:r>
              <a:rPr lang="vi-VN"/>
              <a:t>thông qua các chương trình </a:t>
            </a:r>
            <a:r>
              <a:rPr lang="vi-VN" smtClean="0"/>
              <a:t>như FTP</a:t>
            </a:r>
            <a:endParaRPr lang="vi-VN"/>
          </a:p>
          <a:p>
            <a:pPr lvl="1" algn="just"/>
            <a:r>
              <a:rPr lang="vi-VN" smtClean="0"/>
              <a:t>Truy nhập tự động </a:t>
            </a:r>
            <a:r>
              <a:rPr lang="vi-VN"/>
              <a:t>thông qua </a:t>
            </a:r>
            <a:r>
              <a:rPr lang="vi-VN" smtClean="0"/>
              <a:t>hệ thống </a:t>
            </a:r>
            <a:r>
              <a:rPr lang="vi-VN"/>
              <a:t>file chia sẻ</a:t>
            </a:r>
          </a:p>
          <a:p>
            <a:pPr lvl="1" algn="just"/>
            <a:r>
              <a:rPr lang="vi-VN" smtClean="0"/>
              <a:t>Truy </a:t>
            </a:r>
            <a:r>
              <a:rPr lang="vi-VN"/>
              <a:t>nhập bán </a:t>
            </a:r>
            <a:r>
              <a:rPr lang="vi-VN" smtClean="0"/>
              <a:t>tự động </a:t>
            </a:r>
            <a:r>
              <a:rPr lang="vi-VN"/>
              <a:t>thông </a:t>
            </a:r>
            <a:r>
              <a:rPr lang="vi-VN" smtClean="0"/>
              <a:t>qua world </a:t>
            </a:r>
            <a:r>
              <a:rPr lang="vi-VN"/>
              <a:t>wide web</a:t>
            </a:r>
          </a:p>
          <a:p>
            <a:pPr algn="just"/>
            <a:r>
              <a:rPr lang="vi-VN" smtClean="0"/>
              <a:t>Mô </a:t>
            </a:r>
            <a:r>
              <a:rPr lang="vi-VN"/>
              <a:t>hình </a:t>
            </a:r>
            <a:r>
              <a:rPr lang="vi-VN" smtClean="0"/>
              <a:t>client – server cho </a:t>
            </a:r>
            <a:r>
              <a:rPr lang="vi-VN"/>
              <a:t>phép khách </a:t>
            </a:r>
            <a:r>
              <a:rPr lang="vi-VN" smtClean="0"/>
              <a:t>gắn các hệ thống </a:t>
            </a:r>
            <a:r>
              <a:rPr lang="vi-VN"/>
              <a:t>file </a:t>
            </a:r>
            <a:r>
              <a:rPr lang="vi-VN" smtClean="0"/>
              <a:t>của servers</a:t>
            </a:r>
            <a:endParaRPr lang="vi-VN"/>
          </a:p>
          <a:p>
            <a:pPr lvl="1" algn="just"/>
            <a:r>
              <a:rPr lang="vi-VN" smtClean="0"/>
              <a:t>Server </a:t>
            </a:r>
            <a:r>
              <a:rPr lang="vi-VN"/>
              <a:t>có </a:t>
            </a:r>
            <a:r>
              <a:rPr lang="vi-VN" smtClean="0"/>
              <a:t>thể phục vụ nhiều </a:t>
            </a:r>
            <a:r>
              <a:rPr lang="vi-VN"/>
              <a:t>clients</a:t>
            </a:r>
          </a:p>
          <a:p>
            <a:pPr lvl="1" algn="just"/>
            <a:r>
              <a:rPr lang="vi-VN" smtClean="0"/>
              <a:t>Việc nhận dạng </a:t>
            </a:r>
            <a:r>
              <a:rPr lang="vi-VN"/>
              <a:t>người dùng trên máy client thường không </a:t>
            </a:r>
            <a:r>
              <a:rPr lang="vi-VN" smtClean="0"/>
              <a:t>bảo mật hoặc phức tạp</a:t>
            </a:r>
            <a:endParaRPr lang="vi-VN"/>
          </a:p>
          <a:p>
            <a:pPr lvl="1" algn="just"/>
            <a:r>
              <a:rPr lang="vi-VN" smtClean="0"/>
              <a:t>NFS là </a:t>
            </a:r>
            <a:r>
              <a:rPr lang="vi-VN"/>
              <a:t>giao </a:t>
            </a:r>
            <a:r>
              <a:rPr lang="vi-VN" smtClean="0"/>
              <a:t>thức chia sẻ file client - server chuẩn của </a:t>
            </a:r>
            <a:r>
              <a:rPr lang="vi-VN"/>
              <a:t>UNIX</a:t>
            </a:r>
          </a:p>
          <a:p>
            <a:pPr lvl="1" algn="just"/>
            <a:r>
              <a:rPr lang="vi-VN" smtClean="0"/>
              <a:t>CIFS là </a:t>
            </a:r>
            <a:r>
              <a:rPr lang="vi-VN"/>
              <a:t>giao </a:t>
            </a:r>
            <a:r>
              <a:rPr lang="vi-VN" smtClean="0"/>
              <a:t>thức chuẩn của </a:t>
            </a:r>
            <a:r>
              <a:rPr lang="vi-VN"/>
              <a:t>Windows.</a:t>
            </a:r>
          </a:p>
          <a:p>
            <a:pPr lvl="1" algn="just"/>
            <a:r>
              <a:rPr lang="vi-VN" smtClean="0"/>
              <a:t>Các lời gọi </a:t>
            </a:r>
            <a:r>
              <a:rPr lang="vi-VN"/>
              <a:t>file </a:t>
            </a:r>
            <a:r>
              <a:rPr lang="vi-VN" smtClean="0"/>
              <a:t>chuẩn của hệ điều hành được chuyển </a:t>
            </a:r>
            <a:r>
              <a:rPr lang="vi-VN"/>
              <a:t>thành các </a:t>
            </a:r>
            <a:r>
              <a:rPr lang="vi-VN" smtClean="0"/>
              <a:t>lời gọi file từ xa</a:t>
            </a:r>
            <a:r>
              <a:rPr lang="vi-VN"/>
              <a:t>. </a:t>
            </a:r>
          </a:p>
          <a:p>
            <a:pPr algn="just"/>
            <a:r>
              <a:rPr lang="vi-VN" smtClean="0"/>
              <a:t>Các hệ thống </a:t>
            </a:r>
            <a:r>
              <a:rPr lang="vi-VN"/>
              <a:t>thông tin phân </a:t>
            </a:r>
            <a:r>
              <a:rPr lang="vi-VN" smtClean="0"/>
              <a:t>tán (</a:t>
            </a:r>
            <a:r>
              <a:rPr lang="vi-VN"/>
              <a:t>các dịch </a:t>
            </a:r>
            <a:r>
              <a:rPr lang="vi-VN" smtClean="0"/>
              <a:t>vụ định </a:t>
            </a:r>
            <a:r>
              <a:rPr lang="vi-VN"/>
              <a:t>dạng phân tán</a:t>
            </a:r>
            <a:r>
              <a:rPr lang="vi-VN" smtClean="0"/>
              <a:t>) như LDAP</a:t>
            </a:r>
            <a:r>
              <a:rPr lang="vi-VN"/>
              <a:t>, DNS, NIS, Active Directory </a:t>
            </a:r>
            <a:r>
              <a:rPr lang="vi-VN" smtClean="0"/>
              <a:t>thiết lập truy cập hợp nhất đến thông tin </a:t>
            </a:r>
            <a:r>
              <a:rPr lang="vi-VN"/>
              <a:t>chia </a:t>
            </a:r>
            <a:r>
              <a:rPr lang="vi-VN" smtClean="0"/>
              <a:t>sẻ từ xa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7118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Chia sẻ file – Các mode thất bại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smtClean="0"/>
              <a:t>Các hệ thống </a:t>
            </a:r>
            <a:r>
              <a:rPr lang="vi-VN"/>
              <a:t>file </a:t>
            </a:r>
            <a:r>
              <a:rPr lang="vi-VN" smtClean="0"/>
              <a:t>từ xa </a:t>
            </a:r>
            <a:r>
              <a:rPr lang="vi-VN"/>
              <a:t>có thêm các mode </a:t>
            </a:r>
            <a:r>
              <a:rPr lang="vi-VN" smtClean="0"/>
              <a:t>thất bại</a:t>
            </a:r>
            <a:r>
              <a:rPr lang="vi-VN"/>
              <a:t>, </a:t>
            </a:r>
            <a:r>
              <a:rPr lang="vi-VN" smtClean="0"/>
              <a:t>do </a:t>
            </a:r>
            <a:r>
              <a:rPr lang="vi-VN"/>
              <a:t>mạng, do server</a:t>
            </a:r>
          </a:p>
          <a:p>
            <a:pPr algn="just"/>
            <a:r>
              <a:rPr lang="vi-VN" smtClean="0"/>
              <a:t>Khôi phục từ thất bại cần </a:t>
            </a:r>
            <a:r>
              <a:rPr lang="vi-VN"/>
              <a:t>thông tin trạng thái </a:t>
            </a:r>
            <a:r>
              <a:rPr lang="vi-VN" smtClean="0"/>
              <a:t>của mỗi yêu cầu từ xa</a:t>
            </a:r>
            <a:r>
              <a:rPr lang="vi-VN"/>
              <a:t>.</a:t>
            </a:r>
          </a:p>
          <a:p>
            <a:pPr algn="just"/>
            <a:r>
              <a:rPr lang="vi-VN" smtClean="0"/>
              <a:t>Các </a:t>
            </a:r>
            <a:r>
              <a:rPr lang="vi-VN"/>
              <a:t>giao thức không hướng </a:t>
            </a:r>
            <a:r>
              <a:rPr lang="vi-VN" smtClean="0"/>
              <a:t>kết nối như NFS trong mỗi yêu cầu </a:t>
            </a:r>
            <a:r>
              <a:rPr lang="vi-VN"/>
              <a:t>cho phép khôi </a:t>
            </a:r>
            <a:r>
              <a:rPr lang="vi-VN" smtClean="0"/>
              <a:t>phục dễ dàng hơn nhưng </a:t>
            </a:r>
            <a:r>
              <a:rPr lang="vi-VN"/>
              <a:t>ít </a:t>
            </a:r>
            <a:r>
              <a:rPr lang="vi-VN" smtClean="0"/>
              <a:t>bảo mật hơn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8337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mtClean="0"/>
              <a:t>Chia sẻ file </a:t>
            </a:r>
            <a:r>
              <a:rPr lang="vi-VN"/>
              <a:t>–</a:t>
            </a:r>
            <a:r>
              <a:rPr lang="vi-VN" smtClean="0"/>
              <a:t>Tính thống nhất về mặt ngữ nghĩa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vi-VN" smtClean="0"/>
              <a:t>Tính nhất quán về ngữ nghĩa xác định </a:t>
            </a:r>
            <a:r>
              <a:rPr lang="vi-VN"/>
              <a:t>cách thức cho </a:t>
            </a:r>
            <a:r>
              <a:rPr lang="vi-VN" smtClean="0"/>
              <a:t>phép nhiều người </a:t>
            </a:r>
            <a:r>
              <a:rPr lang="vi-VN"/>
              <a:t>dùng truy cập vào file cùng lúc.</a:t>
            </a:r>
          </a:p>
          <a:p>
            <a:pPr lvl="1" algn="just"/>
            <a:r>
              <a:rPr lang="vi-VN" smtClean="0"/>
              <a:t>Tương tự cách đồng bộ tiến trình cộng </a:t>
            </a:r>
            <a:r>
              <a:rPr lang="vi-VN"/>
              <a:t>tác</a:t>
            </a:r>
          </a:p>
          <a:p>
            <a:pPr lvl="2" algn="just"/>
            <a:r>
              <a:rPr lang="vi-VN" smtClean="0"/>
              <a:t>Hệ thống </a:t>
            </a:r>
            <a:r>
              <a:rPr lang="vi-VN"/>
              <a:t>file Andrew (AFS) </a:t>
            </a:r>
            <a:r>
              <a:rPr lang="vi-VN" smtClean="0"/>
              <a:t>triển khai ngữ cảnh </a:t>
            </a:r>
            <a:r>
              <a:rPr lang="vi-VN"/>
              <a:t>chia </a:t>
            </a:r>
            <a:r>
              <a:rPr lang="vi-VN" smtClean="0"/>
              <a:t>sẻ file từ xa</a:t>
            </a:r>
            <a:endParaRPr lang="vi-VN"/>
          </a:p>
          <a:p>
            <a:pPr lvl="1" algn="just"/>
            <a:r>
              <a:rPr lang="vi-VN" smtClean="0"/>
              <a:t>Hệ thống </a:t>
            </a:r>
            <a:r>
              <a:rPr lang="vi-VN"/>
              <a:t>file Unix (UFS) </a:t>
            </a:r>
            <a:r>
              <a:rPr lang="vi-VN" smtClean="0"/>
              <a:t>thiết lập</a:t>
            </a:r>
            <a:r>
              <a:rPr lang="vi-VN"/>
              <a:t>:</a:t>
            </a:r>
          </a:p>
          <a:p>
            <a:pPr lvl="2" algn="just"/>
            <a:r>
              <a:rPr lang="vi-VN" smtClean="0"/>
              <a:t>Việc ghi lên </a:t>
            </a:r>
            <a:r>
              <a:rPr lang="vi-VN"/>
              <a:t>một file </a:t>
            </a:r>
            <a:r>
              <a:rPr lang="vi-VN" smtClean="0"/>
              <a:t>mở có thể thấy bởi những </a:t>
            </a:r>
            <a:r>
              <a:rPr lang="vi-VN"/>
              <a:t>người dùng </a:t>
            </a:r>
            <a:r>
              <a:rPr lang="vi-VN" smtClean="0"/>
              <a:t>khác ngay lập tức</a:t>
            </a:r>
            <a:endParaRPr lang="vi-VN"/>
          </a:p>
          <a:p>
            <a:pPr lvl="2" algn="just"/>
            <a:r>
              <a:rPr lang="vi-VN" smtClean="0"/>
              <a:t>Con trỏ đến </a:t>
            </a:r>
            <a:r>
              <a:rPr lang="vi-VN"/>
              <a:t>file chia </a:t>
            </a:r>
            <a:r>
              <a:rPr lang="vi-VN" smtClean="0"/>
              <a:t>sẻ cho </a:t>
            </a:r>
            <a:r>
              <a:rPr lang="vi-VN"/>
              <a:t>phép </a:t>
            </a:r>
            <a:r>
              <a:rPr lang="vi-VN" smtClean="0"/>
              <a:t>nhiều người </a:t>
            </a:r>
            <a:r>
              <a:rPr lang="vi-VN"/>
              <a:t>dùng truy </a:t>
            </a:r>
            <a:r>
              <a:rPr lang="vi-VN" smtClean="0"/>
              <a:t>cập đến </a:t>
            </a:r>
            <a:r>
              <a:rPr lang="vi-VN"/>
              <a:t>file </a:t>
            </a:r>
            <a:r>
              <a:rPr lang="vi-VN" smtClean="0"/>
              <a:t>đồng </a:t>
            </a:r>
            <a:r>
              <a:rPr lang="vi-VN"/>
              <a:t>thời.</a:t>
            </a:r>
          </a:p>
          <a:p>
            <a:pPr algn="just"/>
            <a:r>
              <a:rPr lang="vi-VN" smtClean="0"/>
              <a:t>AFS </a:t>
            </a:r>
            <a:r>
              <a:rPr lang="vi-VN"/>
              <a:t>có các </a:t>
            </a:r>
            <a:r>
              <a:rPr lang="vi-VN" smtClean="0"/>
              <a:t>ngữ cảnh </a:t>
            </a:r>
            <a:r>
              <a:rPr lang="vi-VN"/>
              <a:t>sessions</a:t>
            </a:r>
          </a:p>
          <a:p>
            <a:pPr lvl="1" algn="just"/>
            <a:r>
              <a:rPr lang="vi-VN" smtClean="0"/>
              <a:t>Việc cập nhật </a:t>
            </a:r>
            <a:r>
              <a:rPr lang="vi-VN"/>
              <a:t>lên file chỉ </a:t>
            </a:r>
            <a:r>
              <a:rPr lang="vi-VN" smtClean="0"/>
              <a:t>thấy được </a:t>
            </a:r>
            <a:r>
              <a:rPr lang="vi-VN"/>
              <a:t>trong những sessions sau khi file </a:t>
            </a:r>
            <a:r>
              <a:rPr lang="vi-VN" smtClean="0"/>
              <a:t>đã đóng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424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 </a:t>
            </a:r>
            <a:r>
              <a:rPr lang="vi-VN" smtClean="0"/>
              <a:t>Bảo vệ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 smtClean="0"/>
              <a:t>Người tạo/ sở hữu phải có khả năng điều khiển</a:t>
            </a:r>
            <a:endParaRPr lang="vi-VN"/>
          </a:p>
          <a:p>
            <a:r>
              <a:rPr lang="vi-VN" smtClean="0"/>
              <a:t>Xác định ai có thể làm gì trên </a:t>
            </a:r>
            <a:r>
              <a:rPr lang="vi-VN"/>
              <a:t>file</a:t>
            </a:r>
          </a:p>
          <a:p>
            <a:r>
              <a:rPr lang="vi-VN" smtClean="0"/>
              <a:t>Các kiểu truy nhập</a:t>
            </a:r>
            <a:endParaRPr lang="vi-VN"/>
          </a:p>
          <a:p>
            <a:pPr lvl="1"/>
            <a:r>
              <a:rPr lang="vi-VN" smtClean="0"/>
              <a:t>Read</a:t>
            </a:r>
            <a:endParaRPr lang="vi-VN"/>
          </a:p>
          <a:p>
            <a:pPr lvl="1"/>
            <a:r>
              <a:rPr lang="vi-VN" smtClean="0"/>
              <a:t>Write</a:t>
            </a:r>
            <a:endParaRPr lang="vi-VN"/>
          </a:p>
          <a:p>
            <a:pPr lvl="1"/>
            <a:r>
              <a:rPr lang="vi-VN" smtClean="0"/>
              <a:t>Execute</a:t>
            </a:r>
            <a:endParaRPr lang="vi-VN"/>
          </a:p>
          <a:p>
            <a:pPr lvl="1"/>
            <a:r>
              <a:rPr lang="vi-VN" smtClean="0"/>
              <a:t>Append</a:t>
            </a:r>
            <a:endParaRPr lang="vi-VN"/>
          </a:p>
          <a:p>
            <a:pPr lvl="1"/>
            <a:r>
              <a:rPr lang="vi-VN" smtClean="0"/>
              <a:t>Delete</a:t>
            </a:r>
            <a:endParaRPr lang="vi-VN"/>
          </a:p>
          <a:p>
            <a:pPr lvl="1"/>
            <a:r>
              <a:rPr lang="vi-VN" smtClean="0"/>
              <a:t>List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1855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Nhóm và quyền truy nhập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556252"/>
            <a:ext cx="10918370" cy="497517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vi-VN" sz="2000" smtClean="0"/>
              <a:t>Các </a:t>
            </a:r>
            <a:r>
              <a:rPr lang="vi-VN" sz="2000"/>
              <a:t>mode truy nhập: read, write, execute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vi-VN" sz="2000" smtClean="0"/>
              <a:t>Ba lớp người </a:t>
            </a:r>
            <a:r>
              <a:rPr lang="vi-VN" sz="2000"/>
              <a:t>dùng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smtClean="0"/>
              <a:t>				RWX</a:t>
            </a:r>
            <a:endParaRPr lang="vi-VN" sz="200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smtClean="0"/>
              <a:t>	a</a:t>
            </a:r>
            <a:r>
              <a:rPr lang="vi-VN" sz="2000"/>
              <a:t>) owner </a:t>
            </a:r>
            <a:r>
              <a:rPr lang="vi-VN" sz="2000" smtClean="0"/>
              <a:t>access	7 	⇒ 	1 </a:t>
            </a:r>
            <a:r>
              <a:rPr lang="vi-VN" sz="2000"/>
              <a:t>1 </a:t>
            </a:r>
            <a:r>
              <a:rPr lang="vi-VN" sz="2000" smtClean="0"/>
              <a:t>1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/>
              <a:t>	</a:t>
            </a:r>
            <a:r>
              <a:rPr lang="vi-VN" sz="2000" smtClean="0"/>
              <a:t>			RWX</a:t>
            </a:r>
            <a:endParaRPr lang="vi-VN" sz="200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smtClean="0"/>
              <a:t>	b</a:t>
            </a:r>
            <a:r>
              <a:rPr lang="vi-VN" sz="2000"/>
              <a:t>) group access </a:t>
            </a:r>
            <a:r>
              <a:rPr lang="vi-VN" sz="2000" smtClean="0"/>
              <a:t>	6 	⇒ 	1 </a:t>
            </a:r>
            <a:r>
              <a:rPr lang="vi-VN" sz="2000"/>
              <a:t>1 0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smtClean="0"/>
              <a:t>				RWX</a:t>
            </a:r>
            <a:endParaRPr lang="vi-VN" sz="200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smtClean="0"/>
              <a:t>	c</a:t>
            </a:r>
            <a:r>
              <a:rPr lang="vi-VN" sz="2000"/>
              <a:t>) public access </a:t>
            </a:r>
            <a:r>
              <a:rPr lang="vi-VN" sz="2000" smtClean="0"/>
              <a:t>	1 	⇒ 	0 </a:t>
            </a:r>
            <a:r>
              <a:rPr lang="vi-VN" sz="2000"/>
              <a:t>0 1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vi-VN" sz="2000" smtClean="0"/>
              <a:t>Tạo một </a:t>
            </a:r>
            <a:r>
              <a:rPr lang="vi-VN" sz="2000"/>
              <a:t>nhóm G (tên duy nhất), và thêm người dùng vào nhóm đó.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vi-VN" sz="2000" smtClean="0"/>
              <a:t>Với một </a:t>
            </a:r>
            <a:r>
              <a:rPr lang="vi-VN" sz="2000"/>
              <a:t>file (vd: game) hay </a:t>
            </a:r>
            <a:r>
              <a:rPr lang="vi-VN" sz="2000" smtClean="0"/>
              <a:t>thư mục </a:t>
            </a:r>
            <a:r>
              <a:rPr lang="vi-VN" sz="2000"/>
              <a:t>con, định </a:t>
            </a:r>
            <a:r>
              <a:rPr lang="vi-VN" sz="2000" smtClean="0"/>
              <a:t>nghĩa một quyền truy nhập xác định</a:t>
            </a:r>
            <a:endParaRPr lang="vi-VN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167" y="5216673"/>
            <a:ext cx="3078857" cy="13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301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Cài đặt hệ thống file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Cấu trúc và cài đặt hệ thống file</a:t>
            </a:r>
            <a:endParaRPr lang="vi-VN"/>
          </a:p>
          <a:p>
            <a:r>
              <a:rPr lang="vi-VN" smtClean="0"/>
              <a:t>Cài đặt thư mục</a:t>
            </a:r>
            <a:endParaRPr lang="vi-VN"/>
          </a:p>
          <a:p>
            <a:r>
              <a:rPr lang="vi-VN" smtClean="0"/>
              <a:t>Các phương pháp phân phối</a:t>
            </a:r>
            <a:endParaRPr lang="vi-VN"/>
          </a:p>
          <a:p>
            <a:r>
              <a:rPr lang="vi-VN" smtClean="0"/>
              <a:t>Quản lý không gian rỗi</a:t>
            </a:r>
            <a:endParaRPr lang="vi-VN"/>
          </a:p>
          <a:p>
            <a:r>
              <a:rPr lang="vi-VN" smtClean="0"/>
              <a:t>Hiệu quả</a:t>
            </a:r>
            <a:r>
              <a:rPr lang="vi-VN"/>
              <a:t>, </a:t>
            </a:r>
            <a:r>
              <a:rPr lang="vi-VN" smtClean="0"/>
              <a:t>hiệu suất</a:t>
            </a:r>
            <a:endParaRPr lang="vi-VN"/>
          </a:p>
          <a:p>
            <a:r>
              <a:rPr lang="vi-VN" smtClean="0"/>
              <a:t>Khôi phục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63296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Cấu trúc và cài đặt hệ thống file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mtClean="0"/>
              <a:t>Cấu </a:t>
            </a:r>
            <a:r>
              <a:rPr lang="vi-VN"/>
              <a:t>trúc file</a:t>
            </a:r>
          </a:p>
          <a:p>
            <a:pPr lvl="1" algn="just"/>
            <a:r>
              <a:rPr lang="vi-VN" smtClean="0"/>
              <a:t>Đơn vị lưu trữ mức logic</a:t>
            </a:r>
            <a:endParaRPr lang="vi-VN"/>
          </a:p>
          <a:p>
            <a:pPr lvl="1" algn="just"/>
            <a:r>
              <a:rPr lang="vi-VN" smtClean="0"/>
              <a:t>Tập </a:t>
            </a:r>
            <a:r>
              <a:rPr lang="vi-VN"/>
              <a:t>các thông tin có liên </a:t>
            </a:r>
            <a:r>
              <a:rPr lang="vi-VN" smtClean="0"/>
              <a:t>quan đến nhau</a:t>
            </a:r>
            <a:endParaRPr lang="vi-VN"/>
          </a:p>
          <a:p>
            <a:pPr algn="just"/>
            <a:r>
              <a:rPr lang="vi-VN" smtClean="0"/>
              <a:t>Hệ thống </a:t>
            </a:r>
            <a:r>
              <a:rPr lang="vi-VN"/>
              <a:t>file </a:t>
            </a:r>
            <a:r>
              <a:rPr lang="vi-VN" smtClean="0"/>
              <a:t>được lưu trên thiết bị lưu trữ thứ cấp </a:t>
            </a:r>
            <a:r>
              <a:rPr lang="vi-VN"/>
              <a:t>(</a:t>
            </a:r>
            <a:r>
              <a:rPr lang="vi-VN" smtClean="0"/>
              <a:t>các đĩa từ</a:t>
            </a:r>
            <a:r>
              <a:rPr lang="vi-VN"/>
              <a:t>)</a:t>
            </a:r>
          </a:p>
          <a:p>
            <a:pPr algn="just"/>
            <a:r>
              <a:rPr lang="vi-VN" smtClean="0"/>
              <a:t>Hệ thống </a:t>
            </a:r>
            <a:r>
              <a:rPr lang="vi-VN"/>
              <a:t>file </a:t>
            </a:r>
            <a:r>
              <a:rPr lang="vi-VN" smtClean="0"/>
              <a:t>được tổ chức thành các tầng</a:t>
            </a:r>
            <a:endParaRPr lang="vi-VN"/>
          </a:p>
          <a:p>
            <a:pPr algn="just"/>
            <a:r>
              <a:rPr lang="vi-VN" smtClean="0"/>
              <a:t>Khối điều khiển file – cấu trúc lưu trữ chứa thông </a:t>
            </a:r>
            <a:r>
              <a:rPr lang="vi-VN"/>
              <a:t>tin </a:t>
            </a:r>
            <a:r>
              <a:rPr lang="vi-VN" smtClean="0"/>
              <a:t>về một </a:t>
            </a:r>
            <a:r>
              <a:rPr lang="vi-VN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8763508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Hệ thống file phân tầng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2367" y="1555750"/>
            <a:ext cx="2347265" cy="46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7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Khái niệm file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mtClean="0"/>
              <a:t>Một tập dữ liệu được lưu trữ trong thiết bị lưu trữ thứ cấp</a:t>
            </a:r>
            <a:r>
              <a:rPr lang="vi-VN"/>
              <a:t>.</a:t>
            </a:r>
          </a:p>
          <a:p>
            <a:pPr algn="just"/>
            <a:r>
              <a:rPr lang="vi-VN" smtClean="0"/>
              <a:t>Thông </a:t>
            </a:r>
            <a:r>
              <a:rPr lang="vi-VN"/>
              <a:t>thường, một file </a:t>
            </a:r>
            <a:r>
              <a:rPr lang="vi-VN" smtClean="0"/>
              <a:t>lưu trữ chương </a:t>
            </a:r>
            <a:r>
              <a:rPr lang="vi-VN"/>
              <a:t>trình </a:t>
            </a:r>
            <a:r>
              <a:rPr lang="vi-VN" smtClean="0"/>
              <a:t>hoặc dữ liệu</a:t>
            </a:r>
            <a:endParaRPr lang="vi-VN"/>
          </a:p>
          <a:p>
            <a:pPr algn="just"/>
            <a:r>
              <a:rPr lang="vi-VN" smtClean="0"/>
              <a:t>Một chuỗi </a:t>
            </a:r>
            <a:r>
              <a:rPr lang="vi-VN"/>
              <a:t>các bit, bytes, dòng </a:t>
            </a:r>
            <a:r>
              <a:rPr lang="vi-VN" smtClean="0"/>
              <a:t>hoặc bản ghi</a:t>
            </a:r>
            <a:endParaRPr lang="vi-VN"/>
          </a:p>
          <a:p>
            <a:pPr algn="just"/>
            <a:r>
              <a:rPr lang="vi-VN" smtClean="0"/>
              <a:t>Ý nghĩa của các bản </a:t>
            </a:r>
            <a:r>
              <a:rPr lang="vi-VN"/>
              <a:t>ghi </a:t>
            </a:r>
            <a:r>
              <a:rPr lang="vi-VN" smtClean="0"/>
              <a:t>này được định nghĩa bởi người tạo</a:t>
            </a:r>
            <a:endParaRPr lang="vi-VN"/>
          </a:p>
          <a:p>
            <a:pPr algn="just"/>
            <a:r>
              <a:rPr lang="vi-VN" smtClean="0"/>
              <a:t>Hệ điều hành trừu tượng </a:t>
            </a:r>
            <a:r>
              <a:rPr lang="vi-VN"/>
              <a:t>hóa chi </a:t>
            </a:r>
            <a:r>
              <a:rPr lang="vi-VN" smtClean="0"/>
              <a:t>tiết của mỗi thiết bị lưu trữ</a:t>
            </a:r>
            <a:endParaRPr lang="vi-VN"/>
          </a:p>
          <a:p>
            <a:pPr algn="just"/>
            <a:r>
              <a:rPr lang="vi-VN" smtClean="0"/>
              <a:t>Người </a:t>
            </a:r>
            <a:r>
              <a:rPr lang="vi-VN"/>
              <a:t>dùng </a:t>
            </a:r>
            <a:r>
              <a:rPr lang="vi-VN" smtClean="0"/>
              <a:t>thấy một mảng </a:t>
            </a:r>
            <a:r>
              <a:rPr lang="vi-VN"/>
              <a:t>tuyến tính các bản ghi</a:t>
            </a:r>
          </a:p>
          <a:p>
            <a:pPr algn="just"/>
            <a:r>
              <a:rPr lang="vi-VN" smtClean="0"/>
              <a:t>Hệ điều hành ánh xạ file </a:t>
            </a:r>
            <a:r>
              <a:rPr lang="vi-VN"/>
              <a:t>logic lên </a:t>
            </a:r>
            <a:r>
              <a:rPr lang="vi-VN" smtClean="0"/>
              <a:t>thiết bị </a:t>
            </a:r>
            <a:r>
              <a:rPr lang="vi-VN"/>
              <a:t>lưutrữ</a:t>
            </a:r>
          </a:p>
        </p:txBody>
      </p:sp>
    </p:spTree>
    <p:extLst>
      <p:ext uri="{BB962C8B-B14F-4D97-AF65-F5344CB8AC3E}">
        <p14:creationId xmlns:p14="http://schemas.microsoft.com/office/powerpoint/2010/main" val="6295135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Một khối điều khiển file điển hình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4781" y="1567288"/>
            <a:ext cx="7262438" cy="475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766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Các cấu trúc hệ thống file trong bộ nhớ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6252"/>
            <a:ext cx="3777343" cy="4610965"/>
          </a:xfrm>
        </p:spPr>
        <p:txBody>
          <a:bodyPr>
            <a:normAutofit lnSpcReduction="10000"/>
          </a:bodyPr>
          <a:lstStyle/>
          <a:p>
            <a:r>
              <a:rPr lang="vi-VN" smtClean="0"/>
              <a:t>Các </a:t>
            </a:r>
            <a:r>
              <a:rPr lang="vi-VN"/>
              <a:t>cấu trúc file </a:t>
            </a:r>
            <a:r>
              <a:rPr lang="vi-VN" smtClean="0"/>
              <a:t>hệ thống cần thiết và được cung cấp bởi hầu hết các hệ điều </a:t>
            </a:r>
            <a:r>
              <a:rPr lang="vi-VN"/>
              <a:t>hành.</a:t>
            </a:r>
          </a:p>
          <a:p>
            <a:r>
              <a:rPr lang="vi-VN" smtClean="0"/>
              <a:t>Hình a </a:t>
            </a:r>
            <a:r>
              <a:rPr lang="vi-VN"/>
              <a:t>mô </a:t>
            </a:r>
            <a:r>
              <a:rPr lang="vi-VN" smtClean="0"/>
              <a:t>tả quá </a:t>
            </a:r>
            <a:r>
              <a:rPr lang="vi-VN"/>
              <a:t>trình </a:t>
            </a:r>
            <a:r>
              <a:rPr lang="vi-VN" smtClean="0"/>
              <a:t>mở một </a:t>
            </a:r>
            <a:r>
              <a:rPr lang="vi-VN"/>
              <a:t>file.</a:t>
            </a:r>
          </a:p>
          <a:p>
            <a:r>
              <a:rPr lang="vi-VN" smtClean="0"/>
              <a:t>Hình b </a:t>
            </a:r>
            <a:r>
              <a:rPr lang="vi-VN"/>
              <a:t>mô </a:t>
            </a:r>
            <a:r>
              <a:rPr lang="vi-VN" smtClean="0"/>
              <a:t>tả quá trình đọc một </a:t>
            </a:r>
            <a:r>
              <a:rPr lang="vi-VN"/>
              <a:t>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944" y="1556252"/>
            <a:ext cx="6161314" cy="496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540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Các hệ thống file ảo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smtClean="0"/>
              <a:t>Các hệ thống </a:t>
            </a:r>
            <a:r>
              <a:rPr lang="vi-VN"/>
              <a:t>file </a:t>
            </a:r>
            <a:r>
              <a:rPr lang="vi-VN" smtClean="0"/>
              <a:t>ảo (</a:t>
            </a:r>
            <a:r>
              <a:rPr lang="vi-VN"/>
              <a:t>VFS) </a:t>
            </a:r>
            <a:r>
              <a:rPr lang="vi-VN" smtClean="0"/>
              <a:t>cung cấp một cách thức hướng đối tượng để cài đặt hệ thống </a:t>
            </a:r>
            <a:r>
              <a:rPr lang="vi-VN"/>
              <a:t>file</a:t>
            </a:r>
          </a:p>
          <a:p>
            <a:pPr algn="just"/>
            <a:r>
              <a:rPr lang="vi-VN" smtClean="0"/>
              <a:t>VFS </a:t>
            </a:r>
            <a:r>
              <a:rPr lang="vi-VN"/>
              <a:t>cho phép </a:t>
            </a:r>
            <a:r>
              <a:rPr lang="vi-VN" smtClean="0"/>
              <a:t>thiết lập giao diện lời gọi hệ thống (</a:t>
            </a:r>
            <a:r>
              <a:rPr lang="vi-VN"/>
              <a:t>API) chung cho các </a:t>
            </a:r>
            <a:r>
              <a:rPr lang="vi-VN" smtClean="0"/>
              <a:t>loại hệ thống </a:t>
            </a:r>
            <a:r>
              <a:rPr lang="vi-VN"/>
              <a:t>file khác nhau</a:t>
            </a:r>
          </a:p>
          <a:p>
            <a:pPr algn="just"/>
            <a:r>
              <a:rPr lang="vi-VN" smtClean="0"/>
              <a:t>API </a:t>
            </a:r>
            <a:r>
              <a:rPr lang="vi-VN"/>
              <a:t>là giao diện VFS thay vì giao </a:t>
            </a:r>
            <a:r>
              <a:rPr lang="vi-VN" smtClean="0"/>
              <a:t>diện của bất kì một hệ thống </a:t>
            </a:r>
            <a:r>
              <a:rPr lang="vi-VN"/>
              <a:t>file </a:t>
            </a:r>
            <a:r>
              <a:rPr lang="vi-VN" smtClean="0"/>
              <a:t>cụ thể nào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03838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Hệ thống file </a:t>
            </a:r>
            <a:r>
              <a:rPr lang="vi-VN"/>
              <a:t>ảo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8381" y="1590165"/>
            <a:ext cx="5895238" cy="4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838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 </a:t>
            </a:r>
            <a:r>
              <a:rPr lang="vi-VN" smtClean="0"/>
              <a:t>Cài đặt thư mục 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mtClean="0"/>
              <a:t>Danh </a:t>
            </a:r>
            <a:r>
              <a:rPr lang="vi-VN"/>
              <a:t>sách liên </a:t>
            </a:r>
            <a:r>
              <a:rPr lang="vi-VN" smtClean="0"/>
              <a:t>kết chứa </a:t>
            </a:r>
            <a:r>
              <a:rPr lang="vi-VN"/>
              <a:t>tên file và con </a:t>
            </a:r>
            <a:r>
              <a:rPr lang="vi-VN" smtClean="0"/>
              <a:t>trỏ đến các </a:t>
            </a:r>
            <a:r>
              <a:rPr lang="vi-VN"/>
              <a:t>file</a:t>
            </a:r>
          </a:p>
          <a:p>
            <a:pPr lvl="1"/>
            <a:r>
              <a:rPr lang="vi-VN" smtClean="0"/>
              <a:t>Đơn giản</a:t>
            </a:r>
            <a:endParaRPr lang="vi-VN"/>
          </a:p>
          <a:p>
            <a:pPr lvl="1"/>
            <a:r>
              <a:rPr lang="vi-VN" smtClean="0"/>
              <a:t>Tốn kém thời gian</a:t>
            </a:r>
            <a:endParaRPr lang="vi-VN"/>
          </a:p>
          <a:p>
            <a:r>
              <a:rPr lang="vi-VN" smtClean="0"/>
              <a:t>Bảng </a:t>
            </a:r>
            <a:r>
              <a:rPr lang="vi-VN"/>
              <a:t>băm.</a:t>
            </a:r>
          </a:p>
          <a:p>
            <a:pPr lvl="1"/>
            <a:r>
              <a:rPr lang="vi-VN" smtClean="0"/>
              <a:t>Giảm thời </a:t>
            </a:r>
            <a:r>
              <a:rPr lang="vi-VN"/>
              <a:t>gian tìm </a:t>
            </a:r>
            <a:r>
              <a:rPr lang="vi-VN" smtClean="0"/>
              <a:t>kiếm thư mục</a:t>
            </a:r>
            <a:endParaRPr lang="vi-VN"/>
          </a:p>
          <a:p>
            <a:pPr lvl="1"/>
            <a:r>
              <a:rPr lang="vi-VN" smtClean="0"/>
              <a:t>Va chạm – </a:t>
            </a:r>
            <a:r>
              <a:rPr lang="vi-VN"/>
              <a:t>tình huống xảy ra khi hai tên file được </a:t>
            </a:r>
            <a:r>
              <a:rPr lang="vi-VN" smtClean="0"/>
              <a:t>ánh xạ vào </a:t>
            </a:r>
            <a:r>
              <a:rPr lang="vi-VN"/>
              <a:t>cùng </a:t>
            </a:r>
            <a:r>
              <a:rPr lang="vi-VN" smtClean="0"/>
              <a:t>một địa điểm</a:t>
            </a:r>
            <a:endParaRPr lang="vi-VN"/>
          </a:p>
          <a:p>
            <a:pPr lvl="1"/>
            <a:r>
              <a:rPr lang="vi-VN" smtClean="0"/>
              <a:t>Kích cỡ cố định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43817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Các phương pháp phân phối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Cách </a:t>
            </a:r>
            <a:r>
              <a:rPr lang="vi-VN"/>
              <a:t>thức phân </a:t>
            </a:r>
            <a:r>
              <a:rPr lang="vi-VN" smtClean="0"/>
              <a:t>phối các khối </a:t>
            </a:r>
            <a:r>
              <a:rPr lang="vi-VN"/>
              <a:t>đĩa cho </a:t>
            </a:r>
            <a:r>
              <a:rPr lang="vi-VN" smtClean="0"/>
              <a:t>các file</a:t>
            </a:r>
            <a:r>
              <a:rPr lang="vi-VN"/>
              <a:t>:</a:t>
            </a:r>
          </a:p>
          <a:p>
            <a:pPr lvl="1"/>
            <a:r>
              <a:rPr lang="vi-VN" smtClean="0"/>
              <a:t>Phân </a:t>
            </a:r>
            <a:r>
              <a:rPr lang="vi-VN"/>
              <a:t>phối liên tục</a:t>
            </a:r>
          </a:p>
          <a:p>
            <a:pPr lvl="1"/>
            <a:r>
              <a:rPr lang="vi-VN" smtClean="0"/>
              <a:t>Phân </a:t>
            </a:r>
            <a:r>
              <a:rPr lang="vi-VN"/>
              <a:t>phối liên kết</a:t>
            </a:r>
          </a:p>
          <a:p>
            <a:pPr lvl="1"/>
            <a:r>
              <a:rPr lang="vi-VN" smtClean="0"/>
              <a:t>Phân phối chỉ số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22368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Phân phối liên tục...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Mỗi file lưu trong một tập các khối liên tục trên đĩa</a:t>
            </a:r>
            <a:endParaRPr lang="vi-VN"/>
          </a:p>
          <a:p>
            <a:pPr lvl="1"/>
            <a:r>
              <a:rPr lang="vi-VN" smtClean="0"/>
              <a:t>Đơn giản – chỉ cần điểm bắt đầu </a:t>
            </a:r>
            <a:r>
              <a:rPr lang="vi-VN"/>
              <a:t>(block #) và kích </a:t>
            </a:r>
            <a:r>
              <a:rPr lang="vi-VN" smtClean="0"/>
              <a:t>cỡ (số các </a:t>
            </a:r>
            <a:r>
              <a:rPr lang="vi-VN"/>
              <a:t>blocks) </a:t>
            </a:r>
          </a:p>
          <a:p>
            <a:pPr lvl="1"/>
            <a:r>
              <a:rPr lang="vi-VN" smtClean="0"/>
              <a:t>Truy nhập ngẫu nhiên</a:t>
            </a:r>
            <a:endParaRPr lang="vi-VN"/>
          </a:p>
          <a:p>
            <a:pPr lvl="1"/>
            <a:r>
              <a:rPr lang="vi-VN" smtClean="0"/>
              <a:t>Không tận dụng </a:t>
            </a:r>
            <a:r>
              <a:rPr lang="vi-VN"/>
              <a:t>không gian tối ưu</a:t>
            </a:r>
          </a:p>
          <a:p>
            <a:pPr lvl="1"/>
            <a:r>
              <a:rPr lang="vi-VN" smtClean="0"/>
              <a:t>Các </a:t>
            </a:r>
            <a:r>
              <a:rPr lang="vi-VN"/>
              <a:t>file không </a:t>
            </a:r>
            <a:r>
              <a:rPr lang="vi-VN" smtClean="0"/>
              <a:t>thể thay đổi kích cỡ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82950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...Phân phối liên tục...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Ánh xạ từ không </a:t>
            </a:r>
            <a:r>
              <a:rPr lang="vi-VN"/>
              <a:t>gian logic sang </a:t>
            </a:r>
            <a:r>
              <a:rPr lang="vi-VN" smtClean="0"/>
              <a:t>không gian vật lý</a:t>
            </a:r>
            <a:endParaRPr lang="vi-VN"/>
          </a:p>
          <a:p>
            <a:endParaRPr lang="vi-VN" smtClean="0"/>
          </a:p>
          <a:p>
            <a:endParaRPr lang="vi-VN"/>
          </a:p>
          <a:p>
            <a:endParaRPr lang="vi-VN" smtClean="0"/>
          </a:p>
          <a:p>
            <a:endParaRPr lang="vi-VN"/>
          </a:p>
          <a:p>
            <a:pPr marL="0" indent="0">
              <a:buNone/>
            </a:pPr>
            <a:r>
              <a:rPr lang="vi-VN" smtClean="0"/>
              <a:t>	Khối cần truycập = </a:t>
            </a:r>
            <a:r>
              <a:rPr lang="vi-VN"/>
              <a:t>Q + </a:t>
            </a:r>
            <a:r>
              <a:rPr lang="vi-VN" smtClean="0"/>
              <a:t>địa chỉ bắt đầu</a:t>
            </a:r>
            <a:endParaRPr lang="vi-VN"/>
          </a:p>
          <a:p>
            <a:pPr marL="0" indent="0">
              <a:buNone/>
            </a:pPr>
            <a:r>
              <a:rPr lang="vi-VN" smtClean="0"/>
              <a:t>	Gia số trong khối = </a:t>
            </a:r>
            <a:r>
              <a:rPr lang="vi-VN"/>
              <a:t>R</a:t>
            </a:r>
          </a:p>
        </p:txBody>
      </p:sp>
      <p:pic>
        <p:nvPicPr>
          <p:cNvPr id="1026" name="Picture 2" descr="C:\Users\NGUYEN~1\AppData\Local\Temp\SNAGHTML58538c9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489" y="2179637"/>
            <a:ext cx="2957740" cy="214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018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Phân phối không gian đĩa liên tục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3943" y="1375420"/>
            <a:ext cx="5175143" cy="518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227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Các hệ mở rộng dựa trên phân phối liên tục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z="3200" smtClean="0"/>
              <a:t>Nhiều hệ thống </a:t>
            </a:r>
            <a:r>
              <a:rPr lang="vi-VN" sz="3200"/>
              <a:t>file mới (ví dụ: Veritas File System) </a:t>
            </a:r>
            <a:r>
              <a:rPr lang="vi-VN" sz="3200" smtClean="0"/>
              <a:t>sử dụng một lược đồ phân phối liên tục có sửa đổi</a:t>
            </a:r>
            <a:endParaRPr lang="vi-VN" sz="3200"/>
          </a:p>
          <a:p>
            <a:pPr algn="just"/>
            <a:r>
              <a:rPr lang="vi-VN" sz="3200" smtClean="0"/>
              <a:t>Các hệ thống </a:t>
            </a:r>
            <a:r>
              <a:rPr lang="vi-VN" sz="3200"/>
              <a:t>file </a:t>
            </a:r>
            <a:r>
              <a:rPr lang="vi-VN" sz="3200" smtClean="0"/>
              <a:t>mở rộng </a:t>
            </a:r>
            <a:r>
              <a:rPr lang="vi-VN" sz="3200"/>
              <a:t>phân </a:t>
            </a:r>
            <a:r>
              <a:rPr lang="vi-VN" sz="3200" smtClean="0"/>
              <a:t>phối khối </a:t>
            </a:r>
            <a:r>
              <a:rPr lang="vi-VN" sz="3200"/>
              <a:t>đĩa trong </a:t>
            </a:r>
            <a:r>
              <a:rPr lang="vi-VN" sz="3200" smtClean="0"/>
              <a:t>các extents</a:t>
            </a:r>
            <a:endParaRPr lang="vi-VN" sz="3200"/>
          </a:p>
          <a:p>
            <a:pPr algn="just"/>
            <a:r>
              <a:rPr lang="vi-VN" sz="3200" smtClean="0"/>
              <a:t>Một extent là một tập các khối </a:t>
            </a:r>
            <a:r>
              <a:rPr lang="vi-VN" sz="3200"/>
              <a:t>đĩa liên tục</a:t>
            </a:r>
          </a:p>
          <a:p>
            <a:pPr lvl="1" algn="just"/>
            <a:r>
              <a:rPr lang="vi-VN" sz="2800" smtClean="0"/>
              <a:t>Extents </a:t>
            </a:r>
            <a:r>
              <a:rPr lang="vi-VN" sz="2800"/>
              <a:t>được phân </a:t>
            </a:r>
            <a:r>
              <a:rPr lang="vi-VN" sz="2800" smtClean="0"/>
              <a:t>phối cho một </a:t>
            </a:r>
            <a:r>
              <a:rPr lang="vi-VN" sz="2800"/>
              <a:t>file</a:t>
            </a:r>
          </a:p>
          <a:p>
            <a:pPr lvl="1" algn="just"/>
            <a:r>
              <a:rPr lang="vi-VN" sz="2800" smtClean="0"/>
              <a:t>Một file có thể chứa một </a:t>
            </a:r>
            <a:r>
              <a:rPr lang="vi-VN" sz="2800"/>
              <a:t>hay nhiều extent.</a:t>
            </a:r>
          </a:p>
        </p:txBody>
      </p:sp>
    </p:spTree>
    <p:extLst>
      <p:ext uri="{BB962C8B-B14F-4D97-AF65-F5344CB8AC3E}">
        <p14:creationId xmlns:p14="http://schemas.microsoft.com/office/powerpoint/2010/main" val="4149475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Cấu trúc file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vi-VN"/>
              <a:t>Không có </a:t>
            </a:r>
            <a:r>
              <a:rPr lang="vi-VN" smtClean="0"/>
              <a:t>cấu trúc – chuỗi các từ (words</a:t>
            </a:r>
            <a:r>
              <a:rPr lang="vi-VN"/>
              <a:t>), bytes</a:t>
            </a:r>
          </a:p>
          <a:p>
            <a:pPr algn="just"/>
            <a:r>
              <a:rPr lang="vi-VN" smtClean="0"/>
              <a:t>Cấu trúc bản ghi đơn giản</a:t>
            </a:r>
            <a:endParaRPr lang="vi-VN"/>
          </a:p>
          <a:p>
            <a:pPr algn="just"/>
            <a:r>
              <a:rPr lang="vi-VN" smtClean="0"/>
              <a:t>Các </a:t>
            </a:r>
            <a:r>
              <a:rPr lang="vi-VN"/>
              <a:t>dòng</a:t>
            </a:r>
          </a:p>
          <a:p>
            <a:pPr algn="just"/>
            <a:r>
              <a:rPr lang="vi-VN" smtClean="0"/>
              <a:t>Kích cỡ cố định</a:t>
            </a:r>
            <a:endParaRPr lang="vi-VN"/>
          </a:p>
          <a:p>
            <a:pPr algn="just"/>
            <a:r>
              <a:rPr lang="vi-VN" smtClean="0"/>
              <a:t>Kích cỡ thay </a:t>
            </a:r>
            <a:r>
              <a:rPr lang="vi-VN"/>
              <a:t>đổi</a:t>
            </a:r>
          </a:p>
          <a:p>
            <a:pPr algn="just"/>
            <a:r>
              <a:rPr lang="vi-VN" smtClean="0"/>
              <a:t>Các cấu trúc phức tạp</a:t>
            </a:r>
            <a:endParaRPr lang="vi-VN"/>
          </a:p>
          <a:p>
            <a:pPr algn="just"/>
            <a:r>
              <a:rPr lang="vi-VN" smtClean="0"/>
              <a:t>Tài liệu được định </a:t>
            </a:r>
            <a:r>
              <a:rPr lang="vi-VN"/>
              <a:t>dạng</a:t>
            </a:r>
          </a:p>
          <a:p>
            <a:pPr algn="just"/>
            <a:r>
              <a:rPr lang="vi-VN" smtClean="0"/>
              <a:t>File </a:t>
            </a:r>
            <a:r>
              <a:rPr lang="vi-VN"/>
              <a:t>có </a:t>
            </a:r>
            <a:r>
              <a:rPr lang="vi-VN" smtClean="0"/>
              <a:t>thể định </a:t>
            </a:r>
            <a:r>
              <a:rPr lang="vi-VN"/>
              <a:t>vị lại được</a:t>
            </a:r>
          </a:p>
          <a:p>
            <a:pPr algn="just"/>
            <a:r>
              <a:rPr lang="vi-VN" smtClean="0"/>
              <a:t>Có thể cài đặt cấu trúc phức tạp bằng </a:t>
            </a:r>
            <a:r>
              <a:rPr lang="vi-VN"/>
              <a:t>cách </a:t>
            </a:r>
            <a:r>
              <a:rPr lang="vi-VN" smtClean="0"/>
              <a:t>thêm một số kí tự điều khiển </a:t>
            </a:r>
            <a:r>
              <a:rPr lang="vi-VN"/>
              <a:t>vào file</a:t>
            </a:r>
          </a:p>
        </p:txBody>
      </p:sp>
    </p:spTree>
    <p:extLst>
      <p:ext uri="{BB962C8B-B14F-4D97-AF65-F5344CB8AC3E}">
        <p14:creationId xmlns:p14="http://schemas.microsoft.com/office/powerpoint/2010/main" val="8643928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Phân phối liên kết...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smtClean="0"/>
              <a:t>Một </a:t>
            </a:r>
            <a:r>
              <a:rPr lang="vi-VN"/>
              <a:t>file có </a:t>
            </a:r>
            <a:r>
              <a:rPr lang="vi-VN" smtClean="0"/>
              <a:t>thể là </a:t>
            </a:r>
            <a:r>
              <a:rPr lang="vi-VN"/>
              <a:t>một danh sách </a:t>
            </a:r>
            <a:r>
              <a:rPr lang="vi-VN" smtClean="0"/>
              <a:t>khối đĩa</a:t>
            </a:r>
            <a:r>
              <a:rPr lang="vi-VN"/>
              <a:t>: các khối </a:t>
            </a:r>
            <a:r>
              <a:rPr lang="vi-VN" smtClean="0"/>
              <a:t>đĩa có thể nằm rải rác</a:t>
            </a:r>
            <a:endParaRPr lang="vi-VN"/>
          </a:p>
        </p:txBody>
      </p:sp>
      <p:pic>
        <p:nvPicPr>
          <p:cNvPr id="2050" name="Picture 2" descr="C:\Users\NGUYEN~1\AppData\Local\Temp\SNAGHTML5857c5f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260" y="2822347"/>
            <a:ext cx="3916710" cy="238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3634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...Phân phối liên kết... 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vi-VN" smtClean="0"/>
              <a:t>Đơn giản – chỉ cần địa chỉ bắt đầu</a:t>
            </a:r>
            <a:endParaRPr lang="vi-VN"/>
          </a:p>
          <a:p>
            <a:pPr algn="just"/>
            <a:r>
              <a:rPr lang="vi-VN" smtClean="0"/>
              <a:t>Hệ thống </a:t>
            </a:r>
            <a:r>
              <a:rPr lang="vi-VN"/>
              <a:t>quản lý không gian </a:t>
            </a:r>
            <a:r>
              <a:rPr lang="vi-VN" smtClean="0"/>
              <a:t>rỗi – Không </a:t>
            </a:r>
            <a:r>
              <a:rPr lang="vi-VN"/>
              <a:t>lãng phí tài </a:t>
            </a:r>
            <a:r>
              <a:rPr lang="vi-VN" smtClean="0"/>
              <a:t>nguyên </a:t>
            </a:r>
            <a:endParaRPr lang="vi-VN"/>
          </a:p>
          <a:p>
            <a:pPr algn="just"/>
            <a:r>
              <a:rPr lang="vi-VN" smtClean="0"/>
              <a:t>Không </a:t>
            </a:r>
            <a:r>
              <a:rPr lang="vi-VN"/>
              <a:t>truy </a:t>
            </a:r>
            <a:r>
              <a:rPr lang="vi-VN" smtClean="0"/>
              <a:t>nhập ngẫu </a:t>
            </a:r>
            <a:r>
              <a:rPr lang="vi-VN"/>
              <a:t>nhiên</a:t>
            </a:r>
          </a:p>
          <a:p>
            <a:pPr algn="just"/>
            <a:r>
              <a:rPr lang="vi-VN" smtClean="0"/>
              <a:t>Ánh xạ</a:t>
            </a:r>
          </a:p>
          <a:p>
            <a:pPr algn="just"/>
            <a:endParaRPr lang="vi-VN"/>
          </a:p>
          <a:p>
            <a:pPr algn="just"/>
            <a:endParaRPr lang="vi-VN"/>
          </a:p>
          <a:p>
            <a:pPr marL="892175" indent="-892175" algn="just">
              <a:buNone/>
            </a:pPr>
            <a:r>
              <a:rPr lang="vi-VN" smtClean="0"/>
              <a:t>	Khối sắp được truy nhập tại vị trí thứ Q trong danh sách liên kết các blocks biểu diễn file</a:t>
            </a:r>
            <a:r>
              <a:rPr lang="vi-VN"/>
              <a:t>.</a:t>
            </a:r>
          </a:p>
          <a:p>
            <a:pPr marL="892175" indent="-892175" algn="just">
              <a:buNone/>
            </a:pPr>
            <a:r>
              <a:rPr lang="vi-VN" smtClean="0"/>
              <a:t>	Gia số trong blocks = </a:t>
            </a:r>
            <a:r>
              <a:rPr lang="vi-VN"/>
              <a:t>R + 1</a:t>
            </a:r>
          </a:p>
          <a:p>
            <a:pPr marL="892175" indent="-892175" algn="just">
              <a:buNone/>
            </a:pPr>
            <a:r>
              <a:rPr lang="vi-VN" smtClean="0"/>
              <a:t>	Bảng phân phối </a:t>
            </a:r>
            <a:r>
              <a:rPr lang="vi-VN"/>
              <a:t>file ( bảngFAT) –</a:t>
            </a:r>
            <a:r>
              <a:rPr lang="vi-VN" smtClean="0"/>
              <a:t>phân phối không gian đĩa trong </a:t>
            </a:r>
            <a:r>
              <a:rPr lang="vi-VN"/>
              <a:t>MS-DOS </a:t>
            </a:r>
            <a:r>
              <a:rPr lang="vi-VN" smtClean="0"/>
              <a:t>vàOS-2</a:t>
            </a:r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981" y="2845305"/>
            <a:ext cx="1896076" cy="122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433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Phân phối liên kết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1380" y="1555750"/>
            <a:ext cx="4449240" cy="46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364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Bảng phân phối file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8655" y="1555750"/>
            <a:ext cx="5314689" cy="46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916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Phân phối chỉ số...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Khối </a:t>
            </a:r>
            <a:r>
              <a:rPr lang="vi-VN"/>
              <a:t>index: chứa toàn </a:t>
            </a:r>
            <a:r>
              <a:rPr lang="vi-VN" smtClean="0"/>
              <a:t>bộ con trỏ đến các </a:t>
            </a:r>
            <a:r>
              <a:rPr lang="vi-VN"/>
              <a:t>khối đĩa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276" y="2139170"/>
            <a:ext cx="2673010" cy="30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189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Ví dụ về phân phối chỉ số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8804" y="1555750"/>
            <a:ext cx="5274391" cy="46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79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...Phân phối chỉ số... 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vi-VN" smtClean="0"/>
              <a:t>Cần bảng </a:t>
            </a:r>
            <a:r>
              <a:rPr lang="vi-VN"/>
              <a:t>chỉ</a:t>
            </a:r>
          </a:p>
          <a:p>
            <a:pPr algn="just"/>
            <a:r>
              <a:rPr lang="vi-VN" smtClean="0"/>
              <a:t>Truy cập ngẫu </a:t>
            </a:r>
            <a:r>
              <a:rPr lang="vi-VN"/>
              <a:t>nhiên</a:t>
            </a:r>
          </a:p>
          <a:p>
            <a:pPr algn="just"/>
            <a:r>
              <a:rPr lang="vi-VN" smtClean="0"/>
              <a:t>Phân </a:t>
            </a:r>
            <a:r>
              <a:rPr lang="vi-VN"/>
              <a:t>phối động mà không sinh ra phân </a:t>
            </a:r>
            <a:r>
              <a:rPr lang="vi-VN" smtClean="0"/>
              <a:t>mảnh ngoài </a:t>
            </a:r>
            <a:r>
              <a:rPr lang="vi-VN"/>
              <a:t>(chỉ tốn không gian cho bảng index)</a:t>
            </a:r>
          </a:p>
          <a:p>
            <a:pPr algn="just"/>
            <a:r>
              <a:rPr lang="vi-VN" smtClean="0"/>
              <a:t>Ánh xạ từ không </a:t>
            </a:r>
            <a:r>
              <a:rPr lang="vi-VN"/>
              <a:t>gian logic sang không gian </a:t>
            </a:r>
            <a:r>
              <a:rPr lang="vi-VN" smtClean="0"/>
              <a:t>vật lý </a:t>
            </a:r>
            <a:r>
              <a:rPr lang="vi-VN"/>
              <a:t>trong một file kích </a:t>
            </a:r>
            <a:r>
              <a:rPr lang="vi-VN" smtClean="0"/>
              <a:t>cỡ tối </a:t>
            </a:r>
            <a:r>
              <a:rPr lang="vi-VN"/>
              <a:t>đa là 256K </a:t>
            </a:r>
            <a:r>
              <a:rPr lang="vi-VN" smtClean="0"/>
              <a:t>từ và kích cỡ khối </a:t>
            </a:r>
            <a:r>
              <a:rPr lang="vi-VN"/>
              <a:t>là 512 </a:t>
            </a:r>
            <a:r>
              <a:rPr lang="vi-VN" smtClean="0"/>
              <a:t>từ chúng </a:t>
            </a:r>
            <a:r>
              <a:rPr lang="vi-VN"/>
              <a:t>ta chỉ </a:t>
            </a:r>
            <a:r>
              <a:rPr lang="vi-VN" smtClean="0"/>
              <a:t>cần một khối cho bảng index</a:t>
            </a:r>
          </a:p>
          <a:p>
            <a:pPr algn="just"/>
            <a:endParaRPr lang="vi-VN" smtClean="0"/>
          </a:p>
          <a:p>
            <a:pPr marL="0" indent="5376863" algn="just">
              <a:buNone/>
            </a:pPr>
            <a:r>
              <a:rPr lang="vi-VN" smtClean="0"/>
              <a:t>Q </a:t>
            </a:r>
            <a:r>
              <a:rPr lang="vi-VN"/>
              <a:t>= chỉ </a:t>
            </a:r>
            <a:r>
              <a:rPr lang="vi-VN" smtClean="0"/>
              <a:t>số trong bảng index</a:t>
            </a:r>
            <a:endParaRPr lang="vi-VN"/>
          </a:p>
          <a:p>
            <a:pPr marL="0" indent="5376863" algn="just">
              <a:buNone/>
            </a:pPr>
            <a:r>
              <a:rPr lang="vi-VN"/>
              <a:t>R = chỉ </a:t>
            </a:r>
            <a:r>
              <a:rPr lang="vi-VN" smtClean="0"/>
              <a:t>số trong khố</a:t>
            </a:r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372" y="4523483"/>
            <a:ext cx="1932057" cy="134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466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...Phân phối đánh chỉ số – Ánh xạ...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625" y="1540377"/>
            <a:ext cx="10515600" cy="4610965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vi-VN" smtClean="0"/>
              <a:t>Ánh xạ từ không </a:t>
            </a:r>
            <a:r>
              <a:rPr lang="vi-VN"/>
              <a:t>gian logic sang không gian </a:t>
            </a:r>
            <a:r>
              <a:rPr lang="vi-VN" smtClean="0"/>
              <a:t>vật lý trong một file độ dài </a:t>
            </a:r>
            <a:r>
              <a:rPr lang="vi-VN"/>
              <a:t>không </a:t>
            </a:r>
            <a:r>
              <a:rPr lang="vi-VN" smtClean="0"/>
              <a:t>giới hạn </a:t>
            </a:r>
            <a:r>
              <a:rPr lang="vi-VN"/>
              <a:t>(kích </a:t>
            </a:r>
            <a:r>
              <a:rPr lang="vi-VN" smtClean="0"/>
              <a:t>cỡ khối là 512 </a:t>
            </a:r>
            <a:r>
              <a:rPr lang="vi-VN"/>
              <a:t>từ).</a:t>
            </a:r>
          </a:p>
          <a:p>
            <a:pPr algn="just"/>
            <a:r>
              <a:rPr lang="vi-VN" smtClean="0"/>
              <a:t>Lược đồ liên kết – Liên kết các khối </a:t>
            </a:r>
            <a:r>
              <a:rPr lang="vi-VN"/>
              <a:t>trong bảng chỉ </a:t>
            </a:r>
            <a:r>
              <a:rPr lang="vi-VN" smtClean="0"/>
              <a:t>số (</a:t>
            </a:r>
            <a:r>
              <a:rPr lang="vi-VN"/>
              <a:t>không </a:t>
            </a:r>
            <a:r>
              <a:rPr lang="vi-VN" smtClean="0"/>
              <a:t>giới hạn kích cỡ).</a:t>
            </a:r>
          </a:p>
          <a:p>
            <a:pPr algn="just"/>
            <a:endParaRPr lang="vi-VN"/>
          </a:p>
          <a:p>
            <a:pPr algn="just"/>
            <a:endParaRPr lang="vi-VN"/>
          </a:p>
          <a:p>
            <a:pPr marL="0" indent="1066800" algn="just">
              <a:buNone/>
            </a:pPr>
            <a:r>
              <a:rPr lang="vi-VN" smtClean="0"/>
              <a:t>Q1= khối của bảng chỉ </a:t>
            </a:r>
            <a:r>
              <a:rPr lang="vi-VN"/>
              <a:t>số</a:t>
            </a:r>
          </a:p>
          <a:p>
            <a:pPr marL="0" indent="1066800" algn="just">
              <a:buNone/>
            </a:pPr>
            <a:r>
              <a:rPr lang="vi-VN" smtClean="0"/>
              <a:t>R1 được sử dụng như sau</a:t>
            </a:r>
            <a:r>
              <a:rPr lang="vi-VN"/>
              <a:t>:</a:t>
            </a:r>
          </a:p>
          <a:p>
            <a:pPr marL="0" indent="4833938" algn="just">
              <a:buNone/>
            </a:pPr>
            <a:r>
              <a:rPr lang="vi-VN" smtClean="0"/>
              <a:t>Q2 = gia số trong khối chứa bảng chỉ </a:t>
            </a:r>
            <a:r>
              <a:rPr lang="vi-VN"/>
              <a:t>số</a:t>
            </a:r>
          </a:p>
          <a:p>
            <a:pPr marL="0" indent="4833938" algn="just">
              <a:buNone/>
            </a:pPr>
            <a:r>
              <a:rPr lang="vi-VN" smtClean="0"/>
              <a:t>R2 gia số trong khối </a:t>
            </a:r>
            <a:r>
              <a:rPr lang="vi-VN"/>
              <a:t>file</a:t>
            </a:r>
          </a:p>
        </p:txBody>
      </p:sp>
      <p:pic>
        <p:nvPicPr>
          <p:cNvPr id="1028" name="Picture 4" descr="C:\Users\NGUYEN~1\AppData\Local\Temp\SNAGHTML70994e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571" y="2852057"/>
            <a:ext cx="3650492" cy="121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431" y="5130053"/>
            <a:ext cx="2595942" cy="126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507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...Phân phối đánh chỉ số - Ánh xạ ...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56252"/>
                <a:ext cx="11092543" cy="461096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vi-VN" smtClean="0"/>
                  <a:t>Hai mức chỉ số (</a:t>
                </a:r>
                <a:r>
                  <a:rPr lang="vi-VN"/>
                  <a:t>kích </a:t>
                </a:r>
                <a:r>
                  <a:rPr lang="vi-VN" smtClean="0"/>
                  <a:t>cỡ file </a:t>
                </a:r>
                <a:r>
                  <a:rPr lang="vi-VN"/>
                  <a:t>tối </a:t>
                </a:r>
                <a:r>
                  <a:rPr lang="vi-VN" smtClean="0"/>
                  <a:t>đa là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vi-VN" i="1" smtClean="0">
                            <a:latin typeface="Cambria Math" panose="02040503050406030204" pitchFamily="18" charset="0"/>
                          </a:rPr>
                          <m:t>512</m:t>
                        </m:r>
                      </m:e>
                      <m:sup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vi-VN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vi-VN" smtClean="0"/>
              </a:p>
              <a:p>
                <a:endParaRPr lang="vi-VN"/>
              </a:p>
              <a:p>
                <a:endParaRPr lang="vi-VN" smtClean="0"/>
              </a:p>
              <a:p>
                <a:endParaRPr lang="vi-VN"/>
              </a:p>
              <a:p>
                <a:pPr marL="0" indent="892175">
                  <a:buNone/>
                </a:pPr>
                <a:r>
                  <a:rPr lang="vi-VN" smtClean="0"/>
                  <a:t>Q1</a:t>
                </a:r>
                <a:r>
                  <a:rPr lang="vi-VN"/>
                  <a:t>= </a:t>
                </a:r>
                <a:r>
                  <a:rPr lang="vi-VN" smtClean="0"/>
                  <a:t>Gia số trong bảng file mức ngoài</a:t>
                </a:r>
                <a:endParaRPr lang="vi-VN"/>
              </a:p>
              <a:p>
                <a:pPr marL="0" indent="892175">
                  <a:buNone/>
                </a:pPr>
                <a:r>
                  <a:rPr lang="vi-VN" smtClean="0"/>
                  <a:t>R1 được sửdụng như sau:</a:t>
                </a:r>
              </a:p>
              <a:p>
                <a:pPr marL="0" indent="892175">
                  <a:buNone/>
                </a:pPr>
                <a:endParaRPr lang="vi-VN"/>
              </a:p>
              <a:p>
                <a:pPr marL="0" indent="3592513">
                  <a:buNone/>
                </a:pPr>
                <a:r>
                  <a:rPr lang="vi-VN" smtClean="0"/>
                  <a:t>Q2 = gia số trong khối của bảng chỉ số mức trong</a:t>
                </a:r>
                <a:endParaRPr lang="vi-VN"/>
              </a:p>
              <a:p>
                <a:pPr marL="0" indent="3592513">
                  <a:buNone/>
                </a:pPr>
                <a:r>
                  <a:rPr lang="vi-VN" smtClean="0"/>
                  <a:t>R2 gia số trong khối </a:t>
                </a:r>
                <a:r>
                  <a:rPr lang="vi-VN"/>
                  <a:t>file: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56252"/>
                <a:ext cx="11092543" cy="4610965"/>
              </a:xfrm>
              <a:blipFill rotWithShape="0">
                <a:blip r:embed="rId2"/>
                <a:stretch>
                  <a:fillRect l="-824" t="-1453" r="-27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577" y="2086521"/>
            <a:ext cx="4011937" cy="1385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086" y="4587660"/>
            <a:ext cx="2694403" cy="138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949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...Phân phối file chỉ số - Ánh xạ 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238" y="1785403"/>
            <a:ext cx="6888984" cy="44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3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Những thông tin về file </a:t>
            </a:r>
            <a:r>
              <a:rPr lang="vi-VN"/>
              <a:t>mà HĐH </a:t>
            </a:r>
            <a:r>
              <a:rPr lang="vi-VN" smtClean="0"/>
              <a:t>quản lý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mtClean="0"/>
              <a:t>File </a:t>
            </a:r>
            <a:r>
              <a:rPr lang="vi-VN"/>
              <a:t>có các thuộc tính:</a:t>
            </a:r>
          </a:p>
          <a:p>
            <a:pPr lvl="1"/>
            <a:r>
              <a:rPr lang="vi-VN" smtClean="0"/>
              <a:t>Tên </a:t>
            </a:r>
            <a:r>
              <a:rPr lang="vi-VN"/>
              <a:t>(name) </a:t>
            </a:r>
          </a:p>
          <a:p>
            <a:pPr lvl="1"/>
            <a:r>
              <a:rPr lang="vi-VN" smtClean="0"/>
              <a:t>Số định </a:t>
            </a:r>
            <a:r>
              <a:rPr lang="vi-VN"/>
              <a:t>danh (identifier)</a:t>
            </a:r>
          </a:p>
          <a:p>
            <a:pPr lvl="1"/>
            <a:r>
              <a:rPr lang="vi-VN" smtClean="0"/>
              <a:t>Kiểu </a:t>
            </a:r>
            <a:r>
              <a:rPr lang="vi-VN"/>
              <a:t>(type)</a:t>
            </a:r>
          </a:p>
          <a:p>
            <a:pPr lvl="1"/>
            <a:r>
              <a:rPr lang="vi-VN" smtClean="0"/>
              <a:t>Vị </a:t>
            </a:r>
            <a:r>
              <a:rPr lang="vi-VN"/>
              <a:t>trí (location)</a:t>
            </a:r>
          </a:p>
          <a:p>
            <a:pPr lvl="1"/>
            <a:r>
              <a:rPr lang="vi-VN" smtClean="0"/>
              <a:t>Kích </a:t>
            </a:r>
            <a:r>
              <a:rPr lang="vi-VN"/>
              <a:t>thước(size)</a:t>
            </a:r>
          </a:p>
          <a:p>
            <a:pPr lvl="1"/>
            <a:r>
              <a:rPr lang="vi-VN" smtClean="0"/>
              <a:t>Bảo vệ (protection</a:t>
            </a:r>
            <a:r>
              <a:rPr lang="vi-VN"/>
              <a:t>) : thông tin </a:t>
            </a:r>
            <a:r>
              <a:rPr lang="vi-VN" smtClean="0"/>
              <a:t>điều khiển truy cập</a:t>
            </a:r>
            <a:endParaRPr lang="vi-VN"/>
          </a:p>
          <a:p>
            <a:pPr lvl="1"/>
            <a:r>
              <a:rPr lang="vi-VN" smtClean="0"/>
              <a:t>OwnerID</a:t>
            </a:r>
            <a:endParaRPr lang="vi-VN"/>
          </a:p>
          <a:p>
            <a:pPr lvl="1"/>
            <a:r>
              <a:rPr lang="vi-VN" smtClean="0"/>
              <a:t>Thời </a:t>
            </a:r>
            <a:r>
              <a:rPr lang="vi-VN"/>
              <a:t>gian: tạo, </a:t>
            </a:r>
            <a:r>
              <a:rPr lang="vi-VN" smtClean="0"/>
              <a:t>sửa đổi lần cuối</a:t>
            </a:r>
            <a:r>
              <a:rPr lang="vi-VN"/>
              <a:t>, truy </a:t>
            </a:r>
            <a:r>
              <a:rPr lang="vi-VN" smtClean="0"/>
              <a:t>cập lần cuối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84812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Lược đồ kết hợp</a:t>
            </a:r>
            <a:r>
              <a:rPr lang="vi-VN"/>
              <a:t>: UNIX (4K bytes </a:t>
            </a:r>
            <a:r>
              <a:rPr lang="vi-VN" smtClean="0"/>
              <a:t>mỗi khối</a:t>
            </a:r>
            <a:r>
              <a:rPr lang="vi-VN"/>
              <a:t>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975" y="1555750"/>
            <a:ext cx="5666050" cy="46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142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 </a:t>
            </a:r>
            <a:r>
              <a:rPr lang="vi-VN" smtClean="0"/>
              <a:t>Quản lý không gian rỗi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vi-VN" smtClean="0"/>
                  <a:t>Vector </a:t>
                </a:r>
                <a:r>
                  <a:rPr lang="vi-VN"/>
                  <a:t>bit (</a:t>
                </a:r>
                <a:r>
                  <a:rPr lang="vi-VN" smtClean="0"/>
                  <a:t>n khối)</a:t>
                </a:r>
              </a:p>
              <a:p>
                <a:endParaRPr lang="vi-VN"/>
              </a:p>
              <a:p>
                <a:pPr marL="0" indent="0">
                  <a:buNone/>
                </a:pPr>
                <a:endParaRPr lang="vi-VN" i="1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600" i="1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vi-VN" sz="2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vi-VN" sz="2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vi-VN" sz="2600" i="1">
                          <a:latin typeface="Cambria Math" panose="02040503050406030204" pitchFamily="18" charset="0"/>
                        </a:rPr>
                        <m:t>] =</m:t>
                      </m:r>
                      <m:d>
                        <m:dPr>
                          <m:begChr m:val="{"/>
                          <m:endChr m:val=""/>
                          <m:ctrlPr>
                            <a:rPr lang="vi-VN" sz="26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vi-VN" sz="2600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vi-VN" sz="2600" i="1">
                                  <a:latin typeface="Cambria Math" panose="02040503050406030204" pitchFamily="18" charset="0"/>
                                </a:rPr>
                                <m:t>0 ⇒</m:t>
                              </m:r>
                              <m:r>
                                <m:rPr>
                                  <m:nor/>
                                </m:rPr>
                                <a:rPr lang="vi-VN" sz="2600" i="1">
                                  <a:latin typeface="Cambria Math" panose="02040503050406030204" pitchFamily="18" charset="0"/>
                                </a:rPr>
                                <m:t>block</m:t>
                              </m:r>
                              <m:r>
                                <m:rPr>
                                  <m:nor/>
                                </m:rPr>
                                <a:rPr lang="vi-VN" sz="260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vi-VN" sz="26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vi-VN" sz="260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vi-VN" sz="2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vi-VN" sz="2600" i="1">
                                  <a:latin typeface="Cambria Math" panose="02040503050406030204" pitchFamily="18" charset="0"/>
                                </a:rPr>
                                <m:t>free</m:t>
                              </m:r>
                              <m:r>
                                <m:rPr>
                                  <m:nor/>
                                </m:rPr>
                                <a:rPr lang="vi-VN" sz="2600" i="1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vi-VN" sz="2600" i="1">
                                  <a:latin typeface="Cambria Math" panose="02040503050406030204" pitchFamily="18" charset="0"/>
                                </a:rPr>
                                <m:t>1 ⇒</m:t>
                              </m:r>
                              <m:r>
                                <m:rPr>
                                  <m:nor/>
                                </m:rPr>
                                <a:rPr lang="vi-VN" sz="2600" i="1">
                                  <a:latin typeface="Cambria Math" panose="02040503050406030204" pitchFamily="18" charset="0"/>
                                </a:rPr>
                                <m:t>block</m:t>
                              </m:r>
                              <m:r>
                                <m:rPr>
                                  <m:nor/>
                                </m:rPr>
                                <a:rPr lang="vi-VN" sz="260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vi-VN" sz="26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vi-VN" sz="260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vi-VN" sz="2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vi-VN" sz="2600" i="1">
                                  <a:latin typeface="Cambria Math" panose="02040503050406030204" pitchFamily="18" charset="0"/>
                                </a:rPr>
                                <m:t>occupied</m:t>
                              </m:r>
                              <m:r>
                                <m:rPr>
                                  <m:nor/>
                                </m:rPr>
                                <a:rPr lang="vi-VN" sz="2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vi-VN" sz="2600" i="1">
                  <a:latin typeface="Cambria Math" panose="02040503050406030204" pitchFamily="18" charset="0"/>
                </a:endParaRPr>
              </a:p>
              <a:p>
                <a:r>
                  <a:rPr lang="vi-VN" smtClean="0"/>
                  <a:t>Tính toán số khối:</a:t>
                </a:r>
              </a:p>
              <a:p>
                <a:pPr marL="1981200" indent="-1981200">
                  <a:buNone/>
                </a:pPr>
                <a:r>
                  <a:rPr lang="vi-VN"/>
                  <a:t>	</a:t>
                </a:r>
                <a:r>
                  <a:rPr lang="vi-VN" smtClean="0"/>
                  <a:t>(số lượng bit mỗi từ</a:t>
                </a:r>
                <a:r>
                  <a:rPr lang="vi-VN"/>
                  <a:t>) </a:t>
                </a:r>
                <a:r>
                  <a:rPr lang="vi-VN" smtClean="0"/>
                  <a:t>* (số lượng từ nhận giá trị </a:t>
                </a:r>
                <a:r>
                  <a:rPr lang="vi-VN"/>
                  <a:t>0) </a:t>
                </a:r>
                <a:r>
                  <a:rPr lang="vi-VN" smtClean="0"/>
                  <a:t>+ (Gia số bit </a:t>
                </a:r>
                <a:r>
                  <a:rPr lang="vi-VN"/>
                  <a:t>1 </a:t>
                </a:r>
                <a:r>
                  <a:rPr lang="vi-VN" smtClean="0"/>
                  <a:t>đầu tiên)</a:t>
                </a:r>
                <a:endParaRPr lang="vi-VN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925" r="-5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:\Users\NGUYEN~1\AppData\Local\Temp\SNAGHTML70a9096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257" y="2094134"/>
            <a:ext cx="5169485" cy="102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...Quản lý không gian rỗi...</a:t>
            </a:r>
            <a:endParaRPr lang="vi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vi-VN" smtClean="0"/>
                  <a:t>Ánh xạ bit </a:t>
                </a:r>
                <a:r>
                  <a:rPr lang="vi-VN"/>
                  <a:t>cần thêm không gian</a:t>
                </a:r>
              </a:p>
              <a:p>
                <a:pPr lvl="1"/>
                <a:r>
                  <a:rPr lang="vi-VN" smtClean="0"/>
                  <a:t>Ví </a:t>
                </a:r>
                <a:r>
                  <a:rPr lang="vi-VN"/>
                  <a:t>dụ:</a:t>
                </a:r>
              </a:p>
              <a:p>
                <a:pPr marL="457200" lvl="1" indent="892175">
                  <a:buNone/>
                </a:pPr>
                <a:r>
                  <a:rPr lang="vi-VN" smtClean="0"/>
                  <a:t>Kích cỡ khối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vi-V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vi-VN" smtClean="0"/>
                  <a:t> </a:t>
                </a:r>
                <a:r>
                  <a:rPr lang="vi-VN"/>
                  <a:t>bytes</a:t>
                </a:r>
              </a:p>
              <a:p>
                <a:pPr marL="457200" lvl="1" indent="892175">
                  <a:buNone/>
                </a:pPr>
                <a:r>
                  <a:rPr lang="vi-VN"/>
                  <a:t>Kích cỡ đĩa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latin typeface="Cambria Math"/>
                          </a:rPr>
                        </m:ctrlPr>
                      </m:sSupPr>
                      <m:e>
                        <m:r>
                          <a:rPr lang="vi-VN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vi-VN">
                            <a:latin typeface="Cambria Math"/>
                          </a:rPr>
                          <m:t>30</m:t>
                        </m:r>
                      </m:sup>
                    </m:sSup>
                  </m:oMath>
                </a14:m>
                <a:r>
                  <a:rPr lang="vi-VN"/>
                  <a:t> bytes (1 gigabyte)</a:t>
                </a:r>
              </a:p>
              <a:p>
                <a:pPr marL="457200" lvl="1" indent="892175">
                  <a:buNone/>
                </a:pPr>
                <a:r>
                  <a:rPr lang="vi-VN" sz="2000" smtClean="0"/>
                  <a:t>N=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000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vi-VN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vi-VN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vi-VN" sz="2000" b="0" i="1" smtClean="0">
                                <a:latin typeface="Cambria Math" panose="02040503050406030204" pitchFamily="18" charset="0"/>
                              </a:rPr>
                              <m:t>18</m:t>
                            </m:r>
                          </m:sup>
                        </m:sSup>
                      </m:den>
                    </m:f>
                    <m:r>
                      <a:rPr lang="vi-V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vi-VN" sz="20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vi-VN" sz="2000" smtClean="0"/>
                  <a:t> bits </a:t>
                </a:r>
                <a:r>
                  <a:rPr lang="vi-VN" sz="2000"/>
                  <a:t>(or 32K bytes)</a:t>
                </a:r>
              </a:p>
              <a:p>
                <a:r>
                  <a:rPr lang="vi-VN" smtClean="0"/>
                  <a:t>Dễ dàng </a:t>
                </a:r>
                <a:r>
                  <a:rPr lang="vi-VN"/>
                  <a:t>truy </a:t>
                </a:r>
                <a:r>
                  <a:rPr lang="vi-VN" smtClean="0"/>
                  <a:t>nhập đến </a:t>
                </a:r>
                <a:r>
                  <a:rPr lang="vi-VN"/>
                  <a:t>file liên tục</a:t>
                </a:r>
              </a:p>
              <a:p>
                <a:r>
                  <a:rPr lang="vi-VN" smtClean="0"/>
                  <a:t>Danh </a:t>
                </a:r>
                <a:r>
                  <a:rPr lang="vi-VN"/>
                  <a:t>sách liên kết (danh sách liên </a:t>
                </a:r>
                <a:r>
                  <a:rPr lang="vi-VN" smtClean="0"/>
                  <a:t>kết rỗi</a:t>
                </a:r>
                <a:r>
                  <a:rPr lang="vi-VN"/>
                  <a:t>)</a:t>
                </a:r>
              </a:p>
              <a:p>
                <a:pPr lvl="1"/>
                <a:r>
                  <a:rPr lang="vi-VN" sz="2000" smtClean="0"/>
                  <a:t>Khó có được </a:t>
                </a:r>
                <a:r>
                  <a:rPr lang="vi-VN" sz="2000"/>
                  <a:t>không gian liên tục</a:t>
                </a:r>
              </a:p>
              <a:p>
                <a:pPr lvl="1"/>
                <a:r>
                  <a:rPr lang="vi-VN" sz="2000" smtClean="0"/>
                  <a:t>Không </a:t>
                </a:r>
                <a:r>
                  <a:rPr lang="vi-VN" sz="2000"/>
                  <a:t>lãng phí không gian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925" b="-330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92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 </a:t>
            </a:r>
            <a:r>
              <a:rPr lang="vi-VN" smtClean="0"/>
              <a:t>...Quản lý không gian rỗi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smtClean="0"/>
              <a:t>Cần phải bảo vệ</a:t>
            </a:r>
            <a:r>
              <a:rPr lang="vi-VN"/>
              <a:t>:</a:t>
            </a:r>
          </a:p>
          <a:p>
            <a:pPr lvl="1"/>
            <a:r>
              <a:rPr lang="vi-VN" smtClean="0"/>
              <a:t>Con trỏ đến danh sách rỗi</a:t>
            </a:r>
            <a:endParaRPr lang="vi-VN"/>
          </a:p>
          <a:p>
            <a:pPr lvl="1"/>
            <a:r>
              <a:rPr lang="vi-VN" smtClean="0"/>
              <a:t>Ánh xạ bit</a:t>
            </a:r>
            <a:endParaRPr lang="vi-VN"/>
          </a:p>
          <a:p>
            <a:pPr lvl="2"/>
            <a:r>
              <a:rPr lang="vi-VN" smtClean="0"/>
              <a:t>Phải được giữ trên đĩa</a:t>
            </a:r>
            <a:endParaRPr lang="vi-VN"/>
          </a:p>
          <a:p>
            <a:pPr lvl="2"/>
            <a:r>
              <a:rPr lang="vi-VN" smtClean="0"/>
              <a:t>Bản sao trong đĩa và trong bộ nhớ có thể khác </a:t>
            </a:r>
            <a:r>
              <a:rPr lang="vi-VN"/>
              <a:t>nhau</a:t>
            </a:r>
          </a:p>
          <a:p>
            <a:pPr lvl="2"/>
            <a:r>
              <a:rPr lang="vi-VN" smtClean="0"/>
              <a:t>Không </a:t>
            </a:r>
            <a:r>
              <a:rPr lang="vi-VN"/>
              <a:t>cho phép khối[i] </a:t>
            </a:r>
            <a:r>
              <a:rPr lang="vi-VN" smtClean="0"/>
              <a:t>ở trong </a:t>
            </a:r>
            <a:r>
              <a:rPr lang="vi-VN"/>
              <a:t>trạng thái mà bit[i] = 1 </a:t>
            </a:r>
            <a:r>
              <a:rPr lang="vi-VN" smtClean="0"/>
              <a:t>trong bộ nhớ và </a:t>
            </a:r>
            <a:r>
              <a:rPr lang="vi-VN"/>
              <a:t>bit[i] = 0 </a:t>
            </a:r>
            <a:r>
              <a:rPr lang="vi-VN" smtClean="0"/>
              <a:t>trên đĩa</a:t>
            </a:r>
            <a:endParaRPr lang="vi-VN"/>
          </a:p>
          <a:p>
            <a:pPr lvl="1"/>
            <a:r>
              <a:rPr lang="vi-VN" smtClean="0"/>
              <a:t>Giải </a:t>
            </a:r>
            <a:r>
              <a:rPr lang="vi-VN"/>
              <a:t>pháp:</a:t>
            </a:r>
          </a:p>
          <a:p>
            <a:pPr lvl="2"/>
            <a:r>
              <a:rPr lang="vi-VN" smtClean="0"/>
              <a:t>Thiết lập bit[i</a:t>
            </a:r>
            <a:r>
              <a:rPr lang="vi-VN"/>
              <a:t>] = 1 trong đĩa</a:t>
            </a:r>
          </a:p>
          <a:p>
            <a:pPr lvl="2"/>
            <a:r>
              <a:rPr lang="vi-VN" smtClean="0"/>
              <a:t>Phân phối khối[i</a:t>
            </a:r>
            <a:r>
              <a:rPr lang="vi-VN"/>
              <a:t>]</a:t>
            </a:r>
          </a:p>
          <a:p>
            <a:pPr lvl="2"/>
            <a:r>
              <a:rPr lang="vi-VN" smtClean="0"/>
              <a:t>Thiết lập bit[i</a:t>
            </a:r>
            <a:r>
              <a:rPr lang="vi-VN"/>
              <a:t>] = 1 trong </a:t>
            </a:r>
            <a:r>
              <a:rPr lang="vi-VN" smtClean="0"/>
              <a:t>bộ nhớ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699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Danh sách liên kết không gian rỗi trên đĩa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1508" y="1555750"/>
            <a:ext cx="3948984" cy="46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9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Hiệu năng 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mtClean="0"/>
              <a:t>Hiệu quả phụ thuộc </a:t>
            </a:r>
            <a:r>
              <a:rPr lang="vi-VN"/>
              <a:t>vào:</a:t>
            </a:r>
          </a:p>
          <a:p>
            <a:pPr lvl="1"/>
            <a:r>
              <a:rPr lang="vi-VN" smtClean="0"/>
              <a:t>Các </a:t>
            </a:r>
            <a:r>
              <a:rPr lang="vi-VN"/>
              <a:t>thuật toán phân phối </a:t>
            </a:r>
            <a:r>
              <a:rPr lang="vi-VN" smtClean="0"/>
              <a:t>đĩa và thư mục</a:t>
            </a:r>
            <a:endParaRPr lang="vi-VN"/>
          </a:p>
          <a:p>
            <a:pPr lvl="1"/>
            <a:r>
              <a:rPr lang="vi-VN" smtClean="0"/>
              <a:t>Các kiểu dữ liệu được giữ trong đầu vào thư mục chứa </a:t>
            </a:r>
            <a:r>
              <a:rPr lang="vi-VN"/>
              <a:t>file</a:t>
            </a:r>
          </a:p>
          <a:p>
            <a:r>
              <a:rPr lang="vi-VN" smtClean="0"/>
              <a:t>Năng </a:t>
            </a:r>
            <a:r>
              <a:rPr lang="vi-VN"/>
              <a:t>suất</a:t>
            </a:r>
          </a:p>
          <a:p>
            <a:pPr lvl="1"/>
            <a:r>
              <a:rPr lang="vi-VN" smtClean="0"/>
              <a:t>Cache đĩa – lưu lại một phần đĩa thường xuyên được truy </a:t>
            </a:r>
            <a:r>
              <a:rPr lang="vi-VN"/>
              <a:t>nhập</a:t>
            </a:r>
          </a:p>
          <a:p>
            <a:pPr lvl="1"/>
            <a:r>
              <a:rPr lang="vi-VN" smtClean="0"/>
              <a:t>Giải </a:t>
            </a:r>
            <a:r>
              <a:rPr lang="vi-VN"/>
              <a:t>phóng sau- </a:t>
            </a:r>
            <a:r>
              <a:rPr lang="vi-VN" smtClean="0"/>
              <a:t>đọc trước–kĩ thuật tối ưu truy nhập tuần tự</a:t>
            </a:r>
            <a:endParaRPr lang="vi-VN"/>
          </a:p>
          <a:p>
            <a:pPr lvl="1"/>
            <a:r>
              <a:rPr lang="vi-VN" smtClean="0"/>
              <a:t>Tăng </a:t>
            </a:r>
            <a:r>
              <a:rPr lang="vi-VN"/>
              <a:t>năng </a:t>
            </a:r>
            <a:r>
              <a:rPr lang="vi-VN" smtClean="0"/>
              <a:t>suất làm việc cho PC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242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Cache </a:t>
            </a:r>
            <a:r>
              <a:rPr lang="vi-VN" smtClean="0"/>
              <a:t>trang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smtClean="0"/>
              <a:t>Một </a:t>
            </a:r>
            <a:r>
              <a:rPr lang="vi-VN"/>
              <a:t>cache trang </a:t>
            </a:r>
            <a:r>
              <a:rPr lang="vi-VN" smtClean="0"/>
              <a:t>lưu lại </a:t>
            </a:r>
            <a:r>
              <a:rPr lang="vi-VN"/>
              <a:t>các trang thay vì </a:t>
            </a:r>
            <a:r>
              <a:rPr lang="vi-VN" smtClean="0"/>
              <a:t>các khối đĩa sử dụng bởi các kĩ thuật bộ nhớ</a:t>
            </a:r>
            <a:endParaRPr lang="vi-VN"/>
          </a:p>
          <a:p>
            <a:pPr algn="just"/>
            <a:r>
              <a:rPr lang="vi-VN" smtClean="0"/>
              <a:t>Ánh xạ bộ nhớ I/O sửa dụng </a:t>
            </a:r>
            <a:r>
              <a:rPr lang="vi-VN"/>
              <a:t>cache </a:t>
            </a:r>
            <a:r>
              <a:rPr lang="vi-VN" smtClean="0"/>
              <a:t>trang </a:t>
            </a:r>
          </a:p>
          <a:p>
            <a:pPr algn="just"/>
            <a:r>
              <a:rPr lang="vi-VN" smtClean="0"/>
              <a:t>Các thao tác vào ra với hệ thống file sử dụng page(disk</a:t>
            </a:r>
            <a:r>
              <a:rPr lang="vi-VN"/>
              <a:t>) cache</a:t>
            </a:r>
          </a:p>
        </p:txBody>
      </p:sp>
    </p:spTree>
    <p:extLst>
      <p:ext uri="{BB962C8B-B14F-4D97-AF65-F5344CB8AC3E}">
        <p14:creationId xmlns:p14="http://schemas.microsoft.com/office/powerpoint/2010/main" val="71833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/>
              <a:t>I/O </a:t>
            </a:r>
            <a:r>
              <a:rPr lang="vi-VN" smtClean="0"/>
              <a:t>mà không có một tổ chức cache hợp nhất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4587" y="1555750"/>
            <a:ext cx="4782825" cy="46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5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Sử dụng cache bộ đệm hợp nhất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smtClean="0"/>
              <a:t>Một cache bộ đệm hợp nhất</a:t>
            </a:r>
            <a:r>
              <a:rPr lang="vi-VN"/>
              <a:t>: </a:t>
            </a:r>
            <a:r>
              <a:rPr lang="vi-VN" smtClean="0"/>
              <a:t>sử dụng không gian </a:t>
            </a:r>
            <a:r>
              <a:rPr lang="vi-VN"/>
              <a:t>cache page để</a:t>
            </a:r>
          </a:p>
          <a:p>
            <a:pPr lvl="1" algn="just"/>
            <a:r>
              <a:rPr lang="vi-VN" smtClean="0"/>
              <a:t>cache cả các </a:t>
            </a:r>
            <a:r>
              <a:rPr lang="vi-VN"/>
              <a:t>trang ánh </a:t>
            </a:r>
            <a:r>
              <a:rPr lang="vi-VN" smtClean="0"/>
              <a:t>xạ bộ nhớ</a:t>
            </a:r>
            <a:endParaRPr lang="vi-VN"/>
          </a:p>
          <a:p>
            <a:pPr lvl="1" algn="just"/>
            <a:r>
              <a:rPr lang="vi-VN" smtClean="0"/>
              <a:t>vào/ra </a:t>
            </a:r>
            <a:r>
              <a:rPr lang="vi-VN"/>
              <a:t>các </a:t>
            </a:r>
            <a:r>
              <a:rPr lang="vi-VN" smtClean="0"/>
              <a:t>hệ thống </a:t>
            </a:r>
            <a:r>
              <a:rPr lang="vi-VN"/>
              <a:t>file thông thường</a:t>
            </a:r>
          </a:p>
        </p:txBody>
      </p:sp>
    </p:spTree>
    <p:extLst>
      <p:ext uri="{BB962C8B-B14F-4D97-AF65-F5344CB8AC3E}">
        <p14:creationId xmlns:p14="http://schemas.microsoft.com/office/powerpoint/2010/main" val="142643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I/O </a:t>
            </a:r>
            <a:r>
              <a:rPr lang="vi-VN" smtClean="0"/>
              <a:t>sử dụng cache bộ đệm hợp nhất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4095" y="1671118"/>
            <a:ext cx="6323809" cy="4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9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Ví dụ về khối điều khiển file trong Linux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6780" y="1718699"/>
            <a:ext cx="8144926" cy="420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027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mtClean="0"/>
              <a:t>Khôi phục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mtClean="0"/>
              <a:t>Kiểm </a:t>
            </a:r>
            <a:r>
              <a:rPr lang="vi-VN"/>
              <a:t>tra tính nhất quán – so sánh </a:t>
            </a:r>
            <a:r>
              <a:rPr lang="vi-VN" smtClean="0"/>
              <a:t>dữ liệu </a:t>
            </a:r>
            <a:r>
              <a:rPr lang="vi-VN"/>
              <a:t>trong </a:t>
            </a:r>
            <a:r>
              <a:rPr lang="vi-VN" smtClean="0"/>
              <a:t>cấu trúc thư mục </a:t>
            </a:r>
            <a:r>
              <a:rPr lang="vi-VN"/>
              <a:t>và so sánh </a:t>
            </a:r>
            <a:r>
              <a:rPr lang="vi-VN" smtClean="0"/>
              <a:t>với khối </a:t>
            </a:r>
            <a:r>
              <a:rPr lang="vi-VN"/>
              <a:t>đĩa, </a:t>
            </a:r>
            <a:r>
              <a:rPr lang="vi-VN" smtClean="0"/>
              <a:t>cố gắng giải quyết tính không </a:t>
            </a:r>
            <a:r>
              <a:rPr lang="vi-VN"/>
              <a:t>nhất quán</a:t>
            </a:r>
          </a:p>
          <a:p>
            <a:pPr algn="just"/>
            <a:r>
              <a:rPr lang="vi-VN" smtClean="0"/>
              <a:t>Sử dụng </a:t>
            </a:r>
            <a:r>
              <a:rPr lang="vi-VN"/>
              <a:t>các chương trình </a:t>
            </a:r>
            <a:r>
              <a:rPr lang="vi-VN" smtClean="0"/>
              <a:t>hệ thống để back up dữ liệu từ đĩa </a:t>
            </a:r>
            <a:r>
              <a:rPr lang="vi-VN"/>
              <a:t>sang các </a:t>
            </a:r>
            <a:r>
              <a:rPr lang="vi-VN" smtClean="0"/>
              <a:t>thiết bị lưu trữ khác </a:t>
            </a:r>
            <a:r>
              <a:rPr lang="vi-VN"/>
              <a:t>(floppy disk, </a:t>
            </a:r>
            <a:r>
              <a:rPr lang="vi-VN" smtClean="0"/>
              <a:t>magnetic </a:t>
            </a:r>
            <a:r>
              <a:rPr lang="vi-VN"/>
              <a:t>tape, other magnetic disk, optical)</a:t>
            </a:r>
          </a:p>
          <a:p>
            <a:pPr algn="just"/>
            <a:r>
              <a:rPr lang="vi-VN" smtClean="0"/>
              <a:t>Khôi phục file </a:t>
            </a:r>
            <a:r>
              <a:rPr lang="vi-VN"/>
              <a:t>hay </a:t>
            </a:r>
            <a:r>
              <a:rPr lang="vi-VN" smtClean="0"/>
              <a:t>thư mục bị mất bằng </a:t>
            </a:r>
            <a:r>
              <a:rPr lang="vi-VN"/>
              <a:t>cách khôi </a:t>
            </a:r>
            <a:r>
              <a:rPr lang="vi-VN" smtClean="0"/>
              <a:t>phục lại </a:t>
            </a:r>
            <a:r>
              <a:rPr lang="vi-VN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230684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39" y="2346526"/>
            <a:ext cx="53911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6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Câu hỏi ôn tập...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vi-V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314" y="1"/>
            <a:ext cx="1712686" cy="141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2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girlsheaven-job.net/img/img_sys/job/91621/upload/D375209B-7E09-3C1C-A0421BD396352AD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457" y="1397099"/>
            <a:ext cx="5094513" cy="509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9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Các thao tác trên file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smtClean="0"/>
              <a:t>File </a:t>
            </a:r>
            <a:r>
              <a:rPr lang="vi-VN"/>
              <a:t>là </a:t>
            </a:r>
            <a:r>
              <a:rPr lang="vi-VN" smtClean="0"/>
              <a:t>một kiểu dữ liệu trừu tượng</a:t>
            </a:r>
            <a:endParaRPr lang="vi-VN"/>
          </a:p>
          <a:p>
            <a:pPr algn="just"/>
            <a:r>
              <a:rPr lang="vi-VN" smtClean="0"/>
              <a:t>Thông </a:t>
            </a:r>
            <a:r>
              <a:rPr lang="vi-VN"/>
              <a:t>thường, có các thao tác trên file sau</a:t>
            </a:r>
          </a:p>
          <a:p>
            <a:pPr lvl="1" algn="just"/>
            <a:r>
              <a:rPr lang="vi-VN" smtClean="0"/>
              <a:t>create</a:t>
            </a:r>
            <a:r>
              <a:rPr lang="vi-VN"/>
              <a:t>(): tìm không gian trong </a:t>
            </a:r>
            <a:r>
              <a:rPr lang="vi-VN" smtClean="0"/>
              <a:t>hệ thống </a:t>
            </a:r>
            <a:r>
              <a:rPr lang="vi-VN"/>
              <a:t>cho </a:t>
            </a:r>
            <a:r>
              <a:rPr lang="vi-VN" smtClean="0"/>
              <a:t>một file </a:t>
            </a:r>
            <a:r>
              <a:rPr lang="vi-VN"/>
              <a:t>và sau đó thêm nó vào </a:t>
            </a:r>
            <a:r>
              <a:rPr lang="vi-VN" smtClean="0"/>
              <a:t>thư mục</a:t>
            </a:r>
            <a:endParaRPr lang="vi-VN"/>
          </a:p>
          <a:p>
            <a:pPr lvl="1" algn="just"/>
            <a:r>
              <a:rPr lang="vi-VN" smtClean="0"/>
              <a:t>write</a:t>
            </a:r>
            <a:r>
              <a:rPr lang="vi-VN"/>
              <a:t>(): thêm </a:t>
            </a:r>
            <a:r>
              <a:rPr lang="vi-VN" smtClean="0"/>
              <a:t>dữ liệu vào file tại vị </a:t>
            </a:r>
            <a:r>
              <a:rPr lang="vi-VN"/>
              <a:t>trí </a:t>
            </a:r>
            <a:r>
              <a:rPr lang="vi-VN" smtClean="0"/>
              <a:t>hiện tại</a:t>
            </a:r>
            <a:endParaRPr lang="vi-VN"/>
          </a:p>
          <a:p>
            <a:pPr lvl="1" algn="just"/>
            <a:r>
              <a:rPr lang="vi-VN" smtClean="0"/>
              <a:t>read</a:t>
            </a:r>
            <a:r>
              <a:rPr lang="vi-VN"/>
              <a:t>(): </a:t>
            </a:r>
            <a:r>
              <a:rPr lang="vi-VN" smtClean="0"/>
              <a:t>đọc dữ liệu từ file </a:t>
            </a:r>
            <a:r>
              <a:rPr lang="vi-VN"/>
              <a:t>bắt </a:t>
            </a:r>
            <a:r>
              <a:rPr lang="vi-VN" smtClean="0"/>
              <a:t>đầu từ vị </a:t>
            </a:r>
            <a:r>
              <a:rPr lang="vi-VN"/>
              <a:t>trí </a:t>
            </a:r>
            <a:r>
              <a:rPr lang="vi-VN" smtClean="0"/>
              <a:t>hiện tại</a:t>
            </a:r>
            <a:endParaRPr lang="vi-VN"/>
          </a:p>
          <a:p>
            <a:pPr lvl="1" algn="just"/>
            <a:r>
              <a:rPr lang="vi-VN" smtClean="0"/>
              <a:t>seek</a:t>
            </a:r>
            <a:r>
              <a:rPr lang="vi-VN"/>
              <a:t>(): </a:t>
            </a:r>
            <a:r>
              <a:rPr lang="vi-VN" smtClean="0"/>
              <a:t>thay đổi vị </a:t>
            </a:r>
            <a:r>
              <a:rPr lang="vi-VN"/>
              <a:t>trí con </a:t>
            </a:r>
            <a:r>
              <a:rPr lang="vi-VN" smtClean="0"/>
              <a:t>trỏ đọc hoặc ghi đến một ví </a:t>
            </a:r>
            <a:r>
              <a:rPr lang="vi-VN"/>
              <a:t>trí </a:t>
            </a:r>
            <a:r>
              <a:rPr lang="vi-VN" smtClean="0"/>
              <a:t>xác định </a:t>
            </a:r>
            <a:r>
              <a:rPr lang="vi-VN"/>
              <a:t>trong file</a:t>
            </a:r>
          </a:p>
          <a:p>
            <a:pPr lvl="1" algn="just"/>
            <a:r>
              <a:rPr lang="vi-VN" smtClean="0"/>
              <a:t>delete</a:t>
            </a:r>
            <a:r>
              <a:rPr lang="vi-VN"/>
              <a:t>(): xóa </a:t>
            </a:r>
            <a:r>
              <a:rPr lang="vi-VN" smtClean="0"/>
              <a:t>một file khỏi hệ thống </a:t>
            </a:r>
            <a:r>
              <a:rPr lang="vi-VN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2841384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Các file </a:t>
            </a:r>
            <a:r>
              <a:rPr lang="vi-VN"/>
              <a:t>mở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200" smtClean="0"/>
              <a:t>Các </a:t>
            </a:r>
            <a:r>
              <a:rPr lang="vi-VN" sz="3200"/>
              <a:t>thông tin </a:t>
            </a:r>
            <a:r>
              <a:rPr lang="vi-VN" sz="3200" smtClean="0"/>
              <a:t>để quản </a:t>
            </a:r>
            <a:r>
              <a:rPr lang="vi-VN" sz="3200"/>
              <a:t>lý các file đang mở:</a:t>
            </a:r>
          </a:p>
          <a:p>
            <a:pPr lvl="1"/>
            <a:r>
              <a:rPr lang="vi-VN" sz="2800" smtClean="0"/>
              <a:t>Con trỏ file</a:t>
            </a:r>
            <a:r>
              <a:rPr lang="vi-VN" sz="2800"/>
              <a:t>: </a:t>
            </a:r>
            <a:r>
              <a:rPr lang="vi-VN" sz="2800" smtClean="0"/>
              <a:t>trỏ đến vị trí đọc/ ghi </a:t>
            </a:r>
            <a:r>
              <a:rPr lang="vi-VN" sz="2800"/>
              <a:t>cuối</a:t>
            </a:r>
          </a:p>
          <a:p>
            <a:pPr lvl="2"/>
            <a:r>
              <a:rPr lang="vi-VN" sz="2400" smtClean="0"/>
              <a:t>Thông </a:t>
            </a:r>
            <a:r>
              <a:rPr lang="vi-VN" sz="2400"/>
              <a:t>tin </a:t>
            </a:r>
            <a:r>
              <a:rPr lang="vi-VN" sz="2400" smtClean="0"/>
              <a:t>đơn tiến trình</a:t>
            </a:r>
            <a:endParaRPr lang="vi-VN" sz="2400"/>
          </a:p>
          <a:p>
            <a:pPr lvl="1"/>
            <a:r>
              <a:rPr lang="vi-VN" sz="2800" smtClean="0"/>
              <a:t>Số lần mở file </a:t>
            </a:r>
            <a:r>
              <a:rPr lang="vi-VN" sz="2800"/>
              <a:t>– Khi các </a:t>
            </a:r>
            <a:r>
              <a:rPr lang="vi-VN" sz="2800" smtClean="0"/>
              <a:t>tiến trình mở file </a:t>
            </a:r>
            <a:r>
              <a:rPr lang="vi-VN" sz="2800"/>
              <a:t>thoát </a:t>
            </a:r>
            <a:r>
              <a:rPr lang="vi-VN" sz="2800" smtClean="0">
                <a:sym typeface="Symbol" panose="05050102010706020507" pitchFamily="18" charset="2"/>
              </a:rPr>
              <a:t> </a:t>
            </a:r>
            <a:r>
              <a:rPr lang="vi-VN" sz="2800" smtClean="0"/>
              <a:t>xóa phần tử tương ứng </a:t>
            </a:r>
            <a:r>
              <a:rPr lang="vi-VN" sz="2800"/>
              <a:t>với file trong bảng file mở</a:t>
            </a:r>
          </a:p>
          <a:p>
            <a:pPr lvl="2"/>
            <a:r>
              <a:rPr lang="vi-VN" sz="2400" smtClean="0"/>
              <a:t>Thông </a:t>
            </a:r>
            <a:r>
              <a:rPr lang="vi-VN" sz="2400"/>
              <a:t>tin </a:t>
            </a:r>
            <a:r>
              <a:rPr lang="vi-VN" sz="2400" smtClean="0"/>
              <a:t>hệ thống</a:t>
            </a:r>
            <a:endParaRPr lang="vi-VN" sz="2400"/>
          </a:p>
          <a:p>
            <a:pPr lvl="1"/>
            <a:r>
              <a:rPr lang="vi-VN" sz="2800" smtClean="0"/>
              <a:t>Vị </a:t>
            </a:r>
            <a:r>
              <a:rPr lang="vi-VN" sz="2800"/>
              <a:t>trí đĩa: </a:t>
            </a:r>
            <a:r>
              <a:rPr lang="vi-VN" sz="2800" smtClean="0"/>
              <a:t>Lưu lại </a:t>
            </a:r>
            <a:r>
              <a:rPr lang="vi-VN" sz="2800"/>
              <a:t>thông tin truy </a:t>
            </a:r>
            <a:r>
              <a:rPr lang="vi-VN" sz="2800" smtClean="0"/>
              <a:t>nhập dữ liệu</a:t>
            </a:r>
            <a:endParaRPr lang="vi-VN" sz="2800"/>
          </a:p>
          <a:p>
            <a:pPr lvl="1"/>
            <a:r>
              <a:rPr lang="vi-VN" sz="2800" smtClean="0"/>
              <a:t>Các quyền truy nhập</a:t>
            </a:r>
            <a:r>
              <a:rPr lang="vi-VN" sz="2800"/>
              <a:t>: mode truy </a:t>
            </a:r>
            <a:r>
              <a:rPr lang="vi-VN" sz="2800" smtClean="0"/>
              <a:t>nhập đối với mỗi tiến trình</a:t>
            </a:r>
            <a:endParaRPr lang="vi-VN" sz="2800"/>
          </a:p>
        </p:txBody>
      </p:sp>
    </p:spTree>
    <p:extLst>
      <p:ext uri="{BB962C8B-B14F-4D97-AF65-F5344CB8AC3E}">
        <p14:creationId xmlns:p14="http://schemas.microsoft.com/office/powerpoint/2010/main" val="282208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4953</TotalTime>
  <Words>2819</Words>
  <Application>Microsoft Office PowerPoint</Application>
  <PresentationFormat>Custom</PresentationFormat>
  <Paragraphs>385</Paragraphs>
  <Slides>73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Office Theme</vt:lpstr>
      <vt:lpstr>Chương 8 HỆ THỐNG TẬP TIN</vt:lpstr>
      <vt:lpstr>Nội dung</vt:lpstr>
      <vt:lpstr>Hệ thống file</vt:lpstr>
      <vt:lpstr>Khái niệm file</vt:lpstr>
      <vt:lpstr>Cấu trúc file</vt:lpstr>
      <vt:lpstr>Những thông tin về file mà HĐH quản lý</vt:lpstr>
      <vt:lpstr>Ví dụ về khối điều khiển file trong Linux</vt:lpstr>
      <vt:lpstr>Các thao tác trên file</vt:lpstr>
      <vt:lpstr>Các file mở</vt:lpstr>
      <vt:lpstr>Khóa các file mở</vt:lpstr>
      <vt:lpstr>Ví dụ khóa file trong Java</vt:lpstr>
      <vt:lpstr>Ví dụ khóa file trong Java</vt:lpstr>
      <vt:lpstr>Các kiểu file – tên, phần mở rộng</vt:lpstr>
      <vt:lpstr> Các phương pháp truy cập</vt:lpstr>
      <vt:lpstr>File truy nhập tuần tự</vt:lpstr>
      <vt:lpstr>Mô phỏng truy cập tuần tự trên một file truy nhập trực tiếp</vt:lpstr>
      <vt:lpstr>Ví dụ về chỉ số và các file tương đối</vt:lpstr>
      <vt:lpstr>Cấu trúc thư mục</vt:lpstr>
      <vt:lpstr>Cách thức tổ chức một hệ thống file điển hình</vt:lpstr>
      <vt:lpstr>Các thao tác trên thư mục</vt:lpstr>
      <vt:lpstr>Tổ chức thư mục (mức logic)</vt:lpstr>
      <vt:lpstr>Cấu trúc đơn mức</vt:lpstr>
      <vt:lpstr>Cấu trúc hai mức</vt:lpstr>
      <vt:lpstr>Cấu trúc cây</vt:lpstr>
      <vt:lpstr>Cấu trúc cây</vt:lpstr>
      <vt:lpstr>Cấu trúc đồ thị không có chu trình</vt:lpstr>
      <vt:lpstr>Cấu trúc đồ thị không có chu trình </vt:lpstr>
      <vt:lpstr>Gắn hệ thống file</vt:lpstr>
      <vt:lpstr>Điểm gắn Hệ thống file</vt:lpstr>
      <vt:lpstr>Chia sẻ file</vt:lpstr>
      <vt:lpstr>Chia sẻ file –đa người dùng </vt:lpstr>
      <vt:lpstr>Chia sẻ file – Các hệ thống file từ xa </vt:lpstr>
      <vt:lpstr>Chia sẻ file – Các mode thất bại</vt:lpstr>
      <vt:lpstr>Chia sẻ file –Tính thống nhất về mặt ngữ nghĩa</vt:lpstr>
      <vt:lpstr> Bảo vệ</vt:lpstr>
      <vt:lpstr>Nhóm và quyền truy nhập</vt:lpstr>
      <vt:lpstr>Cài đặt hệ thống file</vt:lpstr>
      <vt:lpstr>Cấu trúc và cài đặt hệ thống file</vt:lpstr>
      <vt:lpstr>Hệ thống file phân tầng</vt:lpstr>
      <vt:lpstr>Một khối điều khiển file điển hình</vt:lpstr>
      <vt:lpstr>Các cấu trúc hệ thống file trong bộ nhớ</vt:lpstr>
      <vt:lpstr>Các hệ thống file ảo</vt:lpstr>
      <vt:lpstr>Hệ thống file ảo</vt:lpstr>
      <vt:lpstr> Cài đặt thư mục </vt:lpstr>
      <vt:lpstr>Các phương pháp phân phối</vt:lpstr>
      <vt:lpstr>Phân phối liên tục...</vt:lpstr>
      <vt:lpstr>...Phân phối liên tục...</vt:lpstr>
      <vt:lpstr>Phân phối không gian đĩa liên tục</vt:lpstr>
      <vt:lpstr>Các hệ mở rộng dựa trên phân phối liên tục</vt:lpstr>
      <vt:lpstr>Phân phối liên kết...</vt:lpstr>
      <vt:lpstr>...Phân phối liên kết... </vt:lpstr>
      <vt:lpstr>Phân phối liên kết</vt:lpstr>
      <vt:lpstr>Bảng phân phối file</vt:lpstr>
      <vt:lpstr>Phân phối chỉ số...</vt:lpstr>
      <vt:lpstr>Ví dụ về phân phối chỉ số</vt:lpstr>
      <vt:lpstr>...Phân phối chỉ số... </vt:lpstr>
      <vt:lpstr>...Phân phối đánh chỉ số – Ánh xạ...</vt:lpstr>
      <vt:lpstr>...Phân phối đánh chỉ số - Ánh xạ ...</vt:lpstr>
      <vt:lpstr>...Phân phối file chỉ số - Ánh xạ </vt:lpstr>
      <vt:lpstr>Lược đồ kết hợp: UNIX (4K bytes mỗi khối)</vt:lpstr>
      <vt:lpstr> Quản lý không gian rỗi</vt:lpstr>
      <vt:lpstr>...Quản lý không gian rỗi...</vt:lpstr>
      <vt:lpstr> ...Quản lý không gian rỗi</vt:lpstr>
      <vt:lpstr>Danh sách liên kết không gian rỗi trên đĩa</vt:lpstr>
      <vt:lpstr>Hiệu năng </vt:lpstr>
      <vt:lpstr>Cache trang</vt:lpstr>
      <vt:lpstr>I/O mà không có một tổ chức cache hợp nhất</vt:lpstr>
      <vt:lpstr>Sử dụng cache bộ đệm hợp nhất</vt:lpstr>
      <vt:lpstr>I/O sử dụng cache bộ đệm hợp nhất</vt:lpstr>
      <vt:lpstr>Khôi phục</vt:lpstr>
      <vt:lpstr>PowerPoint Presentation</vt:lpstr>
      <vt:lpstr>Câu hỏi ôn tập...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Kim Sao</dc:creator>
  <cp:lastModifiedBy>nttoan</cp:lastModifiedBy>
  <cp:revision>194</cp:revision>
  <dcterms:created xsi:type="dcterms:W3CDTF">2016-01-06T01:29:25Z</dcterms:created>
  <dcterms:modified xsi:type="dcterms:W3CDTF">2021-02-05T16:30:30Z</dcterms:modified>
</cp:coreProperties>
</file>