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31"/>
  </p:notesMasterIdLst>
  <p:sldIdLst>
    <p:sldId id="291" r:id="rId5"/>
    <p:sldId id="275" r:id="rId6"/>
    <p:sldId id="276" r:id="rId7"/>
    <p:sldId id="277" r:id="rId8"/>
    <p:sldId id="278" r:id="rId9"/>
    <p:sldId id="279" r:id="rId10"/>
    <p:sldId id="280" r:id="rId11"/>
    <p:sldId id="281" r:id="rId12"/>
    <p:sldId id="282" r:id="rId13"/>
    <p:sldId id="292" r:id="rId14"/>
    <p:sldId id="283" r:id="rId15"/>
    <p:sldId id="293" r:id="rId16"/>
    <p:sldId id="284" r:id="rId17"/>
    <p:sldId id="294" r:id="rId18"/>
    <p:sldId id="295" r:id="rId19"/>
    <p:sldId id="285" r:id="rId20"/>
    <p:sldId id="296" r:id="rId21"/>
    <p:sldId id="286" r:id="rId22"/>
    <p:sldId id="287" r:id="rId23"/>
    <p:sldId id="297" r:id="rId24"/>
    <p:sldId id="299" r:id="rId25"/>
    <p:sldId id="288" r:id="rId26"/>
    <p:sldId id="298" r:id="rId27"/>
    <p:sldId id="289" r:id="rId28"/>
    <p:sldId id="290" r:id="rId29"/>
    <p:sldId id="274" r:id="rId3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53" autoAdjust="0"/>
  </p:normalViewPr>
  <p:slideViewPr>
    <p:cSldViewPr showGuides="1">
      <p:cViewPr varScale="1">
        <p:scale>
          <a:sx n="90" d="100"/>
          <a:sy n="90" d="100"/>
        </p:scale>
        <p:origin x="221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8CD2319-1B2B-4F35-8E67-0AB9E144DEA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AU"/>
          </a:p>
        </p:txBody>
      </p:sp>
      <p:sp>
        <p:nvSpPr>
          <p:cNvPr id="22531" name="Rectangle 3">
            <a:extLst>
              <a:ext uri="{FF2B5EF4-FFF2-40B4-BE49-F238E27FC236}">
                <a16:creationId xmlns:a16="http://schemas.microsoft.com/office/drawing/2014/main" id="{38B239C2-0F29-43E1-BCA6-4307F8F62FF8}"/>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AU"/>
          </a:p>
        </p:txBody>
      </p:sp>
      <p:sp>
        <p:nvSpPr>
          <p:cNvPr id="28676" name="Rectangle 4">
            <a:extLst>
              <a:ext uri="{FF2B5EF4-FFF2-40B4-BE49-F238E27FC236}">
                <a16:creationId xmlns:a16="http://schemas.microsoft.com/office/drawing/2014/main" id="{19D57470-C8FC-4B48-938E-834ED031CBF7}"/>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a:extLst>
              <a:ext uri="{FF2B5EF4-FFF2-40B4-BE49-F238E27FC236}">
                <a16:creationId xmlns:a16="http://schemas.microsoft.com/office/drawing/2014/main" id="{0FED5499-CF44-4E98-9BC4-14A384FF31ED}"/>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a:extLst>
              <a:ext uri="{FF2B5EF4-FFF2-40B4-BE49-F238E27FC236}">
                <a16:creationId xmlns:a16="http://schemas.microsoft.com/office/drawing/2014/main" id="{D4E2195E-5432-4E6B-A840-CB361D81F168}"/>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AU"/>
          </a:p>
        </p:txBody>
      </p:sp>
      <p:sp>
        <p:nvSpPr>
          <p:cNvPr id="22535" name="Rectangle 7">
            <a:extLst>
              <a:ext uri="{FF2B5EF4-FFF2-40B4-BE49-F238E27FC236}">
                <a16:creationId xmlns:a16="http://schemas.microsoft.com/office/drawing/2014/main" id="{509BEC39-8DB0-4526-9A12-C1FCC5FCE8FB}"/>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95C59B4-5C00-4A44-B240-B40FFF5A43FF}" type="slidenum">
              <a:rPr lang="en-AU" altLang="en-US"/>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B30AD8FD-2697-420D-9EA0-4075266F08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9354322-E3F4-4FE1-96BD-2A9A5B56C5DA}" type="slidenum">
              <a:rPr lang="en-AU" altLang="en-US"/>
              <a:pPr eaLnBrk="1" hangingPunct="1"/>
              <a:t>1</a:t>
            </a:fld>
            <a:endParaRPr lang="en-AU" altLang="en-US"/>
          </a:p>
        </p:txBody>
      </p:sp>
      <p:sp>
        <p:nvSpPr>
          <p:cNvPr id="29699" name="Rectangle 2">
            <a:extLst>
              <a:ext uri="{FF2B5EF4-FFF2-40B4-BE49-F238E27FC236}">
                <a16:creationId xmlns:a16="http://schemas.microsoft.com/office/drawing/2014/main" id="{626D5922-C7DA-4195-8E35-08460342FD71}"/>
              </a:ext>
            </a:extLst>
          </p:cNvPr>
          <p:cNvSpPr>
            <a:spLocks noChangeArrowheads="1" noTextEdit="1"/>
          </p:cNvSpPr>
          <p:nvPr>
            <p:ph type="sldImg"/>
          </p:nvPr>
        </p:nvSpPr>
        <p:spPr>
          <a:solidFill>
            <a:srgbClr val="FFFFFF"/>
          </a:solidFill>
          <a:ln/>
        </p:spPr>
      </p:sp>
      <p:sp>
        <p:nvSpPr>
          <p:cNvPr id="29700" name="Rectangle 3">
            <a:extLst>
              <a:ext uri="{FF2B5EF4-FFF2-40B4-BE49-F238E27FC236}">
                <a16:creationId xmlns:a16="http://schemas.microsoft.com/office/drawing/2014/main" id="{F39BD107-B08F-4BFD-AFF6-2F08E210F1C4}"/>
              </a:ext>
            </a:extLst>
          </p:cNvPr>
          <p:cNvSpPr>
            <a:spLocks noChangeArrowheads="1"/>
          </p:cNvSpPr>
          <p:nvPr>
            <p:ph type="body" idx="1"/>
          </p:nvPr>
        </p:nvSpPr>
        <p:spPr>
          <a:solidFill>
            <a:srgbClr val="FFFFFF"/>
          </a:solidFill>
          <a:ln>
            <a:solidFill>
              <a:srgbClr val="000000"/>
            </a:solidFill>
          </a:ln>
        </p:spPr>
        <p:txBody>
          <a:bodyPr/>
          <a:lstStyle/>
          <a:p>
            <a:pPr eaLnBrk="1" hangingPunct="1"/>
            <a:r>
              <a:rPr lang="en-US" altLang="en-US"/>
              <a:t>Lecture slides by Lawrie Brown for “Cryptography and Network Security”, 4/e, by William Stallings, Chapter </a:t>
            </a:r>
            <a:r>
              <a:rPr lang="en-US" altLang="en-US" sz="1000"/>
              <a:t>Chapter 5 –”</a:t>
            </a:r>
            <a:r>
              <a:rPr lang="en-AU" altLang="en-US" sz="1000"/>
              <a:t>Advanced Encryption Standard</a:t>
            </a:r>
            <a:r>
              <a:rPr lang="en-US" altLang="en-US"/>
              <a:t>”.</a:t>
            </a:r>
            <a:endParaRPr lang="en-AU" altLang="en-US"/>
          </a:p>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C53BC47F-0878-4CE4-A7E8-BA85FA1EFC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8ACCD68-76ED-4409-BB20-7782236EB859}" type="slidenum">
              <a:rPr lang="en-AU" altLang="en-US"/>
              <a:pPr eaLnBrk="1" hangingPunct="1"/>
              <a:t>10</a:t>
            </a:fld>
            <a:endParaRPr lang="en-AU" altLang="en-US"/>
          </a:p>
        </p:txBody>
      </p:sp>
      <p:sp>
        <p:nvSpPr>
          <p:cNvPr id="38915" name="Rectangle 2">
            <a:extLst>
              <a:ext uri="{FF2B5EF4-FFF2-40B4-BE49-F238E27FC236}">
                <a16:creationId xmlns:a16="http://schemas.microsoft.com/office/drawing/2014/main" id="{EEB13503-A0BF-4F0C-BC14-CC44BB203018}"/>
              </a:ext>
            </a:extLst>
          </p:cNvPr>
          <p:cNvSpPr>
            <a:spLocks noChangeArrowheads="1" noTextEdit="1"/>
          </p:cNvSpPr>
          <p:nvPr>
            <p:ph type="sldImg"/>
          </p:nvPr>
        </p:nvSpPr>
        <p:spPr>
          <a:solidFill>
            <a:srgbClr val="FFFFFF"/>
          </a:solidFill>
          <a:ln/>
        </p:spPr>
      </p:sp>
      <p:sp>
        <p:nvSpPr>
          <p:cNvPr id="38916" name="Rectangle 3">
            <a:extLst>
              <a:ext uri="{FF2B5EF4-FFF2-40B4-BE49-F238E27FC236}">
                <a16:creationId xmlns:a16="http://schemas.microsoft.com/office/drawing/2014/main" id="{E48C1633-A1DA-43DC-8CD5-C7698065510F}"/>
              </a:ext>
            </a:extLst>
          </p:cNvPr>
          <p:cNvSpPr>
            <a:spLocks noChangeArrowheads="1"/>
          </p:cNvSpPr>
          <p:nvPr>
            <p:ph type="body" idx="1"/>
          </p:nvPr>
        </p:nvSpPr>
        <p:spPr>
          <a:solidFill>
            <a:srgbClr val="FFFFFF"/>
          </a:solidFill>
          <a:ln>
            <a:solidFill>
              <a:srgbClr val="000000"/>
            </a:solidFill>
          </a:ln>
        </p:spPr>
        <p:txBody>
          <a:bodyPr/>
          <a:lstStyle/>
          <a:p>
            <a:pPr eaLnBrk="1" hangingPunct="1"/>
            <a:r>
              <a:rPr lang="en-US" altLang="en-US"/>
              <a:t>As this diagram from Stallings Fig 5.4a shows, the </a:t>
            </a:r>
            <a:r>
              <a:rPr lang="en-AU" altLang="en-US"/>
              <a:t>Byte Substitution operates on each byte of state independently, with the input byte used to index a row/col in the table to retrieve the substituted value.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12F58346-B599-4500-A52E-ECF25F7030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C5A3366-2D8B-4AFE-B890-C5858DFA76F7}" type="slidenum">
              <a:rPr lang="en-AU" altLang="en-US"/>
              <a:pPr eaLnBrk="1" hangingPunct="1"/>
              <a:t>11</a:t>
            </a:fld>
            <a:endParaRPr lang="en-AU" altLang="en-US"/>
          </a:p>
        </p:txBody>
      </p:sp>
      <p:sp>
        <p:nvSpPr>
          <p:cNvPr id="39939" name="Rectangle 2">
            <a:extLst>
              <a:ext uri="{FF2B5EF4-FFF2-40B4-BE49-F238E27FC236}">
                <a16:creationId xmlns:a16="http://schemas.microsoft.com/office/drawing/2014/main" id="{38AB7E13-F773-4676-BADC-CD59A65F76D1}"/>
              </a:ext>
            </a:extLst>
          </p:cNvPr>
          <p:cNvSpPr>
            <a:spLocks noRot="1" noChangeArrowheads="1" noTextEdit="1"/>
          </p:cNvSpPr>
          <p:nvPr>
            <p:ph type="sldImg"/>
          </p:nvPr>
        </p:nvSpPr>
        <p:spPr>
          <a:ln/>
        </p:spPr>
      </p:sp>
      <p:sp>
        <p:nvSpPr>
          <p:cNvPr id="39940" name="Rectangle 3">
            <a:extLst>
              <a:ext uri="{FF2B5EF4-FFF2-40B4-BE49-F238E27FC236}">
                <a16:creationId xmlns:a16="http://schemas.microsoft.com/office/drawing/2014/main" id="{1158E1A6-719E-400D-9D07-43C2E83909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a:t>
            </a:r>
            <a:r>
              <a:rPr lang="en-US" altLang="en-US">
                <a:latin typeface="Times-Roman" charset="0"/>
              </a:rPr>
              <a:t>ShiftRows stage </a:t>
            </a:r>
            <a:r>
              <a:rPr lang="en-US" altLang="en-US"/>
              <a:t>provides a simple “permutation” of the data, whereas the other steps involve substitutions. Further, since the state is treated as a block of columns, it is this step which provides for diffusion of values between columns. It performs a circular rotate on each row of 0, 1, 2 &amp; 3 places for respective rows. When decrypting it </a:t>
            </a:r>
            <a:r>
              <a:rPr lang="en-US" altLang="en-US">
                <a:latin typeface="Times-Roman" charset="0"/>
              </a:rPr>
              <a:t>performs the circular shifts in the opposite direction for each row. This row shift moves an individual byte from one column to another, which is a linear distance of a multiple of 4 bytes, and ensures that the 4 bytes of one column are spread out to four different columns.</a:t>
            </a:r>
            <a:endParaRPr lang="en-US" altLang="en-US"/>
          </a:p>
          <a:p>
            <a:pPr eaLnBrk="1" hangingPunct="1"/>
            <a:endParaRPr lang="en-AU"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D180EB63-3877-4281-B9EA-E96E616BDC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4272F07-DF09-4944-B6F4-14E506DEC72F}" type="slidenum">
              <a:rPr lang="en-AU" altLang="en-US"/>
              <a:pPr eaLnBrk="1" hangingPunct="1"/>
              <a:t>12</a:t>
            </a:fld>
            <a:endParaRPr lang="en-AU" altLang="en-US"/>
          </a:p>
        </p:txBody>
      </p:sp>
      <p:sp>
        <p:nvSpPr>
          <p:cNvPr id="40963" name="Rectangle 2">
            <a:extLst>
              <a:ext uri="{FF2B5EF4-FFF2-40B4-BE49-F238E27FC236}">
                <a16:creationId xmlns:a16="http://schemas.microsoft.com/office/drawing/2014/main" id="{42CEA135-C4BA-4BA9-A6E5-27508FED2B82}"/>
              </a:ext>
            </a:extLst>
          </p:cNvPr>
          <p:cNvSpPr>
            <a:spLocks noChangeArrowheads="1" noTextEdit="1"/>
          </p:cNvSpPr>
          <p:nvPr>
            <p:ph type="sldImg"/>
          </p:nvPr>
        </p:nvSpPr>
        <p:spPr>
          <a:solidFill>
            <a:srgbClr val="FFFFFF"/>
          </a:solidFill>
          <a:ln/>
        </p:spPr>
      </p:sp>
      <p:sp>
        <p:nvSpPr>
          <p:cNvPr id="40964" name="Rectangle 3">
            <a:extLst>
              <a:ext uri="{FF2B5EF4-FFF2-40B4-BE49-F238E27FC236}">
                <a16:creationId xmlns:a16="http://schemas.microsoft.com/office/drawing/2014/main" id="{3FFA1511-E261-4C9C-A044-0B218B04E016}"/>
              </a:ext>
            </a:extLst>
          </p:cNvPr>
          <p:cNvSpPr>
            <a:spLocks noChangeArrowheads="1"/>
          </p:cNvSpPr>
          <p:nvPr>
            <p:ph type="body" idx="1"/>
          </p:nvPr>
        </p:nvSpPr>
        <p:spPr>
          <a:solidFill>
            <a:srgbClr val="FFFFFF"/>
          </a:solidFill>
          <a:ln>
            <a:solidFill>
              <a:srgbClr val="000000"/>
            </a:solidFill>
          </a:ln>
        </p:spPr>
        <p:txBody>
          <a:bodyPr/>
          <a:lstStyle/>
          <a:p>
            <a:pPr eaLnBrk="1" hangingPunct="1"/>
            <a:r>
              <a:rPr lang="en-AU" altLang="en-US"/>
              <a:t>Stalling Figure 5.5a illustrates the Shift Rows permutation.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24A6E9BE-CC6C-4D27-A435-E190CAEA7A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D54E0CD-0E7C-453D-9A59-23D3D96E9012}" type="slidenum">
              <a:rPr lang="en-AU" altLang="en-US"/>
              <a:pPr eaLnBrk="1" hangingPunct="1"/>
              <a:t>13</a:t>
            </a:fld>
            <a:endParaRPr lang="en-AU" altLang="en-US"/>
          </a:p>
        </p:txBody>
      </p:sp>
      <p:sp>
        <p:nvSpPr>
          <p:cNvPr id="41987" name="Rectangle 2">
            <a:extLst>
              <a:ext uri="{FF2B5EF4-FFF2-40B4-BE49-F238E27FC236}">
                <a16:creationId xmlns:a16="http://schemas.microsoft.com/office/drawing/2014/main" id="{7D752B62-1B19-4706-A27D-467190309CBF}"/>
              </a:ext>
            </a:extLst>
          </p:cNvPr>
          <p:cNvSpPr>
            <a:spLocks noRot="1" noChangeArrowheads="1" noTextEdit="1"/>
          </p:cNvSpPr>
          <p:nvPr>
            <p:ph type="sldImg"/>
          </p:nvPr>
        </p:nvSpPr>
        <p:spPr>
          <a:ln/>
        </p:spPr>
      </p:sp>
      <p:sp>
        <p:nvSpPr>
          <p:cNvPr id="41988" name="Rectangle 3">
            <a:extLst>
              <a:ext uri="{FF2B5EF4-FFF2-40B4-BE49-F238E27FC236}">
                <a16:creationId xmlns:a16="http://schemas.microsoft.com/office/drawing/2014/main" id="{2E589136-18C8-4065-A3AD-B37F92DC96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a:t>
            </a:r>
            <a:r>
              <a:rPr lang="en-US" altLang="en-US">
                <a:latin typeface="Times-Roman" charset="0"/>
              </a:rPr>
              <a:t>MixColumns stage is a substitution that makes use of arithmetic over GF</a:t>
            </a:r>
            <a:r>
              <a:rPr lang="en-US" altLang="en-US">
                <a:latin typeface="Helvetica" panose="020B0604020202020204" pitchFamily="34" charset="0"/>
              </a:rPr>
              <a:t>(2^8). </a:t>
            </a:r>
            <a:r>
              <a:rPr lang="en-US" altLang="en-US">
                <a:latin typeface="Times-Roman" charset="0"/>
              </a:rPr>
              <a:t>Each byte of a column is mapped into a new value that is a function of all four bytes in that column. </a:t>
            </a:r>
            <a:r>
              <a:rPr lang="en-US" altLang="en-US"/>
              <a:t>It is designed as a matrix multiplication where each byte is treated as a polynomial in GF(2</a:t>
            </a:r>
            <a:r>
              <a:rPr lang="en-US" altLang="en-US" baseline="30000"/>
              <a:t>8</a:t>
            </a:r>
            <a:r>
              <a:rPr lang="en-US" altLang="en-US"/>
              <a:t>). The inverse used for decryption involves a different set of constants.</a:t>
            </a:r>
          </a:p>
          <a:p>
            <a:pPr eaLnBrk="1" hangingPunct="1"/>
            <a:r>
              <a:rPr lang="en-US" altLang="en-US"/>
              <a:t>The constants used are based on a linear code with maximal distance between code words – this gives good mixing of the bytes within each column. Combined with the “shift rows” step provides good avalanche, so that within a few rounds, all output bits depend on all input bits.</a:t>
            </a:r>
          </a:p>
          <a:p>
            <a:pPr eaLnBrk="1" hangingPunct="1"/>
            <a:endParaRPr lang="en-US" altLang="en-US"/>
          </a:p>
          <a:p>
            <a:pPr eaLnBrk="1" hangingPunct="1"/>
            <a:endParaRPr lang="en-US" altLang="en-US"/>
          </a:p>
          <a:p>
            <a:pPr eaLnBrk="1" hangingPunct="1"/>
            <a:endParaRPr lang="en-AU"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01429EFC-90CF-4A85-A4A5-1F1E89C627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09CBF4B-0528-489A-BFBF-F483EF97EFC8}" type="slidenum">
              <a:rPr lang="en-AU" altLang="en-US"/>
              <a:pPr eaLnBrk="1" hangingPunct="1"/>
              <a:t>14</a:t>
            </a:fld>
            <a:endParaRPr lang="en-AU" altLang="en-US"/>
          </a:p>
        </p:txBody>
      </p:sp>
      <p:sp>
        <p:nvSpPr>
          <p:cNvPr id="43011" name="Rectangle 2">
            <a:extLst>
              <a:ext uri="{FF2B5EF4-FFF2-40B4-BE49-F238E27FC236}">
                <a16:creationId xmlns:a16="http://schemas.microsoft.com/office/drawing/2014/main" id="{E299C364-A95B-4688-BC91-55C79DA23ADF}"/>
              </a:ext>
            </a:extLst>
          </p:cNvPr>
          <p:cNvSpPr>
            <a:spLocks noChangeArrowheads="1" noTextEdit="1"/>
          </p:cNvSpPr>
          <p:nvPr>
            <p:ph type="sldImg"/>
          </p:nvPr>
        </p:nvSpPr>
        <p:spPr>
          <a:solidFill>
            <a:srgbClr val="FFFFFF"/>
          </a:solidFill>
          <a:ln/>
        </p:spPr>
      </p:sp>
      <p:sp>
        <p:nvSpPr>
          <p:cNvPr id="43012" name="Rectangle 3">
            <a:extLst>
              <a:ext uri="{FF2B5EF4-FFF2-40B4-BE49-F238E27FC236}">
                <a16:creationId xmlns:a16="http://schemas.microsoft.com/office/drawing/2014/main" id="{A3C88310-E362-4854-BF8C-D122BEC62E66}"/>
              </a:ext>
            </a:extLst>
          </p:cNvPr>
          <p:cNvSpPr>
            <a:spLocks noChangeArrowheads="1"/>
          </p:cNvSpPr>
          <p:nvPr>
            <p:ph type="body" idx="1"/>
          </p:nvPr>
        </p:nvSpPr>
        <p:spPr>
          <a:solidFill>
            <a:srgbClr val="FFFFFF"/>
          </a:solidFill>
          <a:ln>
            <a:solidFill>
              <a:srgbClr val="000000"/>
            </a:solidFill>
          </a:ln>
        </p:spPr>
        <p:txBody>
          <a:bodyPr/>
          <a:lstStyle/>
          <a:p>
            <a:pPr eaLnBrk="1" hangingPunct="1"/>
            <a:r>
              <a:rPr lang="en-AU" altLang="en-US"/>
              <a:t>Stalling Figure 5.5b illustrates the Mix Columns transformation.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63E8D481-765E-45C4-812D-7743C84173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11DD0C4-7C83-498E-822E-E795266C5700}" type="slidenum">
              <a:rPr lang="en-AU" altLang="en-US"/>
              <a:pPr eaLnBrk="1" hangingPunct="1"/>
              <a:t>15</a:t>
            </a:fld>
            <a:endParaRPr lang="en-AU" altLang="en-US"/>
          </a:p>
        </p:txBody>
      </p:sp>
      <p:sp>
        <p:nvSpPr>
          <p:cNvPr id="44035" name="Rectangle 2">
            <a:extLst>
              <a:ext uri="{FF2B5EF4-FFF2-40B4-BE49-F238E27FC236}">
                <a16:creationId xmlns:a16="http://schemas.microsoft.com/office/drawing/2014/main" id="{B02B8744-8171-4762-B7DB-EB3FECA431FB}"/>
              </a:ext>
            </a:extLst>
          </p:cNvPr>
          <p:cNvSpPr>
            <a:spLocks noChangeArrowheads="1" noTextEdit="1"/>
          </p:cNvSpPr>
          <p:nvPr>
            <p:ph type="sldImg"/>
          </p:nvPr>
        </p:nvSpPr>
        <p:spPr>
          <a:solidFill>
            <a:srgbClr val="FFFFFF"/>
          </a:solidFill>
          <a:ln/>
        </p:spPr>
      </p:sp>
      <p:sp>
        <p:nvSpPr>
          <p:cNvPr id="44036" name="Rectangle 3">
            <a:extLst>
              <a:ext uri="{FF2B5EF4-FFF2-40B4-BE49-F238E27FC236}">
                <a16:creationId xmlns:a16="http://schemas.microsoft.com/office/drawing/2014/main" id="{1702490E-237C-4233-987D-1DDD6AE1EE90}"/>
              </a:ext>
            </a:extLst>
          </p:cNvPr>
          <p:cNvSpPr>
            <a:spLocks noChangeArrowheads="1"/>
          </p:cNvSpPr>
          <p:nvPr>
            <p:ph type="body" idx="1"/>
          </p:nvPr>
        </p:nvSpPr>
        <p:spPr>
          <a:solidFill>
            <a:srgbClr val="FFFFFF"/>
          </a:solidFill>
          <a:ln>
            <a:solidFill>
              <a:srgbClr val="000000"/>
            </a:solidFill>
          </a:ln>
        </p:spPr>
        <p:txBody>
          <a:bodyPr/>
          <a:lstStyle/>
          <a:p>
            <a:pPr eaLnBrk="1" hangingPunct="1"/>
            <a:r>
              <a:rPr lang="en-AU" altLang="en-US"/>
              <a:t>In practise, you implement Mix Columns by expressing the transformation on each column as 4 equations (Stallings equation 5.4) to compute the new bytes for that column. This computation only involves shifts, XORs &amp; conditional XORs (for the modulo reduction).</a:t>
            </a:r>
          </a:p>
          <a:p>
            <a:pPr eaLnBrk="1" hangingPunct="1"/>
            <a:r>
              <a:rPr lang="en-AU" altLang="en-US"/>
              <a:t>The decryption computation requires the use of the inverse of the matrix, which has larger </a:t>
            </a:r>
            <a:r>
              <a:rPr lang="en-US" altLang="en-US"/>
              <a:t>coefficients, and is thus potentially a little harder &amp; slower to implement.</a:t>
            </a:r>
          </a:p>
          <a:p>
            <a:pPr eaLnBrk="1" hangingPunct="1"/>
            <a:r>
              <a:rPr lang="en-US" altLang="en-US"/>
              <a:t>The designers &amp; the AES standard provide an alternate characterisation of Mix Columns, which treats each column of State to be a four-term polynomial with coefficients in GF(2</a:t>
            </a:r>
            <a:r>
              <a:rPr lang="en-US" altLang="en-US" baseline="30000"/>
              <a:t>8</a:t>
            </a:r>
            <a:r>
              <a:rPr lang="en-US" altLang="en-US"/>
              <a:t>). Each column is multiplied by a fixed polynomial a(x) given in Stallings eqn 5.7. Whilst this is useful for analysis of the stage, the matrix description is all that’s required for implementation.</a:t>
            </a:r>
            <a:endParaRPr lang="en-AU"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2BCC0A07-8869-48B7-BAE6-353C16C776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4C1B02E-2A70-447D-9CD4-8EC68B861CF8}" type="slidenum">
              <a:rPr lang="en-AU" altLang="en-US"/>
              <a:pPr eaLnBrk="1" hangingPunct="1"/>
              <a:t>16</a:t>
            </a:fld>
            <a:endParaRPr lang="en-AU" altLang="en-US"/>
          </a:p>
        </p:txBody>
      </p:sp>
      <p:sp>
        <p:nvSpPr>
          <p:cNvPr id="45059" name="Rectangle 2">
            <a:extLst>
              <a:ext uri="{FF2B5EF4-FFF2-40B4-BE49-F238E27FC236}">
                <a16:creationId xmlns:a16="http://schemas.microsoft.com/office/drawing/2014/main" id="{18FE8892-83B4-40FB-B8C9-3881A60A7A00}"/>
              </a:ext>
            </a:extLst>
          </p:cNvPr>
          <p:cNvSpPr>
            <a:spLocks noRot="1" noChangeArrowheads="1" noTextEdit="1"/>
          </p:cNvSpPr>
          <p:nvPr>
            <p:ph type="sldImg"/>
          </p:nvPr>
        </p:nvSpPr>
        <p:spPr>
          <a:ln/>
        </p:spPr>
      </p:sp>
      <p:sp>
        <p:nvSpPr>
          <p:cNvPr id="45060" name="Rectangle 3">
            <a:extLst>
              <a:ext uri="{FF2B5EF4-FFF2-40B4-BE49-F238E27FC236}">
                <a16:creationId xmlns:a16="http://schemas.microsoft.com/office/drawing/2014/main" id="{6A9D1F3E-0311-46C9-A389-DEAB6F2634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Lastly is the </a:t>
            </a:r>
            <a:r>
              <a:rPr lang="en-AU" altLang="en-US"/>
              <a:t>Add Round Key</a:t>
            </a:r>
            <a:r>
              <a:rPr lang="en-US" altLang="en-US"/>
              <a:t> stage which </a:t>
            </a:r>
            <a:r>
              <a:rPr lang="en-US" altLang="en-US">
                <a:latin typeface="Times-Roman" charset="0"/>
              </a:rPr>
              <a:t>is a simple bitwise XOR of the current block with a portion of the expanded </a:t>
            </a:r>
            <a:r>
              <a:rPr lang="en-US" altLang="en-US"/>
              <a:t>key. Note this is the only step which makes use of the key and obscures the result, hence MUST be used at start and end of each round, since otherwise could undo effect of other steps. But the other steps provide confusion/diffusion/non-linearity. That us you can look at the cipher as a series of XOR with key then scramble/permute block repeated. This is efficient and highly secure it is believed.</a:t>
            </a:r>
          </a:p>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A8501913-543A-4A08-A0E2-4AA99E06EC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6F9313F-9F42-4485-B3C7-68F4B257FC74}" type="slidenum">
              <a:rPr lang="en-AU" altLang="en-US"/>
              <a:pPr eaLnBrk="1" hangingPunct="1"/>
              <a:t>17</a:t>
            </a:fld>
            <a:endParaRPr lang="en-AU" altLang="en-US"/>
          </a:p>
        </p:txBody>
      </p:sp>
      <p:sp>
        <p:nvSpPr>
          <p:cNvPr id="46083" name="Rectangle 2">
            <a:extLst>
              <a:ext uri="{FF2B5EF4-FFF2-40B4-BE49-F238E27FC236}">
                <a16:creationId xmlns:a16="http://schemas.microsoft.com/office/drawing/2014/main" id="{D8CCEA4B-0590-4245-8730-B560D9E88650}"/>
              </a:ext>
            </a:extLst>
          </p:cNvPr>
          <p:cNvSpPr>
            <a:spLocks noRot="1" noChangeArrowheads="1" noTextEdit="1"/>
          </p:cNvSpPr>
          <p:nvPr>
            <p:ph type="sldImg"/>
          </p:nvPr>
        </p:nvSpPr>
        <p:spPr>
          <a:ln/>
        </p:spPr>
      </p:sp>
      <p:sp>
        <p:nvSpPr>
          <p:cNvPr id="46084" name="Rectangle 3">
            <a:extLst>
              <a:ext uri="{FF2B5EF4-FFF2-40B4-BE49-F238E27FC236}">
                <a16:creationId xmlns:a16="http://schemas.microsoft.com/office/drawing/2014/main" id="{BF465CDD-8946-4C57-B12A-9C24BABE42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Stallings Figure 5.4b illustrates the </a:t>
            </a:r>
            <a:r>
              <a:rPr lang="en-AU" altLang="en-US"/>
              <a:t>Add Round Key stage</a:t>
            </a:r>
            <a:r>
              <a:rPr lang="en-US" altLang="en-US"/>
              <a:t>, which like </a:t>
            </a:r>
            <a:r>
              <a:rPr lang="en-AU" altLang="en-US"/>
              <a:t>Byte Substitution, operates on each byte of state independently.</a:t>
            </a:r>
          </a:p>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D8033E1B-2D18-419A-96DB-5457B119AD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1DEB166-8655-4510-B56F-D495105C56D1}" type="slidenum">
              <a:rPr lang="en-AU" altLang="en-US"/>
              <a:pPr eaLnBrk="1" hangingPunct="1"/>
              <a:t>18</a:t>
            </a:fld>
            <a:endParaRPr lang="en-AU" altLang="en-US"/>
          </a:p>
        </p:txBody>
      </p:sp>
      <p:sp>
        <p:nvSpPr>
          <p:cNvPr id="47107" name="Rectangle 2">
            <a:extLst>
              <a:ext uri="{FF2B5EF4-FFF2-40B4-BE49-F238E27FC236}">
                <a16:creationId xmlns:a16="http://schemas.microsoft.com/office/drawing/2014/main" id="{526408C4-770B-49C3-AE93-1CBB848A390C}"/>
              </a:ext>
            </a:extLst>
          </p:cNvPr>
          <p:cNvSpPr>
            <a:spLocks noRot="1" noChangeArrowheads="1" noTextEdit="1"/>
          </p:cNvSpPr>
          <p:nvPr>
            <p:ph type="sldImg"/>
          </p:nvPr>
        </p:nvSpPr>
        <p:spPr>
          <a:ln/>
        </p:spPr>
      </p:sp>
      <p:sp>
        <p:nvSpPr>
          <p:cNvPr id="47108" name="Rectangle 3">
            <a:extLst>
              <a:ext uri="{FF2B5EF4-FFF2-40B4-BE49-F238E27FC236}">
                <a16:creationId xmlns:a16="http://schemas.microsoft.com/office/drawing/2014/main" id="{E8000714-F129-4496-A784-F29FD26928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t>Can thus now view all the internal details of the AES round, showing how each byte of the state is manipulated, as shown in Stallings Figure 5.3.</a:t>
            </a: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21C03B94-8045-476D-AB60-BC97BC6887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857C7EB-CE7D-4B02-A390-B1F9BBCA56D4}" type="slidenum">
              <a:rPr lang="en-AU" altLang="en-US"/>
              <a:pPr eaLnBrk="1" hangingPunct="1"/>
              <a:t>19</a:t>
            </a:fld>
            <a:endParaRPr lang="en-AU" altLang="en-US"/>
          </a:p>
        </p:txBody>
      </p:sp>
      <p:sp>
        <p:nvSpPr>
          <p:cNvPr id="48131" name="Rectangle 2">
            <a:extLst>
              <a:ext uri="{FF2B5EF4-FFF2-40B4-BE49-F238E27FC236}">
                <a16:creationId xmlns:a16="http://schemas.microsoft.com/office/drawing/2014/main" id="{6757DC5C-E4E9-45CC-9528-DEF7AE4E7333}"/>
              </a:ext>
            </a:extLst>
          </p:cNvPr>
          <p:cNvSpPr>
            <a:spLocks noRot="1" noChangeArrowheads="1" noTextEdit="1"/>
          </p:cNvSpPr>
          <p:nvPr>
            <p:ph type="sldImg"/>
          </p:nvPr>
        </p:nvSpPr>
        <p:spPr>
          <a:ln/>
        </p:spPr>
      </p:sp>
      <p:sp>
        <p:nvSpPr>
          <p:cNvPr id="48132" name="Rectangle 3">
            <a:extLst>
              <a:ext uri="{FF2B5EF4-FFF2-40B4-BE49-F238E27FC236}">
                <a16:creationId xmlns:a16="http://schemas.microsoft.com/office/drawing/2014/main" id="{C33C9BF4-6533-404E-B6DB-9417221402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rPr>
              <a:t>The AES key expansion algorithm takes as input a 4-word (16-byte) key and produces a linear array of words, providing a 4-word round key for the initial AddRoundKey stage and each of the 10/12/14 rounds of the cipher</a:t>
            </a:r>
            <a:r>
              <a:rPr lang="en-US" altLang="en-US"/>
              <a:t>. It involves copying the key into the first group of 4 words, and then constructing subsequent groups of 4 based on the values of the previous &amp; 4th back words. The first word in each group of 4 gets “special treatment” with rotate + S-box + XOR constant on the previous word before XOR’ing the one from 4 back. In the 256-bit key/14 round version, there’s also an extra step on the middle word.</a:t>
            </a:r>
            <a:endParaRPr lang="en-A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4D93A70B-5B04-48AB-8600-DFC92544B6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C056355-F427-41A4-8BF8-744F75DE1B29}" type="slidenum">
              <a:rPr lang="en-AU" altLang="en-US"/>
              <a:pPr eaLnBrk="1" hangingPunct="1"/>
              <a:t>2</a:t>
            </a:fld>
            <a:endParaRPr lang="en-AU" altLang="en-US"/>
          </a:p>
        </p:txBody>
      </p:sp>
      <p:sp>
        <p:nvSpPr>
          <p:cNvPr id="30723" name="Rectangle 2">
            <a:extLst>
              <a:ext uri="{FF2B5EF4-FFF2-40B4-BE49-F238E27FC236}">
                <a16:creationId xmlns:a16="http://schemas.microsoft.com/office/drawing/2014/main" id="{D2272FCA-15A7-42FF-832F-AB5FC40EAE2D}"/>
              </a:ext>
            </a:extLst>
          </p:cNvPr>
          <p:cNvSpPr>
            <a:spLocks noRot="1" noChangeArrowheads="1" noTextEdit="1"/>
          </p:cNvSpPr>
          <p:nvPr>
            <p:ph type="sldImg"/>
          </p:nvPr>
        </p:nvSpPr>
        <p:spPr>
          <a:ln/>
        </p:spPr>
      </p:sp>
      <p:sp>
        <p:nvSpPr>
          <p:cNvPr id="30724" name="Rectangle 3">
            <a:extLst>
              <a:ext uri="{FF2B5EF4-FFF2-40B4-BE49-F238E27FC236}">
                <a16:creationId xmlns:a16="http://schemas.microsoft.com/office/drawing/2014/main" id="{CDC37BD8-DE0A-427E-A77F-E6F06B0CC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rPr>
              <a:t>The Advanced Encryption Standard (AES) was published by NIST (National Institute of Standards and Technology) in 2001. AES is a symmetric block cipher that is intended to replace DES as the approved standard for a wide range of applications.</a:t>
            </a:r>
            <a:r>
              <a:rPr lang="en-AU" altLang="en-US"/>
              <a:t> The AES cipher (&amp; other candidates) form the latest generation of block ciphers, and now we see a significant increase in the block size - from the old standard of 64-bits up to 128-bits; and keys from 128 to 256-bits. In part this has been driven by the public demonstrations of exhaustive key searches of DES. Whilst triple-DES is regarded as secure and well understood, it is slow, especially in s/w. </a:t>
            </a:r>
            <a:r>
              <a:rPr lang="en-US" altLang="en-US">
                <a:latin typeface="Times-Roman" charset="0"/>
              </a:rPr>
              <a:t>In a first round of evaluation, 15 proposed algorithms were accepted. A second round narrowed the field to 5 algorithms. NIST completed its evaluation process and published a final standard (FIPS PUB 197) in November of 2001. NIST selected Rijndael as the proposed AES algorithm. The two researchers who developed and submitted Rijndael for the AES are both cryptographers from Belgium: Dr. Joan Daemen and Dr.Vincent Rijmen. </a:t>
            </a:r>
            <a:endParaRPr lang="en-AU" altLang="en-US">
              <a:latin typeface="Times-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0C41182E-E06D-431E-8EBE-56E8DD5312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EBCAF20-1400-4FC6-B034-CB87FD975E2A}" type="slidenum">
              <a:rPr lang="en-AU" altLang="en-US"/>
              <a:pPr eaLnBrk="1" hangingPunct="1"/>
              <a:t>20</a:t>
            </a:fld>
            <a:endParaRPr lang="en-AU" altLang="en-US"/>
          </a:p>
        </p:txBody>
      </p:sp>
      <p:sp>
        <p:nvSpPr>
          <p:cNvPr id="49155" name="Rectangle 2">
            <a:extLst>
              <a:ext uri="{FF2B5EF4-FFF2-40B4-BE49-F238E27FC236}">
                <a16:creationId xmlns:a16="http://schemas.microsoft.com/office/drawing/2014/main" id="{3B4BFE89-9F28-48E8-831E-880A4A12F913}"/>
              </a:ext>
            </a:extLst>
          </p:cNvPr>
          <p:cNvSpPr>
            <a:spLocks noChangeArrowheads="1" noTextEdit="1"/>
          </p:cNvSpPr>
          <p:nvPr>
            <p:ph type="sldImg"/>
          </p:nvPr>
        </p:nvSpPr>
        <p:spPr>
          <a:solidFill>
            <a:srgbClr val="FFFFFF"/>
          </a:solidFill>
          <a:ln/>
        </p:spPr>
      </p:sp>
      <p:sp>
        <p:nvSpPr>
          <p:cNvPr id="49156" name="Rectangle 3">
            <a:extLst>
              <a:ext uri="{FF2B5EF4-FFF2-40B4-BE49-F238E27FC236}">
                <a16:creationId xmlns:a16="http://schemas.microsoft.com/office/drawing/2014/main" id="{8FD1CEC5-B7F5-47F2-A160-ABF43AEC630A}"/>
              </a:ext>
            </a:extLst>
          </p:cNvPr>
          <p:cNvSpPr>
            <a:spLocks noChangeArrowheads="1"/>
          </p:cNvSpPr>
          <p:nvPr>
            <p:ph type="body" idx="1"/>
          </p:nvPr>
        </p:nvSpPr>
        <p:spPr>
          <a:solidFill>
            <a:srgbClr val="FFFFFF"/>
          </a:solidFill>
          <a:ln>
            <a:solidFill>
              <a:srgbClr val="000000"/>
            </a:solidFill>
          </a:ln>
        </p:spPr>
        <p:txBody>
          <a:bodyPr/>
          <a:lstStyle/>
          <a:p>
            <a:pPr eaLnBrk="1" hangingPunct="1"/>
            <a:r>
              <a:rPr lang="en-US" altLang="en-US"/>
              <a:t>The first block of the AES Key Expansion is shown here in Stallings Figure 5.6. It shows each group of 4 bytes in the key being assigned to the first 4 words, then the calculation of the next 4 words based on the values of the previous 4 words, which is repeated enough times to create all the necessary subkey information.</a:t>
            </a:r>
            <a:endParaRPr lang="en-AU"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CC76442E-5FCB-46AA-9B97-AFBE781EA0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7FA1267-9B3B-4C2A-9A84-2DC961045CD3}" type="slidenum">
              <a:rPr lang="en-AU" altLang="en-US"/>
              <a:pPr eaLnBrk="1" hangingPunct="1"/>
              <a:t>21</a:t>
            </a:fld>
            <a:endParaRPr lang="en-AU" altLang="en-US"/>
          </a:p>
        </p:txBody>
      </p:sp>
      <p:sp>
        <p:nvSpPr>
          <p:cNvPr id="50179" name="Rectangle 2">
            <a:extLst>
              <a:ext uri="{FF2B5EF4-FFF2-40B4-BE49-F238E27FC236}">
                <a16:creationId xmlns:a16="http://schemas.microsoft.com/office/drawing/2014/main" id="{92375AE7-AF7D-43D0-9860-AEBC325B8169}"/>
              </a:ext>
            </a:extLst>
          </p:cNvPr>
          <p:cNvSpPr>
            <a:spLocks noChangeArrowheads="1" noTextEdit="1"/>
          </p:cNvSpPr>
          <p:nvPr>
            <p:ph type="sldImg"/>
          </p:nvPr>
        </p:nvSpPr>
        <p:spPr>
          <a:solidFill>
            <a:srgbClr val="FFFFFF"/>
          </a:solidFill>
          <a:ln/>
        </p:spPr>
      </p:sp>
      <p:sp>
        <p:nvSpPr>
          <p:cNvPr id="50180" name="Rectangle 3">
            <a:extLst>
              <a:ext uri="{FF2B5EF4-FFF2-40B4-BE49-F238E27FC236}">
                <a16:creationId xmlns:a16="http://schemas.microsoft.com/office/drawing/2014/main" id="{88938129-5129-4CFE-B594-EFEC07959FBF}"/>
              </a:ext>
            </a:extLst>
          </p:cNvPr>
          <p:cNvSpPr>
            <a:spLocks noChangeArrowheads="1"/>
          </p:cNvSpPr>
          <p:nvPr>
            <p:ph type="body" idx="1"/>
          </p:nvPr>
        </p:nvSpPr>
        <p:spPr>
          <a:solidFill>
            <a:srgbClr val="FFFFFF"/>
          </a:solidFill>
          <a:ln>
            <a:solidFill>
              <a:srgbClr val="000000"/>
            </a:solidFill>
          </a:ln>
        </p:spPr>
        <p:txBody>
          <a:bodyPr/>
          <a:lstStyle/>
          <a:p>
            <a:pPr eaLnBrk="1" hangingPunct="1"/>
            <a:r>
              <a:rPr lang="en-US" altLang="en-US">
                <a:latin typeface="Times-Roman" charset="0"/>
              </a:rPr>
              <a:t>The Rijndael developers designed the expansion key algorithm to be resistant to known cryptanalytic attacks. </a:t>
            </a:r>
            <a:r>
              <a:rPr lang="en-US" altLang="en-US"/>
              <a:t>It is designed to be simple to implement, but by using round constants break symmetries, and make it much harder to deduce other key bits if just some are known (but once have as many consecutive bits as are in key, can then easily recreate the full expansion). The design criteria used are listed above.</a:t>
            </a:r>
          </a:p>
          <a:p>
            <a:pPr eaLnBrk="1" hangingPunct="1"/>
            <a:endParaRPr lang="en-US" altLang="en-US"/>
          </a:p>
          <a:p>
            <a:pPr eaLnBrk="1" hangingPunct="1"/>
            <a:endParaRPr lang="en-AU"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4D59E4CE-2038-469E-B326-3C527E0579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4D0EFC9-EAA3-4548-8B6A-3E81129E40B6}" type="slidenum">
              <a:rPr lang="en-AU" altLang="en-US"/>
              <a:pPr eaLnBrk="1" hangingPunct="1"/>
              <a:t>22</a:t>
            </a:fld>
            <a:endParaRPr lang="en-AU" altLang="en-US"/>
          </a:p>
        </p:txBody>
      </p:sp>
      <p:sp>
        <p:nvSpPr>
          <p:cNvPr id="51203" name="Rectangle 2">
            <a:extLst>
              <a:ext uri="{FF2B5EF4-FFF2-40B4-BE49-F238E27FC236}">
                <a16:creationId xmlns:a16="http://schemas.microsoft.com/office/drawing/2014/main" id="{7E2DD02D-C4BE-4AA2-9727-8C9DB8A62AA9}"/>
              </a:ext>
            </a:extLst>
          </p:cNvPr>
          <p:cNvSpPr>
            <a:spLocks noRot="1" noChangeArrowheads="1" noTextEdit="1"/>
          </p:cNvSpPr>
          <p:nvPr>
            <p:ph type="sldImg"/>
          </p:nvPr>
        </p:nvSpPr>
        <p:spPr>
          <a:ln/>
        </p:spPr>
      </p:sp>
      <p:sp>
        <p:nvSpPr>
          <p:cNvPr id="51204" name="Rectangle 3">
            <a:extLst>
              <a:ext uri="{FF2B5EF4-FFF2-40B4-BE49-F238E27FC236}">
                <a16:creationId xmlns:a16="http://schemas.microsoft.com/office/drawing/2014/main" id="{5250AD57-0603-4E8B-9673-6D11BA3D5E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rPr>
              <a:t>The AES decryption cipher is not identical to the encryption cipher (Stallings Figure 5.1). The sequence of transformations for decryption differs from that for encryption, although the form of the key schedules for encryption and decryption is the same. This has the disadvantage that two separate software or firmware modules are needed for applications that require both encryption and decryption. There is, however, an equivalent version of the decryption algorithm that has the same structure as the encryption algorithm, with the same sequence of transformations as the encryption algorithm (with transformations replaced by their inverses). To achieve this equivalence,a change in key schedule is needed. </a:t>
            </a:r>
            <a:endParaRPr lang="en-US" altLang="en-US"/>
          </a:p>
          <a:p>
            <a:pPr eaLnBrk="1" hangingPunct="1"/>
            <a:r>
              <a:rPr lang="en-US" altLang="en-US"/>
              <a:t>By constructing an equivalent inverse cipher with steps in same order as for encryption, we can derive a more efficient implementation. Clearly swapping the byte substitutions and shift rows has no effect, since work just on bytes. Swapping the mix columns and add round key steps requires the inverse mix columns step be applied to the round keys first – this makes the decryption key schedule a little more complex with this construction, but allows the use of same h/w or s/w for the data en/decrypt computation.</a:t>
            </a:r>
          </a:p>
          <a:p>
            <a:pPr eaLnBrk="1" hangingPunct="1"/>
            <a:endParaRPr lang="en-AU"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6B670D42-2F68-4A0C-9584-450E1B23A4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3790B16-E2D9-4274-A71C-8D619F431870}" type="slidenum">
              <a:rPr lang="en-AU" altLang="en-US"/>
              <a:pPr eaLnBrk="1" hangingPunct="1"/>
              <a:t>23</a:t>
            </a:fld>
            <a:endParaRPr lang="en-AU" altLang="en-US"/>
          </a:p>
        </p:txBody>
      </p:sp>
      <p:sp>
        <p:nvSpPr>
          <p:cNvPr id="52227" name="Rectangle 2">
            <a:extLst>
              <a:ext uri="{FF2B5EF4-FFF2-40B4-BE49-F238E27FC236}">
                <a16:creationId xmlns:a16="http://schemas.microsoft.com/office/drawing/2014/main" id="{782C9C18-9DAB-4F48-9BF6-AC44701E4F2B}"/>
              </a:ext>
            </a:extLst>
          </p:cNvPr>
          <p:cNvSpPr>
            <a:spLocks noChangeArrowheads="1" noTextEdit="1"/>
          </p:cNvSpPr>
          <p:nvPr>
            <p:ph type="sldImg"/>
          </p:nvPr>
        </p:nvSpPr>
        <p:spPr>
          <a:solidFill>
            <a:srgbClr val="FFFFFF"/>
          </a:solidFill>
          <a:ln/>
        </p:spPr>
      </p:sp>
      <p:sp>
        <p:nvSpPr>
          <p:cNvPr id="52228" name="Rectangle 3">
            <a:extLst>
              <a:ext uri="{FF2B5EF4-FFF2-40B4-BE49-F238E27FC236}">
                <a16:creationId xmlns:a16="http://schemas.microsoft.com/office/drawing/2014/main" id="{44DACCC4-528E-4A95-93B0-2FC58FB6F4E3}"/>
              </a:ext>
            </a:extLst>
          </p:cNvPr>
          <p:cNvSpPr>
            <a:spLocks noChangeArrowheads="1"/>
          </p:cNvSpPr>
          <p:nvPr>
            <p:ph type="body" idx="1"/>
          </p:nvPr>
        </p:nvSpPr>
        <p:spPr>
          <a:solidFill>
            <a:srgbClr val="FFFFFF"/>
          </a:solidFill>
          <a:ln>
            <a:solidFill>
              <a:srgbClr val="000000"/>
            </a:solidFill>
          </a:ln>
        </p:spPr>
        <p:txBody>
          <a:bodyPr/>
          <a:lstStyle/>
          <a:p>
            <a:pPr eaLnBrk="1" hangingPunct="1"/>
            <a:r>
              <a:rPr lang="en-US" altLang="en-US"/>
              <a:t>Illustrate the equivalent inverse cipher with Stallings Figure 5.7.</a:t>
            </a:r>
          </a:p>
          <a:p>
            <a:pPr eaLnBrk="1" hangingPunct="1"/>
            <a:endParaRPr lang="en-AU"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916E2299-675D-4A1F-8EC8-08DFF17ADC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20BC0D-1846-4266-9E72-EC9724F409C8}" type="slidenum">
              <a:rPr lang="en-AU" altLang="en-US"/>
              <a:pPr eaLnBrk="1" hangingPunct="1"/>
              <a:t>24</a:t>
            </a:fld>
            <a:endParaRPr lang="en-AU" altLang="en-US"/>
          </a:p>
        </p:txBody>
      </p:sp>
      <p:sp>
        <p:nvSpPr>
          <p:cNvPr id="53251" name="Rectangle 2">
            <a:extLst>
              <a:ext uri="{FF2B5EF4-FFF2-40B4-BE49-F238E27FC236}">
                <a16:creationId xmlns:a16="http://schemas.microsoft.com/office/drawing/2014/main" id="{2CB5CF5F-8122-43F1-9BF6-833E671812F9}"/>
              </a:ext>
            </a:extLst>
          </p:cNvPr>
          <p:cNvSpPr>
            <a:spLocks noRot="1" noChangeArrowheads="1" noTextEdit="1"/>
          </p:cNvSpPr>
          <p:nvPr>
            <p:ph type="sldImg"/>
          </p:nvPr>
        </p:nvSpPr>
        <p:spPr>
          <a:ln/>
        </p:spPr>
      </p:sp>
      <p:sp>
        <p:nvSpPr>
          <p:cNvPr id="53252" name="Rectangle 3">
            <a:extLst>
              <a:ext uri="{FF2B5EF4-FFF2-40B4-BE49-F238E27FC236}">
                <a16:creationId xmlns:a16="http://schemas.microsoft.com/office/drawing/2014/main" id="{64CA2CC8-A572-4A93-B1C0-41D4B185E6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rPr>
              <a:t>AES can be implemented very efficiently on an 8-bit processor.</a:t>
            </a:r>
          </a:p>
          <a:p>
            <a:pPr eaLnBrk="1" hangingPunct="1"/>
            <a:r>
              <a:rPr lang="en-US" altLang="en-US">
                <a:latin typeface="Times-Roman" charset="0"/>
              </a:rPr>
              <a:t>AddRoundKey is a bytewise XOR operation. </a:t>
            </a:r>
          </a:p>
          <a:p>
            <a:pPr eaLnBrk="1" hangingPunct="1"/>
            <a:r>
              <a:rPr lang="en-US" altLang="en-US">
                <a:latin typeface="Times-Roman" charset="0"/>
              </a:rPr>
              <a:t>ShiftRows is a simple byte shifting operation. </a:t>
            </a:r>
          </a:p>
          <a:p>
            <a:pPr eaLnBrk="1" hangingPunct="1"/>
            <a:r>
              <a:rPr lang="en-US" altLang="en-US">
                <a:latin typeface="Times-Roman" charset="0"/>
              </a:rPr>
              <a:t>SubBytes operates at the byte level and only requires a lookup of a 256 byte table S. </a:t>
            </a:r>
          </a:p>
          <a:p>
            <a:pPr eaLnBrk="1" hangingPunct="1"/>
            <a:r>
              <a:rPr lang="en-US" altLang="en-US">
                <a:latin typeface="Times-Roman" charset="0"/>
              </a:rPr>
              <a:t>MixColumns (matrix multiply) can be implemented as byte XOR’s &amp; table lookups with a 2nd 256 byte table X2, using the formulae shown in Stallings equation 5.9.</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36C88076-CB1E-498C-BF4E-2AE08D72C5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907CDB9-9916-44E2-BE47-A2E07B9E21E1}" type="slidenum">
              <a:rPr lang="en-AU" altLang="en-US"/>
              <a:pPr eaLnBrk="1" hangingPunct="1"/>
              <a:t>25</a:t>
            </a:fld>
            <a:endParaRPr lang="en-AU" altLang="en-US"/>
          </a:p>
        </p:txBody>
      </p:sp>
      <p:sp>
        <p:nvSpPr>
          <p:cNvPr id="54275" name="Rectangle 2">
            <a:extLst>
              <a:ext uri="{FF2B5EF4-FFF2-40B4-BE49-F238E27FC236}">
                <a16:creationId xmlns:a16="http://schemas.microsoft.com/office/drawing/2014/main" id="{52BDF8D3-6586-4D5A-8AF3-1F8778A37572}"/>
              </a:ext>
            </a:extLst>
          </p:cNvPr>
          <p:cNvSpPr>
            <a:spLocks noRot="1" noChangeArrowheads="1" noTextEdit="1"/>
          </p:cNvSpPr>
          <p:nvPr>
            <p:ph type="sldImg"/>
          </p:nvPr>
        </p:nvSpPr>
        <p:spPr>
          <a:ln/>
        </p:spPr>
      </p:sp>
      <p:sp>
        <p:nvSpPr>
          <p:cNvPr id="54276" name="Rectangle 3">
            <a:extLst>
              <a:ext uri="{FF2B5EF4-FFF2-40B4-BE49-F238E27FC236}">
                <a16:creationId xmlns:a16="http://schemas.microsoft.com/office/drawing/2014/main" id="{4B3F9B18-BA73-4CF7-B3E3-DDFE4DECC7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rPr>
              <a:t>AES can also be very efficiently implemented on an 32-bit processor, by rewriting the stage transformation to use 4 table lookups &amp; 4 XOR’s per column of state. These tables can be computed in advance using the formulae shown in the text, and need 4Kb to store.</a:t>
            </a:r>
          </a:p>
          <a:p>
            <a:pPr eaLnBrk="1" hangingPunct="1"/>
            <a:r>
              <a:rPr lang="en-US" altLang="en-US">
                <a:latin typeface="Times-Roman" charset="0"/>
              </a:rPr>
              <a:t>The developers of Rijndael believe that this compact, efficient implementation was probably one of the most important factors in the selection of Rijndael for AES.</a:t>
            </a:r>
            <a:r>
              <a:rPr lang="en-US" altLang="en-US">
                <a:latin typeface="Helvetica" panose="020B0604020202020204" pitchFamily="34" charset="0"/>
              </a:rPr>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37411118-69E6-4F1B-A853-8F48B2474D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8252147-AB92-45A1-88CB-A8EE98872B4B}" type="slidenum">
              <a:rPr lang="en-AU" altLang="en-US"/>
              <a:pPr eaLnBrk="1" hangingPunct="1"/>
              <a:t>26</a:t>
            </a:fld>
            <a:endParaRPr lang="en-AU" altLang="en-US"/>
          </a:p>
        </p:txBody>
      </p:sp>
      <p:sp>
        <p:nvSpPr>
          <p:cNvPr id="55299" name="Rectangle 2">
            <a:extLst>
              <a:ext uri="{FF2B5EF4-FFF2-40B4-BE49-F238E27FC236}">
                <a16:creationId xmlns:a16="http://schemas.microsoft.com/office/drawing/2014/main" id="{BE0B08D1-7CEC-4D74-9A3A-765C050EC626}"/>
              </a:ext>
            </a:extLst>
          </p:cNvPr>
          <p:cNvSpPr>
            <a:spLocks noRot="1" noChangeArrowheads="1" noTextEdit="1"/>
          </p:cNvSpPr>
          <p:nvPr>
            <p:ph type="sldImg"/>
          </p:nvPr>
        </p:nvSpPr>
        <p:spPr>
          <a:ln/>
        </p:spPr>
      </p:sp>
      <p:sp>
        <p:nvSpPr>
          <p:cNvPr id="55300" name="Rectangle 3">
            <a:extLst>
              <a:ext uri="{FF2B5EF4-FFF2-40B4-BE49-F238E27FC236}">
                <a16:creationId xmlns:a16="http://schemas.microsoft.com/office/drawing/2014/main" id="{EF973A11-4EF1-43AC-9514-99BA78004C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Chapter 5 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31B058FE-DFD0-4167-B6A9-200A0A0DD5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F84CDF5-2306-4314-BFE5-32526388E86B}" type="slidenum">
              <a:rPr lang="en-AU" altLang="en-US"/>
              <a:pPr eaLnBrk="1" hangingPunct="1"/>
              <a:t>3</a:t>
            </a:fld>
            <a:endParaRPr lang="en-AU" altLang="en-US"/>
          </a:p>
        </p:txBody>
      </p:sp>
      <p:sp>
        <p:nvSpPr>
          <p:cNvPr id="31747" name="Rectangle 2">
            <a:extLst>
              <a:ext uri="{FF2B5EF4-FFF2-40B4-BE49-F238E27FC236}">
                <a16:creationId xmlns:a16="http://schemas.microsoft.com/office/drawing/2014/main" id="{104C597F-BDC7-4D64-AC7A-BECF4C8BD2A6}"/>
              </a:ext>
            </a:extLst>
          </p:cNvPr>
          <p:cNvSpPr>
            <a:spLocks noRot="1" noChangeArrowheads="1" noTextEdit="1"/>
          </p:cNvSpPr>
          <p:nvPr>
            <p:ph type="sldImg"/>
          </p:nvPr>
        </p:nvSpPr>
        <p:spPr>
          <a:ln/>
        </p:spPr>
      </p:sp>
      <p:sp>
        <p:nvSpPr>
          <p:cNvPr id="31748" name="Rectangle 3">
            <a:extLst>
              <a:ext uri="{FF2B5EF4-FFF2-40B4-BE49-F238E27FC236}">
                <a16:creationId xmlns:a16="http://schemas.microsoft.com/office/drawing/2014/main" id="{CC359AFB-EFAA-4DAB-8DCF-EF4389FB28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Listed above are NIST’s requirements for the AES candidate submissions. </a:t>
            </a:r>
            <a:r>
              <a:rPr lang="en-US" altLang="en-US">
                <a:latin typeface="Times-Roman" charset="0"/>
              </a:rPr>
              <a:t>These criteria span the range of concerns for the practical application of modern symmetric block ciphers.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D3B392C5-CEFB-4B8F-AFAF-5AC612F449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D14394-EFAE-4359-9077-04A1EB22659D}" type="slidenum">
              <a:rPr lang="en-AU" altLang="en-US"/>
              <a:pPr eaLnBrk="1" hangingPunct="1"/>
              <a:t>4</a:t>
            </a:fld>
            <a:endParaRPr lang="en-AU" altLang="en-US"/>
          </a:p>
        </p:txBody>
      </p:sp>
      <p:sp>
        <p:nvSpPr>
          <p:cNvPr id="32771" name="Rectangle 2">
            <a:extLst>
              <a:ext uri="{FF2B5EF4-FFF2-40B4-BE49-F238E27FC236}">
                <a16:creationId xmlns:a16="http://schemas.microsoft.com/office/drawing/2014/main" id="{4E88D2F9-AE4D-4461-8F47-FF34F52F3523}"/>
              </a:ext>
            </a:extLst>
          </p:cNvPr>
          <p:cNvSpPr>
            <a:spLocks noRot="1" noChangeArrowheads="1" noTextEdit="1"/>
          </p:cNvSpPr>
          <p:nvPr>
            <p:ph type="sldImg"/>
          </p:nvPr>
        </p:nvSpPr>
        <p:spPr>
          <a:ln/>
        </p:spPr>
      </p:sp>
      <p:sp>
        <p:nvSpPr>
          <p:cNvPr id="32772" name="Rectangle 3">
            <a:extLst>
              <a:ext uri="{FF2B5EF4-FFF2-40B4-BE49-F238E27FC236}">
                <a16:creationId xmlns:a16="http://schemas.microsoft.com/office/drawing/2014/main" id="{F96D7D14-5E31-4B6E-873C-DE3E30CC0C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rPr>
              <a:t>In fact, two set of criteria evolved. When NIST issued its original request for candidate algorithm nominations in 1997, the request stated that candidate algorithms would be compared based on the factors shown in Stallings Table5.1, which were used </a:t>
            </a:r>
            <a:r>
              <a:rPr lang="en-US" altLang="en-US"/>
              <a:t>to evaluate field of 15 candidates to select shortlist of 5. These </a:t>
            </a:r>
            <a:r>
              <a:rPr lang="en-US" altLang="en-US">
                <a:latin typeface="Times-Roman" charset="0"/>
              </a:rPr>
              <a:t>had categories of security, cost, and </a:t>
            </a:r>
            <a:r>
              <a:rPr lang="en-US" altLang="en-US"/>
              <a:t>algorithm &amp; implementation characteristics.</a:t>
            </a:r>
            <a:endParaRPr lang="en-US" altLang="en-US">
              <a:latin typeface="Times-Roman" charset="0"/>
            </a:endParaRPr>
          </a:p>
          <a:p>
            <a:pPr eaLnBrk="1" hangingPunct="1"/>
            <a:r>
              <a:rPr lang="en-US" altLang="en-US"/>
              <a:t>The final criteria evolved during the evaluation process, and were used to select Rijndael from that short-list, and more details are given in Stallings Table 5.2, with categories of: general security, ease of software &amp; hardware implementation, implementation attacks, &amp; flexibility (in en/decrypt, keying, other factors).</a:t>
            </a:r>
            <a:endParaRPr lang="en-AU"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92B1AFFB-C6BF-4F19-BD95-5C150C91B4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C937650-1946-4D47-BCD6-D6022CAF92CE}" type="slidenum">
              <a:rPr lang="en-AU" altLang="en-US"/>
              <a:pPr eaLnBrk="1" hangingPunct="1"/>
              <a:t>5</a:t>
            </a:fld>
            <a:endParaRPr lang="en-AU" altLang="en-US"/>
          </a:p>
        </p:txBody>
      </p:sp>
      <p:sp>
        <p:nvSpPr>
          <p:cNvPr id="33795" name="Rectangle 2">
            <a:extLst>
              <a:ext uri="{FF2B5EF4-FFF2-40B4-BE49-F238E27FC236}">
                <a16:creationId xmlns:a16="http://schemas.microsoft.com/office/drawing/2014/main" id="{D2DC2F0A-B836-4853-9D8B-4FCC21A7DD94}"/>
              </a:ext>
            </a:extLst>
          </p:cNvPr>
          <p:cNvSpPr>
            <a:spLocks noRot="1" noChangeArrowheads="1" noTextEdit="1"/>
          </p:cNvSpPr>
          <p:nvPr>
            <p:ph type="sldImg"/>
          </p:nvPr>
        </p:nvSpPr>
        <p:spPr>
          <a:ln/>
        </p:spPr>
      </p:sp>
      <p:sp>
        <p:nvSpPr>
          <p:cNvPr id="33796" name="Rectangle 3">
            <a:extLst>
              <a:ext uri="{FF2B5EF4-FFF2-40B4-BE49-F238E27FC236}">
                <a16:creationId xmlns:a16="http://schemas.microsoft.com/office/drawing/2014/main" id="{6B50FE06-12F7-4162-AFB3-57017A6EAB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AES shortlist of 5 ciphers was as shown. Note mix of commercial (MARS, RC6, Twofish) verses academic (Rijndael, Serpent) proposals, sourced from various countries.</a:t>
            </a:r>
          </a:p>
          <a:p>
            <a:pPr eaLnBrk="1" hangingPunct="1"/>
            <a:r>
              <a:rPr lang="en-US" altLang="en-US"/>
              <a:t>All were thought to be good – it came down to the best balance of attributes to meet criteria, in particular the balance between speed, security &amp; flexibility.</a:t>
            </a:r>
          </a:p>
          <a:p>
            <a:pPr eaLnBrk="1" hangingPunct="1"/>
            <a:endParaRPr lang="en-AU"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C26ACB00-47C9-41B2-BC01-8BD4A1069D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13F4919-0AC3-4C5E-B638-0EF7FAB4D00C}" type="slidenum">
              <a:rPr lang="en-AU" altLang="en-US"/>
              <a:pPr eaLnBrk="1" hangingPunct="1"/>
              <a:t>6</a:t>
            </a:fld>
            <a:endParaRPr lang="en-AU" altLang="en-US"/>
          </a:p>
        </p:txBody>
      </p:sp>
      <p:sp>
        <p:nvSpPr>
          <p:cNvPr id="34819" name="Rectangle 2">
            <a:extLst>
              <a:ext uri="{FF2B5EF4-FFF2-40B4-BE49-F238E27FC236}">
                <a16:creationId xmlns:a16="http://schemas.microsoft.com/office/drawing/2014/main" id="{0812B28F-D53D-48B0-90CD-D42A25505C44}"/>
              </a:ext>
            </a:extLst>
          </p:cNvPr>
          <p:cNvSpPr>
            <a:spLocks noRot="1" noChangeArrowheads="1" noTextEdit="1"/>
          </p:cNvSpPr>
          <p:nvPr>
            <p:ph type="sldImg"/>
          </p:nvPr>
        </p:nvSpPr>
        <p:spPr>
          <a:ln/>
        </p:spPr>
      </p:sp>
      <p:sp>
        <p:nvSpPr>
          <p:cNvPr id="34820" name="Rectangle 3">
            <a:extLst>
              <a:ext uri="{FF2B5EF4-FFF2-40B4-BE49-F238E27FC236}">
                <a16:creationId xmlns:a16="http://schemas.microsoft.com/office/drawing/2014/main" id="{7C02EA15-C2AB-4DC6-936E-E8CDB76553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rPr>
              <a:t>The Rijndael proposal for AES defined a cipher in which the block length and the key length can be independently specified to be 128,192,or 256 bits. The AES specification uses the same three key size alternatives but limits the block length to 128 bits. </a:t>
            </a:r>
            <a:r>
              <a:rPr lang="en-US" altLang="en-US"/>
              <a:t>Rijndael is an academic submission, based on the earlier Square cipher, from Belgium academics Dr Joan Daemen and Dr Vincent Rijmen. It is an iterative cipher (operates on entire data block in every round) rather than feistel (operate on halves at a time), and was designed to have characteristics of: </a:t>
            </a:r>
            <a:r>
              <a:rPr lang="en-US" altLang="en-US">
                <a:latin typeface="Times-Roman" charset="0"/>
              </a:rPr>
              <a:t>Resistance against all known attacks, Speed and code compactness on a wide range of platforms, &amp; Design simplicity.</a:t>
            </a:r>
            <a:endParaRPr lang="en-US" altLang="en-US"/>
          </a:p>
          <a:p>
            <a:pPr eaLnBrk="1" hangingPunct="1"/>
            <a:endParaRPr lang="en-US" altLang="en-US"/>
          </a:p>
          <a:p>
            <a:pPr eaLnBrk="1" hangingPunct="1"/>
            <a:endParaRPr lang="en-AU"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987C09CE-DE14-49C2-81AC-1E07B71AF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F03A741-7F9A-4D18-B1E6-73A362E9B1BA}" type="slidenum">
              <a:rPr lang="en-AU" altLang="en-US"/>
              <a:pPr eaLnBrk="1" hangingPunct="1"/>
              <a:t>7</a:t>
            </a:fld>
            <a:endParaRPr lang="en-AU" altLang="en-US"/>
          </a:p>
        </p:txBody>
      </p:sp>
      <p:sp>
        <p:nvSpPr>
          <p:cNvPr id="35843" name="Rectangle 2">
            <a:extLst>
              <a:ext uri="{FF2B5EF4-FFF2-40B4-BE49-F238E27FC236}">
                <a16:creationId xmlns:a16="http://schemas.microsoft.com/office/drawing/2014/main" id="{2AE46728-EDD0-41A3-AC0A-A9DD64EF5503}"/>
              </a:ext>
            </a:extLst>
          </p:cNvPr>
          <p:cNvSpPr>
            <a:spLocks noRot="1" noChangeArrowheads="1" noTextEdit="1"/>
          </p:cNvSpPr>
          <p:nvPr>
            <p:ph type="sldImg"/>
          </p:nvPr>
        </p:nvSpPr>
        <p:spPr>
          <a:ln/>
        </p:spPr>
      </p:sp>
      <p:sp>
        <p:nvSpPr>
          <p:cNvPr id="35844" name="Rectangle 3">
            <a:extLst>
              <a:ext uri="{FF2B5EF4-FFF2-40B4-BE49-F238E27FC236}">
                <a16:creationId xmlns:a16="http://schemas.microsoft.com/office/drawing/2014/main" id="{CE1C467C-8E3D-4D1E-9355-17481B113B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rPr>
              <a:t>The input to the AES encryption and decryption algorithms is a single 128-bit block, depicted in FIPS PUB 197, as a square matrix of bytes .This block is copied into the State array, which is modified at each stage of encryption or decryption. After the final stage,</a:t>
            </a:r>
            <a:r>
              <a:rPr lang="en-US" altLang="en-US">
                <a:latin typeface="Helvetica" panose="020B0604020202020204" pitchFamily="34" charset="0"/>
              </a:rPr>
              <a:t> </a:t>
            </a:r>
            <a:r>
              <a:rPr lang="en-US" altLang="en-US">
                <a:latin typeface="Times-Roman" charset="0"/>
              </a:rPr>
              <a:t>State is copied to an output.</a:t>
            </a:r>
          </a:p>
          <a:p>
            <a:pPr eaLnBrk="1" hangingPunct="1"/>
            <a:r>
              <a:rPr lang="en-US" altLang="en-US"/>
              <a:t>The key is expanded into 44/52/60 lots of 32-bit words (see later), with 4 used in each round.</a:t>
            </a:r>
          </a:p>
          <a:p>
            <a:pPr eaLnBrk="1" hangingPunct="1"/>
            <a:r>
              <a:rPr lang="en-US" altLang="en-US"/>
              <a:t>The data computation then consists of an “add round key” step, then 9/11/13 rounds with all 4 steps, and a final 10</a:t>
            </a:r>
            <a:r>
              <a:rPr lang="en-US" altLang="en-US" baseline="30000"/>
              <a:t>th</a:t>
            </a:r>
            <a:r>
              <a:rPr lang="en-US" altLang="en-US"/>
              <a:t>/12</a:t>
            </a:r>
            <a:r>
              <a:rPr lang="en-US" altLang="en-US" baseline="30000"/>
              <a:t>th</a:t>
            </a:r>
            <a:r>
              <a:rPr lang="en-US" altLang="en-US"/>
              <a:t>/14</a:t>
            </a:r>
            <a:r>
              <a:rPr lang="en-US" altLang="en-US" baseline="30000"/>
              <a:t>th</a:t>
            </a:r>
            <a:r>
              <a:rPr lang="en-US" altLang="en-US"/>
              <a:t> step of byte subs + mix cols + add round key. This can be viewed as alternating XOR key &amp; scramble data bytes operations. All of the steps are easily reversed, and can be efficiently implemented using XOR’s &amp; table lookups.</a:t>
            </a:r>
          </a:p>
          <a:p>
            <a:pPr eaLnBrk="1" hangingPunct="1"/>
            <a:endParaRPr lang="en-AU"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2937C41F-8E69-4F0F-A8B8-3B91F7297D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EECE58-5786-4938-AC7E-57D83F7230B8}" type="slidenum">
              <a:rPr lang="en-AU" altLang="en-US"/>
              <a:pPr eaLnBrk="1" hangingPunct="1"/>
              <a:t>8</a:t>
            </a:fld>
            <a:endParaRPr lang="en-AU" altLang="en-US"/>
          </a:p>
        </p:txBody>
      </p:sp>
      <p:sp>
        <p:nvSpPr>
          <p:cNvPr id="36867" name="Rectangle 2">
            <a:extLst>
              <a:ext uri="{FF2B5EF4-FFF2-40B4-BE49-F238E27FC236}">
                <a16:creationId xmlns:a16="http://schemas.microsoft.com/office/drawing/2014/main" id="{B9719BF4-1BA0-4E42-8B83-1E4DA9AC71F9}"/>
              </a:ext>
            </a:extLst>
          </p:cNvPr>
          <p:cNvSpPr>
            <a:spLocks noRot="1" noChangeArrowheads="1" noTextEdit="1"/>
          </p:cNvSpPr>
          <p:nvPr>
            <p:ph type="sldImg"/>
          </p:nvPr>
        </p:nvSpPr>
        <p:spPr>
          <a:ln/>
        </p:spPr>
      </p:sp>
      <p:sp>
        <p:nvSpPr>
          <p:cNvPr id="36868" name="Rectangle 3">
            <a:extLst>
              <a:ext uri="{FF2B5EF4-FFF2-40B4-BE49-F238E27FC236}">
                <a16:creationId xmlns:a16="http://schemas.microsoft.com/office/drawing/2014/main" id="{6F4029C3-23A4-46F9-B6DA-A58333EE67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Stallings Figure 5.1 s</a:t>
            </a:r>
            <a:r>
              <a:rPr lang="en-US" altLang="en-US">
                <a:latin typeface="Times-Roman" charset="0"/>
              </a:rPr>
              <a:t>hows the overall structure of AES, as detailed on the previous slide.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208CA79D-CDAD-4E56-A11A-68242DDBF5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58E9732-2033-43AA-9880-527CC35E941D}" type="slidenum">
              <a:rPr lang="en-AU" altLang="en-US"/>
              <a:pPr eaLnBrk="1" hangingPunct="1"/>
              <a:t>9</a:t>
            </a:fld>
            <a:endParaRPr lang="en-AU" altLang="en-US"/>
          </a:p>
        </p:txBody>
      </p:sp>
      <p:sp>
        <p:nvSpPr>
          <p:cNvPr id="37891" name="Rectangle 2">
            <a:extLst>
              <a:ext uri="{FF2B5EF4-FFF2-40B4-BE49-F238E27FC236}">
                <a16:creationId xmlns:a16="http://schemas.microsoft.com/office/drawing/2014/main" id="{2D4766A6-67C5-44EF-8F69-1F9F10DD5E46}"/>
              </a:ext>
            </a:extLst>
          </p:cNvPr>
          <p:cNvSpPr>
            <a:spLocks noRot="1" noChangeArrowheads="1" noTextEdit="1"/>
          </p:cNvSpPr>
          <p:nvPr>
            <p:ph type="sldImg"/>
          </p:nvPr>
        </p:nvSpPr>
        <p:spPr>
          <a:ln/>
        </p:spPr>
      </p:sp>
      <p:sp>
        <p:nvSpPr>
          <p:cNvPr id="37892" name="Rectangle 3">
            <a:extLst>
              <a:ext uri="{FF2B5EF4-FFF2-40B4-BE49-F238E27FC236}">
                <a16:creationId xmlns:a16="http://schemas.microsoft.com/office/drawing/2014/main" id="{25A9E795-3FAD-4F11-B259-D35EAA2C3B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rPr>
              <a:t>Now discuss each of the four stages used in AES. The Substitute bytes stage uses an S-box to perform a byte-by-byte substitution of the block.</a:t>
            </a:r>
            <a:r>
              <a:rPr lang="en-US" altLang="en-US"/>
              <a:t> There is a single 8-bit wide S-box used on every byte. This S-box is a permutation of all 256 8-bit values, constructed using a transformation which treats the values as polynomials in GF(2</a:t>
            </a:r>
            <a:r>
              <a:rPr lang="en-US" altLang="en-US" baseline="30000"/>
              <a:t>8</a:t>
            </a:r>
            <a:r>
              <a:rPr lang="en-US" altLang="en-US"/>
              <a:t>) – however it is fixed, so really only need to know the table when implementing. Decryption requires the inverse of the table. These tables are given in Stallings Table 4.5.</a:t>
            </a:r>
          </a:p>
          <a:p>
            <a:pPr eaLnBrk="1" hangingPunct="1"/>
            <a:r>
              <a:rPr lang="en-US" altLang="en-US"/>
              <a:t>The table was designed to be resistant to known cryptanalytic attacks. Specifically, the Rijndael developers sought a design that has a low correlation between input bits and output bits, with the property that the output cannot be described as a simple mathematical function of the input, with no fixed points and no “opposite fixed points”. </a:t>
            </a:r>
            <a:endParaRPr lang="en-AU"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C87920A7-D04A-4AD9-86FE-5134FE9B30CA}"/>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2F42A79B-B5D1-418A-B615-4670840671C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20C3EBA-AEC1-4C6B-AEDC-9834BB40B992}"/>
              </a:ext>
            </a:extLst>
          </p:cNvPr>
          <p:cNvSpPr>
            <a:spLocks noGrp="1"/>
          </p:cNvSpPr>
          <p:nvPr>
            <p:ph type="sldNum" sz="quarter" idx="12"/>
          </p:nvPr>
        </p:nvSpPr>
        <p:spPr/>
        <p:txBody>
          <a:bodyPr/>
          <a:lstStyle>
            <a:lvl1pPr>
              <a:defRPr/>
            </a:lvl1pPr>
          </a:lstStyle>
          <a:p>
            <a:fld id="{034E6A97-751E-4D99-AA3F-71244618B798}" type="slidenum">
              <a:rPr lang="en-US" altLang="en-US"/>
              <a:pPr/>
              <a:t>‹#›</a:t>
            </a:fld>
            <a:endParaRPr lang="en-US" altLang="en-US"/>
          </a:p>
        </p:txBody>
      </p:sp>
    </p:spTree>
    <p:extLst>
      <p:ext uri="{BB962C8B-B14F-4D97-AF65-F5344CB8AC3E}">
        <p14:creationId xmlns:p14="http://schemas.microsoft.com/office/powerpoint/2010/main" val="2459421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9D5172-A5BE-4533-B6E0-494E40EF56A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73F0D4A6-32CB-49D8-B2F0-693DCA20ACA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61C4234-B0E7-4DF4-A9BB-FF37550C6BC1}"/>
              </a:ext>
            </a:extLst>
          </p:cNvPr>
          <p:cNvSpPr>
            <a:spLocks noGrp="1"/>
          </p:cNvSpPr>
          <p:nvPr>
            <p:ph type="sldNum" sz="quarter" idx="12"/>
          </p:nvPr>
        </p:nvSpPr>
        <p:spPr/>
        <p:txBody>
          <a:bodyPr/>
          <a:lstStyle>
            <a:lvl1pPr>
              <a:defRPr/>
            </a:lvl1pPr>
          </a:lstStyle>
          <a:p>
            <a:fld id="{25A6D39F-87B7-47E5-9C8D-02811759516F}" type="slidenum">
              <a:rPr lang="en-US" altLang="en-US"/>
              <a:pPr/>
              <a:t>‹#›</a:t>
            </a:fld>
            <a:endParaRPr lang="en-US" altLang="en-US"/>
          </a:p>
        </p:txBody>
      </p:sp>
    </p:spTree>
    <p:extLst>
      <p:ext uri="{BB962C8B-B14F-4D97-AF65-F5344CB8AC3E}">
        <p14:creationId xmlns:p14="http://schemas.microsoft.com/office/powerpoint/2010/main" val="3864539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4FACF0-D201-411C-967D-AEAC0F40F68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50166630-FBD7-457C-9D7F-CD298B9F8C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6D36AD6-60A3-4A5A-A505-5E9935A1C51E}"/>
              </a:ext>
            </a:extLst>
          </p:cNvPr>
          <p:cNvSpPr>
            <a:spLocks noGrp="1"/>
          </p:cNvSpPr>
          <p:nvPr>
            <p:ph type="sldNum" sz="quarter" idx="12"/>
          </p:nvPr>
        </p:nvSpPr>
        <p:spPr/>
        <p:txBody>
          <a:bodyPr/>
          <a:lstStyle>
            <a:lvl1pPr>
              <a:defRPr/>
            </a:lvl1pPr>
          </a:lstStyle>
          <a:p>
            <a:fld id="{9438C025-61E8-4D65-A98D-5A2B2AFEFBC1}" type="slidenum">
              <a:rPr lang="en-US" altLang="en-US"/>
              <a:pPr/>
              <a:t>‹#›</a:t>
            </a:fld>
            <a:endParaRPr lang="en-US" altLang="en-US"/>
          </a:p>
        </p:txBody>
      </p:sp>
    </p:spTree>
    <p:extLst>
      <p:ext uri="{BB962C8B-B14F-4D97-AF65-F5344CB8AC3E}">
        <p14:creationId xmlns:p14="http://schemas.microsoft.com/office/powerpoint/2010/main" val="982954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18E58F-C9C4-4005-B764-AC623259CADE}"/>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53D281F9-0B6D-4420-84D6-7A4A9BE811E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70D6FD3-FB5A-43D2-BF04-D14BBD451A65}"/>
              </a:ext>
            </a:extLst>
          </p:cNvPr>
          <p:cNvSpPr>
            <a:spLocks noGrp="1"/>
          </p:cNvSpPr>
          <p:nvPr>
            <p:ph type="sldNum" sz="quarter" idx="12"/>
          </p:nvPr>
        </p:nvSpPr>
        <p:spPr/>
        <p:txBody>
          <a:bodyPr/>
          <a:lstStyle>
            <a:lvl1pPr>
              <a:defRPr/>
            </a:lvl1pPr>
          </a:lstStyle>
          <a:p>
            <a:fld id="{23ADE57F-C453-4CF8-B1F0-581A8B4CA143}" type="slidenum">
              <a:rPr lang="en-US" altLang="en-US"/>
              <a:pPr/>
              <a:t>‹#›</a:t>
            </a:fld>
            <a:endParaRPr lang="en-US" altLang="en-US"/>
          </a:p>
        </p:txBody>
      </p:sp>
    </p:spTree>
    <p:extLst>
      <p:ext uri="{BB962C8B-B14F-4D97-AF65-F5344CB8AC3E}">
        <p14:creationId xmlns:p14="http://schemas.microsoft.com/office/powerpoint/2010/main" val="261331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387F83-F2F7-47FD-9CCD-CB40AEAD7F92}"/>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906CE76-34B6-4E7A-9192-F8D93813FD5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5250096-CDD2-40E8-846D-1C7FCF43D870}"/>
              </a:ext>
            </a:extLst>
          </p:cNvPr>
          <p:cNvSpPr>
            <a:spLocks noGrp="1"/>
          </p:cNvSpPr>
          <p:nvPr>
            <p:ph type="sldNum" sz="quarter" idx="12"/>
          </p:nvPr>
        </p:nvSpPr>
        <p:spPr/>
        <p:txBody>
          <a:bodyPr/>
          <a:lstStyle>
            <a:lvl1pPr>
              <a:defRPr/>
            </a:lvl1pPr>
          </a:lstStyle>
          <a:p>
            <a:fld id="{3D3AAEFA-717E-47D9-A0BF-46ABDBB87B0E}" type="slidenum">
              <a:rPr lang="en-US" altLang="en-US"/>
              <a:pPr/>
              <a:t>‹#›</a:t>
            </a:fld>
            <a:endParaRPr lang="en-US" altLang="en-US"/>
          </a:p>
        </p:txBody>
      </p:sp>
    </p:spTree>
    <p:extLst>
      <p:ext uri="{BB962C8B-B14F-4D97-AF65-F5344CB8AC3E}">
        <p14:creationId xmlns:p14="http://schemas.microsoft.com/office/powerpoint/2010/main" val="1731672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B83F1B0F-01F6-4B17-B612-B21CD835B5B7}"/>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34A89E9F-FE6E-41A0-8E2E-16DD26AB8B4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43F9A56-EE11-42AF-8EDB-100FB56ABAE7}"/>
              </a:ext>
            </a:extLst>
          </p:cNvPr>
          <p:cNvSpPr>
            <a:spLocks noGrp="1"/>
          </p:cNvSpPr>
          <p:nvPr>
            <p:ph type="sldNum" sz="quarter" idx="12"/>
          </p:nvPr>
        </p:nvSpPr>
        <p:spPr/>
        <p:txBody>
          <a:bodyPr/>
          <a:lstStyle>
            <a:lvl1pPr>
              <a:defRPr/>
            </a:lvl1pPr>
          </a:lstStyle>
          <a:p>
            <a:fld id="{61F3AA5A-A2B7-4031-A3E6-BF250DA84248}" type="slidenum">
              <a:rPr lang="en-US" altLang="en-US"/>
              <a:pPr/>
              <a:t>‹#›</a:t>
            </a:fld>
            <a:endParaRPr lang="en-US" altLang="en-US"/>
          </a:p>
        </p:txBody>
      </p:sp>
    </p:spTree>
    <p:extLst>
      <p:ext uri="{BB962C8B-B14F-4D97-AF65-F5344CB8AC3E}">
        <p14:creationId xmlns:p14="http://schemas.microsoft.com/office/powerpoint/2010/main" val="1357639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8565DF26-B27D-42F9-A220-619156BF63D9}"/>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791760E0-7303-4410-8E54-CA9C349BC61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7A5FC2D-4B94-4EBE-BB37-53EC6A672F6B}"/>
              </a:ext>
            </a:extLst>
          </p:cNvPr>
          <p:cNvSpPr>
            <a:spLocks noGrp="1"/>
          </p:cNvSpPr>
          <p:nvPr>
            <p:ph type="sldNum" sz="quarter" idx="12"/>
          </p:nvPr>
        </p:nvSpPr>
        <p:spPr/>
        <p:txBody>
          <a:bodyPr/>
          <a:lstStyle>
            <a:lvl1pPr>
              <a:defRPr/>
            </a:lvl1pPr>
          </a:lstStyle>
          <a:p>
            <a:fld id="{8322F05B-6F77-4E87-9201-7042E7180BF9}" type="slidenum">
              <a:rPr lang="en-US" altLang="en-US"/>
              <a:pPr/>
              <a:t>‹#›</a:t>
            </a:fld>
            <a:endParaRPr lang="en-US" altLang="en-US"/>
          </a:p>
        </p:txBody>
      </p:sp>
    </p:spTree>
    <p:extLst>
      <p:ext uri="{BB962C8B-B14F-4D97-AF65-F5344CB8AC3E}">
        <p14:creationId xmlns:p14="http://schemas.microsoft.com/office/powerpoint/2010/main" val="1859135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EBE3D785-4DBE-4D8C-9926-261F798170BB}"/>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9A3F7167-9B03-49FB-B9EC-9F045C3E872E}"/>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5047DA4-4037-4594-952D-6E738B70C40D}"/>
              </a:ext>
            </a:extLst>
          </p:cNvPr>
          <p:cNvSpPr>
            <a:spLocks noGrp="1"/>
          </p:cNvSpPr>
          <p:nvPr>
            <p:ph type="sldNum" sz="quarter" idx="12"/>
          </p:nvPr>
        </p:nvSpPr>
        <p:spPr/>
        <p:txBody>
          <a:bodyPr/>
          <a:lstStyle>
            <a:lvl1pPr>
              <a:defRPr/>
            </a:lvl1pPr>
          </a:lstStyle>
          <a:p>
            <a:fld id="{3C5A6BDD-1EF7-4671-A77B-EDD1963A0A80}" type="slidenum">
              <a:rPr lang="en-US" altLang="en-US"/>
              <a:pPr/>
              <a:t>‹#›</a:t>
            </a:fld>
            <a:endParaRPr lang="en-US" altLang="en-US"/>
          </a:p>
        </p:txBody>
      </p:sp>
    </p:spTree>
    <p:extLst>
      <p:ext uri="{BB962C8B-B14F-4D97-AF65-F5344CB8AC3E}">
        <p14:creationId xmlns:p14="http://schemas.microsoft.com/office/powerpoint/2010/main" val="2543485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2320C22-99F8-4C44-ACC6-DF0B6874BBF5}"/>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97EF1961-C406-4AF0-9B0D-9CF54FA180E6}"/>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F9E2BB3F-87D5-415A-AB39-ABE3B84F7DE3}"/>
              </a:ext>
            </a:extLst>
          </p:cNvPr>
          <p:cNvSpPr>
            <a:spLocks noGrp="1"/>
          </p:cNvSpPr>
          <p:nvPr>
            <p:ph type="sldNum" sz="quarter" idx="12"/>
          </p:nvPr>
        </p:nvSpPr>
        <p:spPr/>
        <p:txBody>
          <a:bodyPr/>
          <a:lstStyle>
            <a:lvl1pPr>
              <a:defRPr/>
            </a:lvl1pPr>
          </a:lstStyle>
          <a:p>
            <a:fld id="{9283F5B2-80E5-437D-86FE-5B9956BAD19F}" type="slidenum">
              <a:rPr lang="en-US" altLang="en-US"/>
              <a:pPr/>
              <a:t>‹#›</a:t>
            </a:fld>
            <a:endParaRPr lang="en-US" altLang="en-US"/>
          </a:p>
        </p:txBody>
      </p:sp>
    </p:spTree>
    <p:extLst>
      <p:ext uri="{BB962C8B-B14F-4D97-AF65-F5344CB8AC3E}">
        <p14:creationId xmlns:p14="http://schemas.microsoft.com/office/powerpoint/2010/main" val="222411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0B020924-E372-4CDA-8D9F-33FC9FBF08D4}"/>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3282E5FC-0D63-45CD-B7EB-0D3CC66E2C6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AAC68A3-711D-4E08-B81C-340A90D047CB}"/>
              </a:ext>
            </a:extLst>
          </p:cNvPr>
          <p:cNvSpPr>
            <a:spLocks noGrp="1"/>
          </p:cNvSpPr>
          <p:nvPr>
            <p:ph type="sldNum" sz="quarter" idx="12"/>
          </p:nvPr>
        </p:nvSpPr>
        <p:spPr/>
        <p:txBody>
          <a:bodyPr/>
          <a:lstStyle>
            <a:lvl1pPr>
              <a:defRPr/>
            </a:lvl1pPr>
          </a:lstStyle>
          <a:p>
            <a:fld id="{1313503C-489F-45E4-85A6-70DB8C688DDD}" type="slidenum">
              <a:rPr lang="en-US" altLang="en-US"/>
              <a:pPr/>
              <a:t>‹#›</a:t>
            </a:fld>
            <a:endParaRPr lang="en-US" altLang="en-US"/>
          </a:p>
        </p:txBody>
      </p:sp>
    </p:spTree>
    <p:extLst>
      <p:ext uri="{BB962C8B-B14F-4D97-AF65-F5344CB8AC3E}">
        <p14:creationId xmlns:p14="http://schemas.microsoft.com/office/powerpoint/2010/main" val="131974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0B9FCEE5-377F-4BBA-8E36-CDC1756DF4F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A3FE50A5-9D3B-420F-96FA-30AD1F0BD4B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DC04511-4104-482A-B8A9-9C6731BA333E}"/>
              </a:ext>
            </a:extLst>
          </p:cNvPr>
          <p:cNvSpPr>
            <a:spLocks noGrp="1"/>
          </p:cNvSpPr>
          <p:nvPr>
            <p:ph type="sldNum" sz="quarter" idx="12"/>
          </p:nvPr>
        </p:nvSpPr>
        <p:spPr/>
        <p:txBody>
          <a:bodyPr/>
          <a:lstStyle>
            <a:lvl1pPr>
              <a:defRPr/>
            </a:lvl1pPr>
          </a:lstStyle>
          <a:p>
            <a:fld id="{D50CBA0A-9623-4DF9-BD2E-31600C797622}" type="slidenum">
              <a:rPr lang="en-US" altLang="en-US"/>
              <a:pPr/>
              <a:t>‹#›</a:t>
            </a:fld>
            <a:endParaRPr lang="en-US" altLang="en-US"/>
          </a:p>
        </p:txBody>
      </p:sp>
    </p:spTree>
    <p:extLst>
      <p:ext uri="{BB962C8B-B14F-4D97-AF65-F5344CB8AC3E}">
        <p14:creationId xmlns:p14="http://schemas.microsoft.com/office/powerpoint/2010/main" val="3259638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CDBD7E3-A31C-4F03-81B3-3C10BBA58A2E}"/>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5E2D0EE-B41C-474B-A3D5-3FA3E966FCF5}"/>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FEEB2CE8-24FC-49EE-A268-B02852EAFEDA}"/>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D79939B0-3710-4269-A30E-2089F29FF5C4}"/>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D32B2833-C3FD-4BCA-ABC3-8666B33CE98F}"/>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1C84888-0F24-408A-9E33-DECBCE310FC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26">
            <a:extLst>
              <a:ext uri="{FF2B5EF4-FFF2-40B4-BE49-F238E27FC236}">
                <a16:creationId xmlns:a16="http://schemas.microsoft.com/office/drawing/2014/main" id="{3E6D1821-AC27-402F-924F-9A01E56CAC36}"/>
              </a:ext>
            </a:extLst>
          </p:cNvPr>
          <p:cNvSpPr>
            <a:spLocks noGrp="1" noChangeArrowheads="1"/>
          </p:cNvSpPr>
          <p:nvPr>
            <p:ph type="ctrTitle"/>
          </p:nvPr>
        </p:nvSpPr>
        <p:spPr>
          <a:xfrm>
            <a:off x="838200" y="457200"/>
            <a:ext cx="7848600" cy="2765425"/>
          </a:xfrm>
        </p:spPr>
        <p:txBody>
          <a:bodyPr rtlCol="0">
            <a:normAutofit fontScale="90000"/>
          </a:bodyPr>
          <a:lstStyle/>
          <a:p>
            <a:pPr eaLnBrk="1" fontAlgn="auto" hangingPunct="1">
              <a:spcAft>
                <a:spcPts val="0"/>
              </a:spcAft>
              <a:defRPr/>
            </a:pPr>
            <a:r>
              <a:rPr lang="en-US" sz="4800"/>
              <a:t>Cryptography and Network Security</a:t>
            </a:r>
            <a:br>
              <a:rPr lang="en-US" sz="4800"/>
            </a:br>
            <a:r>
              <a:rPr lang="en-US" sz="4800"/>
              <a:t>Chương 5: </a:t>
            </a:r>
            <a:br>
              <a:rPr lang="en-US" sz="4800"/>
            </a:br>
            <a:r>
              <a:rPr lang="en-US" sz="4800"/>
              <a:t>Chuẩn mã nâng cao (AES) </a:t>
            </a:r>
            <a:endParaRPr lang="en-AU" sz="4800"/>
          </a:p>
        </p:txBody>
      </p:sp>
      <p:sp>
        <p:nvSpPr>
          <p:cNvPr id="72707" name="Rectangle 1027">
            <a:extLst>
              <a:ext uri="{FF2B5EF4-FFF2-40B4-BE49-F238E27FC236}">
                <a16:creationId xmlns:a16="http://schemas.microsoft.com/office/drawing/2014/main" id="{92312ECA-CE03-4187-86B0-AE898F302D3C}"/>
              </a:ext>
            </a:extLst>
          </p:cNvPr>
          <p:cNvSpPr>
            <a:spLocks noGrp="1" noChangeArrowheads="1"/>
          </p:cNvSpPr>
          <p:nvPr>
            <p:ph type="subTitle" idx="1"/>
          </p:nvPr>
        </p:nvSpPr>
        <p:spPr>
          <a:xfrm>
            <a:off x="1371600" y="3657600"/>
            <a:ext cx="6400800" cy="2671763"/>
          </a:xfrm>
        </p:spPr>
        <p:txBody>
          <a:bodyPr rtlCol="0">
            <a:normAutofit/>
          </a:bodyPr>
          <a:lstStyle/>
          <a:p>
            <a:pPr eaLnBrk="1" fontAlgn="auto" hangingPunct="1">
              <a:spcAft>
                <a:spcPts val="0"/>
              </a:spcAft>
              <a:defRPr/>
            </a:pPr>
            <a:r>
              <a:rPr lang="en-US"/>
              <a:t>Fourth Edition</a:t>
            </a:r>
          </a:p>
          <a:p>
            <a:pPr eaLnBrk="1" fontAlgn="auto" hangingPunct="1">
              <a:spcAft>
                <a:spcPts val="0"/>
              </a:spcAft>
              <a:defRPr/>
            </a:pPr>
            <a:r>
              <a:rPr lang="en-US"/>
              <a:t>by William Stallings	</a:t>
            </a:r>
          </a:p>
          <a:p>
            <a:pPr eaLnBrk="1" fontAlgn="auto" hangingPunct="1">
              <a:spcAft>
                <a:spcPts val="0"/>
              </a:spcAft>
              <a:defRPr/>
            </a:pPr>
            <a:endParaRPr lang="en-US"/>
          </a:p>
          <a:p>
            <a:pPr eaLnBrk="1" fontAlgn="auto" hangingPunct="1">
              <a:spcAft>
                <a:spcPts val="0"/>
              </a:spcAft>
              <a:defRPr/>
            </a:pPr>
            <a:r>
              <a:rPr lang="en-US"/>
              <a:t>Lecture slides by Lawrie Brown</a:t>
            </a:r>
            <a:endParaRPr lang="en-A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20CF95D-498A-467E-B9FA-D3F8C9A2DC23}"/>
              </a:ext>
            </a:extLst>
          </p:cNvPr>
          <p:cNvSpPr>
            <a:spLocks noGrp="1" noChangeArrowheads="1"/>
          </p:cNvSpPr>
          <p:nvPr>
            <p:ph type="title"/>
          </p:nvPr>
        </p:nvSpPr>
        <p:spPr/>
        <p:txBody>
          <a:bodyPr/>
          <a:lstStyle/>
          <a:p>
            <a:pPr eaLnBrk="1" hangingPunct="1"/>
            <a:r>
              <a:rPr lang="en-AU" altLang="en-US"/>
              <a:t>Byte Substitution</a:t>
            </a:r>
          </a:p>
        </p:txBody>
      </p:sp>
      <p:pic>
        <p:nvPicPr>
          <p:cNvPr id="11267" name="Picture 5">
            <a:extLst>
              <a:ext uri="{FF2B5EF4-FFF2-40B4-BE49-F238E27FC236}">
                <a16:creationId xmlns:a16="http://schemas.microsoft.com/office/drawing/2014/main" id="{252BE863-4AAF-45EE-9F5F-DF96CB5BD8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828800"/>
            <a:ext cx="7023100"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ED402DD-3856-4747-ACD1-0AE7A9F3A18C}"/>
              </a:ext>
            </a:extLst>
          </p:cNvPr>
          <p:cNvSpPr>
            <a:spLocks noGrp="1" noChangeArrowheads="1"/>
          </p:cNvSpPr>
          <p:nvPr>
            <p:ph type="title"/>
          </p:nvPr>
        </p:nvSpPr>
        <p:spPr/>
        <p:txBody>
          <a:bodyPr/>
          <a:lstStyle/>
          <a:p>
            <a:pPr eaLnBrk="1" hangingPunct="1"/>
            <a:r>
              <a:rPr lang="en-US" altLang="en-US"/>
              <a:t>Dịch hàng - </a:t>
            </a:r>
            <a:r>
              <a:rPr lang="en-AU" altLang="en-US"/>
              <a:t>Shift Rows</a:t>
            </a:r>
          </a:p>
        </p:txBody>
      </p:sp>
      <p:sp>
        <p:nvSpPr>
          <p:cNvPr id="12291" name="Rectangle 3">
            <a:extLst>
              <a:ext uri="{FF2B5EF4-FFF2-40B4-BE49-F238E27FC236}">
                <a16:creationId xmlns:a16="http://schemas.microsoft.com/office/drawing/2014/main" id="{E1884792-29C6-4D0D-A90C-1F06C8E5372A}"/>
              </a:ext>
            </a:extLst>
          </p:cNvPr>
          <p:cNvSpPr>
            <a:spLocks noGrp="1" noChangeArrowheads="1"/>
          </p:cNvSpPr>
          <p:nvPr>
            <p:ph idx="1"/>
          </p:nvPr>
        </p:nvSpPr>
        <p:spPr/>
        <p:txBody>
          <a:bodyPr/>
          <a:lstStyle/>
          <a:p>
            <a:pPr eaLnBrk="1" hangingPunct="1"/>
            <a:r>
              <a:rPr lang="en-US" altLang="en-US"/>
              <a:t>Dịch hàng vòng quanh trên mỗi hàng</a:t>
            </a:r>
          </a:p>
          <a:p>
            <a:pPr lvl="1" eaLnBrk="1" hangingPunct="1"/>
            <a:r>
              <a:rPr lang="en-US" altLang="en-US"/>
              <a:t>Hàng 1 không đổi</a:t>
            </a:r>
          </a:p>
          <a:p>
            <a:pPr lvl="1" eaLnBrk="1" hangingPunct="1"/>
            <a:r>
              <a:rPr lang="en-US" altLang="en-US"/>
              <a:t>Hàng 2 dịch vòng quanh 1 byte sang trái</a:t>
            </a:r>
          </a:p>
          <a:p>
            <a:pPr lvl="1" eaLnBrk="1" hangingPunct="1"/>
            <a:r>
              <a:rPr lang="en-US" altLang="en-US"/>
              <a:t>Hàng 3 dịch vòng quanh 2 byte sang trái</a:t>
            </a:r>
          </a:p>
          <a:p>
            <a:pPr lvl="1" eaLnBrk="1" hangingPunct="1"/>
            <a:r>
              <a:rPr lang="en-US" altLang="en-US"/>
              <a:t>Hàng 4 dịch vòng quanh 3 byte sang trái</a:t>
            </a:r>
          </a:p>
          <a:p>
            <a:pPr eaLnBrk="1" hangingPunct="1"/>
            <a:r>
              <a:rPr lang="en-US" altLang="en-US"/>
              <a:t>Giải mã thực hiện dịch sang phải</a:t>
            </a:r>
          </a:p>
          <a:p>
            <a:pPr eaLnBrk="1" hangingPunct="1"/>
            <a:r>
              <a:rPr lang="en-US" altLang="en-US"/>
              <a:t>Vì trạng thái xử lý bởi cột, bước này hoán vị byte giữa các cột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4393C30-2EB5-47F1-8753-6A7E5A26E656}"/>
              </a:ext>
            </a:extLst>
          </p:cNvPr>
          <p:cNvSpPr>
            <a:spLocks noGrp="1" noChangeArrowheads="1"/>
          </p:cNvSpPr>
          <p:nvPr>
            <p:ph type="title"/>
          </p:nvPr>
        </p:nvSpPr>
        <p:spPr/>
        <p:txBody>
          <a:bodyPr/>
          <a:lstStyle/>
          <a:p>
            <a:pPr eaLnBrk="1" hangingPunct="1"/>
            <a:r>
              <a:rPr lang="en-AU" altLang="en-US"/>
              <a:t>Shift Rows</a:t>
            </a:r>
          </a:p>
        </p:txBody>
      </p:sp>
      <p:pic>
        <p:nvPicPr>
          <p:cNvPr id="13315" name="Picture 5">
            <a:extLst>
              <a:ext uri="{FF2B5EF4-FFF2-40B4-BE49-F238E27FC236}">
                <a16:creationId xmlns:a16="http://schemas.microsoft.com/office/drawing/2014/main" id="{9344ACEA-9FE8-49F7-9B54-4E14A4E7A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188" y="2252663"/>
            <a:ext cx="7162800"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C36A7A0-5A67-420F-ADC9-CC15E07F383A}"/>
              </a:ext>
            </a:extLst>
          </p:cNvPr>
          <p:cNvSpPr>
            <a:spLocks noGrp="1" noChangeArrowheads="1"/>
          </p:cNvSpPr>
          <p:nvPr>
            <p:ph type="title"/>
          </p:nvPr>
        </p:nvSpPr>
        <p:spPr/>
        <p:txBody>
          <a:bodyPr/>
          <a:lstStyle/>
          <a:p>
            <a:pPr eaLnBrk="1" hangingPunct="1"/>
            <a:r>
              <a:rPr lang="en-US" altLang="en-US"/>
              <a:t>Trộn các cột - </a:t>
            </a:r>
            <a:r>
              <a:rPr lang="en-AU" altLang="en-US"/>
              <a:t>Mix Columns</a:t>
            </a:r>
          </a:p>
        </p:txBody>
      </p:sp>
      <p:sp>
        <p:nvSpPr>
          <p:cNvPr id="14339" name="Rectangle 3">
            <a:extLst>
              <a:ext uri="{FF2B5EF4-FFF2-40B4-BE49-F238E27FC236}">
                <a16:creationId xmlns:a16="http://schemas.microsoft.com/office/drawing/2014/main" id="{941C813D-7D61-48C9-855D-2AB20A7A4FD6}"/>
              </a:ext>
            </a:extLst>
          </p:cNvPr>
          <p:cNvSpPr>
            <a:spLocks noGrp="1" noChangeArrowheads="1"/>
          </p:cNvSpPr>
          <p:nvPr>
            <p:ph idx="1"/>
          </p:nvPr>
        </p:nvSpPr>
        <p:spPr>
          <a:xfrm>
            <a:off x="468313" y="1196975"/>
            <a:ext cx="8229600" cy="4454525"/>
          </a:xfrm>
        </p:spPr>
        <p:txBody>
          <a:bodyPr/>
          <a:lstStyle/>
          <a:p>
            <a:pPr eaLnBrk="1" hangingPunct="1"/>
            <a:r>
              <a:rPr lang="en-US" altLang="en-US"/>
              <a:t>Mỗi cột được xử lý riêng biệt</a:t>
            </a:r>
          </a:p>
          <a:p>
            <a:pPr eaLnBrk="1" hangingPunct="1"/>
            <a:r>
              <a:rPr lang="en-US" altLang="en-US"/>
              <a:t>Mỗi byte được thay bởi 1 giá trị phụ thuộc vào tất cả 4 byte trong cột</a:t>
            </a:r>
          </a:p>
          <a:p>
            <a:pPr eaLnBrk="1" hangingPunct="1"/>
            <a:r>
              <a:rPr lang="en-US" altLang="en-US"/>
              <a:t>Nhân ma trận hiệu quả trong GF(2</a:t>
            </a:r>
            <a:r>
              <a:rPr lang="en-US" altLang="en-US" baseline="30000"/>
              <a:t>8</a:t>
            </a:r>
            <a:r>
              <a:rPr lang="en-US" altLang="en-US"/>
              <a:t>) sử dụng đa thức nguyên tố</a:t>
            </a:r>
          </a:p>
          <a:p>
            <a:pPr eaLnBrk="1" hangingPunct="1">
              <a:buFont typeface="Wingdings" panose="05000000000000000000" pitchFamily="2" charset="2"/>
              <a:buNone/>
            </a:pPr>
            <a:r>
              <a:rPr lang="en-US" altLang="en-US"/>
              <a:t>                m(x) =x</a:t>
            </a:r>
            <a:r>
              <a:rPr lang="en-US" altLang="en-US" baseline="30000"/>
              <a:t>8</a:t>
            </a:r>
            <a:r>
              <a:rPr lang="en-US" altLang="en-US"/>
              <a:t>+x</a:t>
            </a:r>
            <a:r>
              <a:rPr lang="en-US" altLang="en-US" baseline="30000"/>
              <a:t>4</a:t>
            </a:r>
            <a:r>
              <a:rPr lang="en-US" altLang="en-US"/>
              <a:t>+x</a:t>
            </a:r>
            <a:r>
              <a:rPr lang="en-US" altLang="en-US" baseline="30000"/>
              <a:t>3</a:t>
            </a:r>
            <a:r>
              <a:rPr lang="en-US" altLang="en-US"/>
              <a:t>+x+1</a:t>
            </a:r>
            <a:endParaRPr lang="en-AU" altLang="en-US"/>
          </a:p>
        </p:txBody>
      </p:sp>
      <p:pic>
        <p:nvPicPr>
          <p:cNvPr id="14340" name="Picture 4">
            <a:extLst>
              <a:ext uri="{FF2B5EF4-FFF2-40B4-BE49-F238E27FC236}">
                <a16:creationId xmlns:a16="http://schemas.microsoft.com/office/drawing/2014/main" id="{7D726008-807D-4555-B0F3-E9CA360A5C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4508500"/>
            <a:ext cx="72009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BB0EC8F5-7EA3-4730-9638-C4E56F372131}"/>
              </a:ext>
            </a:extLst>
          </p:cNvPr>
          <p:cNvSpPr>
            <a:spLocks noGrp="1" noChangeArrowheads="1"/>
          </p:cNvSpPr>
          <p:nvPr>
            <p:ph type="title"/>
          </p:nvPr>
        </p:nvSpPr>
        <p:spPr/>
        <p:txBody>
          <a:bodyPr/>
          <a:lstStyle/>
          <a:p>
            <a:pPr eaLnBrk="1" hangingPunct="1"/>
            <a:r>
              <a:rPr lang="en-AU" altLang="en-US"/>
              <a:t>Mix Columns</a:t>
            </a:r>
          </a:p>
        </p:txBody>
      </p:sp>
      <p:pic>
        <p:nvPicPr>
          <p:cNvPr id="15363" name="Picture 6">
            <a:extLst>
              <a:ext uri="{FF2B5EF4-FFF2-40B4-BE49-F238E27FC236}">
                <a16:creationId xmlns:a16="http://schemas.microsoft.com/office/drawing/2014/main" id="{184498CD-BB4B-4DC0-AEB6-1B811A9881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188" y="1554163"/>
            <a:ext cx="7162800"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E268F84-93C1-4687-87EC-2AA0873FE891}"/>
              </a:ext>
            </a:extLst>
          </p:cNvPr>
          <p:cNvSpPr>
            <a:spLocks noGrp="1" noChangeArrowheads="1"/>
          </p:cNvSpPr>
          <p:nvPr>
            <p:ph type="title"/>
          </p:nvPr>
        </p:nvSpPr>
        <p:spPr/>
        <p:txBody>
          <a:bodyPr/>
          <a:lstStyle/>
          <a:p>
            <a:pPr eaLnBrk="1" hangingPunct="1"/>
            <a:r>
              <a:rPr lang="en-US" altLang="en-US"/>
              <a:t>Trộn cột - </a:t>
            </a:r>
            <a:r>
              <a:rPr lang="en-AU" altLang="en-US"/>
              <a:t>Mix Columns</a:t>
            </a:r>
          </a:p>
        </p:txBody>
      </p:sp>
      <p:sp>
        <p:nvSpPr>
          <p:cNvPr id="16387" name="Rectangle 3">
            <a:extLst>
              <a:ext uri="{FF2B5EF4-FFF2-40B4-BE49-F238E27FC236}">
                <a16:creationId xmlns:a16="http://schemas.microsoft.com/office/drawing/2014/main" id="{C853881A-E5EA-4FF6-98BB-CF9BA04B9EEB}"/>
              </a:ext>
            </a:extLst>
          </p:cNvPr>
          <p:cNvSpPr>
            <a:spLocks noGrp="1" noChangeArrowheads="1"/>
          </p:cNvSpPr>
          <p:nvPr>
            <p:ph idx="1"/>
          </p:nvPr>
        </p:nvSpPr>
        <p:spPr/>
        <p:txBody>
          <a:bodyPr/>
          <a:lstStyle/>
          <a:p>
            <a:pPr eaLnBrk="1" hangingPunct="1"/>
            <a:r>
              <a:rPr lang="en-US" altLang="en-US"/>
              <a:t>Có thể biểu diễn mỗi cột như 4 phương trình</a:t>
            </a:r>
          </a:p>
          <a:p>
            <a:pPr lvl="1" eaLnBrk="1" hangingPunct="1"/>
            <a:r>
              <a:rPr lang="en-US" altLang="en-US"/>
              <a:t>để tìm ra byte mới trong mỗi cột</a:t>
            </a:r>
          </a:p>
          <a:p>
            <a:pPr eaLnBrk="1" hangingPunct="1"/>
            <a:r>
              <a:rPr lang="en-US" altLang="en-US"/>
              <a:t>Mã yêu</a:t>
            </a:r>
            <a:r>
              <a:rPr lang="en-US" altLang="en-US" b="1"/>
              <a:t> </a:t>
            </a:r>
            <a:r>
              <a:rPr lang="en-US" altLang="en-US"/>
              <a:t>cầu sử dụng ma trận nghịch đảo</a:t>
            </a:r>
          </a:p>
          <a:p>
            <a:pPr lvl="1" eaLnBrk="1" hangingPunct="1"/>
            <a:r>
              <a:rPr lang="en-US" altLang="en-US"/>
              <a:t>Với hệ số lớn thì tính toán khó khăn hơn</a:t>
            </a:r>
          </a:p>
          <a:p>
            <a:pPr eaLnBrk="1" hangingPunct="1"/>
            <a:r>
              <a:rPr lang="en-US" altLang="en-US"/>
              <a:t>Có các đặc trưng khác như</a:t>
            </a:r>
          </a:p>
          <a:p>
            <a:pPr lvl="1" eaLnBrk="1" hangingPunct="1"/>
            <a:r>
              <a:rPr lang="en-US" altLang="en-US"/>
              <a:t>Mỗi cột là một đa thức bậc 3 gồm 4 số hạng</a:t>
            </a:r>
          </a:p>
          <a:p>
            <a:pPr lvl="1" eaLnBrk="1" hangingPunct="1"/>
            <a:r>
              <a:rPr lang="en-US" altLang="en-US"/>
              <a:t>Với hệ số trong GF(2</a:t>
            </a:r>
            <a:r>
              <a:rPr lang="en-US" altLang="en-US" baseline="30000"/>
              <a:t>8</a:t>
            </a:r>
            <a:r>
              <a:rPr lang="en-US" altLang="en-US"/>
              <a:t>)</a:t>
            </a:r>
          </a:p>
          <a:p>
            <a:pPr lvl="1" eaLnBrk="1" hangingPunct="1"/>
            <a:r>
              <a:rPr lang="en-US" altLang="en-US"/>
              <a:t>Đa thức với module  (x4+1) (chỉ có 1, 2, 3)</a:t>
            </a:r>
          </a:p>
          <a:p>
            <a:pPr eaLnBrk="1" hangingPunct="1">
              <a:buFont typeface="Wingdings" panose="05000000000000000000" pitchFamily="2" charset="2"/>
              <a:buNone/>
            </a:pPr>
            <a:endParaRPr lang="en-AU" alt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145305D-ABF3-48BB-A2B3-60DAD0312B7D}"/>
              </a:ext>
            </a:extLst>
          </p:cNvPr>
          <p:cNvSpPr>
            <a:spLocks noGrp="1" noChangeArrowheads="1"/>
          </p:cNvSpPr>
          <p:nvPr>
            <p:ph type="title"/>
          </p:nvPr>
        </p:nvSpPr>
        <p:spPr/>
        <p:txBody>
          <a:bodyPr/>
          <a:lstStyle/>
          <a:p>
            <a:pPr eaLnBrk="1" hangingPunct="1"/>
            <a:r>
              <a:rPr lang="en-US" altLang="en-US" sz="4000"/>
              <a:t>Cộng khoá quay vòng</a:t>
            </a:r>
            <a:br>
              <a:rPr lang="en-US" altLang="en-US" sz="4000"/>
            </a:br>
            <a:r>
              <a:rPr lang="en-AU" altLang="en-US" sz="4000"/>
              <a:t>Add Round Key</a:t>
            </a:r>
          </a:p>
        </p:txBody>
      </p:sp>
      <p:sp>
        <p:nvSpPr>
          <p:cNvPr id="17411" name="Rectangle 3">
            <a:extLst>
              <a:ext uri="{FF2B5EF4-FFF2-40B4-BE49-F238E27FC236}">
                <a16:creationId xmlns:a16="http://schemas.microsoft.com/office/drawing/2014/main" id="{D25F7F7E-D93A-4BEF-AED6-886220B94D7C}"/>
              </a:ext>
            </a:extLst>
          </p:cNvPr>
          <p:cNvSpPr>
            <a:spLocks noGrp="1" noChangeArrowheads="1"/>
          </p:cNvSpPr>
          <p:nvPr>
            <p:ph idx="1"/>
          </p:nvPr>
        </p:nvSpPr>
        <p:spPr/>
        <p:txBody>
          <a:bodyPr/>
          <a:lstStyle/>
          <a:p>
            <a:pPr eaLnBrk="1" hangingPunct="1">
              <a:lnSpc>
                <a:spcPct val="90000"/>
              </a:lnSpc>
            </a:pPr>
            <a:r>
              <a:rPr lang="en-US" altLang="en-US" sz="2800"/>
              <a:t>XOR trạng thái với 128 bit khoá quay vòng</a:t>
            </a:r>
          </a:p>
          <a:p>
            <a:pPr eaLnBrk="1" hangingPunct="1">
              <a:lnSpc>
                <a:spcPct val="90000"/>
              </a:lnSpc>
            </a:pPr>
            <a:r>
              <a:rPr lang="en-US" altLang="en-US" sz="2800"/>
              <a:t>Xử lý lại bằng cột (hiệu quả qua một loạt các thao tác bit)</a:t>
            </a:r>
          </a:p>
          <a:p>
            <a:pPr eaLnBrk="1" hangingPunct="1">
              <a:lnSpc>
                <a:spcPct val="90000"/>
              </a:lnSpc>
            </a:pPr>
            <a:r>
              <a:rPr lang="en-US" altLang="en-US" sz="2800"/>
              <a:t>Nghịch đảo cho giải mã hoàn toàn xác định vì  XOR là nghịch đảo với chính nó, XOR trùng với đảo bit của  khoá quay vòng</a:t>
            </a:r>
          </a:p>
          <a:p>
            <a:pPr eaLnBrk="1" hangingPunct="1">
              <a:lnSpc>
                <a:spcPct val="90000"/>
              </a:lnSpc>
            </a:pPr>
            <a:r>
              <a:rPr lang="en-US" altLang="en-US" sz="2800"/>
              <a:t>Thiết kế để đơn giản nhất có thể</a:t>
            </a:r>
          </a:p>
          <a:p>
            <a:pPr lvl="1" eaLnBrk="1" hangingPunct="1">
              <a:lnSpc>
                <a:spcPct val="90000"/>
              </a:lnSpc>
            </a:pPr>
            <a:r>
              <a:rPr lang="en-US" altLang="en-US" sz="2400"/>
              <a:t>Dạng mã Vernam với khoá mở rộng</a:t>
            </a:r>
          </a:p>
          <a:p>
            <a:pPr lvl="1" eaLnBrk="1" hangingPunct="1">
              <a:lnSpc>
                <a:spcPct val="90000"/>
              </a:lnSpc>
            </a:pPr>
            <a:r>
              <a:rPr lang="en-US" altLang="en-US" sz="2400"/>
              <a:t>Đòi hỏi thêm một số bước t ăng độ phức tạp/tính an toàn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a:extLst>
              <a:ext uri="{FF2B5EF4-FFF2-40B4-BE49-F238E27FC236}">
                <a16:creationId xmlns:a16="http://schemas.microsoft.com/office/drawing/2014/main" id="{04AE5267-B2F4-4A89-B300-86BCD780846B}"/>
              </a:ext>
            </a:extLst>
          </p:cNvPr>
          <p:cNvSpPr>
            <a:spLocks noGrp="1" noChangeArrowheads="1"/>
          </p:cNvSpPr>
          <p:nvPr>
            <p:ph type="title"/>
          </p:nvPr>
        </p:nvSpPr>
        <p:spPr/>
        <p:txBody>
          <a:bodyPr/>
          <a:lstStyle/>
          <a:p>
            <a:pPr eaLnBrk="1" hangingPunct="1"/>
            <a:r>
              <a:rPr lang="en-AU" altLang="en-US"/>
              <a:t>Add Round Key</a:t>
            </a:r>
          </a:p>
        </p:txBody>
      </p:sp>
      <p:pic>
        <p:nvPicPr>
          <p:cNvPr id="18435" name="Picture 1029">
            <a:extLst>
              <a:ext uri="{FF2B5EF4-FFF2-40B4-BE49-F238E27FC236}">
                <a16:creationId xmlns:a16="http://schemas.microsoft.com/office/drawing/2014/main" id="{63B174F1-D712-4592-A492-158D4F66FD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438400"/>
            <a:ext cx="7010400" cy="196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a:extLst>
              <a:ext uri="{FF2B5EF4-FFF2-40B4-BE49-F238E27FC236}">
                <a16:creationId xmlns:a16="http://schemas.microsoft.com/office/drawing/2014/main" id="{9447DCD3-45D9-467D-ABC7-0345658B85E0}"/>
              </a:ext>
            </a:extLst>
          </p:cNvPr>
          <p:cNvSpPr>
            <a:spLocks noGrp="1" noChangeArrowheads="1"/>
          </p:cNvSpPr>
          <p:nvPr>
            <p:ph type="title"/>
          </p:nvPr>
        </p:nvSpPr>
        <p:spPr/>
        <p:txBody>
          <a:bodyPr/>
          <a:lstStyle/>
          <a:p>
            <a:pPr eaLnBrk="1" hangingPunct="1"/>
            <a:r>
              <a:rPr lang="en-US" altLang="en-US"/>
              <a:t>AES Round</a:t>
            </a:r>
            <a:endParaRPr lang="en-AU" altLang="en-US"/>
          </a:p>
        </p:txBody>
      </p:sp>
      <p:pic>
        <p:nvPicPr>
          <p:cNvPr id="19459" name="Picture 1029">
            <a:extLst>
              <a:ext uri="{FF2B5EF4-FFF2-40B4-BE49-F238E27FC236}">
                <a16:creationId xmlns:a16="http://schemas.microsoft.com/office/drawing/2014/main" id="{5F665A15-04D5-4B6A-8699-C9D23EDCB1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371600"/>
            <a:ext cx="6675438" cy="515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010B79B-F7F1-4ECD-848A-5909A8C23918}"/>
              </a:ext>
            </a:extLst>
          </p:cNvPr>
          <p:cNvSpPr>
            <a:spLocks noGrp="1" noChangeArrowheads="1"/>
          </p:cNvSpPr>
          <p:nvPr>
            <p:ph type="title"/>
          </p:nvPr>
        </p:nvSpPr>
        <p:spPr/>
        <p:txBody>
          <a:bodyPr/>
          <a:lstStyle/>
          <a:p>
            <a:pPr eaLnBrk="1" hangingPunct="1"/>
            <a:r>
              <a:rPr lang="en-US" altLang="en-US" sz="4000"/>
              <a:t>Mở rộng khoá AES</a:t>
            </a:r>
            <a:br>
              <a:rPr lang="en-US" altLang="en-US" sz="4000"/>
            </a:br>
            <a:r>
              <a:rPr lang="en-US" altLang="en-US" sz="4000"/>
              <a:t>AES Key Expansion</a:t>
            </a:r>
            <a:endParaRPr lang="en-AU" altLang="en-US" sz="4000"/>
          </a:p>
        </p:txBody>
      </p:sp>
      <p:sp>
        <p:nvSpPr>
          <p:cNvPr id="20483" name="Rectangle 3">
            <a:extLst>
              <a:ext uri="{FF2B5EF4-FFF2-40B4-BE49-F238E27FC236}">
                <a16:creationId xmlns:a16="http://schemas.microsoft.com/office/drawing/2014/main" id="{04893C4D-BBCF-40F1-8A40-D4346925133E}"/>
              </a:ext>
            </a:extLst>
          </p:cNvPr>
          <p:cNvSpPr>
            <a:spLocks noGrp="1" noChangeArrowheads="1"/>
          </p:cNvSpPr>
          <p:nvPr>
            <p:ph idx="1"/>
          </p:nvPr>
        </p:nvSpPr>
        <p:spPr>
          <a:xfrm>
            <a:off x="457200" y="1676400"/>
            <a:ext cx="8362950" cy="4848225"/>
          </a:xfrm>
        </p:spPr>
        <p:txBody>
          <a:bodyPr/>
          <a:lstStyle/>
          <a:p>
            <a:pPr eaLnBrk="1" hangingPunct="1"/>
            <a:r>
              <a:rPr lang="en-US" altLang="en-US"/>
              <a:t>Dùng khoá 128 bit (16 byte) và mở rộng thành mảng gồm 44/52/60 từ 32 bit.</a:t>
            </a:r>
          </a:p>
          <a:p>
            <a:pPr eaLnBrk="1" hangingPunct="1"/>
            <a:r>
              <a:rPr lang="en-US" altLang="en-US"/>
              <a:t>Bắt đầu bằng việc copy khoá vào 4 từ đầu</a:t>
            </a:r>
          </a:p>
          <a:p>
            <a:pPr eaLnBrk="1" hangingPunct="1"/>
            <a:r>
              <a:rPr lang="en-US" altLang="en-US"/>
              <a:t>Sau đó tạo quay vòng từ mà phụ thuộc vào giá trị ở các vị trí trước và 4 vị trí sau cùng</a:t>
            </a:r>
          </a:p>
          <a:p>
            <a:pPr lvl="1" eaLnBrk="1" hangingPunct="1"/>
            <a:r>
              <a:rPr lang="en-US" altLang="en-US"/>
              <a:t>3 trong 4 trường hợp chỉ là XOR chúng cùng nhau</a:t>
            </a:r>
          </a:p>
          <a:p>
            <a:pPr lvl="1" eaLnBrk="1" hangingPunct="1"/>
            <a:r>
              <a:rPr lang="en-US" altLang="en-US"/>
              <a:t>Mỗi cái thứ 4 có S box + quay + XOR hằng số của trước đó trước khi XOR cùng nhau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F939CAC-1575-470C-A7EF-91CF3499A7A4}"/>
              </a:ext>
            </a:extLst>
          </p:cNvPr>
          <p:cNvSpPr>
            <a:spLocks noGrp="1" noChangeArrowheads="1"/>
          </p:cNvSpPr>
          <p:nvPr>
            <p:ph type="title"/>
          </p:nvPr>
        </p:nvSpPr>
        <p:spPr/>
        <p:txBody>
          <a:bodyPr/>
          <a:lstStyle/>
          <a:p>
            <a:pPr eaLnBrk="1" hangingPunct="1"/>
            <a:r>
              <a:rPr lang="en-US" altLang="en-US"/>
              <a:t>Nguồn gốc - Origins</a:t>
            </a:r>
            <a:endParaRPr lang="en-AU" altLang="en-US"/>
          </a:p>
        </p:txBody>
      </p:sp>
      <p:sp>
        <p:nvSpPr>
          <p:cNvPr id="3075" name="Rectangle 3">
            <a:extLst>
              <a:ext uri="{FF2B5EF4-FFF2-40B4-BE49-F238E27FC236}">
                <a16:creationId xmlns:a16="http://schemas.microsoft.com/office/drawing/2014/main" id="{A48269C2-EA92-488C-8663-49FB920CE88E}"/>
              </a:ext>
            </a:extLst>
          </p:cNvPr>
          <p:cNvSpPr>
            <a:spLocks noGrp="1" noChangeArrowheads="1"/>
          </p:cNvSpPr>
          <p:nvPr>
            <p:ph idx="1"/>
          </p:nvPr>
        </p:nvSpPr>
        <p:spPr/>
        <p:txBody>
          <a:bodyPr/>
          <a:lstStyle/>
          <a:p>
            <a:pPr eaLnBrk="1" hangingPunct="1">
              <a:lnSpc>
                <a:spcPct val="90000"/>
              </a:lnSpc>
            </a:pPr>
            <a:r>
              <a:rPr lang="en-US" altLang="en-US" sz="2400"/>
              <a:t>Rõ ràng cần phải thay thế DES:</a:t>
            </a:r>
          </a:p>
          <a:p>
            <a:pPr lvl="1" eaLnBrk="1" hangingPunct="1">
              <a:lnSpc>
                <a:spcPct val="90000"/>
              </a:lnSpc>
            </a:pPr>
            <a:r>
              <a:rPr lang="en-US" altLang="en-US" sz="2000"/>
              <a:t>Vì có những tấn công về mặt lý thuyết có thể bẻ nó</a:t>
            </a:r>
          </a:p>
          <a:p>
            <a:pPr lvl="1" eaLnBrk="1" hangingPunct="1">
              <a:lnSpc>
                <a:spcPct val="90000"/>
              </a:lnSpc>
            </a:pPr>
            <a:r>
              <a:rPr lang="en-US" altLang="en-US" sz="2000"/>
              <a:t>Có tấn công  nghiên cứu thấu đáo khoá đã được trình diễn</a:t>
            </a:r>
          </a:p>
          <a:p>
            <a:pPr eaLnBrk="1" hangingPunct="1">
              <a:lnSpc>
                <a:spcPct val="90000"/>
              </a:lnSpc>
            </a:pPr>
            <a:r>
              <a:rPr lang="en-US" altLang="en-US" sz="2400"/>
              <a:t>Cần sử dụng triple DES, nhưng chậm và với khối nhỏ</a:t>
            </a:r>
          </a:p>
          <a:p>
            <a:pPr eaLnBrk="1" hangingPunct="1">
              <a:lnSpc>
                <a:spcPct val="90000"/>
              </a:lnSpc>
            </a:pPr>
            <a:r>
              <a:rPr lang="en-US" altLang="en-US" sz="2400"/>
              <a:t>Viện chuẩn quốc gia Hoa kỳ US NIST ra lời kêu gọi tìm kiếm mã mới vào năm 1997</a:t>
            </a:r>
          </a:p>
          <a:p>
            <a:pPr eaLnBrk="1" hangingPunct="1">
              <a:lnSpc>
                <a:spcPct val="90000"/>
              </a:lnSpc>
            </a:pPr>
            <a:r>
              <a:rPr lang="en-US" altLang="en-US" sz="2400"/>
              <a:t> 15 đề cử được chấp nhận vào 6/98</a:t>
            </a:r>
          </a:p>
          <a:p>
            <a:pPr eaLnBrk="1" hangingPunct="1">
              <a:lnSpc>
                <a:spcPct val="90000"/>
              </a:lnSpc>
            </a:pPr>
            <a:r>
              <a:rPr lang="en-US" altLang="en-US" sz="2400"/>
              <a:t> 5 được rút gọn vào 6/99</a:t>
            </a:r>
          </a:p>
          <a:p>
            <a:pPr eaLnBrk="1" hangingPunct="1">
              <a:lnSpc>
                <a:spcPct val="90000"/>
              </a:lnSpc>
            </a:pPr>
            <a:r>
              <a:rPr lang="en-US" altLang="en-US" sz="2400"/>
              <a:t>Rijndael được chọn làm chuẩn mã nâng cao vào 10/2000</a:t>
            </a:r>
          </a:p>
          <a:p>
            <a:pPr eaLnBrk="1" hangingPunct="1">
              <a:lnSpc>
                <a:spcPct val="90000"/>
              </a:lnSpc>
            </a:pPr>
            <a:r>
              <a:rPr lang="en-US" altLang="en-US" sz="2400"/>
              <a:t>Được xuất bản là chuẩn </a:t>
            </a:r>
            <a:r>
              <a:rPr lang="en-AU" altLang="en-US" sz="2400"/>
              <a:t>FIPS PUB 197 vào 11/2001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EF18E9AE-AC00-4951-9729-CED987A0846C}"/>
              </a:ext>
            </a:extLst>
          </p:cNvPr>
          <p:cNvSpPr>
            <a:spLocks noGrp="1" noChangeArrowheads="1"/>
          </p:cNvSpPr>
          <p:nvPr>
            <p:ph type="title"/>
          </p:nvPr>
        </p:nvSpPr>
        <p:spPr/>
        <p:txBody>
          <a:bodyPr/>
          <a:lstStyle/>
          <a:p>
            <a:pPr eaLnBrk="1" hangingPunct="1"/>
            <a:r>
              <a:rPr lang="en-US" altLang="en-US"/>
              <a:t>AES Key Expansion</a:t>
            </a:r>
            <a:endParaRPr lang="en-AU" altLang="en-US"/>
          </a:p>
        </p:txBody>
      </p:sp>
      <p:pic>
        <p:nvPicPr>
          <p:cNvPr id="21507" name="Picture 5">
            <a:extLst>
              <a:ext uri="{FF2B5EF4-FFF2-40B4-BE49-F238E27FC236}">
                <a16:creationId xmlns:a16="http://schemas.microsoft.com/office/drawing/2014/main" id="{72696C8E-1349-4C05-B3B0-DDC690D3D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752600"/>
            <a:ext cx="366712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5830E86-867D-4A26-AED9-D259E50911A6}"/>
              </a:ext>
            </a:extLst>
          </p:cNvPr>
          <p:cNvSpPr>
            <a:spLocks noGrp="1" noChangeArrowheads="1"/>
          </p:cNvSpPr>
          <p:nvPr>
            <p:ph type="title"/>
          </p:nvPr>
        </p:nvSpPr>
        <p:spPr/>
        <p:txBody>
          <a:bodyPr/>
          <a:lstStyle/>
          <a:p>
            <a:pPr eaLnBrk="1" hangingPunct="1"/>
            <a:r>
              <a:rPr lang="en-US" altLang="en-US" sz="4000"/>
              <a:t>Lý do mở rộng khoá </a:t>
            </a:r>
            <a:br>
              <a:rPr lang="en-US" altLang="en-US" sz="4000"/>
            </a:br>
            <a:r>
              <a:rPr lang="en-US" altLang="en-US" sz="4000"/>
              <a:t>Key Expansion Rationale</a:t>
            </a:r>
            <a:endParaRPr lang="en-AU" altLang="en-US" sz="4000"/>
          </a:p>
        </p:txBody>
      </p:sp>
      <p:sp>
        <p:nvSpPr>
          <p:cNvPr id="22531" name="Rectangle 3">
            <a:extLst>
              <a:ext uri="{FF2B5EF4-FFF2-40B4-BE49-F238E27FC236}">
                <a16:creationId xmlns:a16="http://schemas.microsoft.com/office/drawing/2014/main" id="{9399E34C-CB2A-42CE-B6A0-FFA685631005}"/>
              </a:ext>
            </a:extLst>
          </p:cNvPr>
          <p:cNvSpPr>
            <a:spLocks noGrp="1" noChangeArrowheads="1"/>
          </p:cNvSpPr>
          <p:nvPr>
            <p:ph idx="1"/>
          </p:nvPr>
        </p:nvSpPr>
        <p:spPr>
          <a:xfrm>
            <a:off x="457200" y="1676400"/>
            <a:ext cx="8458200" cy="4454525"/>
          </a:xfrm>
        </p:spPr>
        <p:txBody>
          <a:bodyPr/>
          <a:lstStyle/>
          <a:p>
            <a:pPr eaLnBrk="1" hangingPunct="1"/>
            <a:r>
              <a:rPr lang="en-US" altLang="en-US" sz="2800"/>
              <a:t>Thiết kế chống các tấn công đã biết</a:t>
            </a:r>
          </a:p>
          <a:p>
            <a:pPr eaLnBrk="1" hangingPunct="1"/>
            <a:r>
              <a:rPr lang="en-US" altLang="en-US" sz="2800"/>
              <a:t>các tiêu chuẩn thiết kế bao gồm</a:t>
            </a:r>
          </a:p>
          <a:p>
            <a:pPr lvl="1" eaLnBrk="1" hangingPunct="1"/>
            <a:r>
              <a:rPr lang="en-US" altLang="en-US" sz="2400"/>
              <a:t>Biết một phần khoá không đủ để biết nhiều hơn</a:t>
            </a:r>
          </a:p>
          <a:p>
            <a:pPr lvl="1" eaLnBrk="1" hangingPunct="1"/>
            <a:r>
              <a:rPr lang="en-US" altLang="en-US" sz="2400"/>
              <a:t>Phép biến đổi nghịch đảo được</a:t>
            </a:r>
          </a:p>
          <a:p>
            <a:pPr lvl="1" eaLnBrk="1" hangingPunct="1"/>
            <a:r>
              <a:rPr lang="en-US" altLang="en-US" sz="2400"/>
              <a:t>Nhanh đối với nhiều kiểu CPU</a:t>
            </a:r>
          </a:p>
          <a:p>
            <a:pPr lvl="1" eaLnBrk="1" hangingPunct="1"/>
            <a:r>
              <a:rPr lang="en-US" altLang="en-US" sz="2400"/>
              <a:t>Sử dụng hằng số vòng để làm mất tính đối xứng</a:t>
            </a:r>
          </a:p>
          <a:p>
            <a:pPr lvl="1" eaLnBrk="1" hangingPunct="1"/>
            <a:r>
              <a:rPr lang="en-US" altLang="en-US" sz="2400"/>
              <a:t>Khuếch tán bit khoá thành khoá vòng</a:t>
            </a:r>
          </a:p>
          <a:p>
            <a:pPr lvl="1" eaLnBrk="1" hangingPunct="1"/>
            <a:r>
              <a:rPr lang="en-US" altLang="en-US" sz="2400"/>
              <a:t>Có đủ tính phi đối xứng để chống thám mã</a:t>
            </a:r>
          </a:p>
          <a:p>
            <a:pPr lvl="1" eaLnBrk="1" hangingPunct="1"/>
            <a:r>
              <a:rPr lang="en-US" altLang="en-US" sz="2400"/>
              <a:t>Đơn giản trong việc giải mã</a:t>
            </a:r>
            <a:r>
              <a:rPr lang="en-US" altLang="en-US"/>
              <a:t> </a:t>
            </a:r>
            <a:endParaRPr lang="en-US"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CE5B294-FD9B-4803-BD31-454ACA56FE2D}"/>
              </a:ext>
            </a:extLst>
          </p:cNvPr>
          <p:cNvSpPr>
            <a:spLocks noGrp="1" noChangeArrowheads="1"/>
          </p:cNvSpPr>
          <p:nvPr>
            <p:ph type="title"/>
          </p:nvPr>
        </p:nvSpPr>
        <p:spPr/>
        <p:txBody>
          <a:bodyPr/>
          <a:lstStyle/>
          <a:p>
            <a:pPr eaLnBrk="1" hangingPunct="1"/>
            <a:r>
              <a:rPr lang="en-US" altLang="en-US" sz="4000"/>
              <a:t>Giải mã AES</a:t>
            </a:r>
            <a:br>
              <a:rPr lang="en-US" altLang="en-US" sz="4000"/>
            </a:br>
            <a:r>
              <a:rPr lang="en-US" altLang="en-US" sz="4000"/>
              <a:t>AES Decryption</a:t>
            </a:r>
            <a:endParaRPr lang="en-AU" altLang="en-US" sz="4000"/>
          </a:p>
        </p:txBody>
      </p:sp>
      <p:sp>
        <p:nvSpPr>
          <p:cNvPr id="23555" name="Rectangle 3">
            <a:extLst>
              <a:ext uri="{FF2B5EF4-FFF2-40B4-BE49-F238E27FC236}">
                <a16:creationId xmlns:a16="http://schemas.microsoft.com/office/drawing/2014/main" id="{3CAC0269-FE4F-45D5-A162-18679EAF464A}"/>
              </a:ext>
            </a:extLst>
          </p:cNvPr>
          <p:cNvSpPr>
            <a:spLocks noGrp="1" noChangeArrowheads="1"/>
          </p:cNvSpPr>
          <p:nvPr>
            <p:ph idx="1"/>
          </p:nvPr>
        </p:nvSpPr>
        <p:spPr/>
        <p:txBody>
          <a:bodyPr/>
          <a:lstStyle/>
          <a:p>
            <a:pPr eaLnBrk="1" hangingPunct="1"/>
            <a:r>
              <a:rPr lang="en-US" altLang="en-US" sz="2800"/>
              <a:t>Giải mã không trùng với mã vì các bước thực hiện không theo thứ tự ngược lại</a:t>
            </a:r>
          </a:p>
          <a:p>
            <a:pPr eaLnBrk="1" hangingPunct="1"/>
            <a:r>
              <a:rPr lang="en-US" altLang="en-US" sz="2800"/>
              <a:t>Nhưng có thể xác định mã nghịch đảo tương đương với các bước đã làm đối với mã</a:t>
            </a:r>
          </a:p>
          <a:p>
            <a:pPr lvl="1" eaLnBrk="1" hangingPunct="1"/>
            <a:r>
              <a:rPr lang="en-US" altLang="en-US" sz="2400"/>
              <a:t>Nhưng sử dụng ngược lại với từng bước</a:t>
            </a:r>
          </a:p>
          <a:p>
            <a:pPr lvl="1" eaLnBrk="1" hangingPunct="1"/>
            <a:r>
              <a:rPr lang="en-US" altLang="en-US" sz="2400"/>
              <a:t>Với khoá con khác nhau</a:t>
            </a:r>
          </a:p>
          <a:p>
            <a:pPr eaLnBrk="1" hangingPunct="1"/>
            <a:r>
              <a:rPr lang="en-US" altLang="en-US" sz="2800"/>
              <a:t>Thực hiện được vì kết quả không thay đổi khi</a:t>
            </a:r>
          </a:p>
          <a:p>
            <a:pPr lvl="1" eaLnBrk="1" hangingPunct="1"/>
            <a:r>
              <a:rPr lang="en-US" altLang="en-US" sz="2400"/>
              <a:t>Đổi lại phép thế byte và dịch các hàng</a:t>
            </a:r>
          </a:p>
          <a:p>
            <a:pPr lvl="1" eaLnBrk="1" hangingPunct="1"/>
            <a:r>
              <a:rPr lang="en-US" altLang="en-US" sz="2400"/>
              <a:t>Đổi lại việc trộn các cột  và bổ sung khoá vòng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8A262A4-67C3-4ED5-8AF9-0596DE49AC3F}"/>
              </a:ext>
            </a:extLst>
          </p:cNvPr>
          <p:cNvSpPr>
            <a:spLocks noGrp="1" noChangeArrowheads="1"/>
          </p:cNvSpPr>
          <p:nvPr>
            <p:ph type="title"/>
          </p:nvPr>
        </p:nvSpPr>
        <p:spPr/>
        <p:txBody>
          <a:bodyPr/>
          <a:lstStyle/>
          <a:p>
            <a:pPr eaLnBrk="1" hangingPunct="1"/>
            <a:r>
              <a:rPr lang="en-US" altLang="en-US"/>
              <a:t>AES Decryption</a:t>
            </a:r>
            <a:endParaRPr lang="en-AU" altLang="en-US"/>
          </a:p>
        </p:txBody>
      </p:sp>
      <p:pic>
        <p:nvPicPr>
          <p:cNvPr id="24579" name="Picture 5">
            <a:extLst>
              <a:ext uri="{FF2B5EF4-FFF2-40B4-BE49-F238E27FC236}">
                <a16:creationId xmlns:a16="http://schemas.microsoft.com/office/drawing/2014/main" id="{F9EABC10-514B-441D-A04E-5D15A0D32B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447800"/>
            <a:ext cx="3390900"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A2B9E60-1D89-4299-9E17-BBC0554FA533}"/>
              </a:ext>
            </a:extLst>
          </p:cNvPr>
          <p:cNvSpPr>
            <a:spLocks noGrp="1" noChangeArrowheads="1"/>
          </p:cNvSpPr>
          <p:nvPr>
            <p:ph type="title"/>
          </p:nvPr>
        </p:nvSpPr>
        <p:spPr/>
        <p:txBody>
          <a:bodyPr/>
          <a:lstStyle/>
          <a:p>
            <a:pPr eaLnBrk="1" hangingPunct="1"/>
            <a:r>
              <a:rPr lang="en-US" altLang="en-US" sz="4000"/>
              <a:t>Các khía cạnh cài đặt Implementation Aspects</a:t>
            </a:r>
            <a:endParaRPr lang="en-AU" altLang="en-US" sz="4000"/>
          </a:p>
        </p:txBody>
      </p:sp>
      <p:sp>
        <p:nvSpPr>
          <p:cNvPr id="25603" name="Rectangle 3">
            <a:extLst>
              <a:ext uri="{FF2B5EF4-FFF2-40B4-BE49-F238E27FC236}">
                <a16:creationId xmlns:a16="http://schemas.microsoft.com/office/drawing/2014/main" id="{F7076684-7C28-4403-867A-F2A544A0C8CC}"/>
              </a:ext>
            </a:extLst>
          </p:cNvPr>
          <p:cNvSpPr>
            <a:spLocks noGrp="1" noChangeArrowheads="1"/>
          </p:cNvSpPr>
          <p:nvPr>
            <p:ph idx="1"/>
          </p:nvPr>
        </p:nvSpPr>
        <p:spPr/>
        <p:txBody>
          <a:bodyPr/>
          <a:lstStyle/>
          <a:p>
            <a:pPr eaLnBrk="1" hangingPunct="1"/>
            <a:r>
              <a:rPr lang="en-US" altLang="en-US"/>
              <a:t>có thể cài đặt hiệu quả trên CPU 8 bit</a:t>
            </a:r>
          </a:p>
          <a:p>
            <a:pPr lvl="1" eaLnBrk="1" hangingPunct="1"/>
            <a:r>
              <a:rPr lang="en-US" altLang="en-US"/>
              <a:t>Phép thế byte làm việc trên các byte sử dụng bảng với 256 đầu vào</a:t>
            </a:r>
          </a:p>
          <a:p>
            <a:pPr lvl="1" eaLnBrk="1" hangingPunct="1"/>
            <a:r>
              <a:rPr lang="en-US" altLang="en-US"/>
              <a:t>Dịch hàng là phép dịch byte đơn giản</a:t>
            </a:r>
          </a:p>
          <a:p>
            <a:pPr lvl="1" eaLnBrk="1" hangingPunct="1"/>
            <a:r>
              <a:rPr lang="en-US" altLang="en-US"/>
              <a:t>Cộng khoá vòng làm việc trên byte XOR</a:t>
            </a:r>
          </a:p>
          <a:p>
            <a:pPr lvl="1" eaLnBrk="1" hangingPunct="1"/>
            <a:r>
              <a:rPr lang="en-US" altLang="en-US"/>
              <a:t>Các cột hỗn hợp yêu cầu nhân ma trận trong GF(2</a:t>
            </a:r>
            <a:r>
              <a:rPr lang="en-US" altLang="en-US" baseline="30000"/>
              <a:t>8</a:t>
            </a:r>
            <a:r>
              <a:rPr lang="en-US" altLang="en-US"/>
              <a:t>) mà làm việc trên giá trị các byte, có thể đơn giản bằng cách tra bảng</a:t>
            </a:r>
          </a:p>
          <a:p>
            <a:pPr lvl="2" eaLnBrk="1" hangingPunct="1">
              <a:buFontTx/>
              <a:buNone/>
            </a:pPr>
            <a:endParaRPr lang="en-AU"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29E99B4-7CCA-4D23-954B-41FE51EC0017}"/>
              </a:ext>
            </a:extLst>
          </p:cNvPr>
          <p:cNvSpPr>
            <a:spLocks noGrp="1" noChangeArrowheads="1"/>
          </p:cNvSpPr>
          <p:nvPr>
            <p:ph type="title"/>
          </p:nvPr>
        </p:nvSpPr>
        <p:spPr/>
        <p:txBody>
          <a:bodyPr/>
          <a:lstStyle/>
          <a:p>
            <a:pPr eaLnBrk="1" hangingPunct="1"/>
            <a:r>
              <a:rPr lang="en-US" altLang="en-US" sz="4000"/>
              <a:t>Các khía cạnh cài đặt Implementation Aspects</a:t>
            </a:r>
            <a:endParaRPr lang="en-AU" altLang="en-US" sz="4000"/>
          </a:p>
        </p:txBody>
      </p:sp>
      <p:sp>
        <p:nvSpPr>
          <p:cNvPr id="26627" name="Rectangle 3">
            <a:extLst>
              <a:ext uri="{FF2B5EF4-FFF2-40B4-BE49-F238E27FC236}">
                <a16:creationId xmlns:a16="http://schemas.microsoft.com/office/drawing/2014/main" id="{0F63055B-3AD9-4262-AC14-DD0F72688492}"/>
              </a:ext>
            </a:extLst>
          </p:cNvPr>
          <p:cNvSpPr>
            <a:spLocks noGrp="1" noChangeArrowheads="1"/>
          </p:cNvSpPr>
          <p:nvPr>
            <p:ph idx="1"/>
          </p:nvPr>
        </p:nvSpPr>
        <p:spPr/>
        <p:txBody>
          <a:bodyPr/>
          <a:lstStyle/>
          <a:p>
            <a:pPr eaLnBrk="1" hangingPunct="1"/>
            <a:r>
              <a:rPr lang="en-US" altLang="en-US"/>
              <a:t>Xác định lại các bước để sử dụng từ 32 bit</a:t>
            </a:r>
          </a:p>
          <a:p>
            <a:pPr eaLnBrk="1" hangingPunct="1"/>
            <a:r>
              <a:rPr lang="en-US" altLang="en-US"/>
              <a:t>Có thể tính trước 4 bảng với 256 đầu vào</a:t>
            </a:r>
          </a:p>
          <a:p>
            <a:pPr eaLnBrk="1" hangingPunct="1"/>
            <a:r>
              <a:rPr lang="en-US" altLang="en-US"/>
              <a:t>Sau đó mỗi cột trong mỗi vòng có thể tính bằng cách tra 4 bảng và 4 XOR</a:t>
            </a:r>
          </a:p>
          <a:p>
            <a:pPr eaLnBrk="1" hangingPunct="1"/>
            <a:r>
              <a:rPr lang="en-US" altLang="en-US"/>
              <a:t>Cần 16 Kb để lưu các bảng</a:t>
            </a:r>
          </a:p>
          <a:p>
            <a:pPr eaLnBrk="1" hangingPunct="1"/>
            <a:r>
              <a:rPr lang="en-US" altLang="en-US"/>
              <a:t>Những nhà thiết kế tin tưởng rằng việc cài đặt rất hiệu quả này là yếu tố cơ bản trong việc chọn nó là mã AES</a:t>
            </a:r>
            <a:r>
              <a:rPr lang="en-US" altLang="en-US" sz="280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EE1D1ED-9DC4-4F42-AD77-0CB47C750324}"/>
              </a:ext>
            </a:extLst>
          </p:cNvPr>
          <p:cNvSpPr>
            <a:spLocks noGrp="1" noChangeArrowheads="1"/>
          </p:cNvSpPr>
          <p:nvPr>
            <p:ph type="title"/>
          </p:nvPr>
        </p:nvSpPr>
        <p:spPr/>
        <p:txBody>
          <a:bodyPr/>
          <a:lstStyle/>
          <a:p>
            <a:pPr eaLnBrk="1" hangingPunct="1"/>
            <a:r>
              <a:rPr lang="en-US" altLang="en-US"/>
              <a:t>Summary</a:t>
            </a:r>
            <a:endParaRPr lang="en-AU" altLang="en-US"/>
          </a:p>
        </p:txBody>
      </p:sp>
      <p:sp>
        <p:nvSpPr>
          <p:cNvPr id="27651" name="Rectangle 3">
            <a:extLst>
              <a:ext uri="{FF2B5EF4-FFF2-40B4-BE49-F238E27FC236}">
                <a16:creationId xmlns:a16="http://schemas.microsoft.com/office/drawing/2014/main" id="{C0B198AF-10FB-4CFA-89C8-7FC17B8AC28E}"/>
              </a:ext>
            </a:extLst>
          </p:cNvPr>
          <p:cNvSpPr>
            <a:spLocks noGrp="1" noChangeArrowheads="1"/>
          </p:cNvSpPr>
          <p:nvPr>
            <p:ph idx="1"/>
          </p:nvPr>
        </p:nvSpPr>
        <p:spPr/>
        <p:txBody>
          <a:bodyPr/>
          <a:lstStyle/>
          <a:p>
            <a:pPr eaLnBrk="1" hangingPunct="1"/>
            <a:r>
              <a:rPr lang="en-US" altLang="en-US"/>
              <a:t>have considered:</a:t>
            </a:r>
          </a:p>
          <a:p>
            <a:pPr lvl="1" eaLnBrk="1" hangingPunct="1"/>
            <a:r>
              <a:rPr lang="en-US" altLang="en-US"/>
              <a:t>the AES selection process</a:t>
            </a:r>
          </a:p>
          <a:p>
            <a:pPr lvl="1" eaLnBrk="1" hangingPunct="1"/>
            <a:r>
              <a:rPr lang="en-US" altLang="en-US"/>
              <a:t>the details of Rijndael – the AES cipher</a:t>
            </a:r>
          </a:p>
          <a:p>
            <a:pPr lvl="1" eaLnBrk="1" hangingPunct="1"/>
            <a:r>
              <a:rPr lang="en-US" altLang="en-US"/>
              <a:t>looked at the steps in each round</a:t>
            </a:r>
          </a:p>
          <a:p>
            <a:pPr lvl="1" eaLnBrk="1" hangingPunct="1"/>
            <a:r>
              <a:rPr lang="en-US" altLang="en-US"/>
              <a:t>the key expansion</a:t>
            </a:r>
          </a:p>
          <a:p>
            <a:pPr lvl="1" eaLnBrk="1" hangingPunct="1"/>
            <a:r>
              <a:rPr lang="en-US" altLang="en-US"/>
              <a:t>implementation aspects</a:t>
            </a:r>
          </a:p>
          <a:p>
            <a:pPr lvl="1" eaLnBrk="1" hangingPunct="1"/>
            <a:endParaRPr lang="en-US" altLang="en-US"/>
          </a:p>
          <a:p>
            <a:pPr lvl="1" eaLnBrk="1" hangingPunct="1"/>
            <a:endParaRPr lang="en-AU"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6910DB86-4BE0-442E-B916-329786608E60}"/>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AU" sz="4000"/>
              <a:t>Yêu cầu của AES</a:t>
            </a:r>
            <a:br>
              <a:rPr lang="en-AU" sz="4000"/>
            </a:br>
            <a:r>
              <a:rPr lang="en-AU" sz="4000"/>
              <a:t>AES Requirements</a:t>
            </a:r>
          </a:p>
        </p:txBody>
      </p:sp>
      <p:sp>
        <p:nvSpPr>
          <p:cNvPr id="4099" name="Rectangle 3">
            <a:extLst>
              <a:ext uri="{FF2B5EF4-FFF2-40B4-BE49-F238E27FC236}">
                <a16:creationId xmlns:a16="http://schemas.microsoft.com/office/drawing/2014/main" id="{0C18C2E9-B7A7-4395-8A6A-EFAA38890813}"/>
              </a:ext>
            </a:extLst>
          </p:cNvPr>
          <p:cNvSpPr>
            <a:spLocks noGrp="1" noChangeArrowheads="1"/>
          </p:cNvSpPr>
          <p:nvPr>
            <p:ph idx="1"/>
          </p:nvPr>
        </p:nvSpPr>
        <p:spPr/>
        <p:txBody>
          <a:bodyPr/>
          <a:lstStyle/>
          <a:p>
            <a:pPr eaLnBrk="1" hangingPunct="1"/>
            <a:r>
              <a:rPr lang="en-US" altLang="en-US" sz="2800"/>
              <a:t>Mã khối đối xứng khoá riêng</a:t>
            </a:r>
          </a:p>
          <a:p>
            <a:pPr eaLnBrk="1" hangingPunct="1"/>
            <a:r>
              <a:rPr lang="en-US" altLang="en-US" sz="2800"/>
              <a:t>Dữ liệu 128 bit, các khoá 128, 192, 256 bit</a:t>
            </a:r>
          </a:p>
          <a:p>
            <a:pPr eaLnBrk="1" hangingPunct="1"/>
            <a:r>
              <a:rPr lang="en-US" altLang="en-US" sz="2800"/>
              <a:t>Mạnh và nhanh hơn Triple DES</a:t>
            </a:r>
          </a:p>
          <a:p>
            <a:pPr eaLnBrk="1" hangingPunct="1"/>
            <a:r>
              <a:rPr lang="en-US" altLang="en-US" sz="2800"/>
              <a:t>Thời gian sống khoảng 20-30 năm (+ thời gian lưu trữ)</a:t>
            </a:r>
          </a:p>
          <a:p>
            <a:pPr eaLnBrk="1" hangingPunct="1"/>
            <a:r>
              <a:rPr lang="en-US" altLang="en-US" sz="2800"/>
              <a:t>Cung cấp chi tiết thiết kế và đặc tả đầy đủ</a:t>
            </a:r>
          </a:p>
          <a:p>
            <a:pPr eaLnBrk="1" hangingPunct="1"/>
            <a:r>
              <a:rPr lang="en-US" altLang="en-US" sz="2800"/>
              <a:t>Cài đặt trên cả C và Java</a:t>
            </a:r>
          </a:p>
          <a:p>
            <a:pPr eaLnBrk="1" hangingPunct="1"/>
            <a:r>
              <a:rPr lang="en-US" altLang="en-US" sz="2800"/>
              <a:t>NIST in rút gọn mọi đề xuất và phân tích không phân loại </a:t>
            </a:r>
            <a:endParaRPr lang="en-AU"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447ECC2-BB3E-4FC4-9BAF-68726FB9C70F}"/>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US" sz="4000" dirty="0" err="1"/>
              <a:t>Tiêu</a:t>
            </a:r>
            <a:r>
              <a:rPr lang="en-US" sz="4000" dirty="0"/>
              <a:t> </a:t>
            </a:r>
            <a:r>
              <a:rPr lang="en-US" sz="4000" dirty="0" err="1"/>
              <a:t>chuẩn</a:t>
            </a:r>
            <a:r>
              <a:rPr lang="en-US" sz="4000" dirty="0"/>
              <a:t> </a:t>
            </a:r>
            <a:r>
              <a:rPr lang="en-US" sz="4000" dirty="0" err="1"/>
              <a:t>triển</a:t>
            </a:r>
            <a:r>
              <a:rPr lang="en-US" sz="4000" dirty="0"/>
              <a:t> </a:t>
            </a:r>
            <a:r>
              <a:rPr lang="en-US" sz="4000" dirty="0" err="1"/>
              <a:t>khai</a:t>
            </a:r>
            <a:r>
              <a:rPr lang="en-US" sz="4000" dirty="0"/>
              <a:t> </a:t>
            </a:r>
            <a:r>
              <a:rPr lang="en-US" sz="4000" dirty="0" err="1"/>
              <a:t>của</a:t>
            </a:r>
            <a:r>
              <a:rPr lang="en-US" sz="4000" dirty="0"/>
              <a:t> AES </a:t>
            </a:r>
            <a:r>
              <a:rPr lang="en-AU" sz="4000" dirty="0"/>
              <a:t>– </a:t>
            </a:r>
            <a:br>
              <a:rPr lang="en-AU" sz="4000" dirty="0"/>
            </a:br>
            <a:r>
              <a:rPr lang="en-AU" sz="4000" dirty="0"/>
              <a:t>AES Evaluation Criteria</a:t>
            </a:r>
          </a:p>
        </p:txBody>
      </p:sp>
      <p:sp>
        <p:nvSpPr>
          <p:cNvPr id="5123" name="Rectangle 3">
            <a:extLst>
              <a:ext uri="{FF2B5EF4-FFF2-40B4-BE49-F238E27FC236}">
                <a16:creationId xmlns:a16="http://schemas.microsoft.com/office/drawing/2014/main" id="{80F3B869-29C7-4639-8383-F1B3853D8838}"/>
              </a:ext>
            </a:extLst>
          </p:cNvPr>
          <p:cNvSpPr>
            <a:spLocks noGrp="1" noChangeArrowheads="1"/>
          </p:cNvSpPr>
          <p:nvPr>
            <p:ph idx="1"/>
          </p:nvPr>
        </p:nvSpPr>
        <p:spPr/>
        <p:txBody>
          <a:bodyPr/>
          <a:lstStyle/>
          <a:p>
            <a:pPr eaLnBrk="1" hangingPunct="1"/>
            <a:r>
              <a:rPr lang="en-US" altLang="en-US" sz="2800"/>
              <a:t>Tiêu chuẩn ban đầu:</a:t>
            </a:r>
          </a:p>
          <a:p>
            <a:pPr lvl="1" eaLnBrk="1" hangingPunct="1"/>
            <a:r>
              <a:rPr lang="en-US" altLang="en-US" sz="2400"/>
              <a:t>An toàn - chống đỡ mọi tấn công thám mã về thực tế</a:t>
            </a:r>
          </a:p>
          <a:p>
            <a:pPr lvl="1" eaLnBrk="1" hangingPunct="1"/>
            <a:r>
              <a:rPr lang="en-US" altLang="en-US" sz="2400"/>
              <a:t>Giá trị về mặt tính toán</a:t>
            </a:r>
          </a:p>
          <a:p>
            <a:pPr lvl="1" eaLnBrk="1" hangingPunct="1"/>
            <a:r>
              <a:rPr lang="en-US" altLang="en-US" sz="2400"/>
              <a:t>Các đặc trưng cài đặt và thuật toán</a:t>
            </a:r>
          </a:p>
          <a:p>
            <a:pPr eaLnBrk="1" hangingPunct="1"/>
            <a:r>
              <a:rPr lang="en-US" altLang="en-US" sz="2800"/>
              <a:t>Tiêu chuẩn cuối cùng:</a:t>
            </a:r>
          </a:p>
          <a:p>
            <a:pPr lvl="1" eaLnBrk="1" hangingPunct="1"/>
            <a:r>
              <a:rPr lang="en-US" altLang="en-US" sz="2400"/>
              <a:t>An toàn tổng thể</a:t>
            </a:r>
          </a:p>
          <a:p>
            <a:pPr lvl="1" eaLnBrk="1" hangingPunct="1"/>
            <a:r>
              <a:rPr lang="en-US" altLang="en-US" sz="2400"/>
              <a:t>Dễ cài đặt phần mềm và phần cứng</a:t>
            </a:r>
          </a:p>
          <a:p>
            <a:pPr lvl="1" eaLnBrk="1" hangingPunct="1"/>
            <a:r>
              <a:rPr lang="en-US" altLang="en-US" sz="2400"/>
              <a:t>Tấn công về cài đặt</a:t>
            </a:r>
          </a:p>
          <a:p>
            <a:pPr lvl="1" eaLnBrk="1" hangingPunct="1"/>
            <a:r>
              <a:rPr lang="en-US" altLang="en-US" sz="2400"/>
              <a:t>Mềm dẻo trong mã / giải mã, khoá và các yếu tố khác</a:t>
            </a:r>
            <a:endParaRPr lang="en-AU"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F6D13B2D-F2A3-4C44-B6FD-58BA3A3E7192}"/>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US" sz="4000"/>
              <a:t>Danh sách rút gọn AES </a:t>
            </a:r>
            <a:br>
              <a:rPr lang="en-US" sz="4000"/>
            </a:br>
            <a:r>
              <a:rPr lang="en-AU" sz="4000"/>
              <a:t>AES Shortlist</a:t>
            </a:r>
          </a:p>
        </p:txBody>
      </p:sp>
      <p:sp>
        <p:nvSpPr>
          <p:cNvPr id="6147" name="Rectangle 3">
            <a:extLst>
              <a:ext uri="{FF2B5EF4-FFF2-40B4-BE49-F238E27FC236}">
                <a16:creationId xmlns:a16="http://schemas.microsoft.com/office/drawing/2014/main" id="{EDD55787-A9E4-4073-91BA-94978422FCD3}"/>
              </a:ext>
            </a:extLst>
          </p:cNvPr>
          <p:cNvSpPr>
            <a:spLocks noGrp="1" noChangeArrowheads="1"/>
          </p:cNvSpPr>
          <p:nvPr>
            <p:ph idx="1"/>
          </p:nvPr>
        </p:nvSpPr>
        <p:spPr/>
        <p:txBody>
          <a:bodyPr/>
          <a:lstStyle/>
          <a:p>
            <a:pPr lvl="1" eaLnBrk="1" hangingPunct="1">
              <a:lnSpc>
                <a:spcPct val="90000"/>
              </a:lnSpc>
            </a:pPr>
            <a:r>
              <a:rPr lang="en-US" altLang="en-US"/>
              <a:t>MARS (IBM): phức tạp, nhanh, biên độ tin cậy cao </a:t>
            </a:r>
          </a:p>
          <a:p>
            <a:pPr lvl="1" eaLnBrk="1" hangingPunct="1">
              <a:lnSpc>
                <a:spcPct val="90000"/>
              </a:lnSpc>
            </a:pPr>
            <a:r>
              <a:rPr lang="en-US" altLang="en-US"/>
              <a:t>RC6 (USA): đơn giản,  rất nhanh, biên độ tin cậy thấp </a:t>
            </a:r>
          </a:p>
          <a:p>
            <a:pPr lvl="1" eaLnBrk="1" hangingPunct="1">
              <a:lnSpc>
                <a:spcPct val="90000"/>
              </a:lnSpc>
            </a:pPr>
            <a:r>
              <a:rPr lang="en-US" altLang="en-US"/>
              <a:t>Rijndael (Bỉ): rõ ràng, nhanh, biên độ tin cậy tốt</a:t>
            </a:r>
          </a:p>
          <a:p>
            <a:pPr lvl="1" eaLnBrk="1" hangingPunct="1">
              <a:lnSpc>
                <a:spcPct val="90000"/>
              </a:lnSpc>
            </a:pPr>
            <a:r>
              <a:rPr lang="en-US" altLang="en-US"/>
              <a:t>Serpent (Châu Âu): chậm, rõ ràng, biên độ tin cậy rất cao </a:t>
            </a:r>
          </a:p>
          <a:p>
            <a:pPr lvl="1" eaLnBrk="1" hangingPunct="1">
              <a:lnSpc>
                <a:spcPct val="90000"/>
              </a:lnSpc>
            </a:pPr>
            <a:r>
              <a:rPr lang="en-US" altLang="en-US"/>
              <a:t>Twofish (USA): phức tạp, rất nhanh, biên độ tin cậy cao </a:t>
            </a:r>
            <a:endParaRPr lang="en-AU"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B7E9A5D-35E7-4E69-A86B-986CF6E73698}"/>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US" sz="4000"/>
              <a:t>Mã AES – Rijndael </a:t>
            </a:r>
            <a:br>
              <a:rPr lang="en-US" sz="4000"/>
            </a:br>
            <a:r>
              <a:rPr lang="en-AU" sz="4000"/>
              <a:t>The AES Cipher - Rijndael </a:t>
            </a:r>
          </a:p>
        </p:txBody>
      </p:sp>
      <p:sp>
        <p:nvSpPr>
          <p:cNvPr id="53251" name="Rectangle 3">
            <a:extLst>
              <a:ext uri="{FF2B5EF4-FFF2-40B4-BE49-F238E27FC236}">
                <a16:creationId xmlns:a16="http://schemas.microsoft.com/office/drawing/2014/main" id="{266235E7-BF67-4863-A438-5175E30FF92A}"/>
              </a:ext>
            </a:extLst>
          </p:cNvPr>
          <p:cNvSpPr>
            <a:spLocks noGrp="1" noChangeArrowheads="1"/>
          </p:cNvSpPr>
          <p:nvPr>
            <p:ph idx="1"/>
          </p:nvPr>
        </p:nvSpPr>
        <p:spPr/>
        <p:txBody>
          <a:bodyPr rtlCol="0">
            <a:normAutofit lnSpcReduction="10000"/>
          </a:bodyPr>
          <a:lstStyle/>
          <a:p>
            <a:pPr eaLnBrk="1" fontAlgn="auto" hangingPunct="1">
              <a:spcAft>
                <a:spcPts val="0"/>
              </a:spcAft>
              <a:defRPr/>
            </a:pPr>
            <a:r>
              <a:rPr lang="en-US"/>
              <a:t>Thiết kế bởi Rijmen – Daemen ở Bỉ</a:t>
            </a:r>
          </a:p>
          <a:p>
            <a:pPr eaLnBrk="1" fontAlgn="auto" hangingPunct="1">
              <a:spcAft>
                <a:spcPts val="0"/>
              </a:spcAft>
              <a:defRPr/>
            </a:pPr>
            <a:r>
              <a:rPr lang="en-US"/>
              <a:t>Có 128/192/256 bit khoá và 128 bit dữ liệu</a:t>
            </a:r>
          </a:p>
          <a:p>
            <a:pPr eaLnBrk="1" fontAlgn="auto" hangingPunct="1">
              <a:spcAft>
                <a:spcPts val="0"/>
              </a:spcAft>
              <a:defRPr/>
            </a:pPr>
            <a:r>
              <a:rPr lang="en-US"/>
              <a:t>Lặp hơi khác với Fiestel</a:t>
            </a:r>
          </a:p>
          <a:p>
            <a:pPr lvl="1" eaLnBrk="1" fontAlgn="auto" hangingPunct="1">
              <a:spcAft>
                <a:spcPts val="0"/>
              </a:spcAft>
              <a:defRPr/>
            </a:pPr>
            <a:r>
              <a:rPr lang="en-US"/>
              <a:t>Chia dữ liệu thành 4 nhóm – 4 byte</a:t>
            </a:r>
          </a:p>
          <a:p>
            <a:pPr lvl="1" eaLnBrk="1" fontAlgn="auto" hangingPunct="1">
              <a:spcAft>
                <a:spcPts val="0"/>
              </a:spcAft>
              <a:defRPr/>
            </a:pPr>
            <a:r>
              <a:rPr lang="en-US"/>
              <a:t>Thao tác trên cả khối mỗi vòng</a:t>
            </a:r>
          </a:p>
          <a:p>
            <a:pPr eaLnBrk="1" fontAlgn="auto" hangingPunct="1">
              <a:spcAft>
                <a:spcPts val="0"/>
              </a:spcAft>
              <a:defRPr/>
            </a:pPr>
            <a:r>
              <a:rPr lang="en-US"/>
              <a:t>Thiết kế để: </a:t>
            </a:r>
          </a:p>
          <a:p>
            <a:pPr lvl="1" eaLnBrk="1" fontAlgn="auto" hangingPunct="1">
              <a:spcAft>
                <a:spcPts val="0"/>
              </a:spcAft>
              <a:defRPr/>
            </a:pPr>
            <a:r>
              <a:rPr lang="en-US"/>
              <a:t>chống lại các tấn công đã biết</a:t>
            </a:r>
          </a:p>
          <a:p>
            <a:pPr lvl="1" eaLnBrk="1" fontAlgn="auto" hangingPunct="1">
              <a:spcAft>
                <a:spcPts val="0"/>
              </a:spcAft>
              <a:defRPr/>
            </a:pPr>
            <a:r>
              <a:rPr lang="en-US"/>
              <a:t>tốc độ và nén mã trên nhiều CPU</a:t>
            </a:r>
          </a:p>
          <a:p>
            <a:pPr lvl="1" eaLnBrk="1" fontAlgn="auto" hangingPunct="1">
              <a:spcAft>
                <a:spcPts val="0"/>
              </a:spcAft>
              <a:defRPr/>
            </a:pPr>
            <a:r>
              <a:rPr lang="en-US"/>
              <a:t>Đơn giản trong thiết kế</a:t>
            </a:r>
            <a:endParaRPr lang="en-AU"/>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FC5D0A0-FB48-4D70-9530-185B006E6EC4}"/>
              </a:ext>
            </a:extLst>
          </p:cNvPr>
          <p:cNvSpPr>
            <a:spLocks noGrp="1" noChangeArrowheads="1"/>
          </p:cNvSpPr>
          <p:nvPr>
            <p:ph type="title"/>
          </p:nvPr>
        </p:nvSpPr>
        <p:spPr/>
        <p:txBody>
          <a:bodyPr/>
          <a:lstStyle/>
          <a:p>
            <a:pPr eaLnBrk="1" hangingPunct="1"/>
            <a:r>
              <a:rPr lang="en-AU" altLang="en-US"/>
              <a:t>Rijndael</a:t>
            </a:r>
          </a:p>
        </p:txBody>
      </p:sp>
      <p:sp>
        <p:nvSpPr>
          <p:cNvPr id="8195" name="Rectangle 3">
            <a:extLst>
              <a:ext uri="{FF2B5EF4-FFF2-40B4-BE49-F238E27FC236}">
                <a16:creationId xmlns:a16="http://schemas.microsoft.com/office/drawing/2014/main" id="{CF7592D7-31FE-4171-A811-A34D13A29CF0}"/>
              </a:ext>
            </a:extLst>
          </p:cNvPr>
          <p:cNvSpPr>
            <a:spLocks noGrp="1" noChangeArrowheads="1"/>
          </p:cNvSpPr>
          <p:nvPr>
            <p:ph idx="1"/>
          </p:nvPr>
        </p:nvSpPr>
        <p:spPr>
          <a:xfrm>
            <a:off x="457200" y="1371600"/>
            <a:ext cx="8229600" cy="5257800"/>
          </a:xfrm>
        </p:spPr>
        <p:txBody>
          <a:bodyPr/>
          <a:lstStyle/>
          <a:p>
            <a:pPr eaLnBrk="1" hangingPunct="1">
              <a:lnSpc>
                <a:spcPct val="90000"/>
              </a:lnSpc>
            </a:pPr>
            <a:r>
              <a:rPr lang="en-US" altLang="en-US" sz="2800"/>
              <a:t>Xử lý dữ liệu như 4 nhóm của 4 byte (trạng thái)</a:t>
            </a:r>
          </a:p>
          <a:p>
            <a:pPr eaLnBrk="1" hangingPunct="1">
              <a:lnSpc>
                <a:spcPct val="90000"/>
              </a:lnSpc>
            </a:pPr>
            <a:r>
              <a:rPr lang="en-US" altLang="en-US" sz="2400"/>
              <a:t>Khoá mở rộng thành mảng các từ</a:t>
            </a:r>
            <a:endParaRPr lang="en-US" altLang="en-US" sz="2800"/>
          </a:p>
          <a:p>
            <a:pPr eaLnBrk="1" hangingPunct="1">
              <a:lnSpc>
                <a:spcPct val="90000"/>
              </a:lnSpc>
            </a:pPr>
            <a:r>
              <a:rPr lang="en-US" altLang="en-US" sz="2800"/>
              <a:t>Có 9/11/13 vòng, </a:t>
            </a:r>
            <a:r>
              <a:rPr lang="en-US" altLang="en-US" sz="2400"/>
              <a:t>trong đó mỗi vòng gồm </a:t>
            </a:r>
            <a:endParaRPr lang="en-US" altLang="en-US" sz="2800"/>
          </a:p>
          <a:p>
            <a:pPr lvl="1" eaLnBrk="1" hangingPunct="1">
              <a:lnSpc>
                <a:spcPct val="90000"/>
              </a:lnSpc>
            </a:pPr>
            <a:r>
              <a:rPr lang="en-US" altLang="en-US" sz="2400"/>
              <a:t>Phép thế byte (1 S box cho 1 byte)</a:t>
            </a:r>
          </a:p>
          <a:p>
            <a:pPr lvl="1" eaLnBrk="1" hangingPunct="1">
              <a:lnSpc>
                <a:spcPct val="90000"/>
              </a:lnSpc>
            </a:pPr>
            <a:r>
              <a:rPr lang="en-US" altLang="en-US" sz="2400"/>
              <a:t>Dịch hàng (hoán vị byte giữa nhóm/cột)</a:t>
            </a:r>
          </a:p>
          <a:p>
            <a:pPr lvl="1" eaLnBrk="1" hangingPunct="1">
              <a:lnSpc>
                <a:spcPct val="90000"/>
              </a:lnSpc>
            </a:pPr>
            <a:r>
              <a:rPr lang="en-US" altLang="en-US" sz="2400"/>
              <a:t>Trộn cột (sử dụng nhân ma trận của các cột)</a:t>
            </a:r>
          </a:p>
          <a:p>
            <a:pPr lvl="1" eaLnBrk="1" hangingPunct="1">
              <a:lnSpc>
                <a:spcPct val="90000"/>
              </a:lnSpc>
            </a:pPr>
            <a:r>
              <a:rPr lang="en-US" altLang="en-US" sz="2400"/>
              <a:t>Cộng khoá vòng (XOR trạng thái với </a:t>
            </a:r>
            <a:r>
              <a:rPr lang="en-US" altLang="en-US" sz="2000"/>
              <a:t>dữ </a:t>
            </a:r>
            <a:r>
              <a:rPr lang="en-US" altLang="en-US" sz="2400"/>
              <a:t>liệu khoá)</a:t>
            </a:r>
          </a:p>
          <a:p>
            <a:pPr eaLnBrk="1" hangingPunct="1">
              <a:lnSpc>
                <a:spcPct val="90000"/>
              </a:lnSpc>
            </a:pPr>
            <a:r>
              <a:rPr lang="en-US" altLang="en-US" sz="2800"/>
              <a:t>D</a:t>
            </a:r>
            <a:r>
              <a:rPr lang="en-US" altLang="en-US" sz="2400"/>
              <a:t>ữ</a:t>
            </a:r>
            <a:r>
              <a:rPr lang="en-US" altLang="en-US" sz="2800"/>
              <a:t> liệu khoá XOR ban đầu và vòng cuối chưa hoàn chỉnh</a:t>
            </a:r>
          </a:p>
          <a:p>
            <a:pPr eaLnBrk="1" hangingPunct="1">
              <a:lnSpc>
                <a:spcPct val="90000"/>
              </a:lnSpc>
            </a:pPr>
            <a:r>
              <a:rPr lang="en-US" altLang="en-US" sz="2800"/>
              <a:t>Mọi phép toán được kết hợp trong XOR và bảng tra nên rất nhanh và hiệu quả </a:t>
            </a:r>
          </a:p>
          <a:p>
            <a:pPr eaLnBrk="1" hangingPunct="1">
              <a:lnSpc>
                <a:spcPct val="90000"/>
              </a:lnSpc>
            </a:pPr>
            <a:endParaRPr lang="en-AU"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7854F95-1CD8-4823-A208-95DEA679E294}"/>
              </a:ext>
            </a:extLst>
          </p:cNvPr>
          <p:cNvSpPr>
            <a:spLocks noGrp="1" noChangeArrowheads="1"/>
          </p:cNvSpPr>
          <p:nvPr>
            <p:ph type="title"/>
          </p:nvPr>
        </p:nvSpPr>
        <p:spPr/>
        <p:txBody>
          <a:bodyPr/>
          <a:lstStyle/>
          <a:p>
            <a:pPr eaLnBrk="1" hangingPunct="1"/>
            <a:r>
              <a:rPr lang="en-AU" altLang="en-US"/>
              <a:t>Rijndael</a:t>
            </a:r>
          </a:p>
        </p:txBody>
      </p:sp>
      <p:pic>
        <p:nvPicPr>
          <p:cNvPr id="9219" name="Picture 5">
            <a:extLst>
              <a:ext uri="{FF2B5EF4-FFF2-40B4-BE49-F238E27FC236}">
                <a16:creationId xmlns:a16="http://schemas.microsoft.com/office/drawing/2014/main" id="{2DCFF173-5EBC-4229-A976-14BB4304DD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295400"/>
            <a:ext cx="4275138" cy="526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52C0B02-8F13-4E9F-8E65-823BB2870857}"/>
              </a:ext>
            </a:extLst>
          </p:cNvPr>
          <p:cNvSpPr>
            <a:spLocks noGrp="1" noChangeArrowheads="1"/>
          </p:cNvSpPr>
          <p:nvPr>
            <p:ph type="title"/>
          </p:nvPr>
        </p:nvSpPr>
        <p:spPr/>
        <p:txBody>
          <a:bodyPr/>
          <a:lstStyle/>
          <a:p>
            <a:pPr eaLnBrk="1" hangingPunct="1"/>
            <a:r>
              <a:rPr lang="en-US" altLang="en-US" sz="4000"/>
              <a:t>Phép thế Byte - </a:t>
            </a:r>
            <a:r>
              <a:rPr lang="en-AU" altLang="en-US" sz="4000"/>
              <a:t>Byte Substitution</a:t>
            </a:r>
          </a:p>
        </p:txBody>
      </p:sp>
      <p:sp>
        <p:nvSpPr>
          <p:cNvPr id="10243" name="Rectangle 3">
            <a:extLst>
              <a:ext uri="{FF2B5EF4-FFF2-40B4-BE49-F238E27FC236}">
                <a16:creationId xmlns:a16="http://schemas.microsoft.com/office/drawing/2014/main" id="{4C81A324-12C0-436A-A723-06E93C482BB2}"/>
              </a:ext>
            </a:extLst>
          </p:cNvPr>
          <p:cNvSpPr>
            <a:spLocks noGrp="1" noChangeArrowheads="1"/>
          </p:cNvSpPr>
          <p:nvPr>
            <p:ph idx="1"/>
          </p:nvPr>
        </p:nvSpPr>
        <p:spPr/>
        <p:txBody>
          <a:bodyPr/>
          <a:lstStyle/>
          <a:p>
            <a:pPr eaLnBrk="1" hangingPunct="1">
              <a:lnSpc>
                <a:spcPct val="90000"/>
              </a:lnSpc>
            </a:pPr>
            <a:r>
              <a:rPr lang="en-US" altLang="en-US" sz="2800"/>
              <a:t>Phép thê byte đơn giản</a:t>
            </a:r>
          </a:p>
          <a:p>
            <a:pPr eaLnBrk="1" hangingPunct="1">
              <a:lnSpc>
                <a:spcPct val="90000"/>
              </a:lnSpc>
            </a:pPr>
            <a:r>
              <a:rPr lang="en-US" altLang="en-US" sz="2800"/>
              <a:t>Sử dụng một bảng 16 x 16 byte chứa hoán vị của tất cả 256 giá trị 8 bit</a:t>
            </a:r>
          </a:p>
          <a:p>
            <a:pPr eaLnBrk="1" hangingPunct="1">
              <a:lnSpc>
                <a:spcPct val="90000"/>
              </a:lnSpc>
            </a:pPr>
            <a:r>
              <a:rPr lang="en-US" altLang="en-US" sz="2800"/>
              <a:t>Mỗi byte trạng thái được thay bởi byte trên hàng (4 bit trái) và cột (4 bit phải)</a:t>
            </a:r>
          </a:p>
          <a:p>
            <a:pPr eaLnBrk="1" hangingPunct="1">
              <a:lnSpc>
                <a:spcPct val="90000"/>
              </a:lnSpc>
            </a:pPr>
            <a:r>
              <a:rPr lang="en-US" altLang="en-US" sz="2800"/>
              <a:t>Chẳng hạn {95} được thay bởi hàng 9, cột 5, mà giá trị sẽ là {2A}</a:t>
            </a:r>
          </a:p>
          <a:p>
            <a:pPr eaLnBrk="1" hangingPunct="1">
              <a:lnSpc>
                <a:spcPct val="90000"/>
              </a:lnSpc>
            </a:pPr>
            <a:r>
              <a:rPr lang="en-US" altLang="en-US" sz="2800"/>
              <a:t> S box được xây dựng sử dụng hoán vị các giá trị trong GF(2</a:t>
            </a:r>
            <a:r>
              <a:rPr lang="en-US" altLang="en-US" sz="2800" baseline="30000"/>
              <a:t>8</a:t>
            </a:r>
            <a:r>
              <a:rPr lang="en-US" altLang="en-US" sz="2800"/>
              <a:t>) đã được xác định</a:t>
            </a:r>
          </a:p>
          <a:p>
            <a:pPr eaLnBrk="1" hangingPunct="1">
              <a:lnSpc>
                <a:spcPct val="90000"/>
              </a:lnSpc>
            </a:pPr>
            <a:r>
              <a:rPr lang="en-US" altLang="en-US" sz="2800"/>
              <a:t>Thiết kế để chống mọi tấn công đã biết</a:t>
            </a:r>
            <a:endParaRPr lang="en-AU" altLang="en-US" sz="2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9C9064BD981B743ADAEED5A734E1866" ma:contentTypeVersion="0" ma:contentTypeDescription="Create a new document." ma:contentTypeScope="" ma:versionID="e793f1e362e634ea75a7fbd3ca258d63">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D968BB-3DA6-48A9-B703-1BD12361E802}">
  <ds:schemaRefs>
    <ds:schemaRef ds:uri="http://schemas.microsoft.com/sharepoint/v3/contenttype/forms"/>
  </ds:schemaRefs>
</ds:datastoreItem>
</file>

<file path=customXml/itemProps2.xml><?xml version="1.0" encoding="utf-8"?>
<ds:datastoreItem xmlns:ds="http://schemas.openxmlformats.org/officeDocument/2006/customXml" ds:itemID="{87D83FE3-E565-45F9-BF89-60B1545AC3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AB601B2-D8FB-4320-901E-558E25E6A1C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1962</TotalTime>
  <Words>3616</Words>
  <Application>Microsoft Office PowerPoint</Application>
  <PresentationFormat>On-screen Show (4:3)</PresentationFormat>
  <Paragraphs>213</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Wingdings</vt:lpstr>
      <vt:lpstr>Times-Roman</vt:lpstr>
      <vt:lpstr>Helvetica</vt:lpstr>
      <vt:lpstr>Office Theme</vt:lpstr>
      <vt:lpstr>Cryptography and Network Security Chương 5:  Chuẩn mã nâng cao (AES) </vt:lpstr>
      <vt:lpstr>Nguồn gốc - Origins</vt:lpstr>
      <vt:lpstr>Yêu cầu của AES AES Requirements</vt:lpstr>
      <vt:lpstr>Tiêu chuẩn triển khai của AES –  AES Evaluation Criteria</vt:lpstr>
      <vt:lpstr>Danh sách rút gọn AES  AES Shortlist</vt:lpstr>
      <vt:lpstr>Mã AES – Rijndael  The AES Cipher - Rijndael </vt:lpstr>
      <vt:lpstr>Rijndael</vt:lpstr>
      <vt:lpstr>Rijndael</vt:lpstr>
      <vt:lpstr>Phép thế Byte - Byte Substitution</vt:lpstr>
      <vt:lpstr>Byte Substitution</vt:lpstr>
      <vt:lpstr>Dịch hàng - Shift Rows</vt:lpstr>
      <vt:lpstr>Shift Rows</vt:lpstr>
      <vt:lpstr>Trộn các cột - Mix Columns</vt:lpstr>
      <vt:lpstr>Mix Columns</vt:lpstr>
      <vt:lpstr>Trộn cột - Mix Columns</vt:lpstr>
      <vt:lpstr>Cộng khoá quay vòng Add Round Key</vt:lpstr>
      <vt:lpstr>Add Round Key</vt:lpstr>
      <vt:lpstr>AES Round</vt:lpstr>
      <vt:lpstr>Mở rộng khoá AES AES Key Expansion</vt:lpstr>
      <vt:lpstr>AES Key Expansion</vt:lpstr>
      <vt:lpstr>Lý do mở rộng khoá  Key Expansion Rationale</vt:lpstr>
      <vt:lpstr>Giải mã AES AES Decryption</vt:lpstr>
      <vt:lpstr>AES Decryption</vt:lpstr>
      <vt:lpstr>Các khía cạnh cài đặt Implementation Aspects</vt:lpstr>
      <vt:lpstr>Các khía cạnh cài đặt Implementation Aspects</vt:lpstr>
      <vt:lpstr>Summary</vt:lpstr>
    </vt:vector>
  </TitlesOfParts>
  <Manager/>
  <Company>School of IT&amp;EE,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4/e</dc:title>
  <dc:subject>Lecture Overheads</dc:subject>
  <dc:creator>Dr Lawrie Brown</dc:creator>
  <cp:keywords/>
  <dc:description/>
  <cp:lastModifiedBy>NGUYỄN QUANG PHÚC</cp:lastModifiedBy>
  <cp:revision>35</cp:revision>
  <dcterms:created xsi:type="dcterms:W3CDTF">2002-03-28T02:06:54Z</dcterms:created>
  <dcterms:modified xsi:type="dcterms:W3CDTF">2022-02-07T01:32:24Z</dcterms:modified>
  <cp:category/>
</cp:coreProperties>
</file>