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1266699"/>
            <a:ext cx="10318418" cy="4394988"/>
          </a:xfrm>
        </p:spPr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8800" dirty="0" smtClean="0"/>
              <a:t>ES6</a:t>
            </a:r>
            <a:br>
              <a:rPr lang="en-US" altLang="ko-KR" sz="8800" dirty="0" smtClean="0"/>
            </a:br>
            <a:r>
              <a:rPr lang="en-US" altLang="ko-KR" sz="8800" dirty="0" smtClean="0"/>
              <a:t>ES2015</a:t>
            </a:r>
            <a:br>
              <a:rPr lang="en-US" altLang="ko-KR" sz="8800" dirty="0" smtClean="0"/>
            </a:br>
            <a:endParaRPr lang="ko-KR" altLang="en-US" sz="8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53" y="991425"/>
            <a:ext cx="1066800" cy="1057275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2356934" y="601598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/>
              <a:t>ECMAScript2015</a:t>
            </a:r>
            <a:br>
              <a:rPr lang="en-US" altLang="ko-KR" b="0" dirty="0" smtClean="0"/>
            </a:br>
            <a:r>
              <a:rPr lang="en-US" altLang="ko-KR" b="0" dirty="0" smtClean="0"/>
              <a:t>ECMAScript6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09338" y="638712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by </a:t>
            </a:r>
            <a:r>
              <a:rPr lang="ko-KR" altLang="en-US" sz="12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장명호</a:t>
            </a:r>
            <a:endParaRPr lang="ko-KR" altLang="en-US" sz="12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2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Template literal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템플릿 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리터럴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4887191" cy="12385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이전에서는 </a:t>
            </a:r>
            <a:r>
              <a:rPr lang="ko-KR" altLang="en-US" dirty="0" smtClean="0">
                <a:latin typeface="+mj-ea"/>
                <a:ea typeface="+mj-ea"/>
              </a:rPr>
              <a:t>변수와 문자열을 결합하는 </a:t>
            </a:r>
            <a:r>
              <a:rPr lang="en-US" altLang="ko-KR" dirty="0" smtClean="0">
                <a:latin typeface="+mj-ea"/>
                <a:ea typeface="+mj-ea"/>
              </a:rPr>
              <a:t>+</a:t>
            </a:r>
            <a:r>
              <a:rPr lang="ko-KR" altLang="en-US" dirty="0" smtClean="0">
                <a:latin typeface="+mj-ea"/>
                <a:ea typeface="+mj-ea"/>
              </a:rPr>
              <a:t>를 사용하여 </a:t>
            </a:r>
            <a:r>
              <a:rPr lang="ko-KR" altLang="en-US" dirty="0" err="1" smtClean="0">
                <a:latin typeface="+mj-ea"/>
                <a:ea typeface="+mj-ea"/>
              </a:rPr>
              <a:t>가독성이</a:t>
            </a:r>
            <a:r>
              <a:rPr lang="ko-KR" altLang="en-US" dirty="0" smtClean="0">
                <a:latin typeface="+mj-ea"/>
                <a:ea typeface="+mj-ea"/>
              </a:rPr>
              <a:t> 매우 떨어져 실수가 발생하기 쉬웠다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name = “</a:t>
            </a:r>
            <a:r>
              <a:rPr lang="ko-KR" altLang="en-US" dirty="0" smtClean="0"/>
              <a:t>장명호</a:t>
            </a:r>
            <a:r>
              <a:rPr lang="en-US" altLang="ko-KR" dirty="0" smtClean="0"/>
              <a:t>”;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office = “</a:t>
            </a:r>
            <a:r>
              <a:rPr lang="ko-KR" altLang="en-US" dirty="0" smtClean="0"/>
              <a:t>더브리즈</a:t>
            </a:r>
            <a:r>
              <a:rPr lang="en-US" altLang="ko-KR" dirty="0" smtClean="0"/>
              <a:t>”;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dirty="0" smtClean="0"/>
              <a:t>onsole.log(office + “</a:t>
            </a:r>
            <a:r>
              <a:rPr lang="ko-KR" altLang="en-US" dirty="0" smtClean="0"/>
              <a:t>의</a:t>
            </a:r>
            <a:r>
              <a:rPr lang="en-US" altLang="ko-KR" dirty="0" smtClean="0"/>
              <a:t>” name + “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”);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더브리즈의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장명호입니다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name = "</a:t>
            </a:r>
            <a:r>
              <a:rPr lang="ko-KR" altLang="en-US" dirty="0"/>
              <a:t>장명호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let office = "</a:t>
            </a:r>
            <a:r>
              <a:rPr lang="ko-KR" altLang="en-US" dirty="0"/>
              <a:t>더브리즈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smtClean="0"/>
              <a:t>console.log(</a:t>
            </a:r>
            <a:r>
              <a:rPr lang="en-US" altLang="ko-KR" dirty="0" smtClean="0">
                <a:solidFill>
                  <a:srgbClr val="FF0000"/>
                </a:solidFill>
              </a:rPr>
              <a:t>`${office}</a:t>
            </a:r>
            <a:r>
              <a:rPr lang="ko-KR" altLang="en-US" dirty="0"/>
              <a:t>의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${name}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r>
              <a:rPr lang="en-US" altLang="ko-KR" dirty="0" smtClean="0">
                <a:solidFill>
                  <a:srgbClr val="FF0000"/>
                </a:solidFill>
              </a:rPr>
              <a:t>`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/*</a:t>
            </a:r>
            <a:r>
              <a:rPr lang="ko-KR" altLang="en-US" dirty="0" err="1" smtClean="0"/>
              <a:t>더브리즈의</a:t>
            </a:r>
            <a:endParaRPr lang="en-US" altLang="ko-KR" dirty="0" smtClean="0"/>
          </a:p>
          <a:p>
            <a:r>
              <a:rPr lang="ko-KR" altLang="en-US" dirty="0" err="1" smtClean="0"/>
              <a:t>장명호입니다</a:t>
            </a:r>
            <a:r>
              <a:rPr lang="en-US" altLang="ko-KR" dirty="0" smtClean="0"/>
              <a:t>*/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423613" y="5500139"/>
            <a:ext cx="4892087" cy="133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백틱으로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문자열을 감싸고 그 사이에 </a:t>
            </a:r>
            <a:r>
              <a:rPr lang="en-US" altLang="ko-KR" dirty="0">
                <a:latin typeface="+mj-ea"/>
                <a:ea typeface="+mj-ea"/>
              </a:rPr>
              <a:t>${</a:t>
            </a:r>
            <a:r>
              <a:rPr lang="ko-KR" altLang="en-US" dirty="0" err="1">
                <a:latin typeface="+mj-ea"/>
                <a:ea typeface="+mj-ea"/>
              </a:rPr>
              <a:t>변수명</a:t>
            </a:r>
            <a:r>
              <a:rPr lang="en-US" altLang="ko-KR" dirty="0">
                <a:latin typeface="+mj-ea"/>
                <a:ea typeface="+mj-ea"/>
              </a:rPr>
              <a:t>} </a:t>
            </a:r>
            <a:r>
              <a:rPr lang="ko-KR" altLang="en-US" dirty="0">
                <a:latin typeface="+mj-ea"/>
                <a:ea typeface="+mj-ea"/>
              </a:rPr>
              <a:t>으로 표현해주면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해당 변수의 값이 그대로 다른 문자열과 같이 출력된다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템플릿 </a:t>
            </a:r>
            <a:r>
              <a:rPr lang="ko-KR" altLang="en-US" dirty="0" err="1">
                <a:latin typeface="+mj-ea"/>
                <a:ea typeface="+mj-ea"/>
              </a:rPr>
              <a:t>리터럴은</a:t>
            </a:r>
            <a:r>
              <a:rPr lang="ko-KR" altLang="en-US" dirty="0">
                <a:latin typeface="+mj-ea"/>
                <a:ea typeface="+mj-ea"/>
              </a:rPr>
              <a:t> 일반 문자열 </a:t>
            </a:r>
            <a:r>
              <a:rPr lang="ko-KR" altLang="en-US" dirty="0" err="1">
                <a:latin typeface="+mj-ea"/>
                <a:ea typeface="+mj-ea"/>
              </a:rPr>
              <a:t>리터럴과</a:t>
            </a:r>
            <a:r>
              <a:rPr lang="ko-KR" altLang="en-US" dirty="0">
                <a:latin typeface="+mj-ea"/>
                <a:ea typeface="+mj-ea"/>
              </a:rPr>
              <a:t> 다르게 공백과 </a:t>
            </a:r>
            <a:r>
              <a:rPr lang="ko-KR" altLang="en-US" dirty="0" err="1">
                <a:latin typeface="+mj-ea"/>
                <a:ea typeface="+mj-ea"/>
              </a:rPr>
              <a:t>개행을</a:t>
            </a:r>
            <a:r>
              <a:rPr lang="ko-KR" altLang="en-US" dirty="0">
                <a:latin typeface="+mj-ea"/>
                <a:ea typeface="+mj-ea"/>
              </a:rPr>
              <a:t> 그대로 표현해준다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Bahnschrift Condensed" panose="020B0502040204020203" pitchFamily="34" charset="0"/>
              </a:rPr>
              <a:t>destructuring</a:t>
            </a:r>
            <a:r>
              <a:rPr lang="en-US" altLang="ko-KR" dirty="0">
                <a:latin typeface="Bahnschrift Condensed" panose="020B0502040204020203" pitchFamily="34" charset="0"/>
              </a:rPr>
              <a:t> assignment</a:t>
            </a:r>
            <a:r>
              <a:rPr lang="en-US" altLang="ko-KR" sz="2000" dirty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err="1">
                <a:latin typeface="Bahnschrift Condensed" panose="020B0502040204020203" pitchFamily="34" charset="0"/>
              </a:rPr>
              <a:t>비구조화</a:t>
            </a:r>
            <a:r>
              <a:rPr lang="ko-KR" altLang="en-US" sz="2000" dirty="0">
                <a:latin typeface="Bahnschrift Condensed" panose="020B0502040204020203" pitchFamily="34" charset="0"/>
              </a:rPr>
              <a:t> 할당</a:t>
            </a:r>
            <a:r>
              <a:rPr lang="en-US" altLang="ko-KR" sz="2000" dirty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비구조화할당이란</a:t>
            </a:r>
            <a:r>
              <a:rPr lang="en-US" altLang="ko-KR" dirty="0">
                <a:latin typeface="+mj-ea"/>
                <a:ea typeface="+mj-ea"/>
              </a:rPr>
              <a:t>? </a:t>
            </a:r>
            <a:r>
              <a:rPr lang="ko-KR" altLang="en-US" dirty="0">
                <a:latin typeface="+mj-ea"/>
                <a:ea typeface="+mj-ea"/>
              </a:rPr>
              <a:t>간단히 말하자면 배열이나 객체의 요소를 해체하여 별개의 변수로 추출할 수 있도록 하는 것입니다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길이가 일치하지 않아도 </a:t>
            </a:r>
            <a:r>
              <a:rPr lang="ko-KR" altLang="en-US" dirty="0" err="1">
                <a:latin typeface="+mj-ea"/>
                <a:ea typeface="+mj-ea"/>
              </a:rPr>
              <a:t>남는부분은</a:t>
            </a:r>
            <a:r>
              <a:rPr lang="ko-KR" altLang="en-US" dirty="0">
                <a:latin typeface="+mj-ea"/>
                <a:ea typeface="+mj-ea"/>
              </a:rPr>
              <a:t> 무시하고 할당하거나</a:t>
            </a:r>
            <a:r>
              <a:rPr lang="en-US" altLang="ko-KR" dirty="0">
                <a:latin typeface="+mj-ea"/>
                <a:ea typeface="+mj-ea"/>
              </a:rPr>
              <a:t>, c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>
                <a:latin typeface="+mj-ea"/>
                <a:ea typeface="+mj-ea"/>
              </a:rPr>
              <a:t>d</a:t>
            </a:r>
            <a:r>
              <a:rPr lang="ko-KR" altLang="en-US" dirty="0">
                <a:latin typeface="+mj-ea"/>
                <a:ea typeface="+mj-ea"/>
              </a:rPr>
              <a:t>사이의 </a:t>
            </a:r>
            <a:r>
              <a:rPr lang="ko-KR" altLang="en-US" dirty="0" err="1">
                <a:latin typeface="+mj-ea"/>
                <a:ea typeface="+mj-ea"/>
              </a:rPr>
              <a:t>빈값을</a:t>
            </a:r>
            <a:r>
              <a:rPr lang="ko-KR" altLang="en-US" dirty="0">
                <a:latin typeface="+mj-ea"/>
                <a:ea typeface="+mj-ea"/>
              </a:rPr>
              <a:t> 둠으로 할당할 배열에서 해당 위치의 값은 제외하고 할당할 수도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numbers = [1, 2, 3];</a:t>
            </a:r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a = numbers[0];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b = numbers[1];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c = numbers[0];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d = numbers[2</a:t>
            </a:r>
            <a:r>
              <a:rPr lang="en-US" altLang="ko-KR" dirty="0" smtClean="0"/>
              <a:t>];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console.log(a + ", " + b); </a:t>
            </a:r>
            <a:r>
              <a:rPr lang="en-US" altLang="ko-KR" dirty="0" smtClean="0"/>
              <a:t> // </a:t>
            </a:r>
            <a:r>
              <a:rPr lang="en-US" altLang="ko-KR" dirty="0"/>
              <a:t>"1, 2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r>
              <a:rPr lang="en-US" altLang="ko-KR" dirty="0"/>
              <a:t>console.log(c + ", " + d); </a:t>
            </a:r>
            <a:r>
              <a:rPr lang="en-US" altLang="ko-KR" dirty="0" smtClean="0"/>
              <a:t> // </a:t>
            </a:r>
            <a:r>
              <a:rPr lang="en-US" altLang="ko-KR" dirty="0"/>
              <a:t>"1, 3"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numbers = [1, 2, 3];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let [a, b] = numbers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let [c, , d] = numbers;</a:t>
            </a:r>
          </a:p>
          <a:p>
            <a:endParaRPr lang="en-US" altLang="ko-KR" dirty="0"/>
          </a:p>
          <a:p>
            <a:r>
              <a:rPr lang="en-US" altLang="ko-KR" dirty="0"/>
              <a:t>console.log(`${a}, ${b}`); // "1, 2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r>
              <a:rPr lang="en-US" altLang="ko-KR" dirty="0"/>
              <a:t>console.log(`${c}, ${d}`); // "1, 3"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spread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operator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전개 연산자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39"/>
            <a:ext cx="10064022" cy="135786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전개연산자를 이용하면 코드가 간결해질뿐만 아니라</a:t>
            </a:r>
            <a:r>
              <a:rPr lang="en-US" altLang="ko-KR" sz="2500" dirty="0" smtClean="0">
                <a:latin typeface="+mj-ea"/>
                <a:ea typeface="+mj-ea"/>
              </a:rPr>
              <a:t>,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ko-KR" altLang="en-US" sz="2500" dirty="0">
                <a:latin typeface="+mj-ea"/>
                <a:ea typeface="+mj-ea"/>
              </a:rPr>
              <a:t>특히 배열은 </a:t>
            </a:r>
            <a:r>
              <a:rPr lang="en-US" altLang="ko-KR" sz="2500" dirty="0">
                <a:latin typeface="+mj-ea"/>
                <a:ea typeface="+mj-ea"/>
              </a:rPr>
              <a:t>push, reverse </a:t>
            </a:r>
            <a:r>
              <a:rPr lang="ko-KR" altLang="en-US" sz="2500" dirty="0">
                <a:latin typeface="+mj-ea"/>
                <a:ea typeface="+mj-ea"/>
              </a:rPr>
              <a:t>와 같은 여러가지 메서드를 가지고 </a:t>
            </a:r>
            <a:r>
              <a:rPr lang="ko-KR" altLang="en-US" sz="2500" dirty="0" smtClean="0">
                <a:latin typeface="+mj-ea"/>
                <a:ea typeface="+mj-ea"/>
              </a:rPr>
              <a:t>있는데 </a:t>
            </a:r>
            <a:r>
              <a:rPr lang="ko-KR" altLang="en-US" sz="2500" dirty="0">
                <a:latin typeface="+mj-ea"/>
                <a:ea typeface="+mj-ea"/>
              </a:rPr>
              <a:t>이런 메서드들은 기존 배열을 바꿔버리는 단점이 </a:t>
            </a:r>
            <a:r>
              <a:rPr lang="ko-KR" altLang="en-US" sz="2500" dirty="0" smtClean="0">
                <a:latin typeface="+mj-ea"/>
                <a:ea typeface="+mj-ea"/>
              </a:rPr>
              <a:t>존재한다</a:t>
            </a:r>
            <a:r>
              <a:rPr lang="en-US" altLang="ko-KR" sz="2500" dirty="0" smtClean="0">
                <a:latin typeface="+mj-ea"/>
                <a:ea typeface="+mj-ea"/>
              </a:rPr>
              <a:t>. </a:t>
            </a:r>
            <a:r>
              <a:rPr lang="ko-KR" altLang="en-US" sz="2500" dirty="0" smtClean="0">
                <a:latin typeface="+mj-ea"/>
                <a:ea typeface="+mj-ea"/>
              </a:rPr>
              <a:t>하지만 전개연산자를 이용하면 기존의 배열은 유지하면서 새로운 변수를 추가할 수 있다</a:t>
            </a:r>
            <a:r>
              <a:rPr lang="en-US" altLang="ko-KR" sz="2500" dirty="0" smtClean="0">
                <a:latin typeface="+mj-ea"/>
                <a:ea typeface="+mj-ea"/>
              </a:rPr>
              <a:t>. </a:t>
            </a:r>
            <a:endParaRPr lang="en-US" altLang="ko-KR" sz="2500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ko-KR" altLang="en-US" sz="2500" dirty="0" smtClean="0">
                <a:latin typeface="+mj-ea"/>
                <a:ea typeface="+mj-ea"/>
              </a:rPr>
              <a:t>앞에서 설명한 </a:t>
            </a:r>
            <a:r>
              <a:rPr lang="ko-KR" altLang="en-US" sz="2500" dirty="0" err="1" smtClean="0">
                <a:latin typeface="+mj-ea"/>
                <a:ea typeface="+mj-ea"/>
              </a:rPr>
              <a:t>비구조화</a:t>
            </a:r>
            <a:r>
              <a:rPr lang="ko-KR" altLang="en-US" sz="2500" dirty="0" smtClean="0">
                <a:latin typeface="+mj-ea"/>
                <a:ea typeface="+mj-ea"/>
              </a:rPr>
              <a:t> 할당 방식에 이용하여 배열의 나머지요소를 할당 받을 수도 있다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endParaRPr lang="en-US" altLang="ko-KR" sz="2500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endParaRPr lang="en-US" altLang="ko-KR" dirty="0" smtClean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a = [1, 2, 3];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b = "</a:t>
            </a:r>
            <a:r>
              <a:rPr lang="ko-KR" altLang="en-US" dirty="0" err="1" smtClean="0"/>
              <a:t>전개연산자</a:t>
            </a:r>
            <a:r>
              <a:rPr lang="en-US" altLang="ko-KR" dirty="0" smtClean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c = </a:t>
            </a:r>
            <a:r>
              <a:rPr lang="en-US" altLang="ko-KR" dirty="0" err="1"/>
              <a:t>a.concat</a:t>
            </a:r>
            <a:r>
              <a:rPr lang="en-US" altLang="ko-KR" dirty="0"/>
              <a:t>(b);</a:t>
            </a:r>
          </a:p>
          <a:p>
            <a:endParaRPr lang="en-US" altLang="ko-KR" dirty="0"/>
          </a:p>
          <a:p>
            <a:r>
              <a:rPr lang="en-US" altLang="ko-KR" dirty="0"/>
              <a:t>console.log(c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// [1,2,3,”</a:t>
            </a:r>
            <a:r>
              <a:rPr lang="ko-KR" altLang="en-US" dirty="0" err="1" smtClean="0"/>
              <a:t>전개연산자</a:t>
            </a:r>
            <a:r>
              <a:rPr lang="en-US" altLang="ko-KR" dirty="0" smtClean="0"/>
              <a:t>”]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a = [1</a:t>
            </a:r>
            <a:r>
              <a:rPr lang="en-US" altLang="ko-KR" dirty="0" smtClean="0"/>
              <a:t>, 2, 3</a:t>
            </a:r>
            <a:r>
              <a:rPr lang="en-US" altLang="ko-KR" dirty="0"/>
              <a:t>];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b = "</a:t>
            </a:r>
            <a:r>
              <a:rPr lang="ko-KR" altLang="en-US" dirty="0" err="1"/>
              <a:t>전개연산자</a:t>
            </a:r>
            <a:r>
              <a:rPr lang="en-US" altLang="ko-KR" dirty="0"/>
              <a:t>";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c = </a:t>
            </a:r>
            <a:r>
              <a:rPr lang="en-US" altLang="ko-KR" dirty="0">
                <a:solidFill>
                  <a:srgbClr val="FF0000"/>
                </a:solidFill>
              </a:rPr>
              <a:t>[...a, b]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console.log(c);</a:t>
            </a:r>
          </a:p>
          <a:p>
            <a:endParaRPr lang="en-US" altLang="ko-KR" dirty="0"/>
          </a:p>
          <a:p>
            <a:r>
              <a:rPr lang="en-US" altLang="ko-KR" dirty="0"/>
              <a:t>// [1,2,3,”</a:t>
            </a:r>
            <a:r>
              <a:rPr lang="ko-KR" altLang="en-US" dirty="0" err="1"/>
              <a:t>전개연산자</a:t>
            </a:r>
            <a:r>
              <a:rPr lang="en-US" altLang="ko-KR" dirty="0"/>
              <a:t>”]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>
                <a:latin typeface="Bahnschrift Condensed" panose="020B0502040204020203" pitchFamily="34" charset="0"/>
              </a:rPr>
              <a:t>란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</a:p>
          <a:p>
            <a:pPr algn="ctr"/>
            <a:r>
              <a:rPr lang="en-US" altLang="ko-KR" dirty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왜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</a:p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Let</a:t>
            </a:r>
          </a:p>
          <a:p>
            <a:pPr algn="ctr"/>
            <a:r>
              <a:rPr lang="en-US" altLang="ko-KR" dirty="0" err="1" smtClean="0">
                <a:latin typeface="Bahnschrift Condensed" panose="020B0502040204020203" pitchFamily="34" charset="0"/>
              </a:rPr>
              <a:t>Const</a:t>
            </a:r>
            <a:endParaRPr lang="en-US" altLang="ko-KR" dirty="0" smtClean="0">
              <a:latin typeface="Bahnschrift Condensed" panose="020B0502040204020203" pitchFamily="34" charset="0"/>
            </a:endParaRPr>
          </a:p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Arrow function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4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란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ECMA(</a:t>
            </a:r>
            <a:r>
              <a:rPr lang="en-US" altLang="ko-KR" b="1" dirty="0">
                <a:latin typeface="+mj-ea"/>
                <a:ea typeface="+mj-ea"/>
              </a:rPr>
              <a:t>E</a:t>
            </a:r>
            <a:r>
              <a:rPr lang="en-US" altLang="ko-KR" dirty="0">
                <a:latin typeface="+mj-ea"/>
                <a:ea typeface="+mj-ea"/>
              </a:rPr>
              <a:t>uropean </a:t>
            </a:r>
            <a:r>
              <a:rPr lang="en-US" altLang="ko-KR" b="1" dirty="0">
                <a:latin typeface="+mj-ea"/>
                <a:ea typeface="+mj-ea"/>
              </a:rPr>
              <a:t>C</a:t>
            </a:r>
            <a:r>
              <a:rPr lang="en-US" altLang="ko-KR" dirty="0">
                <a:latin typeface="+mj-ea"/>
                <a:ea typeface="+mj-ea"/>
              </a:rPr>
              <a:t>omputer </a:t>
            </a:r>
            <a:r>
              <a:rPr lang="en-US" altLang="ko-KR" b="1" dirty="0">
                <a:latin typeface="+mj-ea"/>
                <a:ea typeface="+mj-ea"/>
              </a:rPr>
              <a:t>M</a:t>
            </a:r>
            <a:r>
              <a:rPr lang="en-US" altLang="ko-KR" dirty="0">
                <a:latin typeface="+mj-ea"/>
                <a:ea typeface="+mj-ea"/>
              </a:rPr>
              <a:t>anufacturers </a:t>
            </a:r>
            <a:r>
              <a:rPr lang="en-US" altLang="ko-KR" b="1" dirty="0" smtClean="0">
                <a:latin typeface="+mj-ea"/>
                <a:ea typeface="+mj-ea"/>
              </a:rPr>
              <a:t>A</a:t>
            </a:r>
            <a:r>
              <a:rPr lang="en-US" altLang="ko-KR" dirty="0" smtClean="0">
                <a:latin typeface="+mj-ea"/>
                <a:ea typeface="+mj-ea"/>
              </a:rPr>
              <a:t>ssociation </a:t>
            </a:r>
            <a:r>
              <a:rPr lang="ko-KR" altLang="en-US" sz="1400" dirty="0" smtClean="0">
                <a:latin typeface="+mj-ea"/>
                <a:ea typeface="+mj-ea"/>
              </a:rPr>
              <a:t>유럽 </a:t>
            </a:r>
            <a:r>
              <a:rPr lang="ko-KR" altLang="en-US" sz="1400" dirty="0">
                <a:latin typeface="+mj-ea"/>
                <a:ea typeface="+mj-ea"/>
              </a:rPr>
              <a:t>컴퓨터 제조업체 </a:t>
            </a:r>
            <a:r>
              <a:rPr lang="ko-KR" altLang="en-US" sz="1400" dirty="0" smtClean="0">
                <a:latin typeface="+mj-ea"/>
                <a:ea typeface="+mj-ea"/>
              </a:rPr>
              <a:t>협회</a:t>
            </a:r>
            <a:r>
              <a:rPr lang="en-US" altLang="ko-KR" dirty="0" smtClean="0">
                <a:latin typeface="+mj-ea"/>
                <a:ea typeface="+mj-ea"/>
              </a:rPr>
              <a:t>)Script</a:t>
            </a:r>
            <a:r>
              <a:rPr lang="ko-KR" altLang="en-US" dirty="0" smtClean="0">
                <a:latin typeface="+mj-ea"/>
                <a:ea typeface="+mj-ea"/>
              </a:rPr>
              <a:t>란</a:t>
            </a:r>
            <a:r>
              <a:rPr lang="en-US" altLang="ko-KR" dirty="0" smtClean="0">
                <a:latin typeface="+mj-ea"/>
                <a:ea typeface="+mj-ea"/>
              </a:rPr>
              <a:t>? ECMA </a:t>
            </a:r>
            <a:r>
              <a:rPr lang="ko-KR" altLang="en-US" dirty="0" err="1">
                <a:latin typeface="+mj-ea"/>
                <a:ea typeface="+mj-ea"/>
              </a:rPr>
              <a:t>인터네셔널의</a:t>
            </a:r>
            <a:r>
              <a:rPr lang="ko-KR" altLang="en-US" dirty="0">
                <a:latin typeface="+mj-ea"/>
                <a:ea typeface="+mj-ea"/>
              </a:rPr>
              <a:t> </a:t>
            </a:r>
            <a:r>
              <a:rPr lang="en-US" altLang="ko-KR" dirty="0">
                <a:latin typeface="+mj-ea"/>
                <a:ea typeface="+mj-ea"/>
              </a:rPr>
              <a:t>ECMA-262 </a:t>
            </a:r>
            <a:r>
              <a:rPr lang="ko-KR" altLang="en-US" dirty="0">
                <a:latin typeface="+mj-ea"/>
                <a:ea typeface="+mj-ea"/>
              </a:rPr>
              <a:t>기술 규격에 정의된 표준화된 스크립트 프로그래밍 </a:t>
            </a:r>
            <a:r>
              <a:rPr lang="ko-KR" altLang="en-US" dirty="0" smtClean="0">
                <a:latin typeface="+mj-ea"/>
                <a:ea typeface="+mj-ea"/>
              </a:rPr>
              <a:t>언어이며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그 </a:t>
            </a:r>
            <a:r>
              <a:rPr lang="ko-KR" altLang="en-US" dirty="0" err="1" smtClean="0">
                <a:latin typeface="+mj-ea"/>
                <a:ea typeface="+mj-ea"/>
              </a:rPr>
              <a:t>버전명을</a:t>
            </a:r>
            <a:r>
              <a:rPr lang="ko-KR" altLang="en-US" dirty="0" smtClean="0">
                <a:latin typeface="+mj-ea"/>
                <a:ea typeface="+mj-ea"/>
              </a:rPr>
              <a:t> 줄여서 국내에서 아직까지 널리 사용하고 있는 자바스크립트 버전이 </a:t>
            </a:r>
            <a:r>
              <a:rPr lang="en-US" altLang="ko-KR" b="1" dirty="0" smtClean="0">
                <a:latin typeface="+mj-ea"/>
                <a:ea typeface="+mj-ea"/>
              </a:rPr>
              <a:t>ES5</a:t>
            </a:r>
            <a:r>
              <a:rPr lang="ko-KR" altLang="en-US" dirty="0" smtClean="0">
                <a:latin typeface="+mj-ea"/>
                <a:ea typeface="+mj-ea"/>
              </a:rPr>
              <a:t>이며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2015</a:t>
            </a:r>
            <a:r>
              <a:rPr lang="ko-KR" altLang="en-US" dirty="0" smtClean="0">
                <a:latin typeface="+mj-ea"/>
                <a:ea typeface="+mj-ea"/>
              </a:rPr>
              <a:t>년 </a:t>
            </a:r>
            <a:r>
              <a:rPr lang="en-US" altLang="ko-KR" dirty="0" smtClean="0">
                <a:latin typeface="+mj-ea"/>
                <a:ea typeface="+mj-ea"/>
              </a:rPr>
              <a:t>6</a:t>
            </a:r>
            <a:r>
              <a:rPr lang="ko-KR" altLang="en-US" dirty="0" smtClean="0">
                <a:latin typeface="+mj-ea"/>
                <a:ea typeface="+mj-ea"/>
              </a:rPr>
              <a:t>월 개정된 버전이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ES6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또는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ES2015</a:t>
            </a:r>
            <a:r>
              <a:rPr lang="ko-KR" altLang="en-US" dirty="0" smtClean="0">
                <a:latin typeface="+mj-ea"/>
                <a:ea typeface="+mj-ea"/>
              </a:rPr>
              <a:t>라고도 부릅니다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30" y="5350954"/>
            <a:ext cx="1066800" cy="10572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717361" y="5350953"/>
            <a:ext cx="1850621" cy="1057275"/>
            <a:chOff x="7377118" y="5327456"/>
            <a:chExt cx="1938070" cy="1057275"/>
          </a:xfrm>
        </p:grpSpPr>
        <p:sp>
          <p:nvSpPr>
            <p:cNvPr id="9" name="직사각형 8"/>
            <p:cNvSpPr/>
            <p:nvPr/>
          </p:nvSpPr>
          <p:spPr>
            <a:xfrm>
              <a:off x="7377118" y="5327456"/>
              <a:ext cx="1938070" cy="105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69811" y="5502150"/>
              <a:ext cx="17027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</a:rPr>
                <a:t>ES2015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55307" y="5559135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03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ECMAScript 6 </a:t>
            </a:r>
            <a:r>
              <a:rPr lang="ko-KR" altLang="en-US" dirty="0" smtClean="0">
                <a:latin typeface="Bahnschrift Condensed" panose="020B0502040204020203" pitchFamily="34" charset="0"/>
              </a:rPr>
              <a:t>왜</a:t>
            </a:r>
            <a:r>
              <a:rPr lang="en-US" altLang="ko-KR" dirty="0" smtClean="0">
                <a:latin typeface="Bahnschrift Condensed" panose="020B0502040204020203" pitchFamily="34" charset="0"/>
              </a:rPr>
              <a:t>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좀더 직관적이고 간결하다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개선된 문법으로 오류가 줄어들었다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해외 대다수 사이트에서 표준으로 자리잡았다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Nodejs</a:t>
            </a:r>
            <a:r>
              <a:rPr lang="ko-KR" altLang="en-US" dirty="0">
                <a:latin typeface="+mj-ea"/>
                <a:ea typeface="+mj-ea"/>
              </a:rPr>
              <a:t>도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버전부터는 </a:t>
            </a:r>
            <a:r>
              <a:rPr lang="en-US" altLang="ko-KR" dirty="0">
                <a:latin typeface="+mj-ea"/>
                <a:ea typeface="+mj-ea"/>
              </a:rPr>
              <a:t>ES6</a:t>
            </a:r>
            <a:r>
              <a:rPr lang="ko-KR" altLang="en-US" dirty="0">
                <a:latin typeface="+mj-ea"/>
                <a:ea typeface="+mj-ea"/>
              </a:rPr>
              <a:t>을 도입하였고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err="1" smtClean="0">
                <a:latin typeface="+mj-ea"/>
                <a:ea typeface="+mj-ea"/>
              </a:rPr>
              <a:t>AngularJs</a:t>
            </a:r>
            <a:r>
              <a:rPr lang="en-US" altLang="ko-KR" dirty="0">
                <a:latin typeface="+mj-ea"/>
                <a:ea typeface="+mj-ea"/>
              </a:rPr>
              <a:t>, React, Vue.js</a:t>
            </a:r>
            <a:r>
              <a:rPr lang="ko-KR" altLang="en-US" dirty="0">
                <a:latin typeface="+mj-ea"/>
                <a:ea typeface="+mj-ea"/>
              </a:rPr>
              <a:t>등도 </a:t>
            </a:r>
            <a:r>
              <a:rPr lang="en-US" altLang="ko-KR" dirty="0">
                <a:latin typeface="+mj-ea"/>
                <a:ea typeface="+mj-ea"/>
              </a:rPr>
              <a:t>ES6</a:t>
            </a:r>
            <a:r>
              <a:rPr lang="ko-KR" altLang="en-US" dirty="0">
                <a:latin typeface="+mj-ea"/>
                <a:ea typeface="+mj-ea"/>
              </a:rPr>
              <a:t>에 맞춰 </a:t>
            </a:r>
            <a:r>
              <a:rPr lang="ko-KR" altLang="en-US" dirty="0" smtClean="0">
                <a:latin typeface="+mj-ea"/>
                <a:ea typeface="+mj-ea"/>
              </a:rPr>
              <a:t>개편되었다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6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475" y="2421467"/>
            <a:ext cx="37052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Let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4887191" cy="12385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정상적으로 </a:t>
            </a:r>
            <a:r>
              <a:rPr lang="en-US" altLang="ko-KR" dirty="0">
                <a:latin typeface="+mj-ea"/>
                <a:ea typeface="+mj-ea"/>
              </a:rPr>
              <a:t>bar </a:t>
            </a:r>
            <a:r>
              <a:rPr lang="ko-KR" altLang="en-US" dirty="0">
                <a:latin typeface="+mj-ea"/>
                <a:ea typeface="+mj-ea"/>
              </a:rPr>
              <a:t>이라는 문자열을 출력하는 모습을 볼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여기서 변수 </a:t>
            </a:r>
            <a:r>
              <a:rPr lang="en-US" altLang="ko-KR" dirty="0">
                <a:latin typeface="+mj-ea"/>
                <a:ea typeface="+mj-ea"/>
              </a:rPr>
              <a:t>a 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altLang="ko-KR" dirty="0">
                <a:latin typeface="+mj-ea"/>
                <a:ea typeface="+mj-ea"/>
              </a:rPr>
              <a:t>foo </a:t>
            </a:r>
            <a:r>
              <a:rPr lang="ko-KR" altLang="en-US" dirty="0">
                <a:latin typeface="+mj-ea"/>
                <a:ea typeface="+mj-ea"/>
              </a:rPr>
              <a:t>함수에서 전역으로 영향력을 같게 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그렇기 때문에 </a:t>
            </a:r>
            <a:r>
              <a:rPr lang="en-US" altLang="ko-KR" dirty="0">
                <a:latin typeface="+mj-ea"/>
                <a:ea typeface="+mj-ea"/>
              </a:rPr>
              <a:t>if </a:t>
            </a:r>
            <a:r>
              <a:rPr lang="ko-KR" altLang="en-US" dirty="0">
                <a:latin typeface="+mj-ea"/>
                <a:ea typeface="+mj-ea"/>
              </a:rPr>
              <a:t>문의 </a:t>
            </a:r>
            <a:r>
              <a:rPr lang="en-US" altLang="ko-KR" dirty="0">
                <a:latin typeface="+mj-ea"/>
                <a:ea typeface="+mj-ea"/>
              </a:rPr>
              <a:t>scope </a:t>
            </a:r>
            <a:r>
              <a:rPr lang="ko-KR" altLang="en-US" dirty="0">
                <a:latin typeface="+mj-ea"/>
                <a:ea typeface="+mj-ea"/>
              </a:rPr>
              <a:t>안에서 선언된 변수도 밖에서 접근이 가능하다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6423613" y="5500139"/>
            <a:ext cx="4892087" cy="133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smtClean="0">
                <a:latin typeface="+mj-ea"/>
                <a:ea typeface="+mj-ea"/>
              </a:rPr>
              <a:t>하지만 </a:t>
            </a:r>
            <a:r>
              <a:rPr lang="en-US" altLang="ko-KR" dirty="0" smtClean="0">
                <a:latin typeface="+mj-ea"/>
                <a:ea typeface="+mj-ea"/>
              </a:rPr>
              <a:t>let </a:t>
            </a:r>
            <a:r>
              <a:rPr lang="ko-KR" altLang="en-US" dirty="0" smtClean="0">
                <a:latin typeface="+mj-ea"/>
                <a:ea typeface="+mj-ea"/>
              </a:rPr>
              <a:t>으로 선언한 변수는 </a:t>
            </a:r>
            <a:r>
              <a:rPr lang="en-US" altLang="ko-KR" dirty="0" smtClean="0">
                <a:latin typeface="+mj-ea"/>
                <a:ea typeface="+mj-ea"/>
              </a:rPr>
              <a:t>if</a:t>
            </a:r>
            <a:r>
              <a:rPr lang="ko-KR" altLang="en-US" dirty="0" smtClean="0">
                <a:latin typeface="+mj-ea"/>
                <a:ea typeface="+mj-ea"/>
              </a:rPr>
              <a:t>문의 </a:t>
            </a:r>
            <a:r>
              <a:rPr lang="en-US" altLang="ko-KR" dirty="0" smtClean="0">
                <a:latin typeface="+mj-ea"/>
                <a:ea typeface="+mj-ea"/>
              </a:rPr>
              <a:t>scope </a:t>
            </a:r>
            <a:r>
              <a:rPr lang="ko-KR" altLang="en-US" dirty="0" smtClean="0">
                <a:latin typeface="+mj-ea"/>
                <a:ea typeface="+mj-ea"/>
              </a:rPr>
              <a:t>내에서만 유효하기 때문에 해당 </a:t>
            </a:r>
            <a:r>
              <a:rPr lang="en-US" altLang="ko-KR" dirty="0" smtClean="0">
                <a:latin typeface="+mj-ea"/>
                <a:ea typeface="+mj-ea"/>
              </a:rPr>
              <a:t>scope </a:t>
            </a:r>
            <a:r>
              <a:rPr lang="ko-KR" altLang="en-US" dirty="0" smtClean="0">
                <a:latin typeface="+mj-ea"/>
                <a:ea typeface="+mj-ea"/>
              </a:rPr>
              <a:t>밖에서 </a:t>
            </a:r>
            <a:r>
              <a:rPr lang="en-US" altLang="ko-KR" dirty="0" smtClean="0">
                <a:latin typeface="+mj-ea"/>
                <a:ea typeface="+mj-ea"/>
              </a:rPr>
              <a:t>a </a:t>
            </a:r>
            <a:r>
              <a:rPr lang="ko-KR" altLang="en-US" dirty="0" smtClean="0">
                <a:latin typeface="+mj-ea"/>
                <a:ea typeface="+mj-ea"/>
              </a:rPr>
              <a:t>에 </a:t>
            </a:r>
            <a:r>
              <a:rPr lang="ko-KR" altLang="en-US" dirty="0" err="1" smtClean="0">
                <a:latin typeface="+mj-ea"/>
                <a:ea typeface="+mj-ea"/>
              </a:rPr>
              <a:t>접근할때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오류가 발생한다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35359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 foo(){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if(true){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 = ‘bar’;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oo();</a:t>
            </a:r>
          </a:p>
          <a:p>
            <a:endParaRPr lang="en-US" altLang="ko-KR" dirty="0"/>
          </a:p>
          <a:p>
            <a:r>
              <a:rPr lang="en-US" altLang="ko-KR" dirty="0" smtClean="0"/>
              <a:t>// bar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 foo(){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if(true){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FF0000"/>
                </a:solidFill>
              </a:rPr>
              <a:t>let</a:t>
            </a:r>
            <a:r>
              <a:rPr lang="en-US" altLang="ko-KR" dirty="0" smtClean="0"/>
              <a:t> a = ‘bar’;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oo();</a:t>
            </a:r>
          </a:p>
          <a:p>
            <a:endParaRPr lang="en-US" altLang="ko-KR" dirty="0"/>
          </a:p>
          <a:p>
            <a:r>
              <a:rPr lang="en-US" altLang="ko-KR" dirty="0" smtClean="0"/>
              <a:t>// error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2001692"/>
            <a:ext cx="10064022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const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let </a:t>
            </a:r>
            <a:r>
              <a:rPr lang="ko-KR" altLang="en-US" dirty="0">
                <a:latin typeface="+mj-ea"/>
                <a:ea typeface="+mj-ea"/>
              </a:rPr>
              <a:t>으로 선언된 변수는 오류가 없지만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const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로 선언된 상수는 값을 변경할 수 없다는 오류가 발생한다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</a:t>
            </a:r>
            <a:r>
              <a:rPr lang="en-US" altLang="ko-KR" dirty="0" smtClean="0">
                <a:solidFill>
                  <a:srgbClr val="0070C0"/>
                </a:solidFill>
              </a:rPr>
              <a:t>et</a:t>
            </a:r>
            <a:r>
              <a:rPr lang="en-US" altLang="ko-KR" dirty="0" smtClean="0"/>
              <a:t> foo = 1;</a:t>
            </a:r>
          </a:p>
          <a:p>
            <a:r>
              <a:rPr lang="en-US" altLang="ko-KR" dirty="0" smtClean="0"/>
              <a:t>foo = 2;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onsole.log(foo);</a:t>
            </a:r>
          </a:p>
          <a:p>
            <a:r>
              <a:rPr lang="en-US" altLang="ko-KR" dirty="0" smtClean="0"/>
              <a:t>// 2 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dirty="0" err="1" smtClean="0">
                <a:solidFill>
                  <a:srgbClr val="FF0000"/>
                </a:solidFill>
              </a:rPr>
              <a:t>onst</a:t>
            </a:r>
            <a:r>
              <a:rPr lang="en-US" altLang="ko-KR" dirty="0" smtClean="0"/>
              <a:t> bar = 1;</a:t>
            </a:r>
          </a:p>
          <a:p>
            <a:r>
              <a:rPr lang="en-US" altLang="ko-KR" dirty="0" smtClean="0"/>
              <a:t>bar = 2;</a:t>
            </a:r>
          </a:p>
          <a:p>
            <a:r>
              <a:rPr lang="en-US" altLang="ko-KR" dirty="0" smtClean="0"/>
              <a:t>// error</a:t>
            </a:r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Arrow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Function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smtClean="0">
                <a:latin typeface="Bahnschrift Condensed" panose="020B0502040204020203" pitchFamily="34" charset="0"/>
              </a:rPr>
              <a:t>화살표 함수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 함수를 선언하기 위해서 </a:t>
            </a:r>
            <a:r>
              <a:rPr lang="en-US" altLang="ko-KR" dirty="0">
                <a:latin typeface="+mj-ea"/>
                <a:ea typeface="+mj-ea"/>
              </a:rPr>
              <a:t>function </a:t>
            </a:r>
            <a:r>
              <a:rPr lang="ko-KR" altLang="en-US" dirty="0">
                <a:latin typeface="+mj-ea"/>
                <a:ea typeface="+mj-ea"/>
              </a:rPr>
              <a:t>키워드를 사용했다</a:t>
            </a:r>
            <a:r>
              <a:rPr lang="en-US" altLang="ko-KR" dirty="0">
                <a:latin typeface="+mj-ea"/>
                <a:ea typeface="+mj-ea"/>
              </a:rPr>
              <a:t>. ES6 </a:t>
            </a:r>
            <a:r>
              <a:rPr lang="ko-KR" altLang="en-US" dirty="0">
                <a:latin typeface="+mj-ea"/>
                <a:ea typeface="+mj-ea"/>
              </a:rPr>
              <a:t>부터는 </a:t>
            </a:r>
            <a:r>
              <a:rPr lang="ko-KR" altLang="en-US">
                <a:latin typeface="+mj-ea"/>
                <a:ea typeface="+mj-ea"/>
              </a:rPr>
              <a:t>화살표 </a:t>
            </a:r>
            <a:r>
              <a:rPr lang="ko-KR" altLang="en-US" smtClean="0">
                <a:latin typeface="+mj-ea"/>
                <a:ea typeface="+mj-ea"/>
              </a:rPr>
              <a:t>함수</a:t>
            </a:r>
            <a:r>
              <a:rPr lang="en-US" altLang="ko-KR" smtClean="0">
                <a:latin typeface="+mj-ea"/>
                <a:ea typeface="+mj-ea"/>
              </a:rPr>
              <a:t>(</a:t>
            </a:r>
            <a:r>
              <a:rPr lang="en-US" altLang="ko-KR" dirty="0">
                <a:latin typeface="+mj-ea"/>
                <a:ea typeface="+mj-ea"/>
              </a:rPr>
              <a:t>Arrow Function) </a:t>
            </a:r>
            <a:r>
              <a:rPr lang="ko-KR" altLang="en-US" dirty="0">
                <a:latin typeface="+mj-ea"/>
                <a:ea typeface="+mj-ea"/>
              </a:rPr>
              <a:t>문법을 지원한다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function() {</a:t>
            </a:r>
          </a:p>
          <a:p>
            <a:r>
              <a:rPr lang="en-US" altLang="ko-KR" dirty="0" smtClean="0"/>
              <a:t>	console.log(“</a:t>
            </a:r>
            <a:r>
              <a:rPr lang="ko-KR" altLang="en-US" dirty="0" err="1" smtClean="0"/>
              <a:t>함수실행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() =&gt;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console.log(“</a:t>
            </a:r>
            <a:r>
              <a:rPr lang="ko-KR" altLang="en-US" dirty="0" smtClean="0"/>
              <a:t>화살표 </a:t>
            </a:r>
            <a:r>
              <a:rPr lang="ko-KR" altLang="en-US" dirty="0" err="1" smtClean="0"/>
              <a:t>함수실행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28509" y="2001693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51678" y="2001692"/>
            <a:ext cx="4887191" cy="337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Parameter 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(</a:t>
            </a:r>
            <a:r>
              <a:rPr lang="ko-KR" altLang="en-US" sz="2000" dirty="0" err="1" smtClean="0">
                <a:latin typeface="Bahnschrift Condensed" panose="020B0502040204020203" pitchFamily="34" charset="0"/>
              </a:rPr>
              <a:t>파라미터</a:t>
            </a:r>
            <a:r>
              <a:rPr lang="en-US" altLang="ko-KR" sz="2000" dirty="0" smtClean="0">
                <a:latin typeface="Bahnschrift Condensed" panose="020B0502040204020203" pitchFamily="34" charset="0"/>
              </a:rPr>
              <a:t>)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+mj-ea"/>
                <a:ea typeface="+mj-ea"/>
              </a:rPr>
              <a:t>ES6 </a:t>
            </a:r>
            <a:r>
              <a:rPr lang="ko-KR" altLang="en-US" dirty="0">
                <a:latin typeface="+mj-ea"/>
                <a:ea typeface="+mj-ea"/>
              </a:rPr>
              <a:t>이전에서는 </a:t>
            </a:r>
            <a:r>
              <a:rPr lang="ko-KR" altLang="en-US" dirty="0" err="1">
                <a:latin typeface="+mj-ea"/>
                <a:ea typeface="+mj-ea"/>
              </a:rPr>
              <a:t>파라미터의</a:t>
            </a:r>
            <a:r>
              <a:rPr lang="ko-KR" altLang="en-US" dirty="0">
                <a:latin typeface="+mj-ea"/>
                <a:ea typeface="+mj-ea"/>
              </a:rPr>
              <a:t> 값이 들어오지 않으면 무조건 </a:t>
            </a:r>
            <a:r>
              <a:rPr lang="en-US" altLang="ko-KR" dirty="0">
                <a:latin typeface="+mj-ea"/>
                <a:ea typeface="+mj-ea"/>
              </a:rPr>
              <a:t>undefined </a:t>
            </a:r>
            <a:r>
              <a:rPr lang="ko-KR" altLang="en-US" dirty="0">
                <a:latin typeface="+mj-ea"/>
                <a:ea typeface="+mj-ea"/>
              </a:rPr>
              <a:t>가 됐지만</a:t>
            </a:r>
            <a:r>
              <a:rPr lang="en-US" altLang="ko-KR" dirty="0">
                <a:latin typeface="+mj-ea"/>
                <a:ea typeface="+mj-ea"/>
              </a:rPr>
              <a:t>, ES6 </a:t>
            </a:r>
            <a:r>
              <a:rPr lang="ko-KR" altLang="en-US" dirty="0">
                <a:latin typeface="+mj-ea"/>
                <a:ea typeface="+mj-ea"/>
              </a:rPr>
              <a:t>부터 그 기본값을 설정할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51678" y="1257300"/>
            <a:ext cx="10064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5359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function(a, b) 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console.log(a, b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1’);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dirty="0"/>
              <a:t>undefined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4830" y="2153535"/>
            <a:ext cx="4454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(a, b=‘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2’) =&gt;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console.log(a, b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vm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1’);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161198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16220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23613" y="1616120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53909" y="16262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51678" y="480292"/>
            <a:ext cx="10064022" cy="4892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5500140"/>
            <a:ext cx="10064022" cy="12385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파라미터를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개만 </a:t>
            </a:r>
            <a:r>
              <a:rPr lang="ko-KR" altLang="en-US" dirty="0" err="1" smtClean="0">
                <a:latin typeface="+mj-ea"/>
                <a:ea typeface="+mj-ea"/>
              </a:rPr>
              <a:t>받을때는</a:t>
            </a:r>
            <a:r>
              <a:rPr lang="ko-KR" altLang="en-US" dirty="0" smtClean="0">
                <a:latin typeface="+mj-ea"/>
                <a:ea typeface="+mj-ea"/>
              </a:rPr>
              <a:t> 괄호를 생략할 수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6886" y="1072881"/>
            <a:ext cx="4454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vm</a:t>
            </a:r>
            <a:r>
              <a:rPr lang="en-US" altLang="ko-KR" dirty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a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console.log(a);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vm</a:t>
            </a:r>
            <a:r>
              <a:rPr lang="en-US" altLang="ko-KR" dirty="0"/>
              <a:t>(‘</a:t>
            </a:r>
            <a:r>
              <a:rPr lang="ko-KR" altLang="en-US" dirty="0"/>
              <a:t>값</a:t>
            </a:r>
            <a:r>
              <a:rPr lang="en-US" altLang="ko-KR" dirty="0"/>
              <a:t>1’);</a:t>
            </a:r>
          </a:p>
          <a:p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251678" y="480292"/>
            <a:ext cx="581891" cy="383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974" y="49040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ES6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40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544</TotalTime>
  <Words>641</Words>
  <Application>Microsoft Office PowerPoint</Application>
  <PresentationFormat>와이드스크린</PresentationFormat>
  <Paragraphs>156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돋움</vt:lpstr>
      <vt:lpstr>맑은 고딕</vt:lpstr>
      <vt:lpstr>휴먼매직체</vt:lpstr>
      <vt:lpstr>Arial</vt:lpstr>
      <vt:lpstr>Bahnschrift Condensed</vt:lpstr>
      <vt:lpstr>Gill Sans MT</vt:lpstr>
      <vt:lpstr>Impact</vt:lpstr>
      <vt:lpstr>Badge</vt:lpstr>
      <vt:lpstr> ES6 ES2015 </vt:lpstr>
      <vt:lpstr>목차</vt:lpstr>
      <vt:lpstr>ECMAScript 6 란?</vt:lpstr>
      <vt:lpstr>ECMAScript 6 왜?</vt:lpstr>
      <vt:lpstr>Let</vt:lpstr>
      <vt:lpstr>const</vt:lpstr>
      <vt:lpstr>Arrow Function (화살표 함수)</vt:lpstr>
      <vt:lpstr>Parameter (파라미터)</vt:lpstr>
      <vt:lpstr>PowerPoint 프레젠테이션</vt:lpstr>
      <vt:lpstr>Template literal (템플릿 리터럴)</vt:lpstr>
      <vt:lpstr>destructuring assignment(비구조화 할당)</vt:lpstr>
      <vt:lpstr>spread operator (전개 연산자)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ES2015 (ECMAScript 2015) </dc:title>
  <dc:creator>장 명호</dc:creator>
  <cp:lastModifiedBy>장 명호</cp:lastModifiedBy>
  <cp:revision>42</cp:revision>
  <dcterms:created xsi:type="dcterms:W3CDTF">2018-11-05T05:20:55Z</dcterms:created>
  <dcterms:modified xsi:type="dcterms:W3CDTF">2018-11-06T10:07:53Z</dcterms:modified>
</cp:coreProperties>
</file>