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28.png" ContentType="image/png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6;p18" descr="A blue circle with white text&#10;&#10;Description automatically generated with low confidence"/>
          <p:cNvPicPr/>
          <p:nvPr/>
        </p:nvPicPr>
        <p:blipFill>
          <a:blip r:embed="rId3"/>
          <a:stretch/>
        </p:blipFill>
        <p:spPr>
          <a:xfrm>
            <a:off x="1013760" y="962280"/>
            <a:ext cx="884880" cy="884880"/>
          </a:xfrm>
          <a:prstGeom prst="rect">
            <a:avLst/>
          </a:prstGeom>
          <a:ln w="0">
            <a:noFill/>
          </a:ln>
        </p:spPr>
      </p:pic>
      <p:cxnSp>
        <p:nvCxnSpPr>
          <p:cNvPr id="1" name="Google Shape;17;p18"/>
          <p:cNvCxnSpPr/>
          <p:nvPr/>
        </p:nvCxnSpPr>
        <p:spPr>
          <a:xfrm>
            <a:off x="6090120" y="985320"/>
            <a:ext cx="1440" cy="84132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cxnSp>
        <p:nvCxnSpPr>
          <p:cNvPr id="2" name="Google Shape;18;p18"/>
          <p:cNvCxnSpPr/>
          <p:nvPr/>
        </p:nvCxnSpPr>
        <p:spPr>
          <a:xfrm>
            <a:off x="8642520" y="985320"/>
            <a:ext cx="1440" cy="84132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cxnSp>
        <p:nvCxnSpPr>
          <p:cNvPr id="3" name="Google Shape;19;p18"/>
          <p:cNvCxnSpPr/>
          <p:nvPr/>
        </p:nvCxnSpPr>
        <p:spPr>
          <a:xfrm>
            <a:off x="11178720" y="985320"/>
            <a:ext cx="1440" cy="84132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26;p19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517320" y="464400"/>
            <a:ext cx="446760" cy="446760"/>
          </a:xfrm>
          <a:prstGeom prst="rect">
            <a:avLst/>
          </a:prstGeom>
          <a:ln w="0">
            <a:noFill/>
          </a:ln>
        </p:spPr>
      </p:pic>
      <p:cxnSp>
        <p:nvCxnSpPr>
          <p:cNvPr id="43" name="Google Shape;27;p19"/>
          <p:cNvCxnSpPr/>
          <p:nvPr/>
        </p:nvCxnSpPr>
        <p:spPr>
          <a:xfrm>
            <a:off x="329868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cxnSp>
        <p:nvCxnSpPr>
          <p:cNvPr id="44" name="Google Shape;28;p19"/>
          <p:cNvCxnSpPr/>
          <p:nvPr/>
        </p:nvCxnSpPr>
        <p:spPr>
          <a:xfrm>
            <a:off x="609912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cxnSp>
        <p:nvCxnSpPr>
          <p:cNvPr id="45" name="Google Shape;29;p19"/>
          <p:cNvCxnSpPr/>
          <p:nvPr/>
        </p:nvCxnSpPr>
        <p:spPr>
          <a:xfrm>
            <a:off x="1027692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sp>
        <p:nvSpPr>
          <p:cNvPr id="46" name="Google Shape;30;p19"/>
          <p:cNvSpPr/>
          <p:nvPr/>
        </p:nvSpPr>
        <p:spPr>
          <a:xfrm>
            <a:off x="10410120" y="532440"/>
            <a:ext cx="67068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D65AB391-AA12-4978-BE3D-EC99039FD089}" type="slidenum">
              <a:rPr b="0" lang="ru-RU" sz="20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cxnSp>
        <p:nvCxnSpPr>
          <p:cNvPr id="47" name="Google Shape;31;p19"/>
          <p:cNvCxnSpPr/>
          <p:nvPr/>
        </p:nvCxnSpPr>
        <p:spPr>
          <a:xfrm>
            <a:off x="1164384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39;p20" descr="Icon&#10;&#10;Description automatically generated"/>
          <p:cNvPicPr/>
          <p:nvPr/>
        </p:nvPicPr>
        <p:blipFill>
          <a:blip r:embed="rId3"/>
          <a:stretch/>
        </p:blipFill>
        <p:spPr>
          <a:xfrm>
            <a:off x="517320" y="464400"/>
            <a:ext cx="446760" cy="446760"/>
          </a:xfrm>
          <a:prstGeom prst="rect">
            <a:avLst/>
          </a:prstGeom>
          <a:ln w="0">
            <a:noFill/>
          </a:ln>
        </p:spPr>
      </p:pic>
      <p:cxnSp>
        <p:nvCxnSpPr>
          <p:cNvPr id="87" name="Google Shape;40;p20"/>
          <p:cNvCxnSpPr/>
          <p:nvPr/>
        </p:nvCxnSpPr>
        <p:spPr>
          <a:xfrm>
            <a:off x="329868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cxnSp>
        <p:nvCxnSpPr>
          <p:cNvPr id="88" name="Google Shape;41;p20"/>
          <p:cNvCxnSpPr/>
          <p:nvPr/>
        </p:nvCxnSpPr>
        <p:spPr>
          <a:xfrm>
            <a:off x="609912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cxnSp>
        <p:nvCxnSpPr>
          <p:cNvPr id="89" name="Google Shape;42;p20"/>
          <p:cNvCxnSpPr/>
          <p:nvPr/>
        </p:nvCxnSpPr>
        <p:spPr>
          <a:xfrm>
            <a:off x="1027692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sp>
        <p:nvSpPr>
          <p:cNvPr id="90" name="Google Shape;43;p20"/>
          <p:cNvSpPr/>
          <p:nvPr/>
        </p:nvSpPr>
        <p:spPr>
          <a:xfrm>
            <a:off x="10410120" y="532440"/>
            <a:ext cx="67068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F5525BE-435B-41F6-8C0A-CAD3C028CADD}" type="slidenum">
              <a:rPr b="0" lang="ru-RU" sz="2000" spc="-1" strike="noStrike">
                <a:solidFill>
                  <a:srgbClr val="102d69"/>
                </a:solidFill>
                <a:latin typeface="Arial"/>
                <a:ea typeface="Arial"/>
              </a:rPr>
              <a:t>&lt;number&gt;</a:t>
            </a:fld>
            <a:endParaRPr b="0" lang="en-US" sz="2000" spc="-1" strike="noStrike">
              <a:latin typeface="Arial"/>
            </a:endParaRPr>
          </a:p>
        </p:txBody>
      </p:sp>
      <p:cxnSp>
        <p:nvCxnSpPr>
          <p:cNvPr id="91" name="Google Shape;44;p20"/>
          <p:cNvCxnSpPr/>
          <p:nvPr/>
        </p:nvCxnSpPr>
        <p:spPr>
          <a:xfrm>
            <a:off x="11643840" y="464040"/>
            <a:ext cx="1440" cy="587880"/>
          </a:xfrm>
          <a:prstGeom prst="straightConnector1">
            <a:avLst/>
          </a:prstGeom>
          <a:ln w="12700">
            <a:solidFill>
              <a:srgbClr val="102d69"/>
            </a:solidFill>
            <a:miter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5;p27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dk1"/>
          </a:solidFill>
          <a:ln w="12700">
            <a:solidFill>
              <a:srgbClr val="0a204b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1" name="Google Shape;136;p27" descr=""/>
          <p:cNvPicPr/>
          <p:nvPr/>
        </p:nvPicPr>
        <p:blipFill>
          <a:blip r:embed="rId3"/>
          <a:stretch/>
        </p:blipFill>
        <p:spPr>
          <a:xfrm>
            <a:off x="5310720" y="2643840"/>
            <a:ext cx="1568880" cy="156888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27800" y="2404800"/>
            <a:ext cx="7632720" cy="18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0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ВЕБ-ПРИЛОЖЕНИЕ ДЛЯ УПРАВЛЕНИЯ РЕЛЯЦИОННОЙ БАЗОЙ ДАННЫХ В УДОБНОЙ ДЛЯ ПОЛЬЗОВАТЕЛЯ ФОРМЕ НА ПРИМЕРЕ POSTGRESQL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2073600" y="1249560"/>
            <a:ext cx="384732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Факультет компьютерных наук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59320" y="1188000"/>
            <a:ext cx="2276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8786880" y="1188000"/>
            <a:ext cx="5900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Москва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2023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1027800" y="4748760"/>
            <a:ext cx="485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Исполнитель: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студент группы БПИ213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Абрамов Александр Сергеевич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6307200" y="4748760"/>
            <a:ext cx="485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Научный руководитель: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приглашённый преподаватель, доцент департамента программной инженерии, кандидат технических наук Брейман Александр Давидович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86080" y="1350000"/>
            <a:ext cx="509076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Аутентификация и авторизация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Реализация. Безопасность.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0" name="Google Shape;279;g2442cbb6391_0_26" descr=""/>
          <p:cNvPicPr/>
          <p:nvPr/>
        </p:nvPicPr>
        <p:blipFill>
          <a:blip r:embed="rId1"/>
          <a:stretch/>
        </p:blipFill>
        <p:spPr>
          <a:xfrm>
            <a:off x="515880" y="2378880"/>
            <a:ext cx="11158560" cy="371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1105668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Взаимодействие с пользователем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4" name="Google Shape;287;g242b7e4c9cf_0_410" descr=""/>
          <p:cNvPicPr/>
          <p:nvPr/>
        </p:nvPicPr>
        <p:blipFill>
          <a:blip r:embed="rId1"/>
          <a:stretch/>
        </p:blipFill>
        <p:spPr>
          <a:xfrm>
            <a:off x="1716120" y="1899000"/>
            <a:ext cx="8758080" cy="467856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Реализация. Алгоритм работы.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316080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Средства реализации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37" name="Google Shape;294;g242b7e4c9cf_0_441" descr=""/>
          <p:cNvPicPr/>
          <p:nvPr/>
        </p:nvPicPr>
        <p:blipFill>
          <a:blip r:embed="rId1"/>
          <a:stretch/>
        </p:blipFill>
        <p:spPr>
          <a:xfrm>
            <a:off x="9544680" y="2235240"/>
            <a:ext cx="2101320" cy="1798560"/>
          </a:xfrm>
          <a:prstGeom prst="rect">
            <a:avLst/>
          </a:prstGeom>
          <a:ln w="0">
            <a:noFill/>
          </a:ln>
        </p:spPr>
      </p:pic>
      <p:pic>
        <p:nvPicPr>
          <p:cNvPr id="238" name="Google Shape;295;g242b7e4c9cf_0_441" descr=""/>
          <p:cNvPicPr/>
          <p:nvPr/>
        </p:nvPicPr>
        <p:blipFill>
          <a:blip r:embed="rId2"/>
          <a:stretch/>
        </p:blipFill>
        <p:spPr>
          <a:xfrm>
            <a:off x="7264800" y="4761000"/>
            <a:ext cx="1798560" cy="1798560"/>
          </a:xfrm>
          <a:prstGeom prst="rect">
            <a:avLst/>
          </a:prstGeom>
          <a:ln w="0">
            <a:noFill/>
          </a:ln>
        </p:spPr>
      </p:pic>
      <p:pic>
        <p:nvPicPr>
          <p:cNvPr id="239" name="Google Shape;296;g242b7e4c9cf_0_441" descr=""/>
          <p:cNvPicPr/>
          <p:nvPr/>
        </p:nvPicPr>
        <p:blipFill>
          <a:blip r:embed="rId3"/>
          <a:srcRect l="0" t="17709" r="0" b="0"/>
          <a:stretch/>
        </p:blipFill>
        <p:spPr>
          <a:xfrm>
            <a:off x="385920" y="2235240"/>
            <a:ext cx="1546560" cy="1798560"/>
          </a:xfrm>
          <a:prstGeom prst="rect">
            <a:avLst/>
          </a:prstGeom>
          <a:ln w="0">
            <a:noFill/>
          </a:ln>
        </p:spPr>
      </p:pic>
      <p:pic>
        <p:nvPicPr>
          <p:cNvPr id="240" name="Google Shape;297;g242b7e4c9cf_0_441" descr=""/>
          <p:cNvPicPr/>
          <p:nvPr/>
        </p:nvPicPr>
        <p:blipFill>
          <a:blip r:embed="rId4"/>
          <a:srcRect l="13406" t="17646" r="13843" b="0"/>
          <a:stretch/>
        </p:blipFill>
        <p:spPr>
          <a:xfrm>
            <a:off x="2159280" y="2233800"/>
            <a:ext cx="1588680" cy="1798560"/>
          </a:xfrm>
          <a:prstGeom prst="rect">
            <a:avLst/>
          </a:prstGeom>
          <a:ln w="0">
            <a:noFill/>
          </a:ln>
        </p:spPr>
      </p:pic>
      <p:pic>
        <p:nvPicPr>
          <p:cNvPr id="241" name="Google Shape;298;g242b7e4c9cf_0_441" descr=""/>
          <p:cNvPicPr/>
          <p:nvPr/>
        </p:nvPicPr>
        <p:blipFill>
          <a:blip r:embed="rId5"/>
          <a:srcRect l="0" t="10885" r="0" b="7688"/>
          <a:stretch/>
        </p:blipFill>
        <p:spPr>
          <a:xfrm>
            <a:off x="9544680" y="4761000"/>
            <a:ext cx="2208240" cy="1798560"/>
          </a:xfrm>
          <a:prstGeom prst="rect">
            <a:avLst/>
          </a:prstGeom>
          <a:ln w="0">
            <a:noFill/>
          </a:ln>
        </p:spPr>
      </p:pic>
      <p:pic>
        <p:nvPicPr>
          <p:cNvPr id="242" name="Google Shape;299;g242b7e4c9cf_0_441" descr=""/>
          <p:cNvPicPr/>
          <p:nvPr/>
        </p:nvPicPr>
        <p:blipFill>
          <a:blip r:embed="rId6"/>
          <a:srcRect l="8247" t="21437" r="6908" b="20540"/>
          <a:stretch/>
        </p:blipFill>
        <p:spPr>
          <a:xfrm>
            <a:off x="3794760" y="2988720"/>
            <a:ext cx="3160800" cy="2158560"/>
          </a:xfrm>
          <a:prstGeom prst="rect">
            <a:avLst/>
          </a:prstGeom>
          <a:ln w="0">
            <a:noFill/>
          </a:ln>
        </p:spPr>
      </p:pic>
      <p:pic>
        <p:nvPicPr>
          <p:cNvPr id="243" name="Google Shape;300;g242b7e4c9cf_0_441" descr=""/>
          <p:cNvPicPr/>
          <p:nvPr/>
        </p:nvPicPr>
        <p:blipFill>
          <a:blip r:embed="rId7"/>
          <a:srcRect l="26322" t="3551" r="26747" b="2818"/>
          <a:stretch/>
        </p:blipFill>
        <p:spPr>
          <a:xfrm>
            <a:off x="1093320" y="4467600"/>
            <a:ext cx="1925280" cy="2158560"/>
          </a:xfrm>
          <a:prstGeom prst="rect">
            <a:avLst/>
          </a:prstGeom>
          <a:ln w="0">
            <a:noFill/>
          </a:ln>
        </p:spPr>
      </p:pic>
      <p:pic>
        <p:nvPicPr>
          <p:cNvPr id="244" name="Google Shape;301;g242b7e4c9cf_0_441" descr=""/>
          <p:cNvPicPr/>
          <p:nvPr/>
        </p:nvPicPr>
        <p:blipFill>
          <a:blip r:embed="rId8"/>
          <a:stretch/>
        </p:blipFill>
        <p:spPr>
          <a:xfrm>
            <a:off x="7265880" y="2235240"/>
            <a:ext cx="1798560" cy="179856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385920" y="1922400"/>
            <a:ext cx="1546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CSS3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2158560" y="1922400"/>
            <a:ext cx="15897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HTML5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1093680" y="4190400"/>
            <a:ext cx="1924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JavaScript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3795480" y="5212080"/>
            <a:ext cx="31593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Фреймворк fastify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7265880" y="1922400"/>
            <a:ext cx="179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PostgreSQL 15.1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9544680" y="1922760"/>
            <a:ext cx="21009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Redis 7.0.8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PlaceHolder 8"/>
          <p:cNvSpPr>
            <a:spLocks noGrp="1"/>
          </p:cNvSpPr>
          <p:nvPr>
            <p:ph/>
          </p:nvPr>
        </p:nvSpPr>
        <p:spPr>
          <a:xfrm>
            <a:off x="7264800" y="4451400"/>
            <a:ext cx="179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Среда NodeJS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PlaceHolder 9"/>
          <p:cNvSpPr>
            <a:spLocks noGrp="1"/>
          </p:cNvSpPr>
          <p:nvPr>
            <p:ph/>
          </p:nvPr>
        </p:nvSpPr>
        <p:spPr>
          <a:xfrm>
            <a:off x="9544320" y="4453200"/>
            <a:ext cx="22089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HSE Sans"/>
                <a:ea typeface="Arial"/>
              </a:rPr>
              <a:t>Шаблонизатор EJS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10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4" name="PlaceHolder 11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PlaceHolder 12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Реализация. Средства.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Демонстрация приложения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Демонстрация приложения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Дальнейшие пути развития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85720" y="1890000"/>
            <a:ext cx="7198560" cy="39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196920">
              <a:lnSpc>
                <a:spcPct val="115000"/>
              </a:lnSpc>
              <a:buClr>
                <a:srgbClr val="0e2d69"/>
              </a:buClr>
              <a:buFont typeface="Arial"/>
              <a:buChar char="-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Добавление поддержки дополнительных типов данных</a:t>
            </a:r>
            <a:endParaRPr b="0" lang="en-US" sz="1600" spc="-1" strike="noStrike">
              <a:latin typeface="Arial"/>
            </a:endParaRPr>
          </a:p>
          <a:p>
            <a:pPr marL="270000" indent="-1969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Улучшение анализа структуры целевой базы данных для повышения качества интерфейса приложения и избежания неожиданных ошибок в связи с наличием неподдерживаемых элементов БД: триггеров, функций и т.д.</a:t>
            </a:r>
            <a:endParaRPr b="0" lang="en-US" sz="1600" spc="-1" strike="noStrike">
              <a:latin typeface="Arial"/>
            </a:endParaRPr>
          </a:p>
          <a:p>
            <a:pPr marL="270000" indent="-1969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Добавление возможности визуализации и анализа данных</a:t>
            </a:r>
            <a:endParaRPr b="0" lang="en-US" sz="1600" spc="-1" strike="noStrike">
              <a:latin typeface="Arial"/>
            </a:endParaRPr>
          </a:p>
          <a:p>
            <a:pPr marL="270000" indent="-1969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Добавление возможности скачивания данных и их загрузки в формате Excel</a:t>
            </a:r>
            <a:endParaRPr b="0" lang="en-US" sz="1600" spc="-1" strike="noStrike">
              <a:latin typeface="Arial"/>
            </a:endParaRPr>
          </a:p>
          <a:p>
            <a:pPr marL="270000" indent="-1969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Возможность работы с несколькими базами данных одновременно</a:t>
            </a:r>
            <a:endParaRPr b="0" lang="en-US" sz="1600" spc="-1" strike="noStrike">
              <a:latin typeface="Arial"/>
            </a:endParaRPr>
          </a:p>
          <a:p>
            <a:pPr marL="270000" indent="-1969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e2d69"/>
              </a:buClr>
              <a:buFont typeface="Arial"/>
              <a:buChar char="-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Работа с другими системами управления базами данных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Дальнейшие пути развития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Список использованных источников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85720" y="1890000"/>
            <a:ext cx="11018160" cy="474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184320" algn="just">
              <a:lnSpc>
                <a:spcPct val="150000"/>
              </a:lnSpc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Fastify documentation (v4.15.0). [Электронный ресурс] / OpenJS Foundation and The Fastify team. 2023. Режим доступа: https://www.fastify.io/docs/v4.15.x, свободный. (дата обращения: 02.05.2023).</a:t>
            </a:r>
            <a:endParaRPr b="0" lang="en-US" sz="1400" spc="-1" strike="noStrike">
              <a:latin typeface="Arial"/>
            </a:endParaRPr>
          </a:p>
          <a:p>
            <a:pPr marL="270000" indent="-18432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Web Content Accessibility Guidelines (WCAG) 2.0. [Электронный ресурс] / World Wide Web Consortium (W3C). 11 December 2008. Режим доступа: https://www.w3.org/TR/WCAG20, свободный.  (дата обращения: 02.05.2023)</a:t>
            </a:r>
            <a:endParaRPr b="0" lang="en-US" sz="1400" spc="-1" strike="noStrike">
              <a:latin typeface="Arial"/>
            </a:endParaRPr>
          </a:p>
          <a:p>
            <a:pPr marL="270000" indent="-18432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RFC 2898: PKCS #5: Password-Based Cryptography Specification. Version 2.0. [Электронный ресурс] / Network Working Group. B. Kaliski. RSA Laboratories. September 2000. Режим доступа: https://www.ietf.org/rfc/rfc2898.txt, свободный. (дата обращения: 25.01.2023)</a:t>
            </a:r>
            <a:endParaRPr b="0" lang="en-US" sz="1400" spc="-1" strike="noStrike">
              <a:latin typeface="Arial"/>
            </a:endParaRPr>
          </a:p>
          <a:p>
            <a:pPr marL="270000" indent="-18432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RFC 6265: HTTP State Management Mechanism.  [Электронный ресурс] / Internet Engineering Task Force (IETF). A. Barth. U.C. Berkeley. April 2011. Режим доступа: https://www.ietf.org/rfc/rfc6265.txt, свободный.  (дата обращения: 25.01.2023)</a:t>
            </a:r>
            <a:endParaRPr b="0" lang="en-US" sz="1400" spc="-1" strike="noStrike">
              <a:latin typeface="Arial"/>
            </a:endParaRPr>
          </a:p>
          <a:p>
            <a:pPr marL="270000" indent="-18432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RFC 6455: The WebSocket Protocol. [Электронный ресурс] / Internet Engineering Task Force (IETF). I. Fette, Google, Inc. A. Melnikov, Isode Ltd. December 2011. Режим доступа: https://www.ietf.org/rfc/rfc6455.txt, свободный. (дата обращения: 25.01.2023)</a:t>
            </a:r>
            <a:endParaRPr b="0" lang="en-US" sz="1400" spc="-1" strike="noStrike">
              <a:latin typeface="Arial"/>
            </a:endParaRPr>
          </a:p>
          <a:p>
            <a:pPr marL="270000" indent="-184320" algn="just">
              <a:lnSpc>
                <a:spcPct val="15000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RFC 6749: The OAuth 2.0 Authorization Framework [Электронный ресурс] / Internet Engineering Task Force (IETF).  D. Hardt, Ed. Microsoft. October 2012. Режим доступа: https://www.ietf.org/rfc/rfc6749.txt, свободный. (дата обращения: 02.05.2023) </a:t>
            </a:r>
            <a:endParaRPr b="0" lang="en-US" sz="1400" spc="-1" strike="noStrike">
              <a:latin typeface="Arial"/>
            </a:endParaRPr>
          </a:p>
          <a:p>
            <a:pPr marL="270000" indent="-18432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Times New Roman"/>
              <a:buAutoNum type="arabicParenR"/>
            </a:pPr>
            <a:r>
              <a:rPr b="0" lang="ru-RU" sz="1400" spc="-1" strike="noStrike">
                <a:solidFill>
                  <a:srgbClr val="000000"/>
                </a:solidFill>
                <a:latin typeface="HSE Sans"/>
                <a:ea typeface="Times New Roman"/>
              </a:rPr>
              <a:t>RFC 9110: HTTP Semantics. [Электронный ресурс] / Internet Engineering Task Force (IETF). R. Fielding, Ed. Adobe.  M. Nottingham, Ed. Fastly. J. Reschke, Ed. greenbytes. June 2022. Режим доступа: https://www.ietf.org/rfc/rfc9110.txt, свободный. (дата обращения: 25.01.2023)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111564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40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Список использованных источников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425400" y="1449360"/>
            <a:ext cx="5488920" cy="154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chemeClr val="lt1"/>
                </a:solidFill>
                <a:latin typeface="HSE Sans"/>
                <a:ea typeface="Calibri"/>
              </a:rPr>
              <a:t>Спасибо за внимание!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title"/>
          </p:nvPr>
        </p:nvSpPr>
        <p:spPr>
          <a:xfrm>
            <a:off x="3425400" y="4577040"/>
            <a:ext cx="5339880" cy="141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HSE Sans"/>
                <a:ea typeface="Calibri"/>
              </a:rPr>
              <a:t>Абрамов Александр Сергеевич</a:t>
            </a:r>
            <a:endParaRPr b="0" lang="en-US" sz="2400" spc="-1" strike="noStrike"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HSE Sans"/>
                <a:ea typeface="Calibri"/>
              </a:rPr>
              <a:t>asabramov@edu.hse.ru</a:t>
            </a:r>
            <a:endParaRPr b="0" lang="en-US" sz="2400" spc="-1" strike="noStrike"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lt1"/>
                </a:solidFill>
                <a:latin typeface="HSE Sans"/>
                <a:ea typeface="Calibri"/>
              </a:rPr>
              <a:t>Москва 2023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Начальная страница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3" name="Google Shape;351;g1e290561b8c_0_59" descr=""/>
          <p:cNvPicPr/>
          <p:nvPr/>
        </p:nvPicPr>
        <p:blipFill>
          <a:blip r:embed="rId1"/>
          <a:stretch/>
        </p:blipFill>
        <p:spPr>
          <a:xfrm>
            <a:off x="7876800" y="1899000"/>
            <a:ext cx="3996720" cy="2248560"/>
          </a:xfrm>
          <a:prstGeom prst="rect">
            <a:avLst/>
          </a:prstGeom>
          <a:ln w="0">
            <a:noFill/>
          </a:ln>
        </p:spPr>
      </p:pic>
      <p:pic>
        <p:nvPicPr>
          <p:cNvPr id="274" name="Google Shape;352;g1e290561b8c_0_59" descr=""/>
          <p:cNvPicPr/>
          <p:nvPr/>
        </p:nvPicPr>
        <p:blipFill>
          <a:blip r:embed="rId2"/>
          <a:stretch/>
        </p:blipFill>
        <p:spPr>
          <a:xfrm>
            <a:off x="7876800" y="4329000"/>
            <a:ext cx="3997080" cy="2248560"/>
          </a:xfrm>
          <a:prstGeom prst="rect">
            <a:avLst/>
          </a:prstGeom>
          <a:ln w="0">
            <a:noFill/>
          </a:ln>
        </p:spPr>
      </p:pic>
      <p:pic>
        <p:nvPicPr>
          <p:cNvPr id="275" name="Google Shape;353;g1e290561b8c_0_59" descr=""/>
          <p:cNvPicPr/>
          <p:nvPr/>
        </p:nvPicPr>
        <p:blipFill>
          <a:blip r:embed="rId3"/>
          <a:stretch/>
        </p:blipFill>
        <p:spPr>
          <a:xfrm>
            <a:off x="278640" y="1899000"/>
            <a:ext cx="7489800" cy="4678560"/>
          </a:xfrm>
          <a:prstGeom prst="rect">
            <a:avLst/>
          </a:prstGeom>
          <a:ln w="0">
            <a:noFill/>
          </a:ln>
        </p:spPr>
      </p:pic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116000" y="5724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264000" y="6660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Реализация. Интерфейс.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86080" y="1350000"/>
            <a:ext cx="548496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Страница “База данных”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0" name="Google Shape;362;g1e290561b8c_0_70" descr=""/>
          <p:cNvPicPr/>
          <p:nvPr/>
        </p:nvPicPr>
        <p:blipFill>
          <a:blip r:embed="rId1"/>
          <a:stretch/>
        </p:blipFill>
        <p:spPr>
          <a:xfrm>
            <a:off x="3479400" y="1836000"/>
            <a:ext cx="5231520" cy="4768560"/>
          </a:xfrm>
          <a:prstGeom prst="rect">
            <a:avLst/>
          </a:prstGeom>
          <a:ln w="0">
            <a:noFill/>
          </a:ln>
        </p:spPr>
      </p:pic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116000" y="5724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264000" y="6660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Реализация. Интерфейс.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86080" y="1350000"/>
            <a:ext cx="113342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Страница, соответствующая таблице целевой базы данных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5" name="Google Shape;371;g1e290561b8c_0_79" descr=""/>
          <p:cNvPicPr/>
          <p:nvPr/>
        </p:nvPicPr>
        <p:blipFill>
          <a:blip r:embed="rId1"/>
          <a:stretch/>
        </p:blipFill>
        <p:spPr>
          <a:xfrm>
            <a:off x="6723000" y="1899000"/>
            <a:ext cx="5197320" cy="4678560"/>
          </a:xfrm>
          <a:prstGeom prst="rect">
            <a:avLst/>
          </a:prstGeom>
          <a:ln w="0">
            <a:noFill/>
          </a:ln>
        </p:spPr>
      </p:pic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1116000" y="5724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88" name="Google Shape;374;g1e290561b8c_0_79" descr=""/>
          <p:cNvPicPr/>
          <p:nvPr/>
        </p:nvPicPr>
        <p:blipFill>
          <a:blip r:embed="rId2"/>
          <a:stretch/>
        </p:blipFill>
        <p:spPr>
          <a:xfrm>
            <a:off x="277200" y="1899000"/>
            <a:ext cx="6363720" cy="4678560"/>
          </a:xfrm>
          <a:prstGeom prst="rect">
            <a:avLst/>
          </a:prstGeom>
          <a:ln w="0">
            <a:noFill/>
          </a:ln>
        </p:spPr>
      </p:pic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6264000" y="6660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Реализация. Интерфейс.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Проблема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86080" y="1890000"/>
            <a:ext cx="4678560" cy="43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Во время сопровождения программных продуктов нередко возникает необходимость просмотра и редактирования содержимого базы данных “вручную”.</a:t>
            </a:r>
            <a:endParaRPr b="0" lang="en-US" sz="1600" spc="-1" strike="noStrike">
              <a:latin typeface="Arial"/>
            </a:endParaRPr>
          </a:p>
          <a:p>
            <a:pPr marL="270000" indent="-1915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Повышение эффективности поддержки пользователей: просмотр релевантных данных без необходимости обращения к специалисту</a:t>
            </a:r>
            <a:endParaRPr b="0" lang="en-US" sz="1600" spc="-1" strike="noStrike">
              <a:latin typeface="Arial"/>
            </a:endParaRPr>
          </a:p>
          <a:p>
            <a:pPr marL="270000" indent="-1915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Предоставление платных функций партнёрам</a:t>
            </a:r>
            <a:endParaRPr b="0" lang="en-US" sz="1600" spc="-1" strike="noStrike">
              <a:latin typeface="Arial"/>
            </a:endParaRPr>
          </a:p>
          <a:p>
            <a:pPr marL="270000" indent="-1915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Блокировка и удаление аккаунтов, которые нарушают пользовательское соглашение</a:t>
            </a:r>
            <a:endParaRPr b="0" lang="en-US" sz="1600" spc="-1" strike="noStrike">
              <a:latin typeface="Arial"/>
            </a:endParaRPr>
          </a:p>
          <a:p>
            <a:pPr marL="270000" indent="-1915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Наблюдение за нагрузкой на сервер</a:t>
            </a:r>
            <a:endParaRPr b="0" lang="en-US" sz="1600" spc="-1" strike="noStrike">
              <a:latin typeface="Arial"/>
            </a:endParaRPr>
          </a:p>
          <a:p>
            <a:pPr marL="270000" indent="-1915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Получение статистики использования приложения для оценки эффективности рекламных кампаний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Проблема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81" name="Google Shape;198;g242b7e4c9cf_0_1" descr=""/>
          <p:cNvPicPr/>
          <p:nvPr/>
        </p:nvPicPr>
        <p:blipFill>
          <a:blip r:embed="rId1"/>
          <a:stretch/>
        </p:blipFill>
        <p:spPr>
          <a:xfrm>
            <a:off x="5465880" y="1728000"/>
            <a:ext cx="5398560" cy="96984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199;g242b7e4c9cf_0_1" descr=""/>
          <p:cNvPicPr/>
          <p:nvPr/>
        </p:nvPicPr>
        <p:blipFill>
          <a:blip r:embed="rId2"/>
          <a:stretch/>
        </p:blipFill>
        <p:spPr>
          <a:xfrm>
            <a:off x="6365880" y="2898000"/>
            <a:ext cx="5398560" cy="96984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00;g242b7e4c9cf_0_1" descr=""/>
          <p:cNvPicPr/>
          <p:nvPr/>
        </p:nvPicPr>
        <p:blipFill>
          <a:blip r:embed="rId3"/>
          <a:stretch/>
        </p:blipFill>
        <p:spPr>
          <a:xfrm>
            <a:off x="5465880" y="4068000"/>
            <a:ext cx="5398560" cy="96984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201;g242b7e4c9cf_0_1" descr=""/>
          <p:cNvPicPr/>
          <p:nvPr/>
        </p:nvPicPr>
        <p:blipFill>
          <a:blip r:embed="rId4"/>
          <a:stretch/>
        </p:blipFill>
        <p:spPr>
          <a:xfrm>
            <a:off x="6365880" y="5238000"/>
            <a:ext cx="5398560" cy="9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Страница “Аккаунты”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1" name="Google Shape;381;g1e290561b8c_0_88" descr=""/>
          <p:cNvPicPr/>
          <p:nvPr/>
        </p:nvPicPr>
        <p:blipFill>
          <a:blip r:embed="rId1"/>
          <a:stretch/>
        </p:blipFill>
        <p:spPr>
          <a:xfrm>
            <a:off x="8500320" y="1890000"/>
            <a:ext cx="3458160" cy="2302560"/>
          </a:xfrm>
          <a:prstGeom prst="rect">
            <a:avLst/>
          </a:prstGeom>
          <a:ln w="0">
            <a:noFill/>
          </a:ln>
        </p:spPr>
      </p:pic>
      <p:pic>
        <p:nvPicPr>
          <p:cNvPr id="292" name="Google Shape;382;g1e290561b8c_0_88" descr=""/>
          <p:cNvPicPr/>
          <p:nvPr/>
        </p:nvPicPr>
        <p:blipFill>
          <a:blip r:embed="rId2"/>
          <a:stretch/>
        </p:blipFill>
        <p:spPr>
          <a:xfrm>
            <a:off x="232200" y="1890000"/>
            <a:ext cx="8192160" cy="4678560"/>
          </a:xfrm>
          <a:prstGeom prst="rect">
            <a:avLst/>
          </a:prstGeom>
          <a:ln w="0">
            <a:noFill/>
          </a:ln>
        </p:spPr>
      </p:pic>
      <p:pic>
        <p:nvPicPr>
          <p:cNvPr id="293" name="Google Shape;383;g1e290561b8c_0_88" descr=""/>
          <p:cNvPicPr/>
          <p:nvPr/>
        </p:nvPicPr>
        <p:blipFill>
          <a:blip r:embed="rId3"/>
          <a:stretch/>
        </p:blipFill>
        <p:spPr>
          <a:xfrm>
            <a:off x="8502120" y="4266000"/>
            <a:ext cx="3454560" cy="2302560"/>
          </a:xfrm>
          <a:prstGeom prst="rect">
            <a:avLst/>
          </a:prstGeom>
          <a:ln w="0">
            <a:noFill/>
          </a:ln>
        </p:spPr>
      </p:pic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116000" y="5724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6264000" y="6660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Реализация. Интерфейс.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Страница “История”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98" name="Google Shape;392;g1e290561b8c_0_97" descr=""/>
          <p:cNvPicPr/>
          <p:nvPr/>
        </p:nvPicPr>
        <p:blipFill>
          <a:blip r:embed="rId1"/>
          <a:stretch/>
        </p:blipFill>
        <p:spPr>
          <a:xfrm>
            <a:off x="1934280" y="1890000"/>
            <a:ext cx="8322120" cy="4678560"/>
          </a:xfrm>
          <a:prstGeom prst="rect">
            <a:avLst/>
          </a:prstGeom>
          <a:ln w="0">
            <a:noFill/>
          </a:ln>
        </p:spPr>
      </p:pic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116000" y="5724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Arial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264000" y="6660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Arial"/>
                <a:ea typeface="Arial"/>
              </a:rPr>
              <a:t>Реализация. Интерфейс.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Решение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85720" y="1890000"/>
            <a:ext cx="5038560" cy="39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Приложение, которое позволяет удобно просматривать и вручную редактировать содержимое реляционной базы данных без необходимости знания принципов её проектирования и работы, а также имеет понятный интерфейс, в котором может без труда разобраться любой пользователь. При этом приложение должно обеспечивать безопасность взаимодействия: пресекать несанкционированный доступ к данным, не допускать нарушение работы сервера вследствие ошибки оператора, позволять отслеживать действия всех пользователей.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Решение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90" name="Google Shape;211;p2" descr=""/>
          <p:cNvPicPr/>
          <p:nvPr/>
        </p:nvPicPr>
        <p:blipFill>
          <a:blip r:embed="rId1"/>
          <a:stretch/>
        </p:blipFill>
        <p:spPr>
          <a:xfrm>
            <a:off x="6707880" y="1523880"/>
            <a:ext cx="4318560" cy="43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52441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Актуальность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86080" y="1890000"/>
            <a:ext cx="4318560" cy="462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Аналогов много (DataGrip от JetBrains, pgAdmin от PostgreSQL, DBeaver и др.), но они предназначены для разработки и администрирования БД, а не для управления данными простыми пользователями:</a:t>
            </a:r>
            <a:endParaRPr b="0" lang="en-US" sz="1600" spc="-1" strike="noStrike">
              <a:latin typeface="Arial"/>
            </a:endParaRPr>
          </a:p>
          <a:p>
            <a:pPr lvl="1" marL="270000" indent="-18720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Не предоставляют возможность авторизации пользователей и настройки уровней доступа</a:t>
            </a:r>
            <a:endParaRPr b="0" lang="en-US" sz="1600" spc="-1" strike="noStrike">
              <a:latin typeface="Arial"/>
            </a:endParaRPr>
          </a:p>
          <a:p>
            <a:pPr lvl="1" marL="270000" indent="-18720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Содержат много лишней информации: функции, триггеры, типы данных и т.д.</a:t>
            </a:r>
            <a:endParaRPr b="0" lang="en-US" sz="1600" spc="-1" strike="noStrike">
              <a:latin typeface="Arial"/>
            </a:endParaRPr>
          </a:p>
          <a:p>
            <a:pPr lvl="1" marL="270000" indent="-18720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Требуют знание структуры базы данных и языка запросов</a:t>
            </a:r>
            <a:endParaRPr b="0" lang="en-US" sz="1600" spc="-1" strike="noStrike">
              <a:latin typeface="Arial"/>
            </a:endParaRPr>
          </a:p>
          <a:p>
            <a:pPr lvl="1" marL="270000" indent="-18720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Имеют совершенно не интуитивный интерфейс</a:t>
            </a:r>
            <a:endParaRPr b="0" lang="en-US" sz="1600" spc="-1" strike="noStrike">
              <a:latin typeface="Arial"/>
            </a:endParaRPr>
          </a:p>
          <a:p>
            <a:pPr lvl="1" marL="270000" indent="-18720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e2d69"/>
              </a:buClr>
              <a:buFont typeface="Arial"/>
              <a:buChar char="-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Не доступны на мобильных устройствах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193" name="Google Shape;218;g1e290561b8c_0_23" descr=""/>
          <p:cNvPicPr/>
          <p:nvPr/>
        </p:nvPicPr>
        <p:blipFill>
          <a:blip r:embed="rId1"/>
          <a:stretch/>
        </p:blipFill>
        <p:spPr>
          <a:xfrm>
            <a:off x="5400000" y="1440000"/>
            <a:ext cx="4318560" cy="2317680"/>
          </a:xfrm>
          <a:prstGeom prst="rect">
            <a:avLst/>
          </a:prstGeom>
          <a:ln w="0">
            <a:noFill/>
          </a:ln>
          <a:effectLst>
            <a:outerShdw algn="bl" blurRad="285840" dir="5400000" dist="19080" rotWithShape="0">
              <a:srgbClr val="000000"/>
            </a:outerShdw>
          </a:effectLst>
        </p:spPr>
      </p:pic>
      <p:pic>
        <p:nvPicPr>
          <p:cNvPr id="194" name="Google Shape;219;g1e290561b8c_0_23" descr=""/>
          <p:cNvPicPr/>
          <p:nvPr/>
        </p:nvPicPr>
        <p:blipFill>
          <a:blip r:embed="rId2"/>
          <a:stretch/>
        </p:blipFill>
        <p:spPr>
          <a:xfrm>
            <a:off x="5400000" y="4320000"/>
            <a:ext cx="4318560" cy="2318400"/>
          </a:xfrm>
          <a:prstGeom prst="rect">
            <a:avLst/>
          </a:prstGeom>
          <a:ln w="0">
            <a:noFill/>
          </a:ln>
          <a:effectLst>
            <a:outerShdw algn="bl" blurRad="285840" dir="5400000" dist="19080" rotWithShape="0">
              <a:srgbClr val="000000"/>
            </a:outerShdw>
          </a:effectLst>
        </p:spPr>
      </p:pic>
      <p:pic>
        <p:nvPicPr>
          <p:cNvPr id="195" name="Google Shape;220;g1e290561b8c_0_23" descr=""/>
          <p:cNvPicPr/>
          <p:nvPr/>
        </p:nvPicPr>
        <p:blipFill>
          <a:blip r:embed="rId3"/>
          <a:stretch/>
        </p:blipFill>
        <p:spPr>
          <a:xfrm>
            <a:off x="7470000" y="2880000"/>
            <a:ext cx="4318560" cy="2324880"/>
          </a:xfrm>
          <a:prstGeom prst="rect">
            <a:avLst/>
          </a:prstGeom>
          <a:ln w="0">
            <a:noFill/>
          </a:ln>
          <a:effectLst>
            <a:outerShdw algn="bl" blurRad="285840" dir="5400000" dist="19080" rotWithShape="0">
              <a:srgbClr val="000000"/>
            </a:outerShdw>
          </a:effectLst>
        </p:spPr>
      </p:pic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Актуальность и анализ существующих решений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1105668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Функциональные требования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85720" y="1890000"/>
            <a:ext cx="7198560" cy="398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52800" indent="-274320">
              <a:lnSpc>
                <a:spcPct val="115000"/>
              </a:lnSpc>
              <a:buClr>
                <a:srgbClr val="0e2d69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Эффективное отображение содержимого таблиц целевой базы данных с возможностью фильтрации и сортировки записей по значениям выбранных столбцов.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Возможность редактирования содержимого таблиц базы данных, а также создания и удаления их записей.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Отображение статистики нагрузки на отдельные таблицы базы данных и базу данных в целом, а также другой информации, которая может быть полезна для диагностирования и исправления ошибок базы данных.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Авторизация пользователей с возможностью распределения уровней доступа администраторами: чтение, вставка, редактирование, удаление, администрирование.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e2d69"/>
              </a:buClr>
              <a:buFont typeface="Arial"/>
              <a:buAutoNum type="arabicParenR"/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Сохранение информации о произведённых всеми пользователями операциях с возможностью её удобного просмотра администраторами.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Функциональные требования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1105668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Цель и задачи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85720" y="1890000"/>
            <a:ext cx="8998560" cy="393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Цель: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Разработать веб-приложение, позволяющее безопасно производить основные операции с базой данных PostgreSQL в удобной для пользователя форме.</a:t>
            </a:r>
            <a:endParaRPr b="0" lang="en-US" sz="1600" spc="-1" strike="noStrike"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600" spc="-1" strike="noStrike"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Задачи: 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Поиск методов анализа структуры целевой базы данных и получения информации о её устройстве и содержимом для отображения пользователю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 интерфейса приложения для удобного просмотра, создания, редактирования и удаления записей таблиц целевой базы данных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Разработка механизмов обеспечения безопасности приложения и целевой базы данных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buClr>
                <a:srgbClr val="0e2d69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Проектирование архитектуры приложения и основных алгоритмов его работы</a:t>
            </a:r>
            <a:endParaRPr b="0" lang="en-US" sz="1600" spc="-1" strike="noStrike">
              <a:latin typeface="Arial"/>
            </a:endParaRPr>
          </a:p>
          <a:p>
            <a:pPr marL="352800" indent="-274320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e2d69"/>
              </a:buClr>
              <a:buFont typeface="Arial"/>
              <a:buAutoNum type="arabicParenR"/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 веб-сервера и эффективных алгоритмов его взаимодействия с пользователями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Цель и задачи работы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86080" y="1350000"/>
            <a:ext cx="63313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Анализ целевой базы данных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Реализация. Анализ целевой базы данных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3" name="Google Shape;250;g2442cbb6391_0_1" descr=""/>
          <p:cNvPicPr/>
          <p:nvPr/>
        </p:nvPicPr>
        <p:blipFill>
          <a:blip r:embed="rId1"/>
          <a:stretch/>
        </p:blipFill>
        <p:spPr>
          <a:xfrm>
            <a:off x="287280" y="1872000"/>
            <a:ext cx="6118560" cy="2385360"/>
          </a:xfrm>
          <a:prstGeom prst="rect">
            <a:avLst/>
          </a:prstGeom>
          <a:ln w="0">
            <a:noFill/>
          </a:ln>
        </p:spPr>
      </p:pic>
      <p:pic>
        <p:nvPicPr>
          <p:cNvPr id="214" name="Google Shape;251;g2442cbb6391_0_1" descr=""/>
          <p:cNvPicPr/>
          <p:nvPr/>
        </p:nvPicPr>
        <p:blipFill>
          <a:blip r:embed="rId2"/>
          <a:srcRect l="0" t="-1243" r="0" b="3763"/>
          <a:stretch/>
        </p:blipFill>
        <p:spPr>
          <a:xfrm>
            <a:off x="6095880" y="3627360"/>
            <a:ext cx="5816520" cy="3024000"/>
          </a:xfrm>
          <a:prstGeom prst="rect">
            <a:avLst/>
          </a:prstGeom>
          <a:ln w="0">
            <a:noFill/>
          </a:ln>
          <a:effectLst>
            <a:outerShdw algn="bl" blurRad="200160" dir="5400000" dist="19080" rotWithShape="0">
              <a:schemeClr val="lt1">
                <a:alpha val="50000"/>
              </a:scheme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86080" y="1350000"/>
            <a:ext cx="774684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Анализ таблиц целевой базы данных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Реализация. Анализ целевой базы данных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19" name="Google Shape;260;g2442cbb6391_0_15" descr=""/>
          <p:cNvPicPr/>
          <p:nvPr/>
        </p:nvPicPr>
        <p:blipFill>
          <a:blip r:embed="rId1"/>
          <a:stretch/>
        </p:blipFill>
        <p:spPr>
          <a:xfrm>
            <a:off x="6682320" y="1899000"/>
            <a:ext cx="5037480" cy="467856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261;g2442cbb6391_0_15" descr=""/>
          <p:cNvPicPr/>
          <p:nvPr/>
        </p:nvPicPr>
        <p:blipFill>
          <a:blip r:embed="rId2"/>
          <a:stretch/>
        </p:blipFill>
        <p:spPr>
          <a:xfrm>
            <a:off x="510480" y="1899000"/>
            <a:ext cx="607644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585720" y="1350000"/>
            <a:ext cx="387036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HSE Sans"/>
                <a:ea typeface="Arial"/>
              </a:rPr>
              <a:t>Архитектура приложения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2" name="Google Shape;267;g242b7e4c9cf_0_25" descr=""/>
          <p:cNvPicPr/>
          <p:nvPr/>
        </p:nvPicPr>
        <p:blipFill>
          <a:blip r:embed="rId1"/>
          <a:stretch/>
        </p:blipFill>
        <p:spPr>
          <a:xfrm>
            <a:off x="3552120" y="1897560"/>
            <a:ext cx="5086080" cy="467856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116000" y="45720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Образовательная программа </a:t>
            </a:r>
            <a:endParaRPr b="0" lang="en-US" sz="1200" spc="-1" strike="noStrike"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rgbClr val="0e2d69"/>
                </a:solidFill>
                <a:latin typeface="HSE Sans"/>
                <a:ea typeface="Arial"/>
              </a:rPr>
              <a:t>«Программная инженерия»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3421800" y="387720"/>
            <a:ext cx="255564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Веб-приложения для управления реляционной базой данных в удобной для пользователя форме на примере PostgreSQL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264000" y="502920"/>
            <a:ext cx="2068560" cy="388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pc="-1" strike="noStrike">
                <a:solidFill>
                  <a:schemeClr val="dk1"/>
                </a:solidFill>
                <a:latin typeface="HSE Sans"/>
                <a:ea typeface="Arial"/>
              </a:rPr>
              <a:t>Реализация. Архитектура.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2021-11-11T08:52:47Z</dcterms:created>
  <dc:creator>Кутьков Юрий Юрьевич</dc:creator>
  <dc:description/>
  <dc:language>en-US</dc:language>
  <cp:lastModifiedBy/>
  <dcterms:modified xsi:type="dcterms:W3CDTF">2023-05-17T15:12:59Z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