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sldIdLst>
    <p:sldId id="409" r:id="rId4"/>
    <p:sldId id="545" r:id="rId5"/>
    <p:sldId id="537" r:id="rId6"/>
    <p:sldId id="558" r:id="rId7"/>
    <p:sldId id="535" r:id="rId8"/>
    <p:sldId id="55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A9A5"/>
    <a:srgbClr val="5BADA9"/>
    <a:srgbClr val="7DB8B5"/>
    <a:srgbClr val="65BAB5"/>
    <a:srgbClr val="5FB4AD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08"/>
      </p:cViewPr>
      <p:guideLst>
        <p:guide orient="horz" pos="2954"/>
        <p:guide pos="35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9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016000" y="1016001"/>
            <a:ext cx="10160000" cy="4825999"/>
          </a:xfrm>
          <a:prstGeom prst="rect">
            <a:avLst/>
          </a:prstGeom>
          <a:blipFill rotWithShape="1">
            <a:blip r:embed="rId8" cstate="screen"/>
            <a:stretch>
              <a:fillRect/>
            </a:stretch>
          </a:blipFill>
          <a:ln>
            <a:noFill/>
          </a:ln>
          <a:effectLst>
            <a:outerShdw blurRad="254000" dist="38100" dir="10800000" sx="102000" sy="102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:\素材\立春\00.png00"/>
          <p:cNvPicPr>
            <a:picLocks noChangeAspect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>
          <a:xfrm flipH="1">
            <a:off x="9364345" y="1016000"/>
            <a:ext cx="1811655" cy="3061970"/>
          </a:xfrm>
          <a:prstGeom prst="rect">
            <a:avLst/>
          </a:prstGeom>
        </p:spPr>
      </p:pic>
      <p:pic>
        <p:nvPicPr>
          <p:cNvPr id="15" name="图片 14" descr="D:\素材\立春\00.png00"/>
          <p:cNvPicPr>
            <a:picLocks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>
          <a:xfrm flipV="1">
            <a:off x="1016000" y="3158490"/>
            <a:ext cx="1788160" cy="277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61505" y="66409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459527" y="397207"/>
            <a:ext cx="473527" cy="433092"/>
            <a:chOff x="459527" y="397207"/>
            <a:chExt cx="473527" cy="433092"/>
          </a:xfrm>
        </p:grpSpPr>
        <p:sp>
          <p:nvSpPr>
            <p:cNvPr id="30" name="平行四边形 29"/>
            <p:cNvSpPr/>
            <p:nvPr/>
          </p:nvSpPr>
          <p:spPr>
            <a:xfrm>
              <a:off x="459527" y="429966"/>
              <a:ext cx="414059" cy="400333"/>
            </a:xfrm>
            <a:prstGeom prst="parallelogram">
              <a:avLst>
                <a:gd name="adj" fmla="val 37689"/>
              </a:avLst>
            </a:prstGeom>
            <a:solidFill>
              <a:srgbClr val="6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695172" y="397207"/>
              <a:ext cx="237882" cy="229996"/>
            </a:xfrm>
            <a:prstGeom prst="parallelogram">
              <a:avLst>
                <a:gd name="adj" fmla="val 37689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16000" y="1016001"/>
            <a:ext cx="10160000" cy="4825999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>
            <a:noFill/>
          </a:ln>
          <a:effectLst>
            <a:outerShdw blurRad="254000" dist="38100" dir="10800000" sx="102000" sy="102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D:\素材\立春\00.png00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 flipV="1">
            <a:off x="1016000" y="26035"/>
            <a:ext cx="3807460" cy="5906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12.xml"/><Relationship Id="rId22" Type="http://schemas.openxmlformats.org/officeDocument/2006/relationships/tags" Target="../tags/tag11.xml"/><Relationship Id="rId21" Type="http://schemas.openxmlformats.org/officeDocument/2006/relationships/tags" Target="../tags/tag10.xml"/><Relationship Id="rId20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.xml"/><Relationship Id="rId18" Type="http://schemas.openxmlformats.org/officeDocument/2006/relationships/tags" Target="../tags/tag7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hyperlink" Target="https://www.paperday.cn/" TargetMode="Externa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/>
        </p:nvPicPr>
        <p:blipFill>
          <a:blip r:embed="rId1" cstate="screen"/>
          <a:stretch>
            <a:fillRect/>
          </a:stretch>
        </p:blipFill>
        <p:spPr>
          <a:xfrm rot="20040000">
            <a:off x="8703310" y="4599940"/>
            <a:ext cx="2703830" cy="140081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136801" y="4478693"/>
            <a:ext cx="1988625" cy="33497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56A9A5">
                <a:alpha val="25000"/>
              </a:srgbClr>
            </a:solidFill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56A9A5"/>
                </a:solidFill>
                <a:cs typeface="+mn-ea"/>
                <a:sym typeface="+mn-lt"/>
              </a:rPr>
              <a:t>教师：单婵</a:t>
            </a:r>
            <a:endParaRPr lang="zh-CN" altLang="en-US" sz="1400" dirty="0">
              <a:solidFill>
                <a:srgbClr val="56A9A5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6726" y="2139192"/>
            <a:ext cx="6898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6A9A5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  <a:cs typeface="+mn-ea"/>
                <a:sym typeface="+mn-lt"/>
              </a:rPr>
              <a:t>数据库开发与实现课程设计</a:t>
            </a:r>
            <a:endParaRPr lang="zh-CN" altLang="en-US" sz="6000" dirty="0">
              <a:solidFill>
                <a:srgbClr val="56A9A5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/>
        </p:nvPicPr>
        <p:blipFill>
          <a:blip r:embed="rId1" cstate="screen"/>
          <a:stretch>
            <a:fillRect/>
          </a:stretch>
        </p:blipFill>
        <p:spPr>
          <a:xfrm rot="20040000">
            <a:off x="8703310" y="4599940"/>
            <a:ext cx="2703830" cy="1400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43633" y="2721114"/>
            <a:ext cx="4104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56A9A5"/>
                </a:solidFill>
                <a:cs typeface="+mn-ea"/>
                <a:sym typeface="+mn-lt"/>
              </a:rPr>
              <a:t>提交文件</a:t>
            </a:r>
            <a:endParaRPr lang="zh-CN" altLang="en-US" sz="4000" dirty="0">
              <a:solidFill>
                <a:srgbClr val="56A9A5"/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90703" y="3752733"/>
            <a:ext cx="1988625" cy="33497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5FB4AD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pc="500" dirty="0">
                <a:solidFill>
                  <a:srgbClr val="56A9A5"/>
                </a:solidFill>
                <a:cs typeface="+mn-ea"/>
                <a:sym typeface="+mn-lt"/>
              </a:rPr>
              <a:t>PART.03</a:t>
            </a:r>
            <a:endParaRPr lang="en-US" altLang="zh-CN" sz="1400" spc="500" dirty="0">
              <a:solidFill>
                <a:srgbClr val="56A9A5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/>
        </p:nvPicPr>
        <p:blipFill>
          <a:blip r:embed="rId1" cstate="screen"/>
          <a:stretch>
            <a:fillRect/>
          </a:stretch>
        </p:blipFill>
        <p:spPr>
          <a:xfrm rot="20040000">
            <a:off x="8703310" y="4599940"/>
            <a:ext cx="2703830" cy="1400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60645" y="2038525"/>
            <a:ext cx="6635693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电子档文件：</a:t>
            </a:r>
            <a:endParaRPr lang="en-US" altLang="zh-CN" sz="2800" b="1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课程报告书，</a:t>
            </a:r>
            <a:r>
              <a:rPr lang="en-US" altLang="zh-CN" sz="2400" dirty="0">
                <a:solidFill>
                  <a:srgbClr val="FF0000"/>
                </a:solidFill>
              </a:rPr>
              <a:t>pdf</a:t>
            </a:r>
            <a:r>
              <a:rPr lang="zh-CN" altLang="en-US" sz="2400" dirty="0">
                <a:solidFill>
                  <a:srgbClr val="FF0000"/>
                </a:solidFill>
              </a:rPr>
              <a:t>、命名方式：学号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查重报告</a:t>
            </a:r>
            <a:r>
              <a:rPr lang="en-US" altLang="zh-CN" sz="2400" dirty="0" err="1">
                <a:hlinkClick r:id="rId2"/>
              </a:rPr>
              <a:t>paperday</a:t>
            </a:r>
            <a:r>
              <a:rPr lang="zh-CN" altLang="en-US" sz="2400" dirty="0">
                <a:hlinkClick r:id="rId2"/>
              </a:rPr>
              <a:t>标准版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pdf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命名方式：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放在一个文件夹内，命名为学号</a:t>
            </a:r>
            <a:r>
              <a:rPr lang="en-US" altLang="zh-CN" sz="2400" dirty="0"/>
              <a:t>+</a:t>
            </a:r>
            <a:r>
              <a:rPr lang="zh-CN" altLang="en-US" sz="2400" dirty="0"/>
              <a:t>姓名</a:t>
            </a:r>
            <a:endParaRPr lang="en-US" altLang="zh-CN" sz="2400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/>
        </p:nvPicPr>
        <p:blipFill>
          <a:blip r:embed="rId1" cstate="screen"/>
          <a:stretch>
            <a:fillRect/>
          </a:stretch>
        </p:blipFill>
        <p:spPr>
          <a:xfrm rot="20040000">
            <a:off x="8703310" y="4599940"/>
            <a:ext cx="2703830" cy="1400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50720" y="2038350"/>
            <a:ext cx="866140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纸质档文件：</a:t>
            </a:r>
            <a:endParaRPr lang="en-US" altLang="zh-CN" sz="2800" b="1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课程报告书；（双面打印</a:t>
            </a:r>
            <a:r>
              <a:rPr lang="en-US" altLang="zh-CN" sz="2400" dirty="0"/>
              <a:t>pdf</a:t>
            </a:r>
            <a:r>
              <a:rPr lang="zh-CN" altLang="en-US" sz="2400" dirty="0"/>
              <a:t>，不要打印</a:t>
            </a:r>
            <a:r>
              <a:rPr lang="en-US" altLang="zh-CN" sz="2400" dirty="0"/>
              <a:t>word</a:t>
            </a:r>
            <a:r>
              <a:rPr lang="zh-CN" altLang="en-US" sz="2400" dirty="0"/>
              <a:t>，格式会乱！）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简洁版查重报告。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订在一起，左侧装订（两钉）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/>
        </p:nvPicPr>
        <p:blipFill>
          <a:blip r:embed="rId1" cstate="screen"/>
          <a:stretch>
            <a:fillRect/>
          </a:stretch>
        </p:blipFill>
        <p:spPr>
          <a:xfrm rot="20040000">
            <a:off x="8703310" y="4599940"/>
            <a:ext cx="2703830" cy="1400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43633" y="2888894"/>
            <a:ext cx="4489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56A9A5"/>
                </a:solidFill>
                <a:cs typeface="+mn-ea"/>
                <a:sym typeface="+mn-lt"/>
              </a:rPr>
              <a:t>评分标准</a:t>
            </a:r>
            <a:endParaRPr lang="zh-CN" altLang="en-US" sz="4000" dirty="0">
              <a:solidFill>
                <a:srgbClr val="56A9A5"/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90703" y="3752733"/>
            <a:ext cx="1988625" cy="33497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5FB4AD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pc="500" dirty="0">
                <a:solidFill>
                  <a:srgbClr val="56A9A5"/>
                </a:solidFill>
                <a:cs typeface="+mn-ea"/>
                <a:sym typeface="+mn-lt"/>
              </a:rPr>
              <a:t>PART.05</a:t>
            </a:r>
            <a:endParaRPr lang="en-US" altLang="zh-CN" sz="1400" spc="500" dirty="0">
              <a:solidFill>
                <a:srgbClr val="56A9A5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/>
        </p:nvPicPr>
        <p:blipFill>
          <a:blip r:embed="rId1" cstate="screen"/>
          <a:stretch>
            <a:fillRect/>
          </a:stretch>
        </p:blipFill>
        <p:spPr>
          <a:xfrm rot="20040000">
            <a:off x="8703310" y="4599940"/>
            <a:ext cx="2703830" cy="1400810"/>
          </a:xfrm>
          <a:prstGeom prst="rect">
            <a:avLst/>
          </a:prstGeom>
        </p:spPr>
      </p:pic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3044825" y="2700060"/>
            <a:ext cx="7010400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3300"/>
              </a:buClr>
              <a:buSzPct val="95000"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cs typeface="Arial" panose="020B0604020202020204" pitchFamily="34" charset="0"/>
              </a:rPr>
              <a:t>最终成绩</a:t>
            </a:r>
            <a:r>
              <a:rPr lang="en-US" altLang="zh-CN" sz="2800" b="1" dirty="0">
                <a:solidFill>
                  <a:schemeClr val="hlink"/>
                </a:solidFill>
                <a:cs typeface="Arial" panose="020B0604020202020204" pitchFamily="34" charset="0"/>
              </a:rPr>
              <a:t>=</a:t>
            </a:r>
            <a:r>
              <a:rPr lang="zh-CN" altLang="en-US" sz="2800" b="1" dirty="0">
                <a:solidFill>
                  <a:schemeClr val="hlink"/>
                </a:solidFill>
                <a:cs typeface="Arial" panose="020B0604020202020204" pitchFamily="34" charset="0"/>
              </a:rPr>
              <a:t>平时成绩*</a:t>
            </a:r>
            <a:r>
              <a:rPr lang="en-US" altLang="zh-CN" sz="2800" b="1" dirty="0">
                <a:solidFill>
                  <a:schemeClr val="hlink"/>
                </a:solidFill>
                <a:cs typeface="Arial" panose="020B0604020202020204" pitchFamily="34" charset="0"/>
              </a:rPr>
              <a:t>40%+</a:t>
            </a:r>
            <a:r>
              <a:rPr lang="zh-CN" altLang="en-US" sz="2800" b="1" dirty="0">
                <a:solidFill>
                  <a:schemeClr val="hlink"/>
                </a:solidFill>
                <a:cs typeface="Arial" panose="020B0604020202020204" pitchFamily="34" charset="0"/>
              </a:rPr>
              <a:t>期末成绩*</a:t>
            </a:r>
            <a:r>
              <a:rPr lang="en-US" altLang="zh-CN" sz="2800" b="1" dirty="0">
                <a:solidFill>
                  <a:schemeClr val="hlink"/>
                </a:solidFill>
                <a:cs typeface="Arial" panose="020B0604020202020204" pitchFamily="34" charset="0"/>
              </a:rPr>
              <a:t>60%</a:t>
            </a:r>
            <a:endParaRPr lang="en-US" altLang="zh-CN" sz="2800" b="1" dirty="0">
              <a:solidFill>
                <a:schemeClr val="hlink"/>
              </a:solidFill>
              <a:cs typeface="Arial" panose="020B0604020202020204" pitchFamily="34" charset="0"/>
            </a:endParaRPr>
          </a:p>
          <a:p>
            <a:pPr eaLnBrk="1" hangingPunct="1">
              <a:buClr>
                <a:srgbClr val="CC3300"/>
              </a:buClr>
              <a:buSzPct val="95000"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cs typeface="Arial" panose="020B0604020202020204" pitchFamily="34" charset="0"/>
              </a:rPr>
              <a:t>                  </a:t>
            </a:r>
            <a:endParaRPr lang="en-US" altLang="zh-CN" sz="2800" b="1" dirty="0">
              <a:solidFill>
                <a:schemeClr val="hlink"/>
              </a:solidFill>
              <a:cs typeface="Arial" panose="020B0604020202020204" pitchFamily="34" charset="0"/>
            </a:endParaRPr>
          </a:p>
          <a:p>
            <a:pPr eaLnBrk="1" hangingPunct="1">
              <a:buClr>
                <a:srgbClr val="CC3300"/>
              </a:buClr>
              <a:buSzPct val="95000"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cs typeface="Arial" panose="020B0604020202020204" pitchFamily="34" charset="0"/>
              </a:rPr>
              <a:t>平时成绩</a:t>
            </a:r>
            <a:r>
              <a:rPr lang="en-US" altLang="zh-CN" sz="2800" b="1" dirty="0">
                <a:solidFill>
                  <a:schemeClr val="hlink"/>
                </a:solidFill>
                <a:cs typeface="Arial" panose="020B0604020202020204" pitchFamily="34" charset="0"/>
              </a:rPr>
              <a:t>=</a:t>
            </a:r>
            <a:r>
              <a:rPr lang="zh-CN" altLang="en-US" sz="2800" b="1" dirty="0">
                <a:solidFill>
                  <a:schemeClr val="hlink"/>
                </a:solidFill>
                <a:cs typeface="Arial" panose="020B0604020202020204" pitchFamily="34" charset="0"/>
              </a:rPr>
              <a:t>考勤</a:t>
            </a:r>
            <a:r>
              <a:rPr lang="en-US" altLang="zh-CN" sz="2800" b="1" dirty="0">
                <a:solidFill>
                  <a:schemeClr val="hlink"/>
                </a:solidFill>
                <a:cs typeface="Arial" panose="020B0604020202020204" pitchFamily="34" charset="0"/>
              </a:rPr>
              <a:t>50%+</a:t>
            </a:r>
            <a:r>
              <a:rPr lang="zh-CN" altLang="en-US" sz="2800" b="1" dirty="0">
                <a:solidFill>
                  <a:schemeClr val="hlink"/>
                </a:solidFill>
                <a:cs typeface="Arial" panose="020B0604020202020204" pitchFamily="34" charset="0"/>
              </a:rPr>
              <a:t>平时作业</a:t>
            </a:r>
            <a:r>
              <a:rPr lang="en-US" altLang="zh-CN" sz="2800" b="1" dirty="0">
                <a:solidFill>
                  <a:schemeClr val="hlink"/>
                </a:solidFill>
                <a:cs typeface="Arial" panose="020B0604020202020204" pitchFamily="34" charset="0"/>
              </a:rPr>
              <a:t>50%</a:t>
            </a:r>
            <a:endParaRPr lang="en-US" altLang="zh-CN" sz="2800" b="1" dirty="0">
              <a:solidFill>
                <a:schemeClr val="hlink"/>
              </a:solidFill>
              <a:cs typeface="Arial" panose="020B0604020202020204" pitchFamily="34" charset="0"/>
            </a:endParaRPr>
          </a:p>
          <a:p>
            <a:pPr eaLnBrk="1" hangingPunct="1">
              <a:buClr>
                <a:srgbClr val="CC3300"/>
              </a:buClr>
              <a:buSzPct val="95000"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cs typeface="Arial" panose="020B0604020202020204" pitchFamily="34" charset="0"/>
              </a:rPr>
              <a:t>                 </a:t>
            </a:r>
            <a:endParaRPr lang="zh-CN" altLang="en-US" sz="2000" b="1" dirty="0"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PP_MARK_KEY" val="5dbaf885-70c1-424a-8797-e43f2b47ac65"/>
  <p:tag name="COMMONDATA" val="eyJoZGlkIjoiMWViNWI5OWI5MmZkNDZkYWY3YmQ3ZDgwOWY0MzUyOWI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beodfmz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等线</vt:lpstr>
      <vt:lpstr>仓耳暖男手札体 W01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春天</dc:title>
  <dc:creator>第一PPT</dc:creator>
  <cp:keywords>www.1ppt.com</cp:keywords>
  <dc:description>www.1ppt.com</dc:description>
  <cp:lastModifiedBy>Administrator</cp:lastModifiedBy>
  <cp:revision>340</cp:revision>
  <dcterms:created xsi:type="dcterms:W3CDTF">2019-06-19T02:08:00Z</dcterms:created>
  <dcterms:modified xsi:type="dcterms:W3CDTF">2023-05-22T00:55:01Z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6E7CA86358344DEA9AF14EFD05051E4A</vt:lpwstr>
  </property>
</Properties>
</file>