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ublic Sans Bold" charset="1" panose="00000000000000000000"/>
      <p:regular r:id="rId16"/>
    </p:embeddedFont>
    <p:embeddedFont>
      <p:font typeface="Playfair Display" charset="1" panose="00000500000000000000"/>
      <p:regular r:id="rId17"/>
    </p:embeddedFont>
    <p:embeddedFont>
      <p:font typeface="Public Sans" charset="1" panose="00000000000000000000"/>
      <p:regular r:id="rId18"/>
    </p:embeddedFont>
    <p:embeddedFont>
      <p:font typeface="Playfair Display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6" y="4761981"/>
            <a:ext cx="16230600" cy="639445"/>
          </a:xfrm>
          <a:prstGeom prst="rect">
            <a:avLst/>
          </a:prstGeom>
        </p:spPr>
        <p:txBody>
          <a:bodyPr anchor="t" rtlCol="false" tIns="0" lIns="0" bIns="0" rIns="0">
            <a:spAutoFit/>
          </a:bodyPr>
          <a:lstStyle/>
          <a:p>
            <a:pPr algn="l">
              <a:lnSpc>
                <a:spcPts val="5179"/>
              </a:lnSpc>
              <a:spcBef>
                <a:spcPct val="0"/>
              </a:spcBef>
            </a:pPr>
            <a:r>
              <a:rPr lang="en-US" sz="3699" spc="839">
                <a:solidFill>
                  <a:srgbClr val="2B2C30"/>
                </a:solidFill>
                <a:latin typeface="Public Sans Bold"/>
                <a:ea typeface="Public Sans Bold"/>
                <a:cs typeface="Public Sans Bold"/>
                <a:sym typeface="Public Sans Bold"/>
              </a:rPr>
              <a:t>Game Asset Trading</a:t>
            </a:r>
          </a:p>
        </p:txBody>
      </p:sp>
      <p:sp>
        <p:nvSpPr>
          <p:cNvPr name="TextBox 5" id="5"/>
          <p:cNvSpPr txBox="true"/>
          <p:nvPr/>
        </p:nvSpPr>
        <p:spPr>
          <a:xfrm rot="0">
            <a:off x="850974" y="2332416"/>
            <a:ext cx="16408332" cy="2084083"/>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Web Application</a:t>
            </a:r>
          </a:p>
        </p:txBody>
      </p:sp>
      <p:sp>
        <p:nvSpPr>
          <p:cNvPr name="TextBox 6" id="6"/>
          <p:cNvSpPr txBox="true"/>
          <p:nvPr/>
        </p:nvSpPr>
        <p:spPr>
          <a:xfrm rot="0">
            <a:off x="1016407" y="8479155"/>
            <a:ext cx="7862435" cy="864870"/>
          </a:xfrm>
          <a:prstGeom prst="rect">
            <a:avLst/>
          </a:prstGeom>
        </p:spPr>
        <p:txBody>
          <a:bodyPr anchor="t" rtlCol="false" tIns="0" lIns="0" bIns="0" rIns="0">
            <a:spAutoFit/>
          </a:bodyPr>
          <a:lstStyle/>
          <a:p>
            <a:pPr algn="l">
              <a:lnSpc>
                <a:spcPts val="3450"/>
              </a:lnSpc>
            </a:pPr>
          </a:p>
          <a:p>
            <a:pPr algn="l">
              <a:lnSpc>
                <a:spcPts val="3450"/>
              </a:lnSpc>
            </a:pPr>
            <a:r>
              <a:rPr lang="en-US" sz="2300">
                <a:solidFill>
                  <a:srgbClr val="2B2C30"/>
                </a:solidFill>
                <a:latin typeface="Public Sans Bold"/>
                <a:ea typeface="Public Sans Bold"/>
                <a:cs typeface="Public Sans Bold"/>
                <a:sym typeface="Public Sans Bold"/>
              </a:rPr>
              <a:t>26</a:t>
            </a:r>
            <a:r>
              <a:rPr lang="en-US" sz="2300">
                <a:solidFill>
                  <a:srgbClr val="2B2C30"/>
                </a:solidFill>
                <a:latin typeface="Public Sans Bold"/>
                <a:ea typeface="Public Sans Bold"/>
                <a:cs typeface="Public Sans Bold"/>
                <a:sym typeface="Public Sans Bold"/>
              </a:rPr>
              <a:t> July, 2024</a:t>
            </a:r>
          </a:p>
        </p:txBody>
      </p:sp>
      <p:sp>
        <p:nvSpPr>
          <p:cNvPr name="TextBox 7" id="7"/>
          <p:cNvSpPr txBox="true"/>
          <p:nvPr/>
        </p:nvSpPr>
        <p:spPr>
          <a:xfrm rot="0">
            <a:off x="766570" y="5765589"/>
            <a:ext cx="3145234" cy="2510790"/>
          </a:xfrm>
          <a:prstGeom prst="rect">
            <a:avLst/>
          </a:prstGeom>
        </p:spPr>
        <p:txBody>
          <a:bodyPr anchor="t" rtlCol="false" tIns="0" lIns="0" bIns="0" rIns="0">
            <a:spAutoFit/>
          </a:bodyPr>
          <a:lstStyle/>
          <a:p>
            <a:pPr algn="r">
              <a:lnSpc>
                <a:spcPts val="3359"/>
              </a:lnSpc>
            </a:pPr>
            <a:r>
              <a:rPr lang="en-US" sz="2399" spc="544">
                <a:solidFill>
                  <a:srgbClr val="2B2C30"/>
                </a:solidFill>
                <a:latin typeface="Public Sans Bold"/>
                <a:ea typeface="Public Sans Bold"/>
                <a:cs typeface="Public Sans Bold"/>
                <a:sym typeface="Public Sans Bold"/>
              </a:rPr>
              <a:t>Group Member:</a:t>
            </a:r>
          </a:p>
          <a:p>
            <a:pPr algn="l">
              <a:lnSpc>
                <a:spcPts val="3359"/>
              </a:lnSpc>
            </a:pPr>
            <a:r>
              <a:rPr lang="en-US" sz="2399" spc="544">
                <a:solidFill>
                  <a:srgbClr val="2B2C30"/>
                </a:solidFill>
                <a:latin typeface="Public Sans Bold"/>
                <a:ea typeface="Public Sans Bold"/>
                <a:cs typeface="Public Sans Bold"/>
                <a:sym typeface="Public Sans Bold"/>
              </a:rPr>
              <a:t>Siyu Tao</a:t>
            </a:r>
          </a:p>
          <a:p>
            <a:pPr algn="l">
              <a:lnSpc>
                <a:spcPts val="3359"/>
              </a:lnSpc>
            </a:pPr>
            <a:r>
              <a:rPr lang="en-US" sz="2399" spc="544">
                <a:solidFill>
                  <a:srgbClr val="2B2C30"/>
                </a:solidFill>
                <a:latin typeface="Public Sans Bold"/>
                <a:ea typeface="Public Sans Bold"/>
                <a:cs typeface="Public Sans Bold"/>
                <a:sym typeface="Public Sans Bold"/>
              </a:rPr>
              <a:t>Jianyu Wang</a:t>
            </a:r>
          </a:p>
          <a:p>
            <a:pPr algn="l">
              <a:lnSpc>
                <a:spcPts val="3359"/>
              </a:lnSpc>
            </a:pPr>
            <a:r>
              <a:rPr lang="en-US" sz="2399" spc="544">
                <a:solidFill>
                  <a:srgbClr val="2B2C30"/>
                </a:solidFill>
                <a:latin typeface="Public Sans Bold"/>
                <a:ea typeface="Public Sans Bold"/>
                <a:cs typeface="Public Sans Bold"/>
                <a:sym typeface="Public Sans Bold"/>
              </a:rPr>
              <a:t>Zhiqiang Ma</a:t>
            </a:r>
          </a:p>
          <a:p>
            <a:pPr algn="l">
              <a:lnSpc>
                <a:spcPts val="3359"/>
              </a:lnSpc>
            </a:pPr>
            <a:r>
              <a:rPr lang="en-US" sz="2399" spc="544">
                <a:solidFill>
                  <a:srgbClr val="2B2C30"/>
                </a:solidFill>
                <a:latin typeface="Public Sans Bold"/>
                <a:ea typeface="Public Sans Bold"/>
                <a:cs typeface="Public Sans Bold"/>
                <a:sym typeface="Public Sans Bold"/>
              </a:rPr>
              <a:t>Yuheng Wang</a:t>
            </a:r>
          </a:p>
          <a:p>
            <a:pPr algn="l">
              <a:lnSpc>
                <a:spcPts val="3359"/>
              </a:lnSpc>
              <a:spcBef>
                <a:spcPct val="0"/>
              </a:spcBef>
            </a:pPr>
            <a:r>
              <a:rPr lang="en-US" sz="2399" spc="544">
                <a:solidFill>
                  <a:srgbClr val="2B2C30"/>
                </a:solidFill>
                <a:latin typeface="Public Sans Bold"/>
                <a:ea typeface="Public Sans Bold"/>
                <a:cs typeface="Public Sans Bold"/>
                <a:sym typeface="Public Sans Bold"/>
              </a:rPr>
              <a:t>Yunfei He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50974" y="2332416"/>
            <a:ext cx="16408332" cy="2084083"/>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
        <p:nvSpPr>
          <p:cNvPr name="TextBox 5" id="5"/>
          <p:cNvSpPr txBox="true"/>
          <p:nvPr/>
        </p:nvSpPr>
        <p:spPr>
          <a:xfrm rot="0">
            <a:off x="1016407" y="8479155"/>
            <a:ext cx="7862435" cy="864870"/>
          </a:xfrm>
          <a:prstGeom prst="rect">
            <a:avLst/>
          </a:prstGeom>
        </p:spPr>
        <p:txBody>
          <a:bodyPr anchor="t" rtlCol="false" tIns="0" lIns="0" bIns="0" rIns="0">
            <a:spAutoFit/>
          </a:bodyPr>
          <a:lstStyle/>
          <a:p>
            <a:pPr algn="l">
              <a:lnSpc>
                <a:spcPts val="3450"/>
              </a:lnSpc>
            </a:pPr>
          </a:p>
          <a:p>
            <a:pPr algn="l">
              <a:lnSpc>
                <a:spcPts val="3450"/>
              </a:lnSpc>
            </a:pPr>
            <a:r>
              <a:rPr lang="en-US" sz="2300">
                <a:solidFill>
                  <a:srgbClr val="2B2C30"/>
                </a:solidFill>
                <a:latin typeface="Public Sans Bold"/>
                <a:ea typeface="Public Sans Bold"/>
                <a:cs typeface="Public Sans Bold"/>
                <a:sym typeface="Public Sans Bold"/>
              </a:rPr>
              <a:t>26</a:t>
            </a:r>
            <a:r>
              <a:rPr lang="en-US" sz="2300">
                <a:solidFill>
                  <a:srgbClr val="2B2C30"/>
                </a:solidFill>
                <a:latin typeface="Public Sans Bold"/>
                <a:ea typeface="Public Sans Bold"/>
                <a:cs typeface="Public Sans Bold"/>
                <a:sym typeface="Public Sans Bold"/>
              </a:rPr>
              <a:t> July, 2024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16407" y="2172020"/>
            <a:ext cx="16242893" cy="4882515"/>
          </a:xfrm>
          <a:prstGeom prst="rect">
            <a:avLst/>
          </a:prstGeom>
        </p:spPr>
        <p:txBody>
          <a:bodyPr anchor="t" rtlCol="false" tIns="0" lIns="0" bIns="0" rIns="0">
            <a:spAutoFit/>
          </a:bodyPr>
          <a:lstStyle/>
          <a:p>
            <a:pPr algn="just">
              <a:lnSpc>
                <a:spcPts val="4290"/>
              </a:lnSpc>
            </a:pPr>
            <a:r>
              <a:rPr lang="en-US" sz="3300" spc="16">
                <a:solidFill>
                  <a:srgbClr val="2B2C30"/>
                </a:solidFill>
                <a:latin typeface="Public Sans"/>
                <a:ea typeface="Public Sans"/>
                <a:cs typeface="Public Sans"/>
                <a:sym typeface="Public Sans"/>
              </a:rPr>
              <a:t>In contemporary society, online games have become an important part of daily life,and many players have invested a lot of time and energy into them. This investment makes the player’s game account and its assets valuable. Therefore, there are risks such as asset loss and personal privacy leakage in the process of buying and selling online games.</a:t>
            </a:r>
          </a:p>
          <a:p>
            <a:pPr algn="just">
              <a:lnSpc>
                <a:spcPts val="4290"/>
              </a:lnSpc>
            </a:pPr>
          </a:p>
          <a:p>
            <a:pPr algn="just">
              <a:lnSpc>
                <a:spcPts val="4289"/>
              </a:lnSpc>
            </a:pPr>
            <a:r>
              <a:rPr lang="en-US" sz="3299" spc="16">
                <a:solidFill>
                  <a:srgbClr val="2B2C30"/>
                </a:solidFill>
                <a:latin typeface="Public Sans"/>
                <a:ea typeface="Public Sans"/>
                <a:cs typeface="Public Sans"/>
                <a:sym typeface="Public Sans"/>
              </a:rPr>
              <a:t>To address this issue,our group process a game asset trading platform based on blockchain technology to effectively address security challenges during the transaction process.</a:t>
            </a:r>
          </a:p>
        </p:txBody>
      </p:sp>
      <p:sp>
        <p:nvSpPr>
          <p:cNvPr name="TextBox 4" id="4"/>
          <p:cNvSpPr txBox="true"/>
          <p:nvPr/>
        </p:nvSpPr>
        <p:spPr>
          <a:xfrm rot="0">
            <a:off x="1028700" y="952500"/>
            <a:ext cx="16230600" cy="679450"/>
          </a:xfrm>
          <a:prstGeom prst="rect">
            <a:avLst/>
          </a:prstGeom>
        </p:spPr>
        <p:txBody>
          <a:bodyPr anchor="t" rtlCol="false" tIns="0" lIns="0" bIns="0" rIns="0">
            <a:spAutoFit/>
          </a:bodyPr>
          <a:lstStyle/>
          <a:p>
            <a:pPr algn="l">
              <a:lnSpc>
                <a:spcPts val="5600"/>
              </a:lnSpc>
              <a:spcBef>
                <a:spcPct val="0"/>
              </a:spcBef>
            </a:pPr>
            <a:r>
              <a:rPr lang="en-US" sz="4000" spc="908">
                <a:solidFill>
                  <a:srgbClr val="2B2C30"/>
                </a:solidFill>
                <a:latin typeface="Playfair Display Bold"/>
                <a:ea typeface="Playfair Display Bold"/>
                <a:cs typeface="Playfair Display Bold"/>
                <a:sym typeface="Playfair Display Bold"/>
              </a:rPr>
              <a:t>Introduction</a:t>
            </a:r>
          </a:p>
        </p:txBody>
      </p:sp>
      <p:sp>
        <p:nvSpPr>
          <p:cNvPr name="AutoShape 5" id="5"/>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62025"/>
            <a:ext cx="16230600" cy="669925"/>
          </a:xfrm>
          <a:prstGeom prst="rect">
            <a:avLst/>
          </a:prstGeom>
        </p:spPr>
        <p:txBody>
          <a:bodyPr anchor="t" rtlCol="false" tIns="0" lIns="0" bIns="0" rIns="0">
            <a:spAutoFit/>
          </a:bodyPr>
          <a:lstStyle/>
          <a:p>
            <a:pPr algn="l">
              <a:lnSpc>
                <a:spcPts val="5599"/>
              </a:lnSpc>
              <a:spcBef>
                <a:spcPct val="0"/>
              </a:spcBef>
            </a:pPr>
            <a:r>
              <a:rPr lang="en-US" sz="3999" spc="907">
                <a:solidFill>
                  <a:srgbClr val="2B2C30"/>
                </a:solidFill>
                <a:latin typeface="Playfair Display Bold"/>
                <a:ea typeface="Playfair Display Bold"/>
                <a:cs typeface="Playfair Display Bold"/>
                <a:sym typeface="Playfair Display Bold"/>
              </a:rPr>
              <a:t>Literature Review</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689" y="2093715"/>
            <a:ext cx="16230600" cy="3843529"/>
          </a:xfrm>
          <a:prstGeom prst="rect">
            <a:avLst/>
          </a:prstGeom>
        </p:spPr>
        <p:txBody>
          <a:bodyPr anchor="t" rtlCol="false" tIns="0" lIns="0" bIns="0" rIns="0">
            <a:spAutoFit/>
          </a:bodyPr>
          <a:lstStyle/>
          <a:p>
            <a:pPr algn="l">
              <a:lnSpc>
                <a:spcPts val="6170"/>
              </a:lnSpc>
            </a:pPr>
            <a:r>
              <a:rPr lang="en-US" sz="3299">
                <a:solidFill>
                  <a:srgbClr val="2B2C30"/>
                </a:solidFill>
                <a:latin typeface="Public Sans"/>
                <a:ea typeface="Public Sans"/>
                <a:cs typeface="Public Sans"/>
                <a:sym typeface="Public Sans"/>
              </a:rPr>
              <a:t>Siyu Tao: Back-end code writing</a:t>
            </a:r>
          </a:p>
          <a:p>
            <a:pPr algn="l">
              <a:lnSpc>
                <a:spcPts val="6170"/>
              </a:lnSpc>
            </a:pPr>
            <a:r>
              <a:rPr lang="en-US" sz="3299">
                <a:solidFill>
                  <a:srgbClr val="2B2C30"/>
                </a:solidFill>
                <a:latin typeface="Public Sans"/>
                <a:ea typeface="Public Sans"/>
                <a:cs typeface="Public Sans"/>
                <a:sym typeface="Public Sans"/>
              </a:rPr>
              <a:t>Jianyu Wang: Front-end code writing</a:t>
            </a:r>
          </a:p>
          <a:p>
            <a:pPr algn="l">
              <a:lnSpc>
                <a:spcPts val="6170"/>
              </a:lnSpc>
            </a:pPr>
            <a:r>
              <a:rPr lang="en-US" sz="3299">
                <a:solidFill>
                  <a:srgbClr val="2B2C30"/>
                </a:solidFill>
                <a:latin typeface="Public Sans"/>
                <a:ea typeface="Public Sans"/>
                <a:cs typeface="Public Sans"/>
                <a:sym typeface="Public Sans"/>
              </a:rPr>
              <a:t>Zhiqiang Ma: Front-end code writing</a:t>
            </a:r>
          </a:p>
          <a:p>
            <a:pPr algn="l">
              <a:lnSpc>
                <a:spcPts val="6170"/>
              </a:lnSpc>
            </a:pPr>
            <a:r>
              <a:rPr lang="en-US" sz="3299">
                <a:solidFill>
                  <a:srgbClr val="2B2C30"/>
                </a:solidFill>
                <a:latin typeface="Public Sans"/>
                <a:ea typeface="Public Sans"/>
                <a:cs typeface="Public Sans"/>
                <a:sym typeface="Public Sans"/>
              </a:rPr>
              <a:t>Yuheng Wang: Presentation Slideshow Production</a:t>
            </a:r>
          </a:p>
          <a:p>
            <a:pPr algn="l">
              <a:lnSpc>
                <a:spcPts val="6170"/>
              </a:lnSpc>
            </a:pPr>
            <a:r>
              <a:rPr lang="en-US" sz="3299">
                <a:solidFill>
                  <a:srgbClr val="2B2C30"/>
                </a:solidFill>
                <a:latin typeface="Public Sans"/>
                <a:ea typeface="Public Sans"/>
                <a:cs typeface="Public Sans"/>
                <a:sym typeface="Public Sans"/>
              </a:rPr>
              <a:t>Yunfei He: Presentation Slideshow Production</a:t>
            </a:r>
          </a:p>
        </p:txBody>
      </p:sp>
      <p:sp>
        <p:nvSpPr>
          <p:cNvPr name="Freeform 5" id="5"/>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16407" y="2172020"/>
            <a:ext cx="16242893" cy="4339590"/>
          </a:xfrm>
          <a:prstGeom prst="rect">
            <a:avLst/>
          </a:prstGeom>
        </p:spPr>
        <p:txBody>
          <a:bodyPr anchor="t" rtlCol="false" tIns="0" lIns="0" bIns="0" rIns="0">
            <a:spAutoFit/>
          </a:bodyPr>
          <a:lstStyle/>
          <a:p>
            <a:pPr algn="just">
              <a:lnSpc>
                <a:spcPts val="4290"/>
              </a:lnSpc>
            </a:pPr>
            <a:r>
              <a:rPr lang="en-US" sz="3300" spc="16">
                <a:solidFill>
                  <a:srgbClr val="2B2C30"/>
                </a:solidFill>
                <a:latin typeface="Public Sans"/>
                <a:ea typeface="Public Sans"/>
                <a:cs typeface="Public Sans"/>
                <a:sym typeface="Public Sans"/>
              </a:rPr>
              <a:t>Game asset trading. You can log in on the designed interface, query game related information through API interface after logging in, and complete game asset transactions through blockchain. Blockchain technology ensures the security of transactions through encryption, making every transaction difficult to tamper with or steal. All transactions are publicly recorded on the blockchain, providing transparency for players. Among them, RPA can automatically extract data from the application and input it into another system; Regularly check specific data or status in the application.</a:t>
            </a:r>
          </a:p>
        </p:txBody>
      </p:sp>
      <p:sp>
        <p:nvSpPr>
          <p:cNvPr name="TextBox 4" id="4"/>
          <p:cNvSpPr txBox="true"/>
          <p:nvPr/>
        </p:nvSpPr>
        <p:spPr>
          <a:xfrm rot="0">
            <a:off x="1006871" y="952500"/>
            <a:ext cx="16230600" cy="679450"/>
          </a:xfrm>
          <a:prstGeom prst="rect">
            <a:avLst/>
          </a:prstGeom>
        </p:spPr>
        <p:txBody>
          <a:bodyPr anchor="t" rtlCol="false" tIns="0" lIns="0" bIns="0" rIns="0">
            <a:spAutoFit/>
          </a:bodyPr>
          <a:lstStyle/>
          <a:p>
            <a:pPr algn="l">
              <a:lnSpc>
                <a:spcPts val="5600"/>
              </a:lnSpc>
              <a:spcBef>
                <a:spcPct val="0"/>
              </a:spcBef>
            </a:pPr>
            <a:r>
              <a:rPr lang="en-US" sz="4000" spc="908">
                <a:solidFill>
                  <a:srgbClr val="2B2C30"/>
                </a:solidFill>
                <a:latin typeface="Playfair Display Bold"/>
                <a:ea typeface="Playfair Display Bold"/>
                <a:cs typeface="Playfair Display Bold"/>
                <a:sym typeface="Playfair Display Bold"/>
              </a:rPr>
              <a:t>Our Model</a:t>
            </a:r>
          </a:p>
        </p:txBody>
      </p:sp>
      <p:sp>
        <p:nvSpPr>
          <p:cNvPr name="AutoShape 5" id="5"/>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06871" y="952500"/>
            <a:ext cx="16230600" cy="1340301"/>
          </a:xfrm>
          <a:prstGeom prst="rect">
            <a:avLst/>
          </a:prstGeom>
        </p:spPr>
        <p:txBody>
          <a:bodyPr anchor="t" rtlCol="false" tIns="0" lIns="0" bIns="0" rIns="0">
            <a:spAutoFit/>
          </a:bodyPr>
          <a:lstStyle/>
          <a:p>
            <a:pPr algn="l">
              <a:lnSpc>
                <a:spcPts val="5600"/>
              </a:lnSpc>
            </a:pPr>
            <a:r>
              <a:rPr lang="en-US" sz="4000" spc="908">
                <a:solidFill>
                  <a:srgbClr val="2B2C30"/>
                </a:solidFill>
                <a:latin typeface="Playfair Display Bold"/>
                <a:ea typeface="Playfair Display Bold"/>
                <a:cs typeface="Playfair Display Bold"/>
                <a:sym typeface="Playfair Display Bold"/>
              </a:rPr>
              <a:t>Achievements</a:t>
            </a:r>
          </a:p>
          <a:p>
            <a:pPr algn="l">
              <a:lnSpc>
                <a:spcPts val="5200"/>
              </a:lnSpc>
              <a:spcBef>
                <a:spcPct val="0"/>
              </a:spcBef>
            </a:pP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5" id="5"/>
          <p:cNvSpPr/>
          <p:nvPr/>
        </p:nvSpPr>
        <p:spPr>
          <a:xfrm flipH="false" flipV="false" rot="0">
            <a:off x="1808543" y="2182098"/>
            <a:ext cx="14670914" cy="7629634"/>
          </a:xfrm>
          <a:custGeom>
            <a:avLst/>
            <a:gdLst/>
            <a:ahLst/>
            <a:cxnLst/>
            <a:rect r="r" b="b" t="t" l="l"/>
            <a:pathLst>
              <a:path h="7629634" w="14670914">
                <a:moveTo>
                  <a:pt x="0" y="0"/>
                </a:moveTo>
                <a:lnTo>
                  <a:pt x="14670914" y="0"/>
                </a:lnTo>
                <a:lnTo>
                  <a:pt x="14670914" y="7629634"/>
                </a:lnTo>
                <a:lnTo>
                  <a:pt x="0" y="7629634"/>
                </a:lnTo>
                <a:lnTo>
                  <a:pt x="0"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3775275" y="2278841"/>
            <a:ext cx="10737450" cy="7438666"/>
          </a:xfrm>
          <a:custGeom>
            <a:avLst/>
            <a:gdLst/>
            <a:ahLst/>
            <a:cxnLst/>
            <a:rect r="r" b="b" t="t" l="l"/>
            <a:pathLst>
              <a:path h="7438666" w="10737450">
                <a:moveTo>
                  <a:pt x="0" y="0"/>
                </a:moveTo>
                <a:lnTo>
                  <a:pt x="10737450" y="0"/>
                </a:lnTo>
                <a:lnTo>
                  <a:pt x="10737450" y="7438666"/>
                </a:lnTo>
                <a:lnTo>
                  <a:pt x="0" y="7438666"/>
                </a:lnTo>
                <a:lnTo>
                  <a:pt x="0" y="0"/>
                </a:lnTo>
                <a:close/>
              </a:path>
            </a:pathLst>
          </a:custGeom>
          <a:blipFill>
            <a:blip r:embed="rId4"/>
            <a:stretch>
              <a:fillRect l="0" t="0" r="0" b="0"/>
            </a:stretch>
          </a:blipFill>
        </p:spPr>
      </p:sp>
      <p:sp>
        <p:nvSpPr>
          <p:cNvPr name="TextBox 5" id="5"/>
          <p:cNvSpPr txBox="true"/>
          <p:nvPr/>
        </p:nvSpPr>
        <p:spPr>
          <a:xfrm rot="0">
            <a:off x="1006871" y="952500"/>
            <a:ext cx="16230600" cy="679450"/>
          </a:xfrm>
          <a:prstGeom prst="rect">
            <a:avLst/>
          </a:prstGeom>
        </p:spPr>
        <p:txBody>
          <a:bodyPr anchor="t" rtlCol="false" tIns="0" lIns="0" bIns="0" rIns="0">
            <a:spAutoFit/>
          </a:bodyPr>
          <a:lstStyle/>
          <a:p>
            <a:pPr algn="l">
              <a:lnSpc>
                <a:spcPts val="5600"/>
              </a:lnSpc>
              <a:spcBef>
                <a:spcPct val="0"/>
              </a:spcBef>
            </a:pPr>
            <a:r>
              <a:rPr lang="en-US" sz="4000" spc="908">
                <a:solidFill>
                  <a:srgbClr val="2B2C30"/>
                </a:solidFill>
                <a:latin typeface="Playfair Display Bold"/>
                <a:ea typeface="Playfair Display Bold"/>
                <a:cs typeface="Playfair Display Bold"/>
                <a:sym typeface="Playfair Display Bold"/>
              </a:rPr>
              <a:t>Achievements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2289811" y="2604025"/>
            <a:ext cx="13708378" cy="6654275"/>
          </a:xfrm>
          <a:custGeom>
            <a:avLst/>
            <a:gdLst/>
            <a:ahLst/>
            <a:cxnLst/>
            <a:rect r="r" b="b" t="t" l="l"/>
            <a:pathLst>
              <a:path h="6654275" w="13708378">
                <a:moveTo>
                  <a:pt x="0" y="0"/>
                </a:moveTo>
                <a:lnTo>
                  <a:pt x="13708378" y="0"/>
                </a:lnTo>
                <a:lnTo>
                  <a:pt x="13708378" y="6654275"/>
                </a:lnTo>
                <a:lnTo>
                  <a:pt x="0" y="6654275"/>
                </a:lnTo>
                <a:lnTo>
                  <a:pt x="0" y="0"/>
                </a:lnTo>
                <a:close/>
              </a:path>
            </a:pathLst>
          </a:custGeom>
          <a:blipFill>
            <a:blip r:embed="rId4"/>
            <a:stretch>
              <a:fillRect l="0" t="0" r="0" b="0"/>
            </a:stretch>
          </a:blipFill>
        </p:spPr>
      </p:sp>
      <p:sp>
        <p:nvSpPr>
          <p:cNvPr name="TextBox 5" id="5"/>
          <p:cNvSpPr txBox="true"/>
          <p:nvPr/>
        </p:nvSpPr>
        <p:spPr>
          <a:xfrm rot="0">
            <a:off x="1006871" y="952500"/>
            <a:ext cx="16230600" cy="679450"/>
          </a:xfrm>
          <a:prstGeom prst="rect">
            <a:avLst/>
          </a:prstGeom>
        </p:spPr>
        <p:txBody>
          <a:bodyPr anchor="t" rtlCol="false" tIns="0" lIns="0" bIns="0" rIns="0">
            <a:spAutoFit/>
          </a:bodyPr>
          <a:lstStyle/>
          <a:p>
            <a:pPr algn="l">
              <a:lnSpc>
                <a:spcPts val="5600"/>
              </a:lnSpc>
              <a:spcBef>
                <a:spcPct val="0"/>
              </a:spcBef>
            </a:pPr>
            <a:r>
              <a:rPr lang="en-US" sz="4000" spc="908">
                <a:solidFill>
                  <a:srgbClr val="2B2C30"/>
                </a:solidFill>
                <a:latin typeface="Playfair Display Bold"/>
                <a:ea typeface="Playfair Display Bold"/>
                <a:cs typeface="Playfair Display Bold"/>
                <a:sym typeface="Playfair Display Bold"/>
              </a:rPr>
              <a:t>Achievements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6377914" y="2198128"/>
            <a:ext cx="5532171" cy="7487377"/>
          </a:xfrm>
          <a:custGeom>
            <a:avLst/>
            <a:gdLst/>
            <a:ahLst/>
            <a:cxnLst/>
            <a:rect r="r" b="b" t="t" l="l"/>
            <a:pathLst>
              <a:path h="7487377" w="5532171">
                <a:moveTo>
                  <a:pt x="0" y="0"/>
                </a:moveTo>
                <a:lnTo>
                  <a:pt x="5532172" y="0"/>
                </a:lnTo>
                <a:lnTo>
                  <a:pt x="5532172" y="7487377"/>
                </a:lnTo>
                <a:lnTo>
                  <a:pt x="0" y="7487377"/>
                </a:lnTo>
                <a:lnTo>
                  <a:pt x="0" y="0"/>
                </a:lnTo>
                <a:close/>
              </a:path>
            </a:pathLst>
          </a:custGeom>
          <a:blipFill>
            <a:blip r:embed="rId4"/>
            <a:stretch>
              <a:fillRect l="0" t="-1193" r="0" b="-1193"/>
            </a:stretch>
          </a:blipFill>
        </p:spPr>
      </p:sp>
      <p:sp>
        <p:nvSpPr>
          <p:cNvPr name="TextBox 5" id="5"/>
          <p:cNvSpPr txBox="true"/>
          <p:nvPr/>
        </p:nvSpPr>
        <p:spPr>
          <a:xfrm rot="0">
            <a:off x="1006871" y="952500"/>
            <a:ext cx="16230600" cy="679450"/>
          </a:xfrm>
          <a:prstGeom prst="rect">
            <a:avLst/>
          </a:prstGeom>
        </p:spPr>
        <p:txBody>
          <a:bodyPr anchor="t" rtlCol="false" tIns="0" lIns="0" bIns="0" rIns="0">
            <a:spAutoFit/>
          </a:bodyPr>
          <a:lstStyle/>
          <a:p>
            <a:pPr algn="l">
              <a:lnSpc>
                <a:spcPts val="5600"/>
              </a:lnSpc>
              <a:spcBef>
                <a:spcPct val="0"/>
              </a:spcBef>
            </a:pPr>
            <a:r>
              <a:rPr lang="en-US" sz="4000" spc="908">
                <a:solidFill>
                  <a:srgbClr val="2B2C30"/>
                </a:solidFill>
                <a:latin typeface="Playfair Display Bold"/>
                <a:ea typeface="Playfair Display Bold"/>
                <a:cs typeface="Playfair Display Bold"/>
                <a:sym typeface="Playfair Display Bold"/>
              </a:rPr>
              <a:t>Achievements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06871" y="952500"/>
            <a:ext cx="16230600" cy="679450"/>
          </a:xfrm>
          <a:prstGeom prst="rect">
            <a:avLst/>
          </a:prstGeom>
        </p:spPr>
        <p:txBody>
          <a:bodyPr anchor="t" rtlCol="false" tIns="0" lIns="0" bIns="0" rIns="0">
            <a:spAutoFit/>
          </a:bodyPr>
          <a:lstStyle/>
          <a:p>
            <a:pPr algn="l">
              <a:lnSpc>
                <a:spcPts val="5600"/>
              </a:lnSpc>
              <a:spcBef>
                <a:spcPct val="0"/>
              </a:spcBef>
            </a:pPr>
            <a:r>
              <a:rPr lang="en-US" sz="4000" spc="908">
                <a:solidFill>
                  <a:srgbClr val="2B2C30"/>
                </a:solidFill>
                <a:latin typeface="Playfair Display Bold"/>
                <a:ea typeface="Playfair Display Bold"/>
                <a:cs typeface="Playfair Display Bold"/>
                <a:sym typeface="Playfair Display Bold"/>
              </a:rPr>
              <a:t>Conclusion and Future Study</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5" id="5"/>
          <p:cNvSpPr txBox="true"/>
          <p:nvPr/>
        </p:nvSpPr>
        <p:spPr>
          <a:xfrm rot="0">
            <a:off x="1028689" y="2217540"/>
            <a:ext cx="7877184" cy="5956935"/>
          </a:xfrm>
          <a:prstGeom prst="rect">
            <a:avLst/>
          </a:prstGeom>
        </p:spPr>
        <p:txBody>
          <a:bodyPr anchor="t" rtlCol="false" tIns="0" lIns="0" bIns="0" rIns="0">
            <a:spAutoFit/>
          </a:bodyPr>
          <a:lstStyle/>
          <a:p>
            <a:pPr algn="just">
              <a:lnSpc>
                <a:spcPts val="4349"/>
              </a:lnSpc>
            </a:pPr>
            <a:r>
              <a:rPr lang="en-US" sz="2899">
                <a:solidFill>
                  <a:srgbClr val="2B2C30"/>
                </a:solidFill>
                <a:latin typeface="Public Sans"/>
                <a:ea typeface="Public Sans"/>
                <a:cs typeface="Public Sans"/>
                <a:sym typeface="Public Sans"/>
              </a:rPr>
              <a:t>In conclusion, our web application addresses a significant problem by providing a streamlined and automated solution. By leveraging the capabilities of Robotic Process Automation (RPA), our application ensures efficient and accurate task execution, reducing human error and saving valuable time. This project has demonstrated the potential of integrating RPA with web applications to create more effective and user-friendly solutions.</a:t>
            </a:r>
          </a:p>
        </p:txBody>
      </p:sp>
      <p:sp>
        <p:nvSpPr>
          <p:cNvPr name="TextBox 6" id="6"/>
          <p:cNvSpPr txBox="true"/>
          <p:nvPr/>
        </p:nvSpPr>
        <p:spPr>
          <a:xfrm rot="0">
            <a:off x="9360287" y="2217540"/>
            <a:ext cx="7877184" cy="6499860"/>
          </a:xfrm>
          <a:prstGeom prst="rect">
            <a:avLst/>
          </a:prstGeom>
        </p:spPr>
        <p:txBody>
          <a:bodyPr anchor="t" rtlCol="false" tIns="0" lIns="0" bIns="0" rIns="0">
            <a:spAutoFit/>
          </a:bodyPr>
          <a:lstStyle/>
          <a:p>
            <a:pPr algn="just">
              <a:lnSpc>
                <a:spcPts val="4349"/>
              </a:lnSpc>
            </a:pPr>
            <a:r>
              <a:rPr lang="en-US" sz="2899">
                <a:solidFill>
                  <a:srgbClr val="2B2C30"/>
                </a:solidFill>
                <a:latin typeface="Public Sans"/>
                <a:ea typeface="Public Sans"/>
                <a:cs typeface="Public Sans"/>
                <a:sym typeface="Public Sans"/>
              </a:rPr>
              <a:t>Looking ahead, there are several avenues for further development and improvement. Future studies could focus on enhancing the user interface to make it even more intuitive and accessible. Additionally, expanding the scope of the application to handle more complex tasks and integrating advanced AI features could further increase its utility. Exploring cross-platform compatibility and ensuring robust security measures will also be critical in making this web application a comprehensive tool for broader use.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DAGL7yWdRlI</dc:identifier>
  <dcterms:modified xsi:type="dcterms:W3CDTF">2011-08-01T06:04:30Z</dcterms:modified>
  <cp:revision>1</cp:revision>
  <dc:title>Cream Neutral Minimalist New Business Pitch Deck Presentation</dc:title>
</cp:coreProperties>
</file>